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65" r:id="rId2"/>
    <p:sldId id="283" r:id="rId3"/>
    <p:sldId id="288" r:id="rId4"/>
    <p:sldId id="289" r:id="rId5"/>
    <p:sldId id="281" r:id="rId6"/>
    <p:sldId id="282" r:id="rId7"/>
    <p:sldId id="284" r:id="rId8"/>
    <p:sldId id="285" r:id="rId9"/>
    <p:sldId id="279" r:id="rId10"/>
    <p:sldId id="290" r:id="rId11"/>
    <p:sldId id="272" r:id="rId12"/>
    <p:sldId id="267" r:id="rId13"/>
    <p:sldId id="268" r:id="rId14"/>
    <p:sldId id="270" r:id="rId15"/>
    <p:sldId id="286" r:id="rId16"/>
    <p:sldId id="287" r:id="rId17"/>
    <p:sldId id="271" r:id="rId18"/>
    <p:sldId id="293" r:id="rId19"/>
    <p:sldId id="292" r:id="rId20"/>
    <p:sldId id="275" r:id="rId21"/>
    <p:sldId id="276" r:id="rId22"/>
    <p:sldId id="294"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6363"/>
    <a:srgbClr val="333333"/>
    <a:srgbClr val="B5B5B5"/>
    <a:srgbClr val="217AA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6475" autoAdjust="0"/>
  </p:normalViewPr>
  <p:slideViewPr>
    <p:cSldViewPr snapToGrid="0" snapToObjects="1">
      <p:cViewPr>
        <p:scale>
          <a:sx n="80" d="100"/>
          <a:sy n="80" d="100"/>
        </p:scale>
        <p:origin x="-864" y="-492"/>
      </p:cViewPr>
      <p:guideLst>
        <p:guide orient="horz" pos="707"/>
        <p:guide pos="44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99301-D6A5-DF47-994F-C469CA03275D}" type="datetimeFigureOut">
              <a:rPr lang="en-US" smtClean="0"/>
              <a:t>3/11/2015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E619F7F-BA66-9F49-A972-97526FAA02A2}" type="slidenum">
              <a:rPr lang="en-US" smtClean="0"/>
              <a:t>‹#›</a:t>
            </a:fld>
            <a:endParaRPr lang="en-US"/>
          </a:p>
        </p:txBody>
      </p:sp>
    </p:spTree>
    <p:extLst>
      <p:ext uri="{BB962C8B-B14F-4D97-AF65-F5344CB8AC3E}">
        <p14:creationId xmlns:p14="http://schemas.microsoft.com/office/powerpoint/2010/main" val="349722911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Before</a:t>
            </a:r>
            <a:r>
              <a:rPr lang="en-US" baseline="0" dirty="0" smtClean="0"/>
              <a:t> we start, I wanted to acknowledge the funding support we have received for Partners in E, including initial funding received through the California Office of Health Information Integrity and recent grant support by the California HealthCare Foundation.  In addition, the Partners in E program would not be possible without the support of the Healthcare Information and Management Systems Society (HIMSS).</a:t>
            </a:r>
          </a:p>
          <a:p>
            <a:endParaRPr lang="en-US" baseline="0" dirty="0" smtClean="0"/>
          </a:p>
        </p:txBody>
      </p:sp>
      <p:sp>
        <p:nvSpPr>
          <p:cNvPr id="4" name="Slide Number Placeholder 3"/>
          <p:cNvSpPr>
            <a:spLocks noGrp="1"/>
          </p:cNvSpPr>
          <p:nvPr>
            <p:ph type="sldNum" sz="quarter" idx="10"/>
          </p:nvPr>
        </p:nvSpPr>
        <p:spPr/>
        <p:txBody>
          <a:bodyPr/>
          <a:lstStyle/>
          <a:p>
            <a:fld id="{8E619F7F-BA66-9F49-A972-97526FAA02A2}" type="slidenum">
              <a:rPr lang="en-US" smtClean="0"/>
              <a:t>2</a:t>
            </a:fld>
            <a:endParaRPr lang="en-US" dirty="0"/>
          </a:p>
        </p:txBody>
      </p:sp>
    </p:spTree>
    <p:extLst>
      <p:ext uri="{BB962C8B-B14F-4D97-AF65-F5344CB8AC3E}">
        <p14:creationId xmlns:p14="http://schemas.microsoft.com/office/powerpoint/2010/main" val="2820989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TIM:  So</a:t>
            </a:r>
            <a:r>
              <a:rPr lang="en-US" baseline="0" dirty="0" smtClean="0">
                <a:latin typeface="Calibri" charset="0"/>
                <a:ea typeface="ＭＳ Ｐゴシック" charset="0"/>
                <a:cs typeface="ＭＳ Ｐゴシック" charset="0"/>
              </a:rPr>
              <a:t> now I’d like to turn the meeting over to Lauren Kaderabek from HIMSS who can go through how to get access to the materials and how to find everything you need using the HIMSS collaboration tool.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LAUREN:  First, I’d like</a:t>
            </a:r>
            <a:r>
              <a:rPr lang="en-US" baseline="0" dirty="0" smtClean="0">
                <a:latin typeface="Calibri" charset="0"/>
                <a:ea typeface="ＭＳ Ｐゴシック" charset="0"/>
                <a:cs typeface="ＭＳ Ｐゴシック" charset="0"/>
              </a:rPr>
              <a:t> to highlight the logistics </a:t>
            </a:r>
            <a:r>
              <a:rPr lang="en-US" dirty="0" smtClean="0">
                <a:latin typeface="Calibri" charset="0"/>
                <a:ea typeface="ＭＳ Ｐゴシック" charset="0"/>
                <a:cs typeface="ＭＳ Ｐゴシック" charset="0"/>
              </a:rPr>
              <a:t>of obtaining access to the program</a:t>
            </a:r>
            <a:r>
              <a:rPr lang="en-US" baseline="0" dirty="0" smtClean="0">
                <a:latin typeface="Calibri" charset="0"/>
                <a:ea typeface="ＭＳ Ｐゴシック" charset="0"/>
                <a:cs typeface="ＭＳ Ｐゴシック" charset="0"/>
              </a:rPr>
              <a:t> materials</a:t>
            </a:r>
            <a:r>
              <a:rPr lang="en-US" dirty="0" smtClean="0">
                <a:latin typeface="Calibri" charset="0"/>
                <a:ea typeface="ＭＳ Ｐゴシック" charset="0"/>
                <a:cs typeface="ＭＳ Ｐゴシック" charset="0"/>
              </a:rPr>
              <a:t>.  Each</a:t>
            </a:r>
            <a:r>
              <a:rPr lang="en-US" baseline="0" dirty="0" smtClean="0">
                <a:latin typeface="Calibri" charset="0"/>
                <a:ea typeface="ＭＳ Ｐゴシック" charset="0"/>
                <a:cs typeface="ＭＳ Ｐゴシック" charset="0"/>
              </a:rPr>
              <a:t> individual requesting access does so </a:t>
            </a:r>
            <a:r>
              <a:rPr lang="en-US" dirty="0" smtClean="0">
                <a:latin typeface="Calibri" charset="0"/>
                <a:ea typeface="ＭＳ Ｐゴシック" charset="0"/>
                <a:cs typeface="ＭＳ Ｐゴシック" charset="0"/>
              </a:rPr>
              <a:t>on www.himss.org/partnersine by selecting the Request Portal Access section.</a:t>
            </a:r>
            <a:r>
              <a:rPr lang="en-US" baseline="0" dirty="0" smtClean="0">
                <a:latin typeface="Calibri" charset="0"/>
                <a:ea typeface="ＭＳ Ｐゴシック" charset="0"/>
                <a:cs typeface="ＭＳ Ｐゴシック" charset="0"/>
              </a:rPr>
              <a:t>  This takes the individual to a survey to submit demographic information pertinent to the program and also includes a license agreement.  Once the survey is taken, we document the individuals information and add them to the appropriate committee segment in Personify.</a:t>
            </a:r>
          </a:p>
        </p:txBody>
      </p:sp>
      <p:sp>
        <p:nvSpPr>
          <p:cNvPr id="4" name="Slide Number Placeholder 3"/>
          <p:cNvSpPr>
            <a:spLocks noGrp="1"/>
          </p:cNvSpPr>
          <p:nvPr>
            <p:ph type="sldNum" sz="quarter" idx="10"/>
          </p:nvPr>
        </p:nvSpPr>
        <p:spPr/>
        <p:txBody>
          <a:bodyPr/>
          <a:lstStyle/>
          <a:p>
            <a:fld id="{4EF66E37-ED2D-2444-A887-B4928ED07B06}" type="slidenum">
              <a:rPr lang="en-US" smtClean="0"/>
              <a:t>11</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We then send the</a:t>
            </a:r>
            <a:r>
              <a:rPr lang="en-US" baseline="0" dirty="0" smtClean="0">
                <a:latin typeface="Calibri" charset="0"/>
                <a:ea typeface="ＭＳ Ｐゴシック" charset="0"/>
                <a:cs typeface="ＭＳ Ｐゴシック" charset="0"/>
              </a:rPr>
              <a:t> individual a “Welcome” email which provides details about their user name and password as well as a “How to Guide” for downloading our program materials.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ea typeface="ＭＳ Ｐゴシック" charset="0"/>
                <a:cs typeface="ＭＳ Ｐゴシック" charset="0"/>
              </a:rPr>
              <a:t>All the program materials are within the Collaboration Tool.</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Logistics</a:t>
            </a:r>
            <a:r>
              <a:rPr lang="en-US" baseline="0" dirty="0" smtClean="0">
                <a:latin typeface="Calibri" charset="0"/>
                <a:ea typeface="ＭＳ Ｐゴシック" charset="0"/>
                <a:cs typeface="ＭＳ Ｐゴシック" charset="0"/>
              </a:rPr>
              <a:t> of the Collaboration Tool:  Sign on to www.himssengage.org using single sign on created for each user.  Click on “HIMSS Communities Home”.</a:t>
            </a: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EF66E37-ED2D-2444-A887-B4928ED07B06}" type="slidenum">
              <a:rPr lang="en-US" smtClean="0"/>
              <a:t>12</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Select</a:t>
            </a:r>
            <a:r>
              <a:rPr lang="en-US" baseline="0" dirty="0" smtClean="0">
                <a:latin typeface="Calibri" charset="0"/>
                <a:ea typeface="ＭＳ Ｐゴシック" charset="0"/>
                <a:cs typeface="ＭＳ Ｐゴシック" charset="0"/>
              </a:rPr>
              <a:t> the Partners in E community tab</a:t>
            </a: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EF66E37-ED2D-2444-A887-B4928ED07B06}" type="slidenum">
              <a:rPr lang="en-US" smtClean="0"/>
              <a:t>13</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This takes</a:t>
            </a:r>
            <a:r>
              <a:rPr lang="en-US" baseline="0" dirty="0" smtClean="0">
                <a:latin typeface="Calibri" charset="0"/>
                <a:ea typeface="ＭＳ Ｐゴシック" charset="0"/>
                <a:cs typeface="ＭＳ Ｐゴシック" charset="0"/>
              </a:rPr>
              <a:t> the user to the h</a:t>
            </a:r>
            <a:r>
              <a:rPr lang="en-US" dirty="0" smtClean="0">
                <a:latin typeface="Calibri" charset="0"/>
                <a:ea typeface="ＭＳ Ｐゴシック" charset="0"/>
                <a:cs typeface="ＭＳ Ｐゴシック" charset="0"/>
              </a:rPr>
              <a:t>ome screen of</a:t>
            </a:r>
            <a:r>
              <a:rPr lang="en-US" baseline="0" dirty="0" smtClean="0">
                <a:latin typeface="Calibri" charset="0"/>
                <a:ea typeface="ＭＳ Ｐゴシック" charset="0"/>
                <a:cs typeface="ＭＳ Ｐゴシック" charset="0"/>
              </a:rPr>
              <a:t> the collaboration site</a:t>
            </a:r>
            <a:r>
              <a:rPr lang="en-US" dirty="0" smtClean="0">
                <a:latin typeface="Calibri" charset="0"/>
                <a:ea typeface="ＭＳ Ｐゴシック" charset="0"/>
                <a:cs typeface="ＭＳ Ｐゴシック" charset="0"/>
              </a:rPr>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The home screen is set up to welcome the community</a:t>
            </a:r>
            <a:r>
              <a:rPr lang="en-US" baseline="0" dirty="0" smtClean="0">
                <a:latin typeface="Calibri" charset="0"/>
                <a:ea typeface="ＭＳ Ｐゴシック" charset="0"/>
                <a:cs typeface="ＭＳ Ｐゴシック" charset="0"/>
              </a:rPr>
              <a:t> members and showcase the most important information and links.</a:t>
            </a:r>
            <a:endParaRPr lang="en-US"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EF66E37-ED2D-2444-A887-B4928ED07B06}" type="slidenum">
              <a:rPr lang="en-US" smtClean="0"/>
              <a:t>14</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Most pertinent section of the site for this specific community</a:t>
            </a:r>
            <a:r>
              <a:rPr lang="en-US" baseline="0" dirty="0" smtClean="0">
                <a:latin typeface="Calibri" charset="0"/>
                <a:ea typeface="ＭＳ Ｐゴシック" charset="0"/>
                <a:cs typeface="ＭＳ Ｐゴシック" charset="0"/>
              </a:rPr>
              <a:t> is the documents section, using open with explorer to download the many associated files for the program materials.  </a:t>
            </a:r>
          </a:p>
        </p:txBody>
      </p:sp>
      <p:sp>
        <p:nvSpPr>
          <p:cNvPr id="4" name="Slide Number Placeholder 3"/>
          <p:cNvSpPr>
            <a:spLocks noGrp="1"/>
          </p:cNvSpPr>
          <p:nvPr>
            <p:ph type="sldNum" sz="quarter" idx="10"/>
          </p:nvPr>
        </p:nvSpPr>
        <p:spPr/>
        <p:txBody>
          <a:bodyPr/>
          <a:lstStyle/>
          <a:p>
            <a:fld id="{4EF66E37-ED2D-2444-A887-B4928ED07B06}" type="slidenum">
              <a:rPr lang="en-US" smtClean="0"/>
              <a:t>15</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Calibri" charset="0"/>
                <a:ea typeface="ＭＳ Ｐゴシック" charset="0"/>
                <a:cs typeface="ＭＳ Ｐゴシック" charset="0"/>
              </a:rPr>
              <a:t>Under the new</a:t>
            </a:r>
            <a:r>
              <a:rPr lang="en-US" baseline="0" dirty="0" smtClean="0">
                <a:latin typeface="Calibri" charset="0"/>
                <a:ea typeface="ＭＳ Ｐゴシック" charset="0"/>
                <a:cs typeface="ＭＳ Ｐゴシック" charset="0"/>
              </a:rPr>
              <a:t> content folder, the most useful document is the “WebEx Links for Partners in E 2015”.  This document allows the user to either stream or download the module.  The benefit of this format is anyone with the streaming link can watch the recording.  Alternately, if you wish to download the module, perhaps to upload onto your institutions student portal, you may do so in a variety of formats to best suit your needs; including WMV or Windows Media Player, SWF or </a:t>
            </a:r>
            <a:r>
              <a:rPr lang="en-US" baseline="0" dirty="0" smtClean="0">
                <a:latin typeface="Calibri" charset="0"/>
                <a:ea typeface="ＭＳ Ｐゴシック" charset="0"/>
                <a:cs typeface="ＭＳ Ｐゴシック" charset="0"/>
              </a:rPr>
              <a:t>Flash </a:t>
            </a:r>
            <a:r>
              <a:rPr lang="en-US" baseline="0" dirty="0" smtClean="0">
                <a:latin typeface="Calibri" charset="0"/>
                <a:ea typeface="ＭＳ Ｐゴシック" charset="0"/>
                <a:cs typeface="ＭＳ Ｐゴシック" charset="0"/>
              </a:rPr>
              <a:t>and MP4 or MPEG-4.</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latin typeface="Calibri" charset="0"/>
              <a:ea typeface="ＭＳ Ｐゴシック" charset="0"/>
              <a:cs typeface="ＭＳ Ｐゴシック"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latin typeface="Calibri" charset="0"/>
                <a:ea typeface="ＭＳ Ｐゴシック" charset="0"/>
                <a:cs typeface="ＭＳ Ｐゴシック" charset="0"/>
              </a:rPr>
              <a:t>Each module has an accompanying PowerPoint with speaker notes that are captured from the WebEx module.</a:t>
            </a:r>
          </a:p>
        </p:txBody>
      </p:sp>
      <p:sp>
        <p:nvSpPr>
          <p:cNvPr id="4" name="Slide Number Placeholder 3"/>
          <p:cNvSpPr>
            <a:spLocks noGrp="1"/>
          </p:cNvSpPr>
          <p:nvPr>
            <p:ph type="sldNum" sz="quarter" idx="10"/>
          </p:nvPr>
        </p:nvSpPr>
        <p:spPr/>
        <p:txBody>
          <a:bodyPr/>
          <a:lstStyle/>
          <a:p>
            <a:fld id="{4EF66E37-ED2D-2444-A887-B4928ED07B06}" type="slidenum">
              <a:rPr lang="en-US" smtClean="0"/>
              <a:t>16</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We have begun advocating use of the discussion forum and calendar.  We</a:t>
            </a:r>
            <a:r>
              <a:rPr lang="en-US" sz="1200" kern="1200" baseline="0" dirty="0" smtClean="0">
                <a:solidFill>
                  <a:schemeClr val="tx1"/>
                </a:solidFill>
                <a:effectLst/>
                <a:latin typeface="+mn-lt"/>
                <a:ea typeface="+mn-ea"/>
                <a:cs typeface="+mn-cs"/>
              </a:rPr>
              <a:t> encourage you to create a new discussion if your question is not addressed.  </a:t>
            </a:r>
            <a:r>
              <a:rPr lang="en-US" sz="1200" kern="1200" dirty="0" smtClean="0">
                <a:solidFill>
                  <a:schemeClr val="tx1"/>
                </a:solidFill>
                <a:effectLst/>
                <a:latin typeface="+mn-lt"/>
                <a:ea typeface="+mn-ea"/>
                <a:cs typeface="+mn-cs"/>
              </a:rPr>
              <a:t>A great feature of the site is the alert settings.  You can set the alerts to notify of any changes/edits, replies to the discussion you’re involved in, and set the alerts to be sent on a daily or weekly basis.</a:t>
            </a:r>
            <a:endParaRPr lang="en-US" baseline="0" dirty="0" smtClean="0">
              <a:latin typeface="Calibri" charset="0"/>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fld id="{4EF66E37-ED2D-2444-A887-B4928ED07B06}" type="slidenum">
              <a:rPr lang="en-US" smtClean="0"/>
              <a:t>17</a:t>
            </a:fld>
            <a:endParaRPr lang="en-US"/>
          </a:p>
        </p:txBody>
      </p:sp>
    </p:spTree>
    <p:extLst>
      <p:ext uri="{BB962C8B-B14F-4D97-AF65-F5344CB8AC3E}">
        <p14:creationId xmlns:p14="http://schemas.microsoft.com/office/powerpoint/2010/main" val="38225015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Christel</a:t>
            </a:r>
          </a:p>
          <a:p>
            <a:endParaRPr lang="en-US" dirty="0" smtClean="0"/>
          </a:p>
          <a:p>
            <a:r>
              <a:rPr lang="en-US" dirty="0" smtClean="0"/>
              <a:t>"</a:t>
            </a:r>
            <a:r>
              <a:rPr lang="en-US" dirty="0" smtClean="0"/>
              <a:t>There has been university-wide support for improving informatics within the academic institution.“</a:t>
            </a:r>
          </a:p>
          <a:p>
            <a:r>
              <a:rPr lang="en-US" dirty="0" smtClean="0"/>
              <a:t>"The availability of the materials (online modules, quizzes and case examples) greatly helped in implementation of the course, especially for someone who is not an expert in informatics.</a:t>
            </a:r>
          </a:p>
          <a:p>
            <a:r>
              <a:rPr lang="en-US" dirty="0" smtClean="0"/>
              <a:t>"We did not encounter any major barriers or challenges. The only minor discussion point was where it would fit best into our curriculum." </a:t>
            </a:r>
          </a:p>
          <a:p>
            <a:r>
              <a:rPr lang="en-US" dirty="0" smtClean="0"/>
              <a:t>"I enjoyed the up and coming relevance and real time opportunity for change and influence to adapt to and improve the electronic systems." - </a:t>
            </a:r>
            <a:r>
              <a:rPr lang="en-US" b="1" i="1" dirty="0" smtClean="0"/>
              <a:t>1st year pharmacy student, University of California, San Francisco</a:t>
            </a:r>
            <a:endParaRPr lang="en-US" dirty="0" smtClean="0"/>
          </a:p>
          <a:p>
            <a:r>
              <a:rPr lang="en-US" dirty="0" smtClean="0"/>
              <a:t>"I loved learning about the breadth of topics covered. This is very important information to have with us in the future as the movement to EHR gets more widespread." - </a:t>
            </a:r>
            <a:r>
              <a:rPr lang="en-US" b="1" i="1" dirty="0" smtClean="0"/>
              <a:t>2nd year pharmacy student, University of California, San Francisco</a:t>
            </a:r>
            <a:endParaRPr lang="en-US" dirty="0" smtClean="0"/>
          </a:p>
          <a:p>
            <a:r>
              <a:rPr lang="en-US" dirty="0" smtClean="0"/>
              <a:t>"The information being learned is actually useful, unlike some other theoretical-based classes." - </a:t>
            </a:r>
            <a:r>
              <a:rPr lang="en-US" b="1" i="1" dirty="0" smtClean="0"/>
              <a:t>1st year pharmacy student, University of California, San Diego</a:t>
            </a:r>
            <a:endParaRPr lang="en-US" dirty="0" smtClean="0"/>
          </a:p>
          <a:p>
            <a:r>
              <a:rPr lang="en-US" dirty="0" smtClean="0"/>
              <a:t>"I really enjoyed the online Partners in E presentations that I could study at home at my own pace." - </a:t>
            </a:r>
            <a:r>
              <a:rPr lang="en-US" b="1" i="1" dirty="0" smtClean="0"/>
              <a:t>3rd year pharmacy student, University of the Pacific</a:t>
            </a:r>
            <a:endParaRPr lang="en-US" dirty="0" smtClean="0"/>
          </a:p>
          <a:p>
            <a:r>
              <a:rPr lang="en-US" dirty="0" smtClean="0"/>
              <a:t>"The modules prepare students for systems they will encounter in future; I learned a new vocabulary." - </a:t>
            </a:r>
            <a:r>
              <a:rPr lang="en-US" b="1" i="1" dirty="0" smtClean="0"/>
              <a:t>3rd year pharmacy student, University of the Pacific</a:t>
            </a:r>
            <a:endParaRPr lang="en-US" dirty="0" smtClean="0"/>
          </a:p>
          <a:p>
            <a:r>
              <a:rPr lang="en-US" dirty="0" smtClean="0"/>
              <a:t>"Provided information that was not taught to us in any of the other classes we took in pharmacy school." - </a:t>
            </a:r>
            <a:r>
              <a:rPr lang="en-US" b="1" i="1" dirty="0" smtClean="0"/>
              <a:t>4th year pharmacy student, University of Southern California</a:t>
            </a:r>
            <a:endParaRPr lang="en-US" dirty="0" smtClean="0"/>
          </a:p>
          <a:p>
            <a:r>
              <a:rPr lang="en-US" dirty="0" smtClean="0"/>
              <a:t>"This is a topic that we were never taught; I wish this program could be continued with future students as well." - </a:t>
            </a:r>
            <a:r>
              <a:rPr lang="en-US" b="1" i="1" dirty="0" smtClean="0"/>
              <a:t>3rd year pharmacy student, Western University of Health Sciences</a:t>
            </a:r>
            <a:endParaRPr lang="en-US" dirty="0" smtClean="0"/>
          </a:p>
          <a:p>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18</a:t>
            </a:fld>
            <a:endParaRPr lang="en-US"/>
          </a:p>
        </p:txBody>
      </p:sp>
    </p:spTree>
    <p:extLst>
      <p:ext uri="{BB962C8B-B14F-4D97-AF65-F5344CB8AC3E}">
        <p14:creationId xmlns:p14="http://schemas.microsoft.com/office/powerpoint/2010/main" val="25236298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Christel</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19</a:t>
            </a:fld>
            <a:endParaRPr lang="en-US"/>
          </a:p>
        </p:txBody>
      </p:sp>
    </p:spTree>
    <p:extLst>
      <p:ext uri="{BB962C8B-B14F-4D97-AF65-F5344CB8AC3E}">
        <p14:creationId xmlns:p14="http://schemas.microsoft.com/office/powerpoint/2010/main" val="40661418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 TO TIM:  So before</a:t>
            </a:r>
            <a:r>
              <a:rPr lang="en-US" baseline="0" dirty="0" smtClean="0"/>
              <a:t> we open it up to questions, I wanted to share some upcoming Partners in E events…</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20</a:t>
            </a:fld>
            <a:endParaRPr lang="en-US"/>
          </a:p>
        </p:txBody>
      </p:sp>
    </p:spTree>
    <p:extLst>
      <p:ext uri="{BB962C8B-B14F-4D97-AF65-F5344CB8AC3E}">
        <p14:creationId xmlns:p14="http://schemas.microsoft.com/office/powerpoint/2010/main" val="31515571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Christel could speak here about the role of HIMSS</a:t>
            </a:r>
          </a:p>
          <a:p>
            <a:endParaRPr lang="en-US" baseline="0" dirty="0" smtClean="0"/>
          </a:p>
        </p:txBody>
      </p:sp>
      <p:sp>
        <p:nvSpPr>
          <p:cNvPr id="4" name="Slide Number Placeholder 3"/>
          <p:cNvSpPr>
            <a:spLocks noGrp="1"/>
          </p:cNvSpPr>
          <p:nvPr>
            <p:ph type="sldNum" sz="quarter" idx="10"/>
          </p:nvPr>
        </p:nvSpPr>
        <p:spPr/>
        <p:txBody>
          <a:bodyPr/>
          <a:lstStyle/>
          <a:p>
            <a:fld id="{8E619F7F-BA66-9F49-A972-97526FAA02A2}" type="slidenum">
              <a:rPr lang="en-US" smtClean="0"/>
              <a:t>3</a:t>
            </a:fld>
            <a:endParaRPr lang="en-US" dirty="0"/>
          </a:p>
        </p:txBody>
      </p:sp>
    </p:spTree>
    <p:extLst>
      <p:ext uri="{BB962C8B-B14F-4D97-AF65-F5344CB8AC3E}">
        <p14:creationId xmlns:p14="http://schemas.microsoft.com/office/powerpoint/2010/main" val="11025327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21</a:t>
            </a:fld>
            <a:endParaRPr lang="en-US"/>
          </a:p>
        </p:txBody>
      </p:sp>
    </p:spTree>
    <p:extLst>
      <p:ext uri="{BB962C8B-B14F-4D97-AF65-F5344CB8AC3E}">
        <p14:creationId xmlns:p14="http://schemas.microsoft.com/office/powerpoint/2010/main" val="30821534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a:t>
            </a:r>
          </a:p>
          <a:p>
            <a:endParaRPr lang="en-US" dirty="0" smtClean="0"/>
          </a:p>
          <a:p>
            <a:r>
              <a:rPr lang="en-US" dirty="0" smtClean="0"/>
              <a:t>Prompts</a:t>
            </a:r>
            <a:r>
              <a:rPr lang="en-US" baseline="0" dirty="0" smtClean="0"/>
              <a:t> we sent to group:  </a:t>
            </a:r>
          </a:p>
          <a:p>
            <a:r>
              <a:rPr lang="en-US" sz="1200" kern="1200" dirty="0" smtClean="0">
                <a:solidFill>
                  <a:schemeClr val="tx1"/>
                </a:solidFill>
                <a:effectLst/>
                <a:latin typeface="+mn-lt"/>
                <a:ea typeface="+mn-ea"/>
                <a:cs typeface="+mn-cs"/>
              </a:rPr>
              <a:t>What additional materials would you like developed? </a:t>
            </a:r>
          </a:p>
          <a:p>
            <a:r>
              <a:rPr lang="en-US" sz="1200" kern="1200" dirty="0" smtClean="0">
                <a:solidFill>
                  <a:schemeClr val="tx1"/>
                </a:solidFill>
                <a:effectLst/>
                <a:latin typeface="+mn-lt"/>
                <a:ea typeface="+mn-ea"/>
                <a:cs typeface="+mn-cs"/>
              </a:rPr>
              <a:t>What modifications would you like to see in future updates? </a:t>
            </a:r>
          </a:p>
          <a:p>
            <a:r>
              <a:rPr lang="en-US" sz="1200" kern="1200" dirty="0" smtClean="0">
                <a:solidFill>
                  <a:schemeClr val="tx1"/>
                </a:solidFill>
                <a:effectLst/>
                <a:latin typeface="+mn-lt"/>
                <a:ea typeface="+mn-ea"/>
                <a:cs typeface="+mn-cs"/>
              </a:rPr>
              <a:t>What are your Partners in E successes and challenges?</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22</a:t>
            </a:fld>
            <a:endParaRPr lang="en-US"/>
          </a:p>
        </p:txBody>
      </p:sp>
    </p:spTree>
    <p:extLst>
      <p:ext uri="{BB962C8B-B14F-4D97-AF65-F5344CB8AC3E}">
        <p14:creationId xmlns:p14="http://schemas.microsoft.com/office/powerpoint/2010/main" val="3292101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Christel</a:t>
            </a:r>
          </a:p>
          <a:p>
            <a:r>
              <a:rPr lang="en-US" sz="1200" b="1" i="1" u="none" strike="noStrike" kern="1200" baseline="0" dirty="0" smtClean="0">
                <a:solidFill>
                  <a:schemeClr val="tx1"/>
                </a:solidFill>
                <a:latin typeface="+mn-lt"/>
                <a:ea typeface="+mn-ea"/>
                <a:cs typeface="+mn-cs"/>
              </a:rPr>
              <a:t>HIMSS’ Role in Partners in E</a:t>
            </a:r>
            <a:endParaRPr lang="en-US" sz="1200" b="0" i="0" u="none" strike="noStrike" kern="1200" baseline="0" dirty="0" smtClean="0">
              <a:solidFill>
                <a:schemeClr val="tx1"/>
              </a:solidFill>
              <a:latin typeface="+mn-lt"/>
              <a:ea typeface="+mn-ea"/>
              <a:cs typeface="+mn-cs"/>
            </a:endParaRPr>
          </a:p>
          <a:p>
            <a:r>
              <a:rPr lang="en-US" sz="1200" b="0" i="0" kern="1200" dirty="0" smtClean="0">
                <a:solidFill>
                  <a:schemeClr val="tx1"/>
                </a:solidFill>
                <a:effectLst/>
                <a:latin typeface="+mn-lt"/>
                <a:ea typeface="+mn-ea"/>
                <a:cs typeface="+mn-cs"/>
              </a:rPr>
              <a:t>Collaboration between HIMSS and the UCSF School of Pharmacy allows for nationwide dissemination of the Partners in E pharmacy informatics curriculum, ensuring consistent and unified content across all schools of pharmacy. Through the work of the HIMSS Clinical Informatics Team, we are providing the technical infrastructure and program guidance to Partners in E. Our goal is to achieve nationwide adoption of informatics curricula into the 130+ US colleges and schools of Pharmacy.</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4</a:t>
            </a:fld>
            <a:endParaRPr lang="en-US" dirty="0"/>
          </a:p>
        </p:txBody>
      </p:sp>
    </p:spTree>
    <p:extLst>
      <p:ext uri="{BB962C8B-B14F-4D97-AF65-F5344CB8AC3E}">
        <p14:creationId xmlns:p14="http://schemas.microsoft.com/office/powerpoint/2010/main" val="1086361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a:t>
            </a:r>
            <a:r>
              <a:rPr lang="en-US" baseline="0" dirty="0" smtClean="0"/>
              <a:t>  And here is the contact information for key HIMSS personnel and the three of us currently on the Partners in E grant.   </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5</a:t>
            </a:fld>
            <a:endParaRPr lang="en-US"/>
          </a:p>
        </p:txBody>
      </p:sp>
    </p:spTree>
    <p:extLst>
      <p:ext uri="{BB962C8B-B14F-4D97-AF65-F5344CB8AC3E}">
        <p14:creationId xmlns:p14="http://schemas.microsoft.com/office/powerpoint/2010/main" val="2958658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So I know some of you on the call are brand new to the program so I wanted to give a 30-second overview about what</a:t>
            </a:r>
            <a:r>
              <a:rPr lang="en-US" baseline="0" dirty="0" smtClean="0"/>
              <a:t> Partners in E is…</a:t>
            </a:r>
          </a:p>
          <a:p>
            <a:endParaRPr lang="en-US" baseline="0" dirty="0" smtClean="0"/>
          </a:p>
          <a:p>
            <a:r>
              <a:rPr lang="en-US" baseline="0" dirty="0" smtClean="0"/>
              <a:t>Partners in E is an o</a:t>
            </a:r>
            <a:r>
              <a:rPr lang="en-US" dirty="0" smtClean="0"/>
              <a:t>nline pharmacy informatics curriculum</a:t>
            </a:r>
            <a:r>
              <a:rPr lang="en-US" baseline="0" dirty="0" smtClean="0"/>
              <a:t> that is s</a:t>
            </a:r>
            <a:r>
              <a:rPr lang="en-US" dirty="0" smtClean="0"/>
              <a:t>calable, flexible, and adaptable to multiple</a:t>
            </a:r>
            <a:r>
              <a:rPr lang="en-US" baseline="0" dirty="0" smtClean="0"/>
              <a:t> environments.  You can u</a:t>
            </a:r>
            <a:r>
              <a:rPr lang="en-US" dirty="0" smtClean="0"/>
              <a:t>se one module to supplement an existing curriculum</a:t>
            </a:r>
            <a:r>
              <a:rPr lang="en-US" baseline="0" dirty="0" smtClean="0"/>
              <a:t> or training program or u</a:t>
            </a:r>
            <a:r>
              <a:rPr lang="en-US" dirty="0" smtClean="0"/>
              <a:t>se all modules to create a new informatics course.  Or anything in</a:t>
            </a:r>
            <a:r>
              <a:rPr lang="en-US" baseline="0" dirty="0" smtClean="0"/>
              <a:t> between.</a:t>
            </a:r>
          </a:p>
          <a:p>
            <a:endParaRPr lang="en-US" dirty="0" smtClean="0"/>
          </a:p>
          <a:p>
            <a:r>
              <a:rPr lang="en-US" dirty="0" smtClean="0"/>
              <a:t>All Partners</a:t>
            </a:r>
            <a:r>
              <a:rPr lang="en-US" baseline="0" dirty="0" smtClean="0"/>
              <a:t> in E curriculum and supplemental materials are currently offered completely f</a:t>
            </a:r>
            <a:r>
              <a:rPr lang="en-US" dirty="0" smtClean="0"/>
              <a:t>ree-of-charge to health professionals and faculty from health professional schools.</a:t>
            </a:r>
          </a:p>
        </p:txBody>
      </p:sp>
      <p:sp>
        <p:nvSpPr>
          <p:cNvPr id="4" name="Slide Number Placeholder 3"/>
          <p:cNvSpPr>
            <a:spLocks noGrp="1"/>
          </p:cNvSpPr>
          <p:nvPr>
            <p:ph type="sldNum" sz="quarter" idx="10"/>
          </p:nvPr>
        </p:nvSpPr>
        <p:spPr/>
        <p:txBody>
          <a:bodyPr/>
          <a:lstStyle/>
          <a:p>
            <a:fld id="{8E619F7F-BA66-9F49-A972-97526FAA02A2}" type="slidenum">
              <a:rPr lang="en-US" smtClean="0"/>
              <a:t>6</a:t>
            </a:fld>
            <a:endParaRPr lang="en-US"/>
          </a:p>
        </p:txBody>
      </p:sp>
    </p:spTree>
    <p:extLst>
      <p:ext uri="{BB962C8B-B14F-4D97-AF65-F5344CB8AC3E}">
        <p14:creationId xmlns:p14="http://schemas.microsoft.com/office/powerpoint/2010/main" val="1914857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 brief history of Partners</a:t>
            </a:r>
            <a:r>
              <a:rPr lang="en-US" baseline="0" dirty="0" smtClean="0"/>
              <a:t> in E is listed here.  Our course was piloted at UCSF in 2012 and then developed into online modules that we shared with all eight accredited California pharmacy schools in 2013.  We started our collaboration with HIMSS in 2014 and conducted a train-the-trainer meeting in July of 2014 at the AACP annual meeting in Texas.  This meeting was incredibly valuable to the Program for a multitude of reasons.  We received feedback that for some schools with existing informatics experts, they felt comfortable giving the lectures themselves and preferred to have PowerPoint slide decks and speaker’s notes over the online module format.  We also learned the file structure of the online modules was not user-friendly, when we were all unsuccessful at downloading the files during the training.  And, most importantly, this meeting allowed us to meet and network with some incredible faculty from across the country.  Since we were going to have to updated and redo the modules anyway, why not enlist the help of these content experts to make this program truly collaborative and less California-specific?</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7</a:t>
            </a:fld>
            <a:endParaRPr lang="en-US"/>
          </a:p>
        </p:txBody>
      </p:sp>
    </p:spTree>
    <p:extLst>
      <p:ext uri="{BB962C8B-B14F-4D97-AF65-F5344CB8AC3E}">
        <p14:creationId xmlns:p14="http://schemas.microsoft.com/office/powerpoint/2010/main" val="14381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And now to Partners in E in 2015.  </a:t>
            </a:r>
          </a:p>
          <a:p>
            <a:endParaRPr lang="en-US" dirty="0" smtClean="0"/>
          </a:p>
          <a:p>
            <a:r>
              <a:rPr lang="en-US" dirty="0" smtClean="0"/>
              <a:t>PowerPoint slides (with full set of speaker notes) will be available for all modules</a:t>
            </a:r>
          </a:p>
          <a:p>
            <a:r>
              <a:rPr lang="en-US" dirty="0" smtClean="0"/>
              <a:t>Modules are now available in WebEx format</a:t>
            </a:r>
            <a:r>
              <a:rPr lang="en-US" baseline="0" dirty="0" smtClean="0"/>
              <a:t> so you can either watch the by s</a:t>
            </a:r>
            <a:r>
              <a:rPr lang="en-US" dirty="0" smtClean="0"/>
              <a:t>tream live from the links</a:t>
            </a:r>
            <a:r>
              <a:rPr lang="en-US" baseline="0" dirty="0" smtClean="0"/>
              <a:t> to the files located on the </a:t>
            </a:r>
            <a:r>
              <a:rPr lang="en-US" dirty="0" smtClean="0"/>
              <a:t>HIMSS website or you can download the files to view later or show in-class.</a:t>
            </a:r>
            <a:r>
              <a:rPr lang="en-US" baseline="0" dirty="0" smtClean="0"/>
              <a:t>  In addition, the webinar files use m</a:t>
            </a:r>
            <a:r>
              <a:rPr lang="en-US" dirty="0" smtClean="0"/>
              <a:t>inimal bandwidth to aid with sharing on learning management systems.</a:t>
            </a:r>
          </a:p>
          <a:p>
            <a:endParaRPr lang="en-US" dirty="0" smtClean="0"/>
          </a:p>
          <a:p>
            <a:r>
              <a:rPr lang="en-US" dirty="0" smtClean="0"/>
              <a:t>For</a:t>
            </a:r>
            <a:r>
              <a:rPr lang="en-US" baseline="0" dirty="0" smtClean="0"/>
              <a:t> those of you familiar with the previous iterations of Partners in E, you will notice that a</a:t>
            </a:r>
            <a:r>
              <a:rPr lang="en-US" dirty="0" smtClean="0"/>
              <a:t>ll modules have been updated and edited for a national audience.</a:t>
            </a:r>
            <a:r>
              <a:rPr lang="en-US" baseline="0" dirty="0" smtClean="0"/>
              <a:t> Finally, s</a:t>
            </a:r>
            <a:r>
              <a:rPr lang="en-US" dirty="0" smtClean="0"/>
              <a:t>even modules (of</a:t>
            </a:r>
            <a:r>
              <a:rPr lang="en-US" baseline="0" dirty="0" smtClean="0"/>
              <a:t> fourteen) </a:t>
            </a:r>
            <a:r>
              <a:rPr lang="en-US" dirty="0" smtClean="0"/>
              <a:t>have completely new content created by national experts.</a:t>
            </a:r>
          </a:p>
          <a:p>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8</a:t>
            </a:fld>
            <a:endParaRPr lang="en-US"/>
          </a:p>
        </p:txBody>
      </p:sp>
    </p:spTree>
    <p:extLst>
      <p:ext uri="{BB962C8B-B14F-4D97-AF65-F5344CB8AC3E}">
        <p14:creationId xmlns:p14="http://schemas.microsoft.com/office/powerpoint/2010/main" val="5809961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Here are some</a:t>
            </a:r>
            <a:r>
              <a:rPr lang="en-US" baseline="0" dirty="0" smtClean="0"/>
              <a:t> of the experts that have helped (or who are helping) to develop new content for Partners in E.  We could not be more impressed with their contributions to this programs.</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9</a:t>
            </a:fld>
            <a:endParaRPr lang="en-US"/>
          </a:p>
        </p:txBody>
      </p:sp>
    </p:spTree>
    <p:extLst>
      <p:ext uri="{BB962C8B-B14F-4D97-AF65-F5344CB8AC3E}">
        <p14:creationId xmlns:p14="http://schemas.microsoft.com/office/powerpoint/2010/main" val="2336973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TIM:  And here are the updated modules for Partners</a:t>
            </a:r>
            <a:r>
              <a:rPr lang="en-US" baseline="0" dirty="0" smtClean="0"/>
              <a:t> in E 2015.  There are now 14 modules total – and seven of them are completely new for 2015.  The rest were updated with current content and re-recorded.</a:t>
            </a:r>
            <a:endParaRPr lang="en-US" dirty="0"/>
          </a:p>
        </p:txBody>
      </p:sp>
      <p:sp>
        <p:nvSpPr>
          <p:cNvPr id="4" name="Slide Number Placeholder 3"/>
          <p:cNvSpPr>
            <a:spLocks noGrp="1"/>
          </p:cNvSpPr>
          <p:nvPr>
            <p:ph type="sldNum" sz="quarter" idx="10"/>
          </p:nvPr>
        </p:nvSpPr>
        <p:spPr/>
        <p:txBody>
          <a:bodyPr/>
          <a:lstStyle/>
          <a:p>
            <a:fld id="{8E619F7F-BA66-9F49-A972-97526FAA02A2}" type="slidenum">
              <a:rPr lang="en-US" smtClean="0"/>
              <a:t>10</a:t>
            </a:fld>
            <a:endParaRPr lang="en-US"/>
          </a:p>
        </p:txBody>
      </p:sp>
    </p:spTree>
    <p:extLst>
      <p:ext uri="{BB962C8B-B14F-4D97-AF65-F5344CB8AC3E}">
        <p14:creationId xmlns:p14="http://schemas.microsoft.com/office/powerpoint/2010/main" val="42299701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PartnersInE_PPT.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5011881" y="2557062"/>
            <a:ext cx="3502122" cy="882587"/>
          </a:xfrm>
          <a:prstGeom prst="rect">
            <a:avLst/>
          </a:prstGeom>
        </p:spPr>
        <p:txBody>
          <a:bodyPr lIns="0" rIns="0" anchor="t">
            <a:normAutofit/>
          </a:bodyPr>
          <a:lstStyle>
            <a:lvl1pPr>
              <a:lnSpc>
                <a:spcPct val="100000"/>
              </a:lnSpc>
              <a:spcBef>
                <a:spcPts val="0"/>
              </a:spcBef>
              <a:spcAft>
                <a:spcPts val="0"/>
              </a:spcAft>
              <a:defRPr sz="3000" baseline="0">
                <a:solidFill>
                  <a:srgbClr val="217AA0"/>
                </a:solidFill>
              </a:defRPr>
            </a:lvl1pPr>
          </a:lstStyle>
          <a:p>
            <a:r>
              <a:rPr lang="en-US" dirty="0" smtClean="0"/>
              <a:t>Place Title Here</a:t>
            </a:r>
            <a:endParaRPr lang="en-US" dirty="0"/>
          </a:p>
        </p:txBody>
      </p:sp>
      <p:sp>
        <p:nvSpPr>
          <p:cNvPr id="3" name="Subtitle 2"/>
          <p:cNvSpPr>
            <a:spLocks noGrp="1"/>
          </p:cNvSpPr>
          <p:nvPr>
            <p:ph type="subTitle" idx="1"/>
          </p:nvPr>
        </p:nvSpPr>
        <p:spPr>
          <a:xfrm>
            <a:off x="5011882" y="3425537"/>
            <a:ext cx="3502121" cy="1508605"/>
          </a:xfrm>
          <a:prstGeom prst="rect">
            <a:avLst/>
          </a:prstGeom>
        </p:spPr>
        <p:txBody>
          <a:bodyPr lIns="0" rIns="0" anchor="t">
            <a:normAutofit/>
          </a:bodyPr>
          <a:lstStyle>
            <a:lvl1pPr marL="0" indent="0" algn="l">
              <a:lnSpc>
                <a:spcPct val="100000"/>
              </a:lnSpc>
              <a:buNone/>
              <a:defRPr sz="2000" b="1" i="0">
                <a:solidFill>
                  <a:srgbClr val="63636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7526937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Sub Title">
    <p:spTree>
      <p:nvGrpSpPr>
        <p:cNvPr id="1" name=""/>
        <p:cNvGrpSpPr/>
        <p:nvPr/>
      </p:nvGrpSpPr>
      <p:grpSpPr>
        <a:xfrm>
          <a:off x="0" y="0"/>
          <a:ext cx="0" cy="0"/>
          <a:chOff x="0" y="0"/>
          <a:chExt cx="0" cy="0"/>
        </a:xfrm>
      </p:grpSpPr>
      <p:pic>
        <p:nvPicPr>
          <p:cNvPr id="5" name="Picture 4" descr="HIMSS_Corporate_PPT_SubTitl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hasCustomPrompt="1"/>
          </p:nvPr>
        </p:nvSpPr>
        <p:spPr>
          <a:xfrm>
            <a:off x="731214" y="1919112"/>
            <a:ext cx="8151090" cy="882587"/>
          </a:xfrm>
          <a:prstGeom prst="rect">
            <a:avLst/>
          </a:prstGeom>
        </p:spPr>
        <p:txBody>
          <a:bodyPr lIns="0" rIns="0" anchor="t">
            <a:normAutofit/>
          </a:bodyPr>
          <a:lstStyle>
            <a:lvl1pPr>
              <a:lnSpc>
                <a:spcPct val="80000"/>
              </a:lnSpc>
              <a:spcBef>
                <a:spcPts val="0"/>
              </a:spcBef>
              <a:spcAft>
                <a:spcPts val="0"/>
              </a:spcAft>
              <a:defRPr sz="3600" baseline="0">
                <a:solidFill>
                  <a:srgbClr val="217AA0"/>
                </a:solidFill>
              </a:defRPr>
            </a:lvl1pPr>
          </a:lstStyle>
          <a:p>
            <a:r>
              <a:rPr lang="en-US" dirty="0" smtClean="0"/>
              <a:t>Place Subtitle Here</a:t>
            </a:r>
            <a:endParaRPr lang="en-US" dirty="0"/>
          </a:p>
        </p:txBody>
      </p:sp>
      <p:sp>
        <p:nvSpPr>
          <p:cNvPr id="3" name="Subtitle 2"/>
          <p:cNvSpPr>
            <a:spLocks noGrp="1"/>
          </p:cNvSpPr>
          <p:nvPr>
            <p:ph type="subTitle" idx="1"/>
          </p:nvPr>
        </p:nvSpPr>
        <p:spPr>
          <a:xfrm>
            <a:off x="731213" y="2955637"/>
            <a:ext cx="8151090" cy="1508605"/>
          </a:xfrm>
          <a:prstGeom prst="rect">
            <a:avLst/>
          </a:prstGeom>
        </p:spPr>
        <p:txBody>
          <a:bodyPr lIns="0" rIns="0" anchor="t">
            <a:normAutofit/>
          </a:bodyPr>
          <a:lstStyle>
            <a:lvl1pPr marL="0" indent="0" algn="l">
              <a:buNone/>
              <a:defRPr sz="2800" b="1" i="0">
                <a:solidFill>
                  <a:srgbClr val="63636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6" name="Picture 5" descr="Screen Shot 2014-09-22 at 12.27.58 PM.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5504" y="4673600"/>
            <a:ext cx="2336800" cy="635000"/>
          </a:xfrm>
          <a:prstGeom prst="rect">
            <a:avLst/>
          </a:prstGeom>
        </p:spPr>
      </p:pic>
    </p:spTree>
    <p:extLst>
      <p:ext uri="{BB962C8B-B14F-4D97-AF65-F5344CB8AC3E}">
        <p14:creationId xmlns:p14="http://schemas.microsoft.com/office/powerpoint/2010/main" val="35286540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715818" y="1579055"/>
            <a:ext cx="7970981" cy="3479031"/>
          </a:xfrm>
          <a:prstGeom prst="rect">
            <a:avLst/>
          </a:prstGeom>
        </p:spPr>
        <p:txBody>
          <a:bodyPr>
            <a:normAutofit/>
          </a:bodyPr>
          <a:lstStyle>
            <a:lvl1pPr marL="192024" indent="-192024">
              <a:lnSpc>
                <a:spcPct val="100000"/>
              </a:lnSpc>
              <a:defRPr sz="2400"/>
            </a:lvl1pPr>
            <a:lvl2pPr>
              <a:lnSpc>
                <a:spcPct val="100000"/>
              </a:lnSpc>
              <a:defRPr sz="2400"/>
            </a:lvl2pPr>
            <a:lvl3pPr>
              <a:lnSpc>
                <a:spcPct val="100000"/>
              </a:lnSpc>
              <a:defRPr sz="2400"/>
            </a:lvl3pPr>
            <a:lvl4pPr>
              <a:lnSpc>
                <a:spcPct val="100000"/>
              </a:lnSpc>
              <a:defRPr sz="2400"/>
            </a:lvl4pPr>
            <a:lvl5pPr>
              <a:lnSpc>
                <a:spcPct val="100000"/>
              </a:lnSpc>
              <a:defRPr sz="2400"/>
            </a:lvl5pPr>
          </a:lstStyle>
          <a:p>
            <a:pPr lvl="0"/>
            <a:r>
              <a:rPr lang="en-US" dirty="0" smtClean="0"/>
              <a:t>Click to edit Master</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itle 1"/>
          <p:cNvSpPr>
            <a:spLocks noGrp="1"/>
          </p:cNvSpPr>
          <p:nvPr>
            <p:ph type="title"/>
          </p:nvPr>
        </p:nvSpPr>
        <p:spPr>
          <a:xfrm>
            <a:off x="715818" y="572002"/>
            <a:ext cx="7970983" cy="804333"/>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9107558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731212" y="1775435"/>
            <a:ext cx="3766176" cy="3971636"/>
          </a:xfrm>
          <a:prstGeom prst="rect">
            <a:avLst/>
          </a:prstGeom>
        </p:spPr>
        <p:txBody>
          <a:bodyPr>
            <a:normAutofit/>
          </a:bodyPr>
          <a:lstStyle>
            <a:lvl1pPr marL="192024" indent="-192024">
              <a:lnSpc>
                <a:spcPct val="90000"/>
              </a:lnSpc>
              <a:defRPr sz="2000"/>
            </a:lvl1pPr>
            <a:lvl2pPr>
              <a:lnSpc>
                <a:spcPct val="80000"/>
              </a:lnSpc>
              <a:defRPr sz="2000"/>
            </a:lvl2pPr>
            <a:lvl3pPr>
              <a:lnSpc>
                <a:spcPct val="80000"/>
              </a:lnSpc>
              <a:defRPr sz="2000"/>
            </a:lvl3pPr>
            <a:lvl4pPr>
              <a:lnSpc>
                <a:spcPct val="80000"/>
              </a:lnSpc>
              <a:defRPr sz="2000"/>
            </a:lvl4pPr>
            <a:lvl5pPr>
              <a:lnSpc>
                <a:spcPct val="80000"/>
              </a:lnSpc>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7" y="1775435"/>
            <a:ext cx="4041775" cy="3971636"/>
          </a:xfrm>
          <a:prstGeom prst="rect">
            <a:avLst/>
          </a:prstGeom>
        </p:spPr>
        <p:txBody>
          <a:bodyPr>
            <a:normAutofit/>
          </a:bodyPr>
          <a:lstStyle>
            <a:lvl1pPr marL="192024" indent="-192024">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715818" y="572002"/>
            <a:ext cx="7970983" cy="804333"/>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314073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627581"/>
            <a:ext cx="2734302" cy="1056410"/>
          </a:xfrm>
          <a:prstGeom prst="rect">
            <a:avLst/>
          </a:prstGeom>
        </p:spPr>
        <p:txBody>
          <a:bodyPr anchor="t"/>
          <a:lstStyle>
            <a:lvl1pPr algn="l">
              <a:lnSpc>
                <a:spcPct val="80000"/>
              </a:lnSpc>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27581"/>
            <a:ext cx="5111750" cy="4883450"/>
          </a:xfrm>
          <a:prstGeom prst="rect">
            <a:avLst/>
          </a:prstGeom>
        </p:spPr>
        <p:txBody>
          <a:bodyPr>
            <a:normAutofit/>
          </a:bodyPr>
          <a:lstStyle>
            <a:lvl1pPr marL="192024" indent="-192024">
              <a:lnSpc>
                <a:spcPct val="100000"/>
              </a:lnSpc>
              <a:defRPr sz="2000"/>
            </a:lvl1pPr>
            <a:lvl2pPr>
              <a:lnSpc>
                <a:spcPct val="100000"/>
              </a:lnSpc>
              <a:defRPr sz="2000"/>
            </a:lvl2pPr>
            <a:lvl3pPr>
              <a:lnSpc>
                <a:spcPct val="100000"/>
              </a:lnSpc>
              <a:defRPr sz="2000"/>
            </a:lvl3pPr>
            <a:lvl4pPr>
              <a:lnSpc>
                <a:spcPct val="100000"/>
              </a:lnSpc>
              <a:defRPr sz="2000"/>
            </a:lvl4pPr>
            <a:lvl5pPr>
              <a:lnSpc>
                <a:spcPct val="100000"/>
              </a:lnSpc>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31212" y="1435102"/>
            <a:ext cx="2734302" cy="4075929"/>
          </a:xfrm>
          <a:prstGeom prst="rect">
            <a:avLst/>
          </a:prstGeom>
        </p:spPr>
        <p:txBody>
          <a:bodyPr>
            <a:normAutofit/>
          </a:bodyPr>
          <a:lstStyle>
            <a:lvl1pPr marL="192024" indent="-192024">
              <a:lnSpc>
                <a:spcPct val="100000"/>
              </a:lnSpc>
              <a:buFont typeface="Arial"/>
              <a:buChar char="•"/>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68214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212" y="4527493"/>
            <a:ext cx="7993688" cy="490931"/>
          </a:xfrm>
          <a:prstGeom prst="rect">
            <a:avLst/>
          </a:prstGeo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0" y="1"/>
            <a:ext cx="9144000" cy="451723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731212" y="5018424"/>
            <a:ext cx="7993688" cy="769699"/>
          </a:xfrm>
          <a:prstGeom prst="rect">
            <a:avLst/>
          </a:prstGeom>
        </p:spPr>
        <p:txBody>
          <a:bodyPr/>
          <a:lstStyle>
            <a:lvl1pPr marL="0" indent="0">
              <a:lnSpc>
                <a:spcPct val="1000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1135928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8368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PartnersInE_PPT2.jp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39902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3" r:id="rId4"/>
    <p:sldLayoutId id="2147483656" r:id="rId5"/>
    <p:sldLayoutId id="2147483657" r:id="rId6"/>
    <p:sldLayoutId id="2147483655" r:id="rId7"/>
  </p:sldLayoutIdLst>
  <p:timing>
    <p:tnLst>
      <p:par>
        <p:cTn id="1" dur="indefinite" restart="never" nodeType="tmRoot"/>
      </p:par>
    </p:tnLst>
  </p:timing>
  <p:txStyles>
    <p:titleStyle>
      <a:lvl1pPr algn="l" defTabSz="457200" rtl="0" eaLnBrk="1" latinLnBrk="0" hangingPunct="1">
        <a:spcBef>
          <a:spcPct val="0"/>
        </a:spcBef>
        <a:buNone/>
        <a:defRPr sz="2800" b="1" i="0" kern="1200">
          <a:solidFill>
            <a:srgbClr val="217AA0"/>
          </a:solidFill>
          <a:latin typeface="Verdana"/>
          <a:ea typeface="+mj-ea"/>
          <a:cs typeface="Verdana"/>
        </a:defRPr>
      </a:lvl1pPr>
    </p:titleStyle>
    <p:body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20.xml.rels><?xml version="1.0" encoding="UTF-8" standalone="yes"?>
<Relationships xmlns="http://schemas.openxmlformats.org/package/2006/relationships"><Relationship Id="rId3" Type="http://schemas.openxmlformats.org/officeDocument/2006/relationships/hyperlink" Target="https://mail.ucsf.edu/owa/redir.aspx?SURL=ldkuWyX8ZyQDuurWC7ARX9rWncTQ2Dam62803Rq4NwgIDQ-5CiTSCGgAdAB0AHAAOgAvAC8AdwB3AHcALgBoAGkAbQBzAHMAYwBvAG4AZgBlAHIAZQBuAGMAZQAuAG8AcgBnAC8A&amp;URL=http://www.himssconference.org/"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hyperlink" Target="https://mail.ucsf.edu/owa/redir.aspx?SURL=UO9_jqHZo5d5Hy_JivRdIel3Notbi9-1VrUWw-bY4jkIDQ-5CiTSCGgAdAB0AHAAOgAvAC8AdwB3AHcALgBhAHMAaABwAC4AbwByAGcALwBtAGUAbgB1AC8ARQB2AGUAbgB0AHMALwBQAHIAZQBzAGUAbgB0AGUAcgBSAGUAcwBvAHUAcgBjAGUAcwAvADIAMAAxADUALQBTAHUAbQBtAGUAcgAtAE0AZQBlAHQAaQBuAGcAcwA.&amp;URL=http://www.ashp.org/menu/Events/PresenterResources/2015-Summer-Meetings"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mail.ucsf.edu/owa/redir.aspx?SURL=Xf7e2hX8M6hhcRERCkyz3DwnqTCAzxPqi8ToJC9gDwkIDQ-5CiTSCGgAdAB0AHAAOgAvAC8AdwB3AHcALgBhAGEAYwBwAC4AbwByAGcALwBtAGUAZQB0AGkAbgBnAHMAYQBuAGQAZQB2AGUAbgB0AHMALwBBAE0ALwBQAGEAZwBlAHMALwBkAGUAZgBhAHUAbAB0AC4AYQBzAHAAeAA.&amp;URL=http://www.aacp.org/meetingsandevents/AM/Pages/default.aspx"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himss.or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canderson@himss.org" TargetMode="External"/><Relationship Id="rId7" Type="http://schemas.openxmlformats.org/officeDocument/2006/relationships/hyperlink" Target="mailto:Amanda.Fingado@ucsf.edu"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mailto:Beth.Breeden@lipscomb.edu" TargetMode="External"/><Relationship Id="rId5" Type="http://schemas.openxmlformats.org/officeDocument/2006/relationships/hyperlink" Target="mailto:tim.Cutler@ucsf.edu" TargetMode="External"/><Relationship Id="rId4" Type="http://schemas.openxmlformats.org/officeDocument/2006/relationships/hyperlink" Target="mailto:lkaderabek@himss.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ctrTitle"/>
          </p:nvPr>
        </p:nvSpPr>
        <p:spPr>
          <a:xfrm>
            <a:off x="5009908" y="2337113"/>
            <a:ext cx="3754082" cy="1118606"/>
          </a:xfrm>
        </p:spPr>
        <p:txBody>
          <a:bodyPr>
            <a:noAutofit/>
          </a:bodyPr>
          <a:lstStyle/>
          <a:p>
            <a:r>
              <a:rPr lang="en-US" sz="2700" dirty="0" smtClean="0"/>
              <a:t>Partners in E 2015</a:t>
            </a:r>
            <a:r>
              <a:rPr lang="en-US" sz="2700" dirty="0"/>
              <a:t/>
            </a:r>
            <a:br>
              <a:rPr lang="en-US" sz="2700" dirty="0"/>
            </a:br>
            <a:r>
              <a:rPr lang="en-US" sz="2700" dirty="0" smtClean="0"/>
              <a:t>Town Hall</a:t>
            </a:r>
          </a:p>
        </p:txBody>
      </p:sp>
      <p:sp>
        <p:nvSpPr>
          <p:cNvPr id="3" name="Subtitle 2"/>
          <p:cNvSpPr>
            <a:spLocks noGrp="1"/>
          </p:cNvSpPr>
          <p:nvPr>
            <p:ph type="subTitle" idx="1"/>
          </p:nvPr>
        </p:nvSpPr>
        <p:spPr>
          <a:xfrm>
            <a:off x="5009908" y="4030547"/>
            <a:ext cx="2570127" cy="553328"/>
          </a:xfrm>
        </p:spPr>
        <p:txBody>
          <a:bodyPr>
            <a:normAutofit/>
          </a:bodyPr>
          <a:lstStyle/>
          <a:p>
            <a:pPr>
              <a:spcBef>
                <a:spcPts val="0"/>
              </a:spcBef>
              <a:spcAft>
                <a:spcPts val="0"/>
              </a:spcAft>
            </a:pPr>
            <a:r>
              <a:rPr lang="en-US" dirty="0" smtClean="0">
                <a:solidFill>
                  <a:schemeClr val="bg1">
                    <a:lumMod val="50000"/>
                  </a:schemeClr>
                </a:solidFill>
              </a:rPr>
              <a:t>March 13, 2015</a:t>
            </a:r>
          </a:p>
          <a:p>
            <a:pPr>
              <a:spcBef>
                <a:spcPts val="0"/>
              </a:spcBef>
              <a:spcAft>
                <a:spcPts val="0"/>
              </a:spcAft>
            </a:pPr>
            <a:endParaRPr lang="en-US" dirty="0">
              <a:solidFill>
                <a:schemeClr val="bg1">
                  <a:lumMod val="50000"/>
                </a:schemeClr>
              </a:solidFill>
            </a:endParaRPr>
          </a:p>
        </p:txBody>
      </p:sp>
    </p:spTree>
    <p:extLst>
      <p:ext uri="{BB962C8B-B14F-4D97-AF65-F5344CB8AC3E}">
        <p14:creationId xmlns:p14="http://schemas.microsoft.com/office/powerpoint/2010/main" val="321493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Partners in E 2015 Updated Modules</a:t>
            </a:r>
            <a:endParaRPr lang="en-US" dirty="0"/>
          </a:p>
        </p:txBody>
      </p:sp>
      <p:sp>
        <p:nvSpPr>
          <p:cNvPr id="3" name="TextBox 2"/>
          <p:cNvSpPr txBox="1"/>
          <p:nvPr/>
        </p:nvSpPr>
        <p:spPr>
          <a:xfrm>
            <a:off x="3420094" y="5949538"/>
            <a:ext cx="2339439" cy="369332"/>
          </a:xfrm>
          <a:prstGeom prst="rect">
            <a:avLst/>
          </a:prstGeom>
          <a:noFill/>
        </p:spPr>
        <p:txBody>
          <a:bodyPr wrap="square" rtlCol="0">
            <a:spAutoFit/>
          </a:bodyPr>
          <a:lstStyle/>
          <a:p>
            <a:r>
              <a:rPr lang="en-US" dirty="0" smtClean="0">
                <a:solidFill>
                  <a:srgbClr val="636363"/>
                </a:solidFill>
              </a:rPr>
              <a:t>*New content</a:t>
            </a:r>
            <a:endParaRPr lang="en-US" dirty="0">
              <a:solidFill>
                <a:srgbClr val="636363"/>
              </a:solidFill>
            </a:endParaRPr>
          </a:p>
        </p:txBody>
      </p:sp>
      <p:sp>
        <p:nvSpPr>
          <p:cNvPr id="2" name="Content Placeholder 1"/>
          <p:cNvSpPr>
            <a:spLocks noGrp="1"/>
          </p:cNvSpPr>
          <p:nvPr>
            <p:ph idx="1"/>
          </p:nvPr>
        </p:nvSpPr>
        <p:spPr>
          <a:xfrm>
            <a:off x="525813" y="1376335"/>
            <a:ext cx="3642426" cy="4370483"/>
          </a:xfrm>
        </p:spPr>
        <p:txBody>
          <a:bodyPr>
            <a:normAutofit fontScale="85000" lnSpcReduction="20000"/>
          </a:bodyPr>
          <a:lstStyle/>
          <a:p>
            <a:pPr marL="457200" indent="-457200">
              <a:buAutoNum type="arabicPeriod"/>
            </a:pPr>
            <a:r>
              <a:rPr lang="en-US" dirty="0"/>
              <a:t>Introduction to HIT and HIE </a:t>
            </a:r>
          </a:p>
          <a:p>
            <a:pPr marL="457200" indent="-457200">
              <a:buAutoNum type="arabicPeriod"/>
            </a:pPr>
            <a:r>
              <a:rPr lang="en-US" dirty="0"/>
              <a:t>Strategies to Promote the Adoption of EHRs and HIE </a:t>
            </a:r>
          </a:p>
          <a:p>
            <a:pPr marL="457200" indent="-457200">
              <a:buAutoNum type="arabicPeriod"/>
            </a:pPr>
            <a:r>
              <a:rPr lang="en-US" dirty="0"/>
              <a:t>Introduction to Pharmacy Informatics* </a:t>
            </a:r>
          </a:p>
          <a:p>
            <a:pPr marL="457200" indent="-457200">
              <a:buAutoNum type="arabicPeriod"/>
            </a:pPr>
            <a:r>
              <a:rPr lang="en-US" dirty="0"/>
              <a:t>Introduction to EMRs, EHRs and PHRs</a:t>
            </a:r>
          </a:p>
          <a:p>
            <a:pPr marL="457200" indent="-457200">
              <a:buAutoNum type="arabicPeriod"/>
            </a:pPr>
            <a:r>
              <a:rPr lang="en-US" dirty="0"/>
              <a:t>Interoperability*</a:t>
            </a:r>
          </a:p>
          <a:p>
            <a:pPr marL="0" indent="0">
              <a:buNone/>
            </a:pPr>
            <a:r>
              <a:rPr lang="en-US" dirty="0"/>
              <a:t>6.	E-Prescribing Basics</a:t>
            </a:r>
          </a:p>
          <a:p>
            <a:pPr marL="457200" indent="-457200">
              <a:buAutoNum type="arabicPeriod" startAt="7"/>
            </a:pPr>
            <a:r>
              <a:rPr lang="en-US" dirty="0"/>
              <a:t>Computerized Provider Order Entry* </a:t>
            </a:r>
          </a:p>
          <a:p>
            <a:endParaRPr lang="en-US" dirty="0"/>
          </a:p>
        </p:txBody>
      </p:sp>
      <p:sp>
        <p:nvSpPr>
          <p:cNvPr id="7" name="Content Placeholder 1"/>
          <p:cNvSpPr txBox="1">
            <a:spLocks/>
          </p:cNvSpPr>
          <p:nvPr/>
        </p:nvSpPr>
        <p:spPr>
          <a:xfrm>
            <a:off x="4589813" y="1376335"/>
            <a:ext cx="3642426" cy="4370483"/>
          </a:xfrm>
          <a:prstGeom prst="rect">
            <a:avLst/>
          </a:prstGeom>
        </p:spPr>
        <p:txBody>
          <a:bodyPr>
            <a:normAutofit fontScale="85000" lnSpcReduction="10000"/>
          </a:bodyPr>
          <a:lstStyle>
            <a:lvl1pPr marL="192024" indent="-192024"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1pPr>
            <a:lvl2pPr marL="742950" indent="-28575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2pPr>
            <a:lvl3pPr marL="11430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3pPr>
            <a:lvl4pPr marL="16002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4pPr>
            <a:lvl5pPr marL="2057400" indent="-228600" algn="l" defTabSz="457200" rtl="0" eaLnBrk="1" latinLnBrk="0" hangingPunct="1">
              <a:lnSpc>
                <a:spcPct val="100000"/>
              </a:lnSpc>
              <a:spcBef>
                <a:spcPct val="20000"/>
              </a:spcBef>
              <a:spcAft>
                <a:spcPts val="600"/>
              </a:spcAft>
              <a:buFont typeface="Arial"/>
              <a:buChar char="»"/>
              <a:defRPr sz="2400" b="0" i="0" kern="1200">
                <a:solidFill>
                  <a:srgbClr val="636363"/>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indent="-457200">
              <a:buFont typeface="+mj-lt"/>
              <a:buAutoNum type="arabicPeriod" startAt="8"/>
            </a:pPr>
            <a:r>
              <a:rPr lang="en-US" dirty="0"/>
              <a:t>Barcode Medication Administration </a:t>
            </a:r>
          </a:p>
          <a:p>
            <a:pPr marL="457200" indent="-457200">
              <a:buFont typeface="Arial"/>
              <a:buAutoNum type="arabicPeriod" startAt="8"/>
            </a:pPr>
            <a:r>
              <a:rPr lang="en-US" dirty="0"/>
              <a:t>Clinical Decision Support in HIT</a:t>
            </a:r>
          </a:p>
          <a:p>
            <a:pPr marL="457200" indent="-457200">
              <a:buFont typeface="Arial"/>
              <a:buAutoNum type="arabicPeriod" startAt="8"/>
            </a:pPr>
            <a:r>
              <a:rPr lang="en-US" dirty="0"/>
              <a:t>Patient and Medication Safety in HIT*</a:t>
            </a:r>
          </a:p>
          <a:p>
            <a:pPr marL="457200" indent="-457200">
              <a:buFont typeface="Arial"/>
              <a:buAutoNum type="arabicPeriod" startAt="8"/>
            </a:pPr>
            <a:r>
              <a:rPr lang="en-US" dirty="0"/>
              <a:t>Data Management*</a:t>
            </a:r>
          </a:p>
          <a:p>
            <a:pPr marL="457200" indent="-457200">
              <a:buFont typeface="Arial"/>
              <a:buAutoNum type="arabicPeriod" startAt="8"/>
            </a:pPr>
            <a:r>
              <a:rPr lang="en-US" dirty="0"/>
              <a:t>Legal and Regulatory Aspects of EHRs </a:t>
            </a:r>
          </a:p>
          <a:p>
            <a:pPr marL="457200" indent="-457200">
              <a:buFont typeface="Arial"/>
              <a:buAutoNum type="arabicPeriod" startAt="8"/>
            </a:pPr>
            <a:r>
              <a:rPr lang="en-US" dirty="0"/>
              <a:t>Introduction to Consumer Health Informatics* </a:t>
            </a:r>
          </a:p>
          <a:p>
            <a:pPr marL="457200" indent="-457200">
              <a:buFont typeface="Arial"/>
              <a:buAutoNum type="arabicPeriod" startAt="8"/>
            </a:pPr>
            <a:r>
              <a:rPr lang="en-US" dirty="0"/>
              <a:t>Emerging Technologies* </a:t>
            </a:r>
          </a:p>
        </p:txBody>
      </p:sp>
    </p:spTree>
    <p:extLst>
      <p:ext uri="{BB962C8B-B14F-4D97-AF65-F5344CB8AC3E}">
        <p14:creationId xmlns:p14="http://schemas.microsoft.com/office/powerpoint/2010/main" val="6917301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576072"/>
            <a:ext cx="7970983" cy="804333"/>
          </a:xfrm>
        </p:spPr>
        <p:txBody>
          <a:bodyPr/>
          <a:lstStyle/>
          <a:p>
            <a:r>
              <a:rPr lang="en-US" dirty="0" smtClean="0"/>
              <a:t>Requesting Program Materials</a:t>
            </a:r>
            <a:endParaRPr lang="en-US"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870" t="19724" r="38928" b="22931"/>
          <a:stretch/>
        </p:blipFill>
        <p:spPr bwMode="auto">
          <a:xfrm>
            <a:off x="2137558" y="1080655"/>
            <a:ext cx="4522003" cy="5035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5348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3232" y="576072"/>
            <a:ext cx="7970983" cy="804333"/>
          </a:xfrm>
        </p:spPr>
        <p:txBody>
          <a:bodyPr/>
          <a:lstStyle/>
          <a:p>
            <a:r>
              <a:rPr lang="en-US" dirty="0" smtClean="0"/>
              <a:t>Collaboration Tool </a:t>
            </a:r>
            <a:r>
              <a:rPr lang="en-US" dirty="0"/>
              <a:t>(cont.)</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374" r="39670" b="19077"/>
          <a:stretch/>
        </p:blipFill>
        <p:spPr bwMode="auto">
          <a:xfrm>
            <a:off x="552203" y="1246910"/>
            <a:ext cx="7849590" cy="46076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Down Arrow 3"/>
          <p:cNvSpPr/>
          <p:nvPr/>
        </p:nvSpPr>
        <p:spPr>
          <a:xfrm rot="16200000">
            <a:off x="1757549" y="4191989"/>
            <a:ext cx="855023" cy="12944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01546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576072"/>
            <a:ext cx="7970983" cy="804333"/>
          </a:xfrm>
        </p:spPr>
        <p:txBody>
          <a:bodyPr/>
          <a:lstStyle/>
          <a:p>
            <a:r>
              <a:rPr lang="en-US" dirty="0" smtClean="0"/>
              <a:t>Collaboration Tool (cont.)</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16218" r="42317" b="16713"/>
          <a:stretch/>
        </p:blipFill>
        <p:spPr bwMode="auto">
          <a:xfrm>
            <a:off x="548640" y="1243584"/>
            <a:ext cx="7505205" cy="47145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own Arrow 2"/>
          <p:cNvSpPr/>
          <p:nvPr/>
        </p:nvSpPr>
        <p:spPr>
          <a:xfrm>
            <a:off x="5035138" y="3051958"/>
            <a:ext cx="855023" cy="1294411"/>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298810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93872"/>
            <a:ext cx="7970983" cy="804333"/>
          </a:xfrm>
        </p:spPr>
        <p:txBody>
          <a:bodyPr/>
          <a:lstStyle/>
          <a:p>
            <a:r>
              <a:rPr lang="en-US" dirty="0" smtClean="0"/>
              <a:t>Collaboration Tool</a:t>
            </a:r>
            <a:endParaRPr lang="en-US"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6" t="9252" r="12241" b="29688"/>
          <a:stretch/>
        </p:blipFill>
        <p:spPr bwMode="auto">
          <a:xfrm>
            <a:off x="427510" y="1068778"/>
            <a:ext cx="8237665" cy="4631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012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73962"/>
            <a:ext cx="7970983" cy="804333"/>
          </a:xfrm>
        </p:spPr>
        <p:txBody>
          <a:bodyPr/>
          <a:lstStyle/>
          <a:p>
            <a:r>
              <a:rPr lang="en-US" dirty="0" smtClean="0"/>
              <a:t>Collaboration Tool</a:t>
            </a:r>
            <a:endParaRPr lang="en-US" dirty="0"/>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5502" t="11558" r="28444" b="2439"/>
          <a:stretch/>
        </p:blipFill>
        <p:spPr bwMode="auto">
          <a:xfrm>
            <a:off x="822698" y="1022533"/>
            <a:ext cx="7038768" cy="49512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flipV="1">
            <a:off x="6016825" y="1772376"/>
            <a:ext cx="427511" cy="595754"/>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Down Arrow 3"/>
          <p:cNvSpPr/>
          <p:nvPr/>
        </p:nvSpPr>
        <p:spPr>
          <a:xfrm>
            <a:off x="2687123" y="2794525"/>
            <a:ext cx="427511" cy="647205"/>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91368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73962"/>
            <a:ext cx="7970983" cy="804333"/>
          </a:xfrm>
        </p:spPr>
        <p:txBody>
          <a:bodyPr/>
          <a:lstStyle/>
          <a:p>
            <a:r>
              <a:rPr lang="en-US" dirty="0" smtClean="0"/>
              <a:t>Collaboration Tool</a:t>
            </a:r>
            <a:endParaRPr lang="en-US" dirty="0"/>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695" t="7184" r="19117" b="46408"/>
          <a:stretch/>
        </p:blipFill>
        <p:spPr bwMode="auto">
          <a:xfrm>
            <a:off x="902524" y="997528"/>
            <a:ext cx="7631036" cy="486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63356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5818" y="381997"/>
            <a:ext cx="7970983" cy="804333"/>
          </a:xfrm>
        </p:spPr>
        <p:txBody>
          <a:bodyPr/>
          <a:lstStyle/>
          <a:p>
            <a:r>
              <a:rPr lang="en-US" dirty="0" smtClean="0"/>
              <a:t>Collaboration Tool</a:t>
            </a:r>
            <a:endParaRPr lang="en-US" dirty="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798" t="19765" r="29722" b="7255"/>
          <a:stretch/>
        </p:blipFill>
        <p:spPr bwMode="auto">
          <a:xfrm>
            <a:off x="1056904" y="890649"/>
            <a:ext cx="6828312" cy="5130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6964563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818" y="1579055"/>
            <a:ext cx="7970981" cy="4216103"/>
          </a:xfrm>
        </p:spPr>
        <p:txBody>
          <a:bodyPr>
            <a:normAutofit fontScale="85000" lnSpcReduction="10000"/>
          </a:bodyPr>
          <a:lstStyle/>
          <a:p>
            <a:r>
              <a:rPr lang="en-US" dirty="0" smtClean="0"/>
              <a:t>"</a:t>
            </a:r>
            <a:r>
              <a:rPr lang="en-US" dirty="0"/>
              <a:t>The information being learned is actually useful, unlike some other theoretical-based classes." - </a:t>
            </a:r>
            <a:r>
              <a:rPr lang="en-US" i="1" dirty="0"/>
              <a:t>1st year pharmacy </a:t>
            </a:r>
            <a:r>
              <a:rPr lang="en-US" i="1" dirty="0" smtClean="0"/>
              <a:t>student</a:t>
            </a:r>
          </a:p>
          <a:p>
            <a:r>
              <a:rPr lang="en-US" dirty="0" smtClean="0"/>
              <a:t>"I </a:t>
            </a:r>
            <a:r>
              <a:rPr lang="en-US" dirty="0"/>
              <a:t>really enjoyed the online Partners in E presentations that I could study at home at my own pace." - </a:t>
            </a:r>
            <a:r>
              <a:rPr lang="en-US" i="1" dirty="0"/>
              <a:t>3rd year pharmacy </a:t>
            </a:r>
            <a:r>
              <a:rPr lang="en-US" i="1" dirty="0" smtClean="0"/>
              <a:t>student</a:t>
            </a:r>
            <a:endParaRPr lang="en-US" dirty="0"/>
          </a:p>
          <a:p>
            <a:r>
              <a:rPr lang="en-US" dirty="0"/>
              <a:t>"The modules prepare students for systems they will encounter in future; I learned a new vocabulary." - </a:t>
            </a:r>
            <a:r>
              <a:rPr lang="en-US" i="1" dirty="0"/>
              <a:t>3rd year pharmacy </a:t>
            </a:r>
            <a:r>
              <a:rPr lang="en-US" i="1" dirty="0" smtClean="0"/>
              <a:t>student</a:t>
            </a:r>
          </a:p>
          <a:p>
            <a:r>
              <a:rPr lang="en-US" dirty="0" smtClean="0"/>
              <a:t>"Provided </a:t>
            </a:r>
            <a:r>
              <a:rPr lang="en-US" dirty="0"/>
              <a:t>information that was not taught to us in any of the other classes we took in pharmacy school." - </a:t>
            </a:r>
            <a:r>
              <a:rPr lang="en-US" i="1" dirty="0"/>
              <a:t>4th year pharmacy </a:t>
            </a:r>
            <a:r>
              <a:rPr lang="en-US" i="1" dirty="0" smtClean="0"/>
              <a:t>student</a:t>
            </a:r>
          </a:p>
          <a:p>
            <a:r>
              <a:rPr lang="en-US" dirty="0" smtClean="0"/>
              <a:t>"This </a:t>
            </a:r>
            <a:r>
              <a:rPr lang="en-US" dirty="0"/>
              <a:t>is a topic that we were never taught; I wish this program could be continued with future students as well." - </a:t>
            </a:r>
            <a:r>
              <a:rPr lang="en-US" i="1" dirty="0"/>
              <a:t>3rd year pharmacy </a:t>
            </a:r>
            <a:r>
              <a:rPr lang="en-US" i="1" dirty="0" smtClean="0"/>
              <a:t>student</a:t>
            </a:r>
            <a:endParaRPr lang="en-US" dirty="0"/>
          </a:p>
        </p:txBody>
      </p:sp>
      <p:sp>
        <p:nvSpPr>
          <p:cNvPr id="3" name="Title 2"/>
          <p:cNvSpPr>
            <a:spLocks noGrp="1"/>
          </p:cNvSpPr>
          <p:nvPr>
            <p:ph type="title"/>
          </p:nvPr>
        </p:nvSpPr>
        <p:spPr/>
        <p:txBody>
          <a:bodyPr/>
          <a:lstStyle/>
          <a:p>
            <a:r>
              <a:rPr lang="en-US" dirty="0" smtClean="0"/>
              <a:t>Does it Work?</a:t>
            </a:r>
            <a:endParaRPr lang="en-US" dirty="0"/>
          </a:p>
        </p:txBody>
      </p:sp>
    </p:spTree>
    <p:extLst>
      <p:ext uri="{BB962C8B-B14F-4D97-AF65-F5344CB8AC3E}">
        <p14:creationId xmlns:p14="http://schemas.microsoft.com/office/powerpoint/2010/main" val="20216410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pPr lvl="0"/>
            <a:r>
              <a:rPr lang="en-US" dirty="0" smtClean="0"/>
              <a:t>130 </a:t>
            </a:r>
            <a:r>
              <a:rPr lang="en-US" dirty="0"/>
              <a:t>U.S.-based colleges and schools of </a:t>
            </a:r>
            <a:r>
              <a:rPr lang="en-US" dirty="0" smtClean="0"/>
              <a:t>pharmacy</a:t>
            </a:r>
          </a:p>
          <a:p>
            <a:pPr lvl="0"/>
            <a:r>
              <a:rPr lang="en-US" dirty="0" smtClean="0"/>
              <a:t>67 </a:t>
            </a:r>
            <a:r>
              <a:rPr lang="en-US" dirty="0"/>
              <a:t>Universities have been granted access to the program materials and are currently exploring if, how &amp; when to integrate into their curriculum</a:t>
            </a:r>
          </a:p>
          <a:p>
            <a:pPr lvl="0"/>
            <a:r>
              <a:rPr lang="en-US" dirty="0"/>
              <a:t>18 Universities participated in our first </a:t>
            </a:r>
            <a:r>
              <a:rPr lang="en-US" i="1" dirty="0"/>
              <a:t>Train the Trainer</a:t>
            </a:r>
            <a:r>
              <a:rPr lang="en-US" dirty="0"/>
              <a:t>, held in collaboration with the </a:t>
            </a:r>
            <a:r>
              <a:rPr lang="en-US" dirty="0" err="1"/>
              <a:t>AACP</a:t>
            </a:r>
            <a:r>
              <a:rPr lang="en-US" dirty="0"/>
              <a:t> (American Association of Colleges of Pharmacy) </a:t>
            </a:r>
            <a:r>
              <a:rPr lang="en-US" dirty="0" smtClean="0"/>
              <a:t>Annual Conference</a:t>
            </a:r>
          </a:p>
          <a:p>
            <a:pPr lvl="0"/>
            <a:r>
              <a:rPr lang="en-US" dirty="0" smtClean="0"/>
              <a:t>140 direct web page views a month</a:t>
            </a:r>
          </a:p>
          <a:p>
            <a:pPr lvl="0"/>
            <a:r>
              <a:rPr lang="en-US" dirty="0" smtClean="0"/>
              <a:t>$25,000 grant from </a:t>
            </a:r>
            <a:r>
              <a:rPr lang="en-US" dirty="0" err="1" smtClean="0"/>
              <a:t>CHCF</a:t>
            </a:r>
            <a:r>
              <a:rPr lang="en-US" dirty="0" smtClean="0"/>
              <a:t> </a:t>
            </a:r>
            <a:endParaRPr lang="en-US" dirty="0"/>
          </a:p>
          <a:p>
            <a:endParaRPr lang="en-US" dirty="0"/>
          </a:p>
        </p:txBody>
      </p:sp>
      <p:sp>
        <p:nvSpPr>
          <p:cNvPr id="3" name="Title 2"/>
          <p:cNvSpPr>
            <a:spLocks noGrp="1"/>
          </p:cNvSpPr>
          <p:nvPr>
            <p:ph type="title"/>
          </p:nvPr>
        </p:nvSpPr>
        <p:spPr/>
        <p:txBody>
          <a:bodyPr/>
          <a:lstStyle/>
          <a:p>
            <a:r>
              <a:rPr lang="en-US" dirty="0" smtClean="0"/>
              <a:t>Impact to Date</a:t>
            </a:r>
            <a:endParaRPr lang="en-US" dirty="0"/>
          </a:p>
        </p:txBody>
      </p:sp>
    </p:spTree>
    <p:extLst>
      <p:ext uri="{BB962C8B-B14F-4D97-AF65-F5344CB8AC3E}">
        <p14:creationId xmlns:p14="http://schemas.microsoft.com/office/powerpoint/2010/main" val="40103050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715818" y="1579055"/>
            <a:ext cx="7970981" cy="4607989"/>
          </a:xfrm>
        </p:spPr>
        <p:txBody>
          <a:bodyPr>
            <a:normAutofit/>
          </a:bodyPr>
          <a:lstStyle/>
          <a:p>
            <a:r>
              <a:rPr lang="en-US" dirty="0" smtClean="0"/>
              <a:t>Funding Support:  2012 – 2013</a:t>
            </a:r>
          </a:p>
          <a:p>
            <a:endParaRPr lang="en-US" dirty="0"/>
          </a:p>
          <a:p>
            <a:pPr marL="0" indent="0">
              <a:buNone/>
            </a:pPr>
            <a:endParaRPr lang="en-US" dirty="0"/>
          </a:p>
          <a:p>
            <a:r>
              <a:rPr lang="en-US" dirty="0"/>
              <a:t>Funding Support:  </a:t>
            </a:r>
            <a:r>
              <a:rPr lang="en-US" dirty="0" smtClean="0"/>
              <a:t>2014 – 2015</a:t>
            </a:r>
          </a:p>
          <a:p>
            <a:endParaRPr lang="en-US" dirty="0"/>
          </a:p>
          <a:p>
            <a:endParaRPr lang="en-US" dirty="0" smtClean="0"/>
          </a:p>
          <a:p>
            <a:r>
              <a:rPr lang="en-US" dirty="0" smtClean="0"/>
              <a:t>Collaboration:  </a:t>
            </a:r>
            <a:r>
              <a:rPr lang="en-US" dirty="0" smtClean="0"/>
              <a:t>2014</a:t>
            </a:r>
            <a:r>
              <a:rPr lang="en-US" dirty="0"/>
              <a:t> – </a:t>
            </a:r>
            <a:r>
              <a:rPr lang="en-US" dirty="0" smtClean="0"/>
              <a:t>onward</a:t>
            </a:r>
            <a:endParaRPr lang="en-US" dirty="0"/>
          </a:p>
        </p:txBody>
      </p:sp>
      <p:sp>
        <p:nvSpPr>
          <p:cNvPr id="2" name="Title 1"/>
          <p:cNvSpPr>
            <a:spLocks noGrp="1"/>
          </p:cNvSpPr>
          <p:nvPr>
            <p:ph type="title"/>
          </p:nvPr>
        </p:nvSpPr>
        <p:spPr/>
        <p:txBody>
          <a:bodyPr/>
          <a:lstStyle/>
          <a:p>
            <a:r>
              <a:rPr lang="en-US" dirty="0" smtClean="0"/>
              <a:t>Partners in E 2015</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0354" y="1993213"/>
            <a:ext cx="3046476" cy="1139952"/>
          </a:xfrm>
          <a:prstGeom prst="rect">
            <a:avLst/>
          </a:prstGeom>
        </p:spPr>
      </p:pic>
      <p:pic>
        <p:nvPicPr>
          <p:cNvPr id="5" name="Picture 4" descr="logo.gi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0354" y="3591236"/>
            <a:ext cx="7162800" cy="977900"/>
          </a:xfrm>
          <a:prstGeom prst="rect">
            <a:avLst/>
          </a:prstGeom>
        </p:spPr>
      </p:pic>
      <p:cxnSp>
        <p:nvCxnSpPr>
          <p:cNvPr id="6" name="Straight Arrow Connector 5"/>
          <p:cNvCxnSpPr/>
          <p:nvPr/>
        </p:nvCxnSpPr>
        <p:spPr>
          <a:xfrm flipH="1">
            <a:off x="1365664" y="5058086"/>
            <a:ext cx="249380" cy="950828"/>
          </a:xfrm>
          <a:prstGeom prst="straightConnector1">
            <a:avLst/>
          </a:prstGeom>
          <a:ln w="76200">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09303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818" y="1579055"/>
            <a:ext cx="7970981" cy="4524862"/>
          </a:xfrm>
        </p:spPr>
        <p:txBody>
          <a:bodyPr>
            <a:normAutofit fontScale="92500" lnSpcReduction="20000"/>
          </a:bodyPr>
          <a:lstStyle/>
          <a:p>
            <a:r>
              <a:rPr lang="en-US" u="sng" dirty="0">
                <a:hlinkClick r:id="rId3" action="ppaction://hlinkfile"/>
              </a:rPr>
              <a:t>HIMSS15</a:t>
            </a:r>
            <a:r>
              <a:rPr lang="en-US" dirty="0"/>
              <a:t>, the annual meeting for the Healthcare Information and Management Systems </a:t>
            </a:r>
            <a:r>
              <a:rPr lang="en-US" dirty="0" smtClean="0"/>
              <a:t>Society</a:t>
            </a:r>
          </a:p>
          <a:p>
            <a:pPr lvl="1"/>
            <a:r>
              <a:rPr lang="en-US" dirty="0" smtClean="0"/>
              <a:t>April </a:t>
            </a:r>
            <a:r>
              <a:rPr lang="en-US" dirty="0"/>
              <a:t>12-16, 2015 in Chicago, </a:t>
            </a:r>
            <a:r>
              <a:rPr lang="en-US" dirty="0" smtClean="0"/>
              <a:t>IL</a:t>
            </a:r>
          </a:p>
          <a:p>
            <a:pPr lvl="1"/>
            <a:r>
              <a:rPr lang="en-US" dirty="0"/>
              <a:t>HIMSS15 Partners in E Community </a:t>
            </a:r>
            <a:r>
              <a:rPr lang="en-US" dirty="0" err="1" smtClean="0"/>
              <a:t>Meetup</a:t>
            </a:r>
            <a:r>
              <a:rPr lang="en-US" dirty="0"/>
              <a:t> </a:t>
            </a:r>
            <a:r>
              <a:rPr lang="en-US" dirty="0" smtClean="0"/>
              <a:t>will be April </a:t>
            </a:r>
            <a:r>
              <a:rPr lang="en-US" dirty="0"/>
              <a:t>14, 2015 </a:t>
            </a:r>
            <a:r>
              <a:rPr lang="en-US" dirty="0" smtClean="0"/>
              <a:t>from 11:00am </a:t>
            </a:r>
            <a:r>
              <a:rPr lang="en-US" dirty="0"/>
              <a:t>- 12:00pm </a:t>
            </a:r>
            <a:r>
              <a:rPr lang="en-US" dirty="0" smtClean="0"/>
              <a:t>(CT) at the HIMSS Spot:  North </a:t>
            </a:r>
            <a:r>
              <a:rPr lang="en-US" dirty="0"/>
              <a:t>Building, Hall </a:t>
            </a:r>
            <a:r>
              <a:rPr lang="en-US" dirty="0" smtClean="0"/>
              <a:t>B</a:t>
            </a:r>
          </a:p>
          <a:p>
            <a:pPr lvl="1"/>
            <a:endParaRPr lang="en-US" dirty="0"/>
          </a:p>
          <a:p>
            <a:r>
              <a:rPr lang="en-US" u="sng" dirty="0">
                <a:hlinkClick r:id="rId4" action="ppaction://hlinkfile"/>
              </a:rPr>
              <a:t>American Society of Health-System Pharmacists Informatics Institute</a:t>
            </a:r>
            <a:endParaRPr lang="en-US" u="sng" dirty="0"/>
          </a:p>
          <a:p>
            <a:pPr lvl="1"/>
            <a:r>
              <a:rPr lang="en-US" dirty="0"/>
              <a:t>June 6-10, 2015 in Denver, CO </a:t>
            </a:r>
          </a:p>
          <a:p>
            <a:pPr lvl="1"/>
            <a:r>
              <a:rPr lang="en-US" dirty="0"/>
              <a:t>Tim Cutler, PharmD and Beth Breeden, PharmD will be </a:t>
            </a:r>
            <a:r>
              <a:rPr lang="en-US" dirty="0" smtClean="0"/>
              <a:t>at the Partners </a:t>
            </a:r>
            <a:r>
              <a:rPr lang="en-US" dirty="0"/>
              <a:t>in E booth, dates and times TBD</a:t>
            </a:r>
          </a:p>
          <a:p>
            <a:endParaRPr lang="en-US" dirty="0"/>
          </a:p>
        </p:txBody>
      </p:sp>
      <p:sp>
        <p:nvSpPr>
          <p:cNvPr id="3" name="Title 2"/>
          <p:cNvSpPr>
            <a:spLocks noGrp="1"/>
          </p:cNvSpPr>
          <p:nvPr>
            <p:ph type="title"/>
          </p:nvPr>
        </p:nvSpPr>
        <p:spPr/>
        <p:txBody>
          <a:bodyPr/>
          <a:lstStyle/>
          <a:p>
            <a:r>
              <a:rPr lang="en-US" dirty="0" smtClean="0"/>
              <a:t>Upcoming Partners in E Events</a:t>
            </a:r>
            <a:endParaRPr lang="en-US" dirty="0"/>
          </a:p>
        </p:txBody>
      </p:sp>
    </p:spTree>
    <p:extLst>
      <p:ext uri="{BB962C8B-B14F-4D97-AF65-F5344CB8AC3E}">
        <p14:creationId xmlns:p14="http://schemas.microsoft.com/office/powerpoint/2010/main" val="13692861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818" y="1579054"/>
            <a:ext cx="7970981" cy="4572363"/>
          </a:xfrm>
        </p:spPr>
        <p:txBody>
          <a:bodyPr>
            <a:normAutofit/>
          </a:bodyPr>
          <a:lstStyle/>
          <a:p>
            <a:r>
              <a:rPr lang="en-US" sz="2200" u="sng" dirty="0" smtClean="0">
                <a:hlinkClick r:id="rId3" action="ppaction://hlinkfile"/>
              </a:rPr>
              <a:t>American </a:t>
            </a:r>
            <a:r>
              <a:rPr lang="en-US" sz="2200" u="sng" dirty="0">
                <a:hlinkClick r:id="rId3" action="ppaction://hlinkfile"/>
              </a:rPr>
              <a:t>Association of Colleges of Pharmacy (AACP)</a:t>
            </a:r>
            <a:r>
              <a:rPr lang="en-US" sz="2200" dirty="0"/>
              <a:t> annual meeting, </a:t>
            </a:r>
            <a:r>
              <a:rPr lang="en-US" sz="2200" dirty="0" smtClean="0"/>
              <a:t>July </a:t>
            </a:r>
            <a:r>
              <a:rPr lang="en-US" sz="2200" dirty="0"/>
              <a:t>11-15, 2015 in Washington, D.C. </a:t>
            </a:r>
          </a:p>
          <a:p>
            <a:pPr lvl="1"/>
            <a:r>
              <a:rPr lang="en-US" sz="2200" dirty="0"/>
              <a:t>C</a:t>
            </a:r>
            <a:r>
              <a:rPr lang="en-US" sz="2200" dirty="0" smtClean="0"/>
              <a:t>ollaboration </a:t>
            </a:r>
            <a:r>
              <a:rPr lang="en-US" sz="2200" dirty="0"/>
              <a:t>with the AACP HIT Task </a:t>
            </a:r>
            <a:r>
              <a:rPr lang="en-US" sz="2200" dirty="0" smtClean="0"/>
              <a:t>Group</a:t>
            </a:r>
          </a:p>
          <a:p>
            <a:pPr lvl="1"/>
            <a:r>
              <a:rPr lang="en-US" sz="2200" dirty="0" smtClean="0"/>
              <a:t>Overview of Pharmacy Informatics/Partners in E Train-the-Trainer </a:t>
            </a:r>
          </a:p>
          <a:p>
            <a:pPr lvl="1"/>
            <a:r>
              <a:rPr lang="en-US" sz="2200" dirty="0" smtClean="0"/>
              <a:t>Date </a:t>
            </a:r>
            <a:r>
              <a:rPr lang="en-US" sz="2200" dirty="0"/>
              <a:t>and </a:t>
            </a:r>
            <a:r>
              <a:rPr lang="en-US" sz="2200" dirty="0" smtClean="0"/>
              <a:t>time, TBD</a:t>
            </a:r>
          </a:p>
          <a:p>
            <a:pPr lvl="1"/>
            <a:endParaRPr lang="en-US" sz="2200" dirty="0" smtClean="0"/>
          </a:p>
          <a:p>
            <a:r>
              <a:rPr lang="en-US" sz="2200" dirty="0" smtClean="0"/>
              <a:t>Online Partners in E Train-the-Trainer</a:t>
            </a:r>
          </a:p>
          <a:p>
            <a:pPr lvl="1"/>
            <a:r>
              <a:rPr lang="en-US" sz="2200" dirty="0" smtClean="0"/>
              <a:t>Coming Summer 2015</a:t>
            </a:r>
          </a:p>
          <a:p>
            <a:pPr lvl="1"/>
            <a:r>
              <a:rPr lang="en-US" sz="2200" dirty="0"/>
              <a:t>Date and time, TBD</a:t>
            </a:r>
          </a:p>
          <a:p>
            <a:pPr lvl="1"/>
            <a:endParaRPr lang="en-US" sz="2200" dirty="0"/>
          </a:p>
          <a:p>
            <a:endParaRPr lang="en-US" sz="2200" dirty="0"/>
          </a:p>
        </p:txBody>
      </p:sp>
      <p:sp>
        <p:nvSpPr>
          <p:cNvPr id="3" name="Title 2"/>
          <p:cNvSpPr>
            <a:spLocks noGrp="1"/>
          </p:cNvSpPr>
          <p:nvPr>
            <p:ph type="title"/>
          </p:nvPr>
        </p:nvSpPr>
        <p:spPr/>
        <p:txBody>
          <a:bodyPr/>
          <a:lstStyle/>
          <a:p>
            <a:r>
              <a:rPr lang="en-US" dirty="0" smtClean="0"/>
              <a:t>Upcoming Partners in E Events</a:t>
            </a:r>
            <a:endParaRPr lang="en-US" dirty="0"/>
          </a:p>
        </p:txBody>
      </p:sp>
    </p:spTree>
    <p:extLst>
      <p:ext uri="{BB962C8B-B14F-4D97-AF65-F5344CB8AC3E}">
        <p14:creationId xmlns:p14="http://schemas.microsoft.com/office/powerpoint/2010/main" val="7998036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251367" y="2042558"/>
            <a:ext cx="4892634" cy="1603168"/>
          </a:xfrm>
        </p:spPr>
        <p:txBody>
          <a:bodyPr>
            <a:noAutofit/>
          </a:bodyPr>
          <a:lstStyle/>
          <a:p>
            <a:r>
              <a:rPr lang="en-US" sz="6000" dirty="0" smtClean="0"/>
              <a:t>Questions?</a:t>
            </a:r>
            <a:endParaRPr lang="en-US" sz="6000" dirty="0"/>
          </a:p>
        </p:txBody>
      </p:sp>
    </p:spTree>
    <p:extLst>
      <p:ext uri="{BB962C8B-B14F-4D97-AF65-F5344CB8AC3E}">
        <p14:creationId xmlns:p14="http://schemas.microsoft.com/office/powerpoint/2010/main" val="42642776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About HIMSS</a:t>
            </a:r>
            <a:endParaRPr lang="en-US" dirty="0"/>
          </a:p>
        </p:txBody>
      </p:sp>
      <p:sp>
        <p:nvSpPr>
          <p:cNvPr id="5" name="Content Placeholder 4"/>
          <p:cNvSpPr>
            <a:spLocks noGrp="1"/>
          </p:cNvSpPr>
          <p:nvPr>
            <p:ph idx="1"/>
          </p:nvPr>
        </p:nvSpPr>
        <p:spPr>
          <a:xfrm>
            <a:off x="715819" y="1579055"/>
            <a:ext cx="7289031" cy="4107042"/>
          </a:xfrm>
        </p:spPr>
        <p:txBody>
          <a:bodyPr>
            <a:normAutofit/>
          </a:bodyPr>
          <a:lstStyle/>
          <a:p>
            <a:pPr marL="0" indent="0">
              <a:buNone/>
            </a:pPr>
            <a:r>
              <a:rPr lang="en-US" dirty="0" smtClean="0"/>
              <a:t>HIMSS is a global, cause-based, not-for-profit organization focused on better health through information technology.  HIMSS leads efforts to optimize health engagements and care outcomes using information technology. </a:t>
            </a:r>
            <a:r>
              <a:rPr lang="en-US" dirty="0" smtClean="0">
                <a:hlinkClick r:id="rId3"/>
              </a:rPr>
              <a:t>www.himss.org</a:t>
            </a:r>
            <a:r>
              <a:rPr lang="en-US" dirty="0" smtClean="0"/>
              <a:t> </a:t>
            </a:r>
          </a:p>
          <a:p>
            <a:pPr marL="0" indent="0">
              <a:buNone/>
            </a:pPr>
            <a:endParaRPr lang="en-US" b="1" dirty="0" smtClean="0"/>
          </a:p>
          <a:p>
            <a:pPr marL="0" indent="0">
              <a:buNone/>
            </a:pPr>
            <a:r>
              <a:rPr lang="en-US" b="1" i="1" dirty="0" smtClean="0"/>
              <a:t>Vision</a:t>
            </a:r>
          </a:p>
          <a:p>
            <a:pPr marL="0" indent="0">
              <a:buNone/>
            </a:pPr>
            <a:r>
              <a:rPr lang="en-US" dirty="0" smtClean="0"/>
              <a:t>Better health through information technology.</a:t>
            </a:r>
            <a:r>
              <a:rPr lang="en-US" dirty="0"/>
              <a:t> </a:t>
            </a:r>
          </a:p>
          <a:p>
            <a:pPr marL="0" indent="0">
              <a:buNone/>
            </a:pPr>
            <a:endParaRPr lang="en-US" dirty="0"/>
          </a:p>
        </p:txBody>
      </p:sp>
    </p:spTree>
    <p:extLst>
      <p:ext uri="{BB962C8B-B14F-4D97-AF65-F5344CB8AC3E}">
        <p14:creationId xmlns:p14="http://schemas.microsoft.com/office/powerpoint/2010/main" val="21172795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HIMSS Role in Partners In E</a:t>
            </a:r>
            <a:endParaRPr lang="en-US" dirty="0"/>
          </a:p>
        </p:txBody>
      </p:sp>
      <p:sp>
        <p:nvSpPr>
          <p:cNvPr id="3" name="Content Placeholder 2"/>
          <p:cNvSpPr>
            <a:spLocks noGrp="1"/>
          </p:cNvSpPr>
          <p:nvPr>
            <p:ph idx="1"/>
          </p:nvPr>
        </p:nvSpPr>
        <p:spPr/>
        <p:txBody>
          <a:bodyPr/>
          <a:lstStyle/>
          <a:p>
            <a:r>
              <a:rPr lang="en-US" dirty="0" smtClean="0"/>
              <a:t>Nationally disseminate the Partners In E curriculum </a:t>
            </a:r>
          </a:p>
          <a:p>
            <a:r>
              <a:rPr lang="en-US" dirty="0" smtClean="0"/>
              <a:t>Facilitate Train the Trainer</a:t>
            </a:r>
          </a:p>
          <a:p>
            <a:r>
              <a:rPr lang="en-US" dirty="0" smtClean="0"/>
              <a:t>Manage and uniformly distribute </a:t>
            </a:r>
            <a:r>
              <a:rPr lang="en-US" dirty="0" smtClean="0"/>
              <a:t>the </a:t>
            </a:r>
            <a:r>
              <a:rPr lang="en-US" dirty="0" smtClean="0"/>
              <a:t>Partners in E curriculum </a:t>
            </a:r>
            <a:r>
              <a:rPr lang="en-US" dirty="0" smtClean="0"/>
              <a:t>on HIMSS.org </a:t>
            </a:r>
            <a:endParaRPr lang="en-US" dirty="0" smtClean="0"/>
          </a:p>
          <a:p>
            <a:r>
              <a:rPr lang="en-US" dirty="0" smtClean="0"/>
              <a:t>Provide technical infrastructure</a:t>
            </a:r>
          </a:p>
          <a:p>
            <a:r>
              <a:rPr lang="en-US" dirty="0" smtClean="0"/>
              <a:t>Provide program guidance</a:t>
            </a:r>
            <a:endParaRPr lang="en-US" dirty="0" smtClean="0"/>
          </a:p>
        </p:txBody>
      </p:sp>
    </p:spTree>
    <p:extLst>
      <p:ext uri="{BB962C8B-B14F-4D97-AF65-F5344CB8AC3E}">
        <p14:creationId xmlns:p14="http://schemas.microsoft.com/office/powerpoint/2010/main" val="3208390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818" y="1579055"/>
            <a:ext cx="7970981" cy="4667366"/>
          </a:xfrm>
        </p:spPr>
        <p:txBody>
          <a:bodyPr>
            <a:normAutofit fontScale="92500" lnSpcReduction="20000"/>
          </a:bodyPr>
          <a:lstStyle/>
          <a:p>
            <a:r>
              <a:rPr lang="en-US" b="1" i="1" dirty="0"/>
              <a:t>HIMSS Staff Liaisons </a:t>
            </a:r>
            <a:endParaRPr lang="en-US" dirty="0"/>
          </a:p>
          <a:p>
            <a:pPr lvl="1"/>
            <a:r>
              <a:rPr lang="en-US" dirty="0"/>
              <a:t>Christel Anderson, MA, Director, Clinical Informatics </a:t>
            </a:r>
            <a:r>
              <a:rPr lang="en-US" sz="2000" dirty="0">
                <a:hlinkClick r:id="rId3"/>
              </a:rPr>
              <a:t>canderson@himss.org</a:t>
            </a:r>
            <a:r>
              <a:rPr lang="en-US" sz="2000" dirty="0"/>
              <a:t>  </a:t>
            </a:r>
            <a:endParaRPr lang="en-US" dirty="0"/>
          </a:p>
          <a:p>
            <a:pPr lvl="1"/>
            <a:r>
              <a:rPr lang="en-US" dirty="0"/>
              <a:t>Lauren Kaderabek, Coordinator, Clinical Informatics </a:t>
            </a:r>
            <a:r>
              <a:rPr lang="en-US" sz="2000" dirty="0">
                <a:hlinkClick r:id="rId4"/>
              </a:rPr>
              <a:t>lkaderabek@himss.org</a:t>
            </a:r>
            <a:r>
              <a:rPr lang="en-US" sz="2000" dirty="0"/>
              <a:t>  </a:t>
            </a:r>
            <a:endParaRPr lang="en-US" sz="2000" dirty="0" smtClean="0"/>
          </a:p>
          <a:p>
            <a:pPr lvl="1"/>
            <a:endParaRPr lang="en-US" sz="2000" dirty="0"/>
          </a:p>
          <a:p>
            <a:r>
              <a:rPr lang="en-US" b="1" i="1" dirty="0" smtClean="0"/>
              <a:t>Partners in E</a:t>
            </a:r>
            <a:endParaRPr lang="en-US" dirty="0" smtClean="0"/>
          </a:p>
          <a:p>
            <a:pPr lvl="1"/>
            <a:r>
              <a:rPr lang="en-US" dirty="0" smtClean="0"/>
              <a:t>Tim Cutler, PharmD, Principal Investigator </a:t>
            </a:r>
            <a:r>
              <a:rPr lang="en-US" sz="2000" dirty="0" smtClean="0">
                <a:hlinkClick r:id="rId5"/>
              </a:rPr>
              <a:t>tim.cutler@ucsf.edu</a:t>
            </a:r>
            <a:endParaRPr lang="en-US" sz="2000" dirty="0" smtClean="0"/>
          </a:p>
          <a:p>
            <a:pPr lvl="1"/>
            <a:r>
              <a:rPr lang="en-US" dirty="0" smtClean="0"/>
              <a:t>Elizabeth Breeden, </a:t>
            </a:r>
            <a:r>
              <a:rPr lang="en-US" dirty="0" err="1"/>
              <a:t>DPh</a:t>
            </a:r>
            <a:r>
              <a:rPr lang="en-US" dirty="0"/>
              <a:t>, MS</a:t>
            </a:r>
            <a:r>
              <a:rPr lang="en-US" dirty="0" smtClean="0"/>
              <a:t>, Co-Investigator </a:t>
            </a:r>
            <a:r>
              <a:rPr lang="en-US" sz="2000" dirty="0"/>
              <a:t> </a:t>
            </a:r>
            <a:r>
              <a:rPr lang="en-US" sz="2000" dirty="0" smtClean="0">
                <a:hlinkClick r:id="rId6"/>
              </a:rPr>
              <a:t>beth.breeden@lipscomb.edu</a:t>
            </a:r>
            <a:r>
              <a:rPr lang="en-US" sz="2000" dirty="0" smtClean="0"/>
              <a:t> </a:t>
            </a:r>
            <a:endParaRPr lang="en-US" dirty="0" smtClean="0"/>
          </a:p>
          <a:p>
            <a:pPr lvl="1"/>
            <a:r>
              <a:rPr lang="en-US" dirty="0" smtClean="0"/>
              <a:t>Amanda Fingado, MPH, Project Manager </a:t>
            </a:r>
            <a:r>
              <a:rPr lang="en-US" sz="2000" dirty="0" smtClean="0">
                <a:hlinkClick r:id="rId7"/>
              </a:rPr>
              <a:t>amanda.fingado@ucsf.edu</a:t>
            </a:r>
            <a:r>
              <a:rPr lang="en-US" sz="2000" dirty="0" smtClean="0"/>
              <a:t> </a:t>
            </a:r>
          </a:p>
          <a:p>
            <a:pPr lvl="1"/>
            <a:endParaRPr lang="en-US" sz="2000" dirty="0"/>
          </a:p>
          <a:p>
            <a:pPr lvl="1"/>
            <a:endParaRPr lang="en-US" dirty="0"/>
          </a:p>
          <a:p>
            <a:endParaRPr lang="en-US" dirty="0"/>
          </a:p>
        </p:txBody>
      </p:sp>
      <p:sp>
        <p:nvSpPr>
          <p:cNvPr id="3" name="Title 2"/>
          <p:cNvSpPr>
            <a:spLocks noGrp="1"/>
          </p:cNvSpPr>
          <p:nvPr>
            <p:ph type="title"/>
          </p:nvPr>
        </p:nvSpPr>
        <p:spPr/>
        <p:txBody>
          <a:bodyPr/>
          <a:lstStyle/>
          <a:p>
            <a:r>
              <a:rPr lang="en-US" dirty="0"/>
              <a:t>Key </a:t>
            </a:r>
            <a:r>
              <a:rPr lang="en-US" dirty="0" smtClean="0"/>
              <a:t>Personnel</a:t>
            </a:r>
            <a:endParaRPr lang="en-US" dirty="0"/>
          </a:p>
        </p:txBody>
      </p:sp>
    </p:spTree>
    <p:extLst>
      <p:ext uri="{BB962C8B-B14F-4D97-AF65-F5344CB8AC3E}">
        <p14:creationId xmlns:p14="http://schemas.microsoft.com/office/powerpoint/2010/main" val="724313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715818" y="1579055"/>
            <a:ext cx="7970981" cy="4287355"/>
          </a:xfrm>
        </p:spPr>
        <p:txBody>
          <a:bodyPr>
            <a:normAutofit/>
          </a:bodyPr>
          <a:lstStyle/>
          <a:p>
            <a:r>
              <a:rPr lang="en-US" dirty="0"/>
              <a:t>O</a:t>
            </a:r>
            <a:r>
              <a:rPr lang="en-US" dirty="0" smtClean="0"/>
              <a:t>nline pharmacy informatics curriculum</a:t>
            </a:r>
          </a:p>
          <a:p>
            <a:r>
              <a:rPr lang="en-US" dirty="0" smtClean="0"/>
              <a:t>Scalable, flexible, and adaptable</a:t>
            </a:r>
          </a:p>
          <a:p>
            <a:pPr lvl="1"/>
            <a:r>
              <a:rPr lang="en-US" dirty="0" smtClean="0"/>
              <a:t>Use one module to supplement existing curriculum</a:t>
            </a:r>
          </a:p>
          <a:p>
            <a:pPr lvl="1"/>
            <a:r>
              <a:rPr lang="en-US" dirty="0" smtClean="0"/>
              <a:t>Use all modules to create a new informatics course</a:t>
            </a:r>
            <a:endParaRPr lang="en-US" dirty="0"/>
          </a:p>
          <a:p>
            <a:r>
              <a:rPr lang="en-US" dirty="0" smtClean="0"/>
              <a:t>Free to health professionals and all health </a:t>
            </a:r>
            <a:r>
              <a:rPr lang="en-US" dirty="0"/>
              <a:t>professional </a:t>
            </a:r>
            <a:r>
              <a:rPr lang="en-US" dirty="0" smtClean="0"/>
              <a:t>schools</a:t>
            </a:r>
          </a:p>
        </p:txBody>
      </p:sp>
      <p:sp>
        <p:nvSpPr>
          <p:cNvPr id="3" name="Title 2"/>
          <p:cNvSpPr>
            <a:spLocks noGrp="1"/>
          </p:cNvSpPr>
          <p:nvPr>
            <p:ph type="title"/>
          </p:nvPr>
        </p:nvSpPr>
        <p:spPr/>
        <p:txBody>
          <a:bodyPr/>
          <a:lstStyle/>
          <a:p>
            <a:r>
              <a:rPr lang="en-US" dirty="0" smtClean="0"/>
              <a:t>What is Partners in E?</a:t>
            </a:r>
            <a:endParaRPr lang="en-US" dirty="0"/>
          </a:p>
        </p:txBody>
      </p:sp>
    </p:spTree>
    <p:extLst>
      <p:ext uri="{BB962C8B-B14F-4D97-AF65-F5344CB8AC3E}">
        <p14:creationId xmlns:p14="http://schemas.microsoft.com/office/powerpoint/2010/main" val="25288431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5497" y="1222795"/>
            <a:ext cx="8321304" cy="4762368"/>
          </a:xfrm>
        </p:spPr>
        <p:txBody>
          <a:bodyPr>
            <a:normAutofit fontScale="85000" lnSpcReduction="20000"/>
          </a:bodyPr>
          <a:lstStyle/>
          <a:p>
            <a:r>
              <a:rPr lang="en-US" dirty="0" smtClean="0"/>
              <a:t>2012:  </a:t>
            </a:r>
            <a:r>
              <a:rPr lang="en-US" i="1" dirty="0" smtClean="0"/>
              <a:t>Introduction to Pharmacy Informatics </a:t>
            </a:r>
            <a:r>
              <a:rPr lang="en-US" dirty="0" smtClean="0"/>
              <a:t>course piloted at UCSF</a:t>
            </a:r>
          </a:p>
          <a:p>
            <a:r>
              <a:rPr lang="en-US" dirty="0" smtClean="0"/>
              <a:t>2013:  Developed online modules for the </a:t>
            </a:r>
            <a:r>
              <a:rPr lang="en-US" i="1" dirty="0" smtClean="0"/>
              <a:t>Introduction </a:t>
            </a:r>
            <a:r>
              <a:rPr lang="en-US" i="1" dirty="0"/>
              <a:t>to Pharmacy Informatics </a:t>
            </a:r>
            <a:r>
              <a:rPr lang="en-US" dirty="0"/>
              <a:t>course </a:t>
            </a:r>
            <a:endParaRPr lang="en-US" dirty="0" smtClean="0"/>
          </a:p>
          <a:p>
            <a:pPr lvl="1"/>
            <a:r>
              <a:rPr lang="en-US" dirty="0" smtClean="0"/>
              <a:t>Partners in E expands to eight California pharmacy schools </a:t>
            </a:r>
          </a:p>
          <a:p>
            <a:r>
              <a:rPr lang="en-US" dirty="0" smtClean="0"/>
              <a:t>2014:  Collaboration with HIMSS to disseminate Partners in E nationwide</a:t>
            </a:r>
            <a:endParaRPr lang="en-US" dirty="0"/>
          </a:p>
          <a:p>
            <a:pPr lvl="1"/>
            <a:r>
              <a:rPr lang="en-US" dirty="0" smtClean="0"/>
              <a:t>Train-the-trainer program at AACP with faculty from 18 schools and colleges of pharmacy</a:t>
            </a:r>
          </a:p>
          <a:p>
            <a:pPr lvl="1"/>
            <a:r>
              <a:rPr lang="en-US" dirty="0" smtClean="0"/>
              <a:t>Feedback and observations from AACP: </a:t>
            </a:r>
          </a:p>
          <a:p>
            <a:pPr lvl="2"/>
            <a:r>
              <a:rPr lang="en-US" dirty="0" smtClean="0"/>
              <a:t>PowerPoint slides are necessary for improved flexibility</a:t>
            </a:r>
          </a:p>
          <a:p>
            <a:pPr lvl="2"/>
            <a:r>
              <a:rPr lang="en-US" dirty="0" smtClean="0"/>
              <a:t>Current file structure of modules is not user-friendly</a:t>
            </a:r>
          </a:p>
          <a:p>
            <a:pPr lvl="2"/>
            <a:r>
              <a:rPr lang="en-US" dirty="0" smtClean="0"/>
              <a:t>Modules can be improved with help from content experts</a:t>
            </a:r>
          </a:p>
          <a:p>
            <a:pPr lvl="3"/>
            <a:r>
              <a:rPr lang="en-US" dirty="0"/>
              <a:t>M</a:t>
            </a:r>
            <a:r>
              <a:rPr lang="en-US" dirty="0" smtClean="0"/>
              <a:t>ore collaborative, less California-specific</a:t>
            </a:r>
          </a:p>
          <a:p>
            <a:pPr lvl="1"/>
            <a:endParaRPr lang="en-US" dirty="0" smtClean="0"/>
          </a:p>
        </p:txBody>
      </p:sp>
      <p:sp>
        <p:nvSpPr>
          <p:cNvPr id="3" name="Title 2"/>
          <p:cNvSpPr>
            <a:spLocks noGrp="1"/>
          </p:cNvSpPr>
          <p:nvPr>
            <p:ph type="title"/>
          </p:nvPr>
        </p:nvSpPr>
        <p:spPr/>
        <p:txBody>
          <a:bodyPr/>
          <a:lstStyle/>
          <a:p>
            <a:r>
              <a:rPr lang="en-US" dirty="0" smtClean="0"/>
              <a:t>Partners in E Program History</a:t>
            </a:r>
            <a:endParaRPr lang="en-US" dirty="0"/>
          </a:p>
        </p:txBody>
      </p:sp>
    </p:spTree>
    <p:extLst>
      <p:ext uri="{BB962C8B-B14F-4D97-AF65-F5344CB8AC3E}">
        <p14:creationId xmlns:p14="http://schemas.microsoft.com/office/powerpoint/2010/main" val="3350949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5190" y="1210919"/>
            <a:ext cx="8321304" cy="4762368"/>
          </a:xfrm>
        </p:spPr>
        <p:txBody>
          <a:bodyPr>
            <a:normAutofit lnSpcReduction="10000"/>
          </a:bodyPr>
          <a:lstStyle/>
          <a:p>
            <a:r>
              <a:rPr lang="en-US" dirty="0" smtClean="0"/>
              <a:t>PowerPoint slides (with full set of speaker notes) will be available for all modules</a:t>
            </a:r>
          </a:p>
          <a:p>
            <a:r>
              <a:rPr lang="en-US" dirty="0" smtClean="0"/>
              <a:t>Modules now available in WebEx format</a:t>
            </a:r>
          </a:p>
          <a:p>
            <a:pPr lvl="1"/>
            <a:r>
              <a:rPr lang="en-US" dirty="0" smtClean="0"/>
              <a:t>Stream live from HIMSS website or download and view later</a:t>
            </a:r>
          </a:p>
          <a:p>
            <a:pPr lvl="1"/>
            <a:r>
              <a:rPr lang="en-US" dirty="0" smtClean="0"/>
              <a:t>Minimal bandwidth required for sharing on learning management systems</a:t>
            </a:r>
          </a:p>
          <a:p>
            <a:r>
              <a:rPr lang="en-US" dirty="0" smtClean="0"/>
              <a:t>All modules have been updated and edited for a national audience</a:t>
            </a:r>
          </a:p>
          <a:p>
            <a:r>
              <a:rPr lang="en-US" dirty="0" smtClean="0"/>
              <a:t>Seven modules have completely new content created by national experts</a:t>
            </a:r>
          </a:p>
          <a:p>
            <a:pPr lvl="1"/>
            <a:endParaRPr lang="en-US" dirty="0" smtClean="0"/>
          </a:p>
        </p:txBody>
      </p:sp>
      <p:sp>
        <p:nvSpPr>
          <p:cNvPr id="3" name="Title 2"/>
          <p:cNvSpPr>
            <a:spLocks noGrp="1"/>
          </p:cNvSpPr>
          <p:nvPr>
            <p:ph type="title"/>
          </p:nvPr>
        </p:nvSpPr>
        <p:spPr/>
        <p:txBody>
          <a:bodyPr/>
          <a:lstStyle/>
          <a:p>
            <a:r>
              <a:rPr lang="en-US" dirty="0" smtClean="0"/>
              <a:t>Partners in E 2015</a:t>
            </a:r>
            <a:endParaRPr lang="en-US" dirty="0"/>
          </a:p>
        </p:txBody>
      </p:sp>
    </p:spTree>
    <p:extLst>
      <p:ext uri="{BB962C8B-B14F-4D97-AF65-F5344CB8AC3E}">
        <p14:creationId xmlns:p14="http://schemas.microsoft.com/office/powerpoint/2010/main" val="1382643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New Collaborators</a:t>
            </a:r>
            <a:endParaRPr lang="en-US" dirty="0"/>
          </a:p>
        </p:txBody>
      </p:sp>
      <p:sp>
        <p:nvSpPr>
          <p:cNvPr id="2" name="Content Placeholder 1"/>
          <p:cNvSpPr>
            <a:spLocks noGrp="1"/>
          </p:cNvSpPr>
          <p:nvPr>
            <p:ph idx="1"/>
          </p:nvPr>
        </p:nvSpPr>
        <p:spPr>
          <a:xfrm>
            <a:off x="632691" y="1270297"/>
            <a:ext cx="7970981" cy="4501111"/>
          </a:xfrm>
        </p:spPr>
        <p:txBody>
          <a:bodyPr>
            <a:normAutofit fontScale="77500" lnSpcReduction="20000"/>
          </a:bodyPr>
          <a:lstStyle/>
          <a:p>
            <a:pPr>
              <a:lnSpc>
                <a:spcPct val="120000"/>
              </a:lnSpc>
              <a:spcBef>
                <a:spcPts val="0"/>
              </a:spcBef>
            </a:pPr>
            <a:r>
              <a:rPr lang="en-US" dirty="0"/>
              <a:t>Elizabeth Breeden, </a:t>
            </a:r>
            <a:r>
              <a:rPr lang="en-US" dirty="0" err="1"/>
              <a:t>DPh</a:t>
            </a:r>
            <a:r>
              <a:rPr lang="en-US" dirty="0"/>
              <a:t>, MS, CPHIT, </a:t>
            </a:r>
            <a:r>
              <a:rPr lang="en-US" dirty="0" smtClean="0"/>
              <a:t>CPEHR</a:t>
            </a:r>
          </a:p>
          <a:p>
            <a:pPr lvl="1">
              <a:lnSpc>
                <a:spcPct val="120000"/>
              </a:lnSpc>
              <a:spcBef>
                <a:spcPts val="0"/>
              </a:spcBef>
            </a:pPr>
            <a:r>
              <a:rPr lang="en-US" dirty="0" smtClean="0"/>
              <a:t>Lipscomb </a:t>
            </a:r>
            <a:r>
              <a:rPr lang="en-US" dirty="0"/>
              <a:t>University College of Pharmacy and Health Sciences   </a:t>
            </a:r>
          </a:p>
          <a:p>
            <a:pPr>
              <a:lnSpc>
                <a:spcPct val="120000"/>
              </a:lnSpc>
              <a:spcBef>
                <a:spcPts val="0"/>
              </a:spcBef>
            </a:pPr>
            <a:r>
              <a:rPr lang="en-US" dirty="0"/>
              <a:t>Kevin </a:t>
            </a:r>
            <a:r>
              <a:rPr lang="en-US" dirty="0" err="1"/>
              <a:t>Clauson</a:t>
            </a:r>
            <a:r>
              <a:rPr lang="en-US" dirty="0"/>
              <a:t>, PharmD</a:t>
            </a:r>
          </a:p>
          <a:p>
            <a:pPr lvl="1">
              <a:lnSpc>
                <a:spcPct val="120000"/>
              </a:lnSpc>
              <a:spcBef>
                <a:spcPts val="0"/>
              </a:spcBef>
            </a:pPr>
            <a:r>
              <a:rPr lang="en-US" dirty="0"/>
              <a:t>Lipscomb University College of Pharmacy and Health Sciences   </a:t>
            </a:r>
          </a:p>
          <a:p>
            <a:pPr>
              <a:lnSpc>
                <a:spcPct val="120000"/>
              </a:lnSpc>
              <a:spcBef>
                <a:spcPts val="0"/>
              </a:spcBef>
            </a:pPr>
            <a:r>
              <a:rPr lang="en-US" dirty="0" err="1"/>
              <a:t>Randell</a:t>
            </a:r>
            <a:r>
              <a:rPr lang="en-US" dirty="0"/>
              <a:t> Doty, PharmD</a:t>
            </a:r>
          </a:p>
          <a:p>
            <a:pPr lvl="1">
              <a:lnSpc>
                <a:spcPct val="120000"/>
              </a:lnSpc>
              <a:spcBef>
                <a:spcPts val="0"/>
              </a:spcBef>
            </a:pPr>
            <a:r>
              <a:rPr lang="en-US" dirty="0"/>
              <a:t>University of Florida College of Pharmacy</a:t>
            </a:r>
          </a:p>
          <a:p>
            <a:pPr>
              <a:lnSpc>
                <a:spcPct val="120000"/>
              </a:lnSpc>
              <a:spcBef>
                <a:spcPts val="0"/>
              </a:spcBef>
            </a:pPr>
            <a:r>
              <a:rPr lang="en-US" dirty="0" smtClean="0"/>
              <a:t>Charles </a:t>
            </a:r>
            <a:r>
              <a:rPr lang="en-US" dirty="0"/>
              <a:t>Douglas, PhD, </a:t>
            </a:r>
            <a:r>
              <a:rPr lang="en-US" dirty="0" smtClean="0"/>
              <a:t>MBA</a:t>
            </a:r>
          </a:p>
          <a:p>
            <a:pPr lvl="1">
              <a:lnSpc>
                <a:spcPct val="120000"/>
              </a:lnSpc>
              <a:spcBef>
                <a:spcPts val="0"/>
              </a:spcBef>
            </a:pPr>
            <a:r>
              <a:rPr lang="en-US" dirty="0" smtClean="0"/>
              <a:t>Irma </a:t>
            </a:r>
            <a:r>
              <a:rPr lang="en-US" dirty="0"/>
              <a:t>Lerma Rangel College of </a:t>
            </a:r>
            <a:r>
              <a:rPr lang="en-US" dirty="0" smtClean="0"/>
              <a:t>Pharmacy, Texas </a:t>
            </a:r>
            <a:r>
              <a:rPr lang="en-US" dirty="0"/>
              <a:t>A&amp;M </a:t>
            </a:r>
            <a:r>
              <a:rPr lang="en-US" dirty="0" smtClean="0"/>
              <a:t>University</a:t>
            </a:r>
          </a:p>
          <a:p>
            <a:pPr>
              <a:lnSpc>
                <a:spcPct val="120000"/>
              </a:lnSpc>
              <a:spcBef>
                <a:spcPts val="0"/>
              </a:spcBef>
            </a:pPr>
            <a:r>
              <a:rPr lang="en-US" dirty="0" smtClean="0"/>
              <a:t>Kyle Hultgren, PharmD</a:t>
            </a:r>
          </a:p>
          <a:p>
            <a:pPr lvl="1">
              <a:lnSpc>
                <a:spcPct val="120000"/>
              </a:lnSpc>
              <a:spcBef>
                <a:spcPts val="0"/>
              </a:spcBef>
            </a:pPr>
            <a:r>
              <a:rPr lang="en-US" dirty="0"/>
              <a:t>Purdue University College of </a:t>
            </a:r>
            <a:r>
              <a:rPr lang="en-US" dirty="0" smtClean="0"/>
              <a:t>Pharmacy</a:t>
            </a:r>
          </a:p>
          <a:p>
            <a:pPr>
              <a:lnSpc>
                <a:spcPct val="120000"/>
              </a:lnSpc>
              <a:spcBef>
                <a:spcPts val="0"/>
              </a:spcBef>
            </a:pPr>
            <a:r>
              <a:rPr lang="en-US" dirty="0" smtClean="0"/>
              <a:t>Christopher </a:t>
            </a:r>
            <a:r>
              <a:rPr lang="en-US" dirty="0" err="1"/>
              <a:t>Menzies</a:t>
            </a:r>
            <a:r>
              <a:rPr lang="en-US" dirty="0"/>
              <a:t>, MD</a:t>
            </a:r>
          </a:p>
          <a:p>
            <a:pPr lvl="1">
              <a:lnSpc>
                <a:spcPct val="120000"/>
              </a:lnSpc>
              <a:spcBef>
                <a:spcPts val="0"/>
              </a:spcBef>
            </a:pPr>
            <a:r>
              <a:rPr lang="en-US" dirty="0"/>
              <a:t>Children’s Medical Center, Dallas, </a:t>
            </a:r>
            <a:r>
              <a:rPr lang="en-US" dirty="0" smtClean="0"/>
              <a:t>Texas</a:t>
            </a:r>
          </a:p>
          <a:p>
            <a:endParaRPr lang="en-US" dirty="0" smtClean="0"/>
          </a:p>
          <a:p>
            <a:endParaRPr lang="en-US" dirty="0"/>
          </a:p>
          <a:p>
            <a:endParaRPr lang="en-US" dirty="0"/>
          </a:p>
        </p:txBody>
      </p:sp>
    </p:spTree>
    <p:extLst>
      <p:ext uri="{BB962C8B-B14F-4D97-AF65-F5344CB8AC3E}">
        <p14:creationId xmlns:p14="http://schemas.microsoft.com/office/powerpoint/2010/main" val="1012773096"/>
      </p:ext>
    </p:extLst>
  </p:cSld>
  <p:clrMapOvr>
    <a:masterClrMapping/>
  </p:clrMapOvr>
</p:sld>
</file>

<file path=ppt/theme/theme1.xml><?xml version="1.0" encoding="utf-8"?>
<a:theme xmlns:a="http://schemas.openxmlformats.org/drawingml/2006/main" name="Office Theme">
  <a:themeElements>
    <a:clrScheme name="HIMSS">
      <a:dk1>
        <a:srgbClr val="000000"/>
      </a:dk1>
      <a:lt1>
        <a:sysClr val="window" lastClr="FFFFFF"/>
      </a:lt1>
      <a:dk2>
        <a:srgbClr val="8F8F93"/>
      </a:dk2>
      <a:lt2>
        <a:srgbClr val="FFFFFF"/>
      </a:lt2>
      <a:accent1>
        <a:srgbClr val="13547D"/>
      </a:accent1>
      <a:accent2>
        <a:srgbClr val="0C3351"/>
      </a:accent2>
      <a:accent3>
        <a:srgbClr val="1B799F"/>
      </a:accent3>
      <a:accent4>
        <a:srgbClr val="91BAD3"/>
      </a:accent4>
      <a:accent5>
        <a:srgbClr val="414139"/>
      </a:accent5>
      <a:accent6>
        <a:srgbClr val="8F8F93"/>
      </a:accent6>
      <a:hlink>
        <a:srgbClr val="13547D"/>
      </a:hlink>
      <a:folHlink>
        <a:srgbClr val="1B799F"/>
      </a:folHlink>
    </a:clrScheme>
    <a:fontScheme name="Office 2">
      <a:majorFont>
        <a:latin typeface="Proxima Nova Bold"/>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Neue Light"/>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5159</TotalTime>
  <Words>2365</Words>
  <Application>Microsoft Office PowerPoint</Application>
  <PresentationFormat>On-screen Show (4:3)</PresentationFormat>
  <Paragraphs>201</Paragraphs>
  <Slides>22</Slides>
  <Notes>21</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Partners in E 2015 Town Hall</vt:lpstr>
      <vt:lpstr>Partners in E 2015</vt:lpstr>
      <vt:lpstr>About HIMSS</vt:lpstr>
      <vt:lpstr>HIMSS Role in Partners In E</vt:lpstr>
      <vt:lpstr>Key Personnel</vt:lpstr>
      <vt:lpstr>What is Partners in E?</vt:lpstr>
      <vt:lpstr>Partners in E Program History</vt:lpstr>
      <vt:lpstr>Partners in E 2015</vt:lpstr>
      <vt:lpstr>New Collaborators</vt:lpstr>
      <vt:lpstr>Partners in E 2015 Updated Modules</vt:lpstr>
      <vt:lpstr>Requesting Program Materials</vt:lpstr>
      <vt:lpstr>Collaboration Tool (cont.)</vt:lpstr>
      <vt:lpstr>Collaboration Tool (cont.)</vt:lpstr>
      <vt:lpstr>Collaboration Tool</vt:lpstr>
      <vt:lpstr>Collaboration Tool</vt:lpstr>
      <vt:lpstr>Collaboration Tool</vt:lpstr>
      <vt:lpstr>Collaboration Tool</vt:lpstr>
      <vt:lpstr>Does it Work?</vt:lpstr>
      <vt:lpstr>Impact to Date</vt:lpstr>
      <vt:lpstr>Upcoming Partners in E Events</vt:lpstr>
      <vt:lpstr>Upcoming Partners in E Events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dc:creator>
  <cp:lastModifiedBy>Kaderabek, Lauren</cp:lastModifiedBy>
  <cp:revision>97</cp:revision>
  <dcterms:created xsi:type="dcterms:W3CDTF">2013-05-22T16:51:34Z</dcterms:created>
  <dcterms:modified xsi:type="dcterms:W3CDTF">2015-03-11T18:24:08Z</dcterms:modified>
</cp:coreProperties>
</file>