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5.xml" ContentType="application/vnd.openxmlformats-officedocument.presentationml.tags+xml"/>
  <Override PartName="/ppt/tags/tag1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6.xml" ContentType="application/vnd.openxmlformats-officedocument.presentationml.tag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17.xml" ContentType="application/vnd.openxmlformats-officedocument.presentationml.tags+xml"/>
  <Override PartName="/ppt/tags/tag4.xml" ContentType="application/vnd.openxmlformats-officedocument.presentationml.tags+xml"/>
  <Override PartName="/ppt/tags/tag18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19"/>
  </p:notesMasterIdLst>
  <p:sldIdLst>
    <p:sldId id="257" r:id="rId2"/>
    <p:sldId id="437" r:id="rId3"/>
    <p:sldId id="305" r:id="rId4"/>
    <p:sldId id="459" r:id="rId5"/>
    <p:sldId id="415" r:id="rId6"/>
    <p:sldId id="458" r:id="rId7"/>
    <p:sldId id="302" r:id="rId8"/>
    <p:sldId id="306" r:id="rId9"/>
    <p:sldId id="307" r:id="rId10"/>
    <p:sldId id="460" r:id="rId11"/>
    <p:sldId id="405" r:id="rId12"/>
    <p:sldId id="436" r:id="rId13"/>
    <p:sldId id="1091" r:id="rId14"/>
    <p:sldId id="361" r:id="rId15"/>
    <p:sldId id="449" r:id="rId16"/>
    <p:sldId id="391" r:id="rId17"/>
    <p:sldId id="301" r:id="rId18"/>
  </p:sldIdLst>
  <p:sldSz cx="12192000" cy="6858000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Prometo Medium" panose="020B0704030203060203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  <p:cmAuthor id="2" name="Daiker, Mara" initials="DM" lastIdx="8" clrIdx="1">
    <p:extLst>
      <p:ext uri="{19B8F6BF-5375-455C-9EA6-DF929625EA0E}">
        <p15:presenceInfo xmlns:p15="http://schemas.microsoft.com/office/powerpoint/2012/main" userId="S-1-5-21-365749239-1257169667-72670798-280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FC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gs" Target="tags/tag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student-membership-3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https://www.himss.org/student-membership-30</a:t>
            </a:r>
            <a:r>
              <a:rPr lang="en-US" dirty="0"/>
              <a:t> </a:t>
            </a:r>
            <a:endParaRPr lang="en-US" sz="1200" b="1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Valuable resources for health IT early careerists</a:t>
            </a:r>
            <a:endParaRPr lang="en-US" sz="1200" b="0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Chart your course with our wealth of career knowledge sharing and guidance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Experience benefits of Regular Membership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Receive member pricing on conferences, webinars, publications and eLearning Academy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Access members-only content on HIMSS.org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See the "HIMSS Student Membership Policy" listed below for eligibility requirements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Student Membership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does not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 include:</a:t>
            </a:r>
            <a:endParaRPr lang="en-US" sz="1200" b="0" i="0" kern="1200" dirty="0">
              <a:solidFill>
                <a:schemeClr val="tx1"/>
              </a:solidFill>
              <a:effectLst/>
              <a:latin typeface="Century Gothic" panose="020B0502020202020204" pitchFamily="34" charset="0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Voting Rights.  Sorry! Students are non-voting members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Cannot hold a HIMSS elective office position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Use of the HIMSS+1 membership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F604D-C3B7-41B7-992A-9AD867AC1F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10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23A63-D8EC-4F83-9B1C-EF8CC3E245C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3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FB712-EF62-40D8-9495-62EB716FE5B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299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A8D22-515C-AA4A-B312-CDAD2323D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5D15-A821-3B44-86EC-A97D6D63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86156-E11E-AF46-8F88-7B60B0005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3D5D4-954C-9140-83B8-C4B485788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FBF-0CA9-7D44-9C23-E0C23578A64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89" r:id="rId18"/>
    <p:sldLayoutId id="2147483694" r:id="rId19"/>
    <p:sldLayoutId id="2147483690" r:id="rId20"/>
    <p:sldLayoutId id="2147483696" r:id="rId21"/>
    <p:sldLayoutId id="2147483695" r:id="rId22"/>
    <p:sldLayoutId id="2147483691" r:id="rId23"/>
    <p:sldLayoutId id="2147483692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ss.org/health-it-education/scholarship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hyperlink" Target="https://www.himss.org/what-we-do-initiatives/foundation-overview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/himss-emerging-healthcare-leaders-community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bmine.himss.org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19.jpg"/><Relationship Id="rId5" Type="http://schemas.openxmlformats.org/officeDocument/2006/relationships/hyperlink" Target="https://www.himss.org/resources-certification/overview" TargetMode="Externa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resources-al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youraccelerate.com/himsslearn/?utm_source=web&amp;utm_medium=himss&amp;utm_campaign=acc_acq_himsslearn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5" Type="http://schemas.openxmlformats.org/officeDocument/2006/relationships/hyperlink" Target="https://www.himss.org/resources/learning-center" TargetMode="External"/><Relationship Id="rId4" Type="http://schemas.openxmlformats.org/officeDocument/2006/relationships/hyperlink" Target="https://contenthub.himss.org/wcc/eh/3494986/himss-resource-hub?_ga=2.1639985.1269615033.1659964619-187056038.165515178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mss.org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-chapter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https://www.himss.org/membership-types/individual" TargetMode="Externa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types/individua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/emerging-leader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612648" y="2320059"/>
            <a:ext cx="10894481" cy="1842052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FFFF"/>
                </a:solidFill>
                <a:latin typeface="Prometo Medium" panose="020B0704030203060203" pitchFamily="34" charset="0"/>
              </a:rPr>
              <a:t>HIMSS 101</a:t>
            </a:r>
          </a:p>
          <a:p>
            <a:pPr algn="ctr"/>
            <a:r>
              <a:rPr lang="en-US" sz="6000" dirty="0">
                <a:solidFill>
                  <a:schemeClr val="accent2"/>
                </a:solidFill>
                <a:latin typeface="Prometo Medium" panose="020B0704030203060203" pitchFamily="34" charset="0"/>
              </a:rPr>
              <a:t>An Informative Introduction </a:t>
            </a:r>
          </a:p>
          <a:p>
            <a:pPr algn="ctr"/>
            <a:endParaRPr lang="en-US" sz="6000" dirty="0">
              <a:solidFill>
                <a:srgbClr val="FFFFFF"/>
              </a:solidFill>
              <a:latin typeface="Prometo Medium" panose="020B0704030203060203" pitchFamily="34" charset="0"/>
            </a:endParaRPr>
          </a:p>
          <a:p>
            <a:pPr algn="ctr"/>
            <a:r>
              <a:rPr lang="en-US" sz="6000" dirty="0">
                <a:solidFill>
                  <a:srgbClr val="FFFFFF"/>
                </a:solidFill>
                <a:latin typeface="Prometo Medium" panose="020B0704030203060203" pitchFamily="34" charset="0"/>
              </a:rPr>
              <a:t> </a:t>
            </a:r>
            <a:endParaRPr lang="en-US" sz="3200" dirty="0">
              <a:solidFill>
                <a:srgbClr val="FFFFFF"/>
              </a:solidFill>
              <a:latin typeface="Prometo Medium" panose="020B0704030203060203" pitchFamily="34" charset="0"/>
            </a:endParaRPr>
          </a:p>
          <a:p>
            <a:pPr algn="ctr"/>
            <a:endParaRPr lang="en-US" sz="6000" dirty="0">
              <a:solidFill>
                <a:srgbClr val="FFFFFF"/>
              </a:solidFill>
              <a:latin typeface="Prometo Medium" panose="020B070403020306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0883" y="5179581"/>
            <a:ext cx="381171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</a:rPr>
              <a:t>[Chapter name, contact]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788050"/>
          </a:xfrm>
        </p:spPr>
        <p:txBody>
          <a:bodyPr>
            <a:normAutofit/>
          </a:bodyPr>
          <a:lstStyle/>
          <a:p>
            <a:r>
              <a:rPr lang="en-US" dirty="0"/>
              <a:t>HIMSS Foundation annually awards scholarships to HIMSS student members who have achieved academic excellence and have the potential to be future leaders in the healthcare information and management systems industry</a:t>
            </a:r>
          </a:p>
          <a:p>
            <a:pPr marL="349250" lvl="1" indent="0">
              <a:buNone/>
            </a:pPr>
            <a:endParaRPr lang="en-US" dirty="0">
              <a:hlinkClick r:id="rId3"/>
            </a:endParaRPr>
          </a:p>
          <a:p>
            <a:pPr marL="349250" lvl="1" indent="0" algn="ctr">
              <a:buNone/>
            </a:pPr>
            <a:r>
              <a:rPr lang="en-US" sz="1900" b="0" dirty="0">
                <a:hlinkClick r:id="rId4"/>
              </a:rPr>
              <a:t>https://www.himss.org/what-we-do-initiatives/foundation-overview</a:t>
            </a:r>
            <a:r>
              <a:rPr lang="en-US" sz="1900" b="0" dirty="0"/>
              <a:t>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1900" dirty="0"/>
              <a:t>* Individual HIMSS Chapters may also support scholarship opportunities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04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Displayed during the HIMSS Global Health Conference and Exhibition</a:t>
            </a:r>
          </a:p>
          <a:p>
            <a:r>
              <a:rPr lang="en-US" dirty="0"/>
              <a:t>Storyboard presentation aligned with the main education topics of the conference </a:t>
            </a:r>
          </a:p>
          <a:p>
            <a:r>
              <a:rPr lang="en-US" dirty="0"/>
              <a:t>Provide attendees with a more visual means to learn about useful tools and successful case studies</a:t>
            </a:r>
          </a:p>
          <a:p>
            <a:r>
              <a:rPr lang="en-US" dirty="0"/>
              <a:t>Poster presenters receive complimentary registration to conference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11224" y="5373547"/>
            <a:ext cx="9534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https://www.himss.org/membership-participation/himss-emerging-healthcare-leaders-community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8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JobMine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41359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Looking for your next job or next hire? Discover the leading global job center for health information and technology</a:t>
            </a:r>
          </a:p>
          <a:p>
            <a:pPr lvl="1"/>
            <a:r>
              <a:rPr lang="en-US" dirty="0"/>
              <a:t>Create your job-seeker account: Search the largest listing of health information and technology organizations and jobs, and save your resumes and cover letters in one place</a:t>
            </a:r>
          </a:p>
          <a:p>
            <a:pPr lvl="1"/>
            <a:r>
              <a:rPr lang="en-US" dirty="0"/>
              <a:t>Explore expert resources: Learn how to craft a great resume, improve your digital communication style, ace the interview and get the job you want</a:t>
            </a:r>
          </a:p>
          <a:p>
            <a:pPr lvl="1"/>
            <a:r>
              <a:rPr lang="en-US" dirty="0"/>
              <a:t>Post your resume: Add your resume to our database, and let the employers come to you</a:t>
            </a:r>
          </a:p>
          <a:p>
            <a:pPr lvl="1"/>
            <a:r>
              <a:rPr lang="en-US" dirty="0"/>
              <a:t>Receive new job alerts: Get the latest job postings delivered right to your inbox and never miss an opportunity</a:t>
            </a:r>
          </a:p>
          <a:p>
            <a:pPr lvl="1"/>
            <a:r>
              <a:rPr lang="en-US" dirty="0"/>
              <a:t>Work with a career coach: Get expert advice on how to write your resume, cover letter and LinkedIn profile; create your job search strategy; and network and interview for jobs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b="0" dirty="0">
                <a:hlinkClick r:id="rId3"/>
              </a:rPr>
              <a:t>http:www.jobmine.himss.org</a:t>
            </a:r>
            <a:endParaRPr lang="en-US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D877B3-D348-4611-9BDB-C5374591D951}" type="slidenum">
              <a:rPr lang="en-US" noProof="0" smtClean="0"/>
              <a:pPr lvl="0"/>
              <a:t>12</a:t>
            </a:fld>
            <a:endParaRPr lang="en-US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12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/>
          <a:p>
            <a:r>
              <a:rPr lang="en-US" dirty="0"/>
              <a:t>Certification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5425" y="1714324"/>
            <a:ext cx="8949202" cy="3429000"/>
          </a:xfrm>
        </p:spPr>
        <p:txBody>
          <a:bodyPr>
            <a:noAutofit/>
          </a:bodyPr>
          <a:lstStyle/>
          <a:p>
            <a:r>
              <a:rPr lang="en-US" sz="1400" dirty="0"/>
              <a:t>CPDHTS</a:t>
            </a:r>
            <a:r>
              <a:rPr lang="en-US" sz="1400" baseline="30000" dirty="0"/>
              <a:t>SM</a:t>
            </a:r>
          </a:p>
          <a:p>
            <a:pPr lvl="1"/>
            <a:r>
              <a:rPr lang="en-US" sz="1200" dirty="0"/>
              <a:t>To demonstrate professional knowledge and competence in digital health transformation strategy and health strategy</a:t>
            </a:r>
          </a:p>
          <a:p>
            <a:pPr lvl="1"/>
            <a:r>
              <a:rPr lang="en-US" sz="1200" dirty="0"/>
              <a:t>Released for beta testing in winter 2021</a:t>
            </a:r>
          </a:p>
          <a:p>
            <a:r>
              <a:rPr lang="en-US" sz="1400" dirty="0"/>
              <a:t>CPHIMS</a:t>
            </a:r>
            <a:r>
              <a:rPr lang="en-US" sz="1400" baseline="30000" dirty="0"/>
              <a:t>SM</a:t>
            </a:r>
          </a:p>
          <a:p>
            <a:pPr lvl="1"/>
            <a:r>
              <a:rPr lang="en-US" sz="1200" dirty="0"/>
              <a:t>To demonstrate professional knowledge and competence in healthcare information and management systems</a:t>
            </a:r>
          </a:p>
          <a:p>
            <a:pPr lvl="1"/>
            <a:r>
              <a:rPr lang="en-US" sz="1200" dirty="0"/>
              <a:t>First conferred January 2002 </a:t>
            </a:r>
          </a:p>
          <a:p>
            <a:r>
              <a:rPr lang="en-US" sz="1400" dirty="0"/>
              <a:t>CPHIMS-CA</a:t>
            </a:r>
            <a:r>
              <a:rPr lang="en-US" sz="1400" baseline="30000" dirty="0"/>
              <a:t>SM</a:t>
            </a:r>
          </a:p>
          <a:p>
            <a:pPr lvl="1"/>
            <a:r>
              <a:rPr lang="en-US" sz="1200" dirty="0"/>
              <a:t>To demonstrate professional knowledge in healthcare information and management systems to potential and current employers</a:t>
            </a:r>
          </a:p>
          <a:p>
            <a:pPr lvl="1"/>
            <a:r>
              <a:rPr lang="en-US" sz="1200" dirty="0"/>
              <a:t>Candidates take both the CPHIMS exam and the Canadian Supplemental Exam</a:t>
            </a:r>
          </a:p>
          <a:p>
            <a:pPr lvl="1"/>
            <a:r>
              <a:rPr lang="en-US" sz="1200" dirty="0"/>
              <a:t>First conferred March 2005</a:t>
            </a:r>
          </a:p>
          <a:p>
            <a:r>
              <a:rPr lang="en-US" sz="1400" dirty="0"/>
              <a:t>CAHIMS</a:t>
            </a:r>
            <a:r>
              <a:rPr lang="en-US" sz="1400" baseline="30000" dirty="0"/>
              <a:t>SM</a:t>
            </a:r>
          </a:p>
          <a:p>
            <a:pPr lvl="1"/>
            <a:r>
              <a:rPr lang="en-US" sz="1200" dirty="0"/>
              <a:t>To demonstrate professional knowledge in healthcare information and management systems to potential and current employers</a:t>
            </a:r>
          </a:p>
          <a:p>
            <a:pPr lvl="1"/>
            <a:r>
              <a:rPr lang="en-US" sz="1200" dirty="0"/>
              <a:t>First conferred February 2013 and offered internationally in June 2017</a:t>
            </a:r>
          </a:p>
          <a:p>
            <a:endParaRPr lang="en-US" sz="1400" dirty="0"/>
          </a:p>
          <a:p>
            <a:pPr lvl="1"/>
            <a:endParaRPr lang="en-US" sz="1200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60517" y="6390178"/>
            <a:ext cx="513735" cy="227164"/>
          </a:xfrm>
        </p:spPr>
        <p:txBody>
          <a:bodyPr/>
          <a:lstStyle/>
          <a:p>
            <a:fld id="{2F8AF2E6-64A8-0F46-AF27-0A96D82A033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606" y="2543823"/>
            <a:ext cx="1948274" cy="848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2014" y="6308923"/>
            <a:ext cx="89679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hlinkClick r:id="rId5"/>
              </a:rPr>
              <a:t>https://www.himss.org/resources-certification/overview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27" y="4876944"/>
            <a:ext cx="1992074" cy="8564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151" y="3587500"/>
            <a:ext cx="2459027" cy="774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D46994-40B7-43F6-94A1-AF9A6FF61D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7468" y="1742571"/>
            <a:ext cx="1605036" cy="3869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641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Professional Certification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854699" y="2017945"/>
            <a:ext cx="9833429" cy="39833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Sets one apart in an increasingly competitive marketplace</a:t>
            </a:r>
          </a:p>
          <a:p>
            <a:r>
              <a:rPr lang="en-US" dirty="0"/>
              <a:t>Increases credibility with employer</a:t>
            </a:r>
          </a:p>
          <a:p>
            <a:r>
              <a:rPr lang="en-US" dirty="0"/>
              <a:t>Expands career opportunities</a:t>
            </a:r>
          </a:p>
          <a:p>
            <a:r>
              <a:rPr lang="en-US" dirty="0"/>
              <a:t>Gain skills and tools to help make a difference in an organization and the community</a:t>
            </a:r>
          </a:p>
          <a:p>
            <a:r>
              <a:rPr lang="en-US" dirty="0"/>
              <a:t>Increases marketability</a:t>
            </a:r>
          </a:p>
          <a:p>
            <a:r>
              <a:rPr lang="en-US" dirty="0"/>
              <a:t>Identified as a differentiator, can increase sustainability in periods of transition</a:t>
            </a:r>
          </a:p>
          <a:p>
            <a:r>
              <a:rPr lang="en-US" dirty="0"/>
              <a:t>Demonstrates commitment to continued professional development and life long learning</a:t>
            </a:r>
          </a:p>
          <a:p>
            <a:r>
              <a:rPr lang="en-US" dirty="0"/>
              <a:t>Join a movement toward industrywide standards, contributing to the growth of the profession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879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Resource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5"/>
            <a:ext cx="9833429" cy="40483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Vast industry knowledge all in one place</a:t>
            </a:r>
          </a:p>
          <a:p>
            <a:r>
              <a:rPr lang="en-US" dirty="0"/>
              <a:t>New material continuously added</a:t>
            </a:r>
          </a:p>
          <a:p>
            <a:r>
              <a:rPr lang="en-US" dirty="0"/>
              <a:t>What’s in the Resource Center</a:t>
            </a:r>
          </a:p>
          <a:p>
            <a:pPr lvl="1"/>
            <a:r>
              <a:rPr lang="en-US" dirty="0"/>
              <a:t>On-Demand Webinars (2018-present)</a:t>
            </a:r>
          </a:p>
          <a:p>
            <a:pPr lvl="1"/>
            <a:r>
              <a:rPr lang="en-US" dirty="0"/>
              <a:t>Day in The Life Series</a:t>
            </a:r>
          </a:p>
          <a:p>
            <a:pPr lvl="1"/>
            <a:r>
              <a:rPr lang="en-US" dirty="0"/>
              <a:t>Publications and white papers</a:t>
            </a:r>
          </a:p>
          <a:p>
            <a:pPr lvl="1"/>
            <a:r>
              <a:rPr lang="en-US" dirty="0"/>
              <a:t>Industry research</a:t>
            </a:r>
          </a:p>
          <a:p>
            <a:pPr lvl="1"/>
            <a:r>
              <a:rPr lang="en-US" dirty="0"/>
              <a:t>Job descriptions</a:t>
            </a:r>
          </a:p>
          <a:p>
            <a:pPr marL="0" indent="0" algn="ctr">
              <a:buNone/>
            </a:pPr>
            <a:r>
              <a:rPr lang="en-US" b="0" dirty="0">
                <a:hlinkClick r:id="rId3"/>
              </a:rPr>
              <a:t>https://www.himss.org/resources-all</a:t>
            </a:r>
            <a:r>
              <a:rPr lang="en-US" b="0" dirty="0"/>
              <a:t>  </a:t>
            </a:r>
          </a:p>
          <a:p>
            <a:pPr marL="0" indent="0" algn="ctr">
              <a:buNone/>
            </a:pPr>
            <a:r>
              <a:rPr lang="en-US" b="0" dirty="0"/>
              <a:t>(use “Workforce” filter to find targeted resources)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8AF2E6-64A8-0F46-AF27-0A96D82A033B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0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064" y="637016"/>
            <a:ext cx="5390320" cy="4579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294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 Online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41697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Access to innovative solutions, discussions and leading industry experts in healthcare </a:t>
            </a:r>
          </a:p>
          <a:p>
            <a:r>
              <a:rPr lang="en-US" dirty="0"/>
              <a:t>Housed in two dynamic portals: </a:t>
            </a:r>
          </a:p>
          <a:p>
            <a:pPr lvl="1"/>
            <a:r>
              <a:rPr lang="en-US" dirty="0">
                <a:hlinkClick r:id="rId3"/>
              </a:rPr>
              <a:t>Accelerate </a:t>
            </a:r>
            <a:endParaRPr lang="en-US" dirty="0"/>
          </a:p>
          <a:p>
            <a:pPr lvl="2"/>
            <a:r>
              <a:rPr lang="en-US" dirty="0"/>
              <a:t>HIMSS conference sessions content and continuing education opportunities</a:t>
            </a:r>
          </a:p>
          <a:p>
            <a:pPr lvl="1"/>
            <a:r>
              <a:rPr lang="en-US" dirty="0">
                <a:hlinkClick r:id="rId4"/>
              </a:rPr>
              <a:t>HIMSS Resource Hub</a:t>
            </a:r>
            <a:endParaRPr lang="en-US" dirty="0"/>
          </a:p>
          <a:p>
            <a:pPr lvl="2"/>
            <a:r>
              <a:rPr lang="en-US" dirty="0"/>
              <a:t>Up-to-date news, articles, blogs, on-demand webinars and other content</a:t>
            </a:r>
          </a:p>
          <a:p>
            <a:pPr marL="517525" lvl="2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100" b="0" dirty="0">
                <a:hlinkClick r:id="rId5"/>
              </a:rPr>
              <a:t>https://www.himss.org/resources/learning-center</a:t>
            </a:r>
            <a:r>
              <a:rPr lang="en-US" sz="2100" b="0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46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3A94A-55F7-4B16-B58F-461B6D007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3C61B-EDD5-4573-912D-D86A5528C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Final page to add local chapter links and contact info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E584F-3F1B-4FB0-9DB1-175B6D39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437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HIMSS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HIMSS Vision</a:t>
            </a:r>
          </a:p>
          <a:p>
            <a:pPr lvl="1"/>
            <a:r>
              <a:rPr lang="en-US" dirty="0"/>
              <a:t>To realize the full health potential of every human, everywhere.</a:t>
            </a:r>
          </a:p>
          <a:p>
            <a:r>
              <a:rPr lang="en-US" dirty="0"/>
              <a:t>HIMSS Mission</a:t>
            </a:r>
          </a:p>
          <a:p>
            <a:pPr lvl="1"/>
            <a:r>
              <a:rPr lang="en-US" dirty="0"/>
              <a:t>Reform the global health ecosystem through the power of information and technology.</a:t>
            </a:r>
          </a:p>
          <a:p>
            <a:r>
              <a:rPr lang="en-US" dirty="0"/>
              <a:t>110,000 individual members, 480 provider organizations, 470 non-profit partners and 650 health services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00848" y="5173469"/>
            <a:ext cx="235250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hlinkClick r:id="rId3"/>
              </a:rPr>
              <a:t>www.himss.org</a:t>
            </a:r>
            <a:endParaRPr lang="en-US" sz="2100" dirty="0"/>
          </a:p>
          <a:p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2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Chapters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HIMSS supports 55 global chapters </a:t>
            </a:r>
          </a:p>
          <a:p>
            <a:pPr lvl="1"/>
            <a:r>
              <a:rPr lang="en-US" dirty="0"/>
              <a:t>Make local connections and move the conversation forward on issues that impact your community while networking with local HIMSS members.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Access targeted educational programs, products and initiatives and benefit from national market research, webinars and more.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Help shape and transform the future of health by bringing your passion and experience serving in a chapter volunteer leadership role.  </a:t>
            </a:r>
          </a:p>
          <a:p>
            <a:pPr lvl="1"/>
            <a:endParaRPr lang="en-US" dirty="0"/>
          </a:p>
          <a:p>
            <a:pPr marL="349250" lvl="1" indent="0" algn="ctr">
              <a:buNone/>
            </a:pPr>
            <a:r>
              <a:rPr lang="en-US" dirty="0">
                <a:hlinkClick r:id="rId3"/>
              </a:rPr>
              <a:t>https://www.himss.org/membership-participation-chapters</a:t>
            </a:r>
            <a:endParaRPr lang="en-US" dirty="0"/>
          </a:p>
          <a:p>
            <a:pPr marL="349250" lvl="1" indent="0" algn="ctr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812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Student Membership - $30</a:t>
            </a:r>
          </a:p>
          <a:p>
            <a:pPr lvl="1"/>
            <a:r>
              <a:rPr lang="en-US" dirty="0"/>
              <a:t>Receive the same benefits as individual membership at a price designed for emerging healthcare leaders</a:t>
            </a:r>
          </a:p>
          <a:p>
            <a:pPr lvl="2"/>
            <a:r>
              <a:rPr lang="en-US" dirty="0"/>
              <a:t>May not hold a full-time equivalent (FTE) position in the fields of healthcare information and management systems</a:t>
            </a:r>
          </a:p>
          <a:p>
            <a:pPr lvl="2"/>
            <a:r>
              <a:rPr lang="en-US" dirty="0"/>
              <a:t>Must also be formally enrolled in, but not limited to, a: certificate, associate, undergraduate, graduate, postdoc or fellowship, or residency program</a:t>
            </a:r>
          </a:p>
          <a:p>
            <a:r>
              <a:rPr lang="en-US" dirty="0"/>
              <a:t>Chapter Only Membership - $39</a:t>
            </a:r>
          </a:p>
          <a:p>
            <a:pPr lvl="1"/>
            <a:r>
              <a:rPr lang="en-US" dirty="0"/>
              <a:t>Participate in local chapter events</a:t>
            </a:r>
          </a:p>
          <a:p>
            <a:pPr lvl="1"/>
            <a:r>
              <a:rPr lang="en-US" dirty="0"/>
              <a:t>Received chapter updates and education</a:t>
            </a:r>
          </a:p>
          <a:p>
            <a:pPr lvl="1"/>
            <a:r>
              <a:rPr lang="en-US" dirty="0"/>
              <a:t>Get member pricing on applicable chapter activities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58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Membership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Placeholder 6">
            <a:extLst>
              <a:ext uri="{FF2B5EF4-FFF2-40B4-BE49-F238E27FC236}">
                <a16:creationId xmlns:a16="http://schemas.microsoft.com/office/drawing/2014/main" id="{20951787-4D6C-F742-980A-B5D900B4B3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2" t="11874" r="18184" b="35843"/>
          <a:stretch/>
        </p:blipFill>
        <p:spPr>
          <a:xfrm rot="19800000">
            <a:off x="4342903" y="2373556"/>
            <a:ext cx="2755000" cy="2756263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Oval 4"/>
          <p:cNvSpPr/>
          <p:nvPr/>
        </p:nvSpPr>
        <p:spPr>
          <a:xfrm>
            <a:off x="3465754" y="785191"/>
            <a:ext cx="5287617" cy="5287617"/>
          </a:xfrm>
          <a:prstGeom prst="ellipse">
            <a:avLst/>
          </a:prstGeom>
          <a:noFill/>
          <a:ln w="12700">
            <a:solidFill>
              <a:schemeClr val="tx1">
                <a:alpha val="2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4837" y="4721062"/>
            <a:ext cx="208738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Board Policy </a:t>
            </a:r>
          </a:p>
        </p:txBody>
      </p:sp>
      <p:sp>
        <p:nvSpPr>
          <p:cNvPr id="14" name="Oval 13"/>
          <p:cNvSpPr/>
          <p:nvPr/>
        </p:nvSpPr>
        <p:spPr>
          <a:xfrm>
            <a:off x="8179002" y="1835319"/>
            <a:ext cx="279392" cy="2793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48180" y="4811937"/>
            <a:ext cx="279392" cy="27939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1117" y="4811937"/>
            <a:ext cx="279392" cy="2793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70021" y="1835319"/>
            <a:ext cx="279392" cy="2793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3865" y="5153349"/>
            <a:ext cx="2460738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May not hold a full-time (FTE) position.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21737" y="2623606"/>
            <a:ext cx="2685953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Receive membership pricing on conferences, webinars, publications and resources, including member only content.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53371" y="5153349"/>
            <a:ext cx="247480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Standard pricing for student member is $30.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593" y="2228930"/>
            <a:ext cx="24607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Century Gothic" panose="020B0502020202020204" pitchFamily="34" charset="0"/>
              </a:rPr>
              <a:t>HIMSS career resources will assist in your professional development.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7015" y="1760463"/>
            <a:ext cx="312520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Advance Your Career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75692" y="4721062"/>
            <a:ext cx="208738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Pricing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52945" y="1721099"/>
            <a:ext cx="2672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accent1"/>
                </a:solidFill>
                <a:latin typeface="Prometo Medium" panose="020B0704030203060203" pitchFamily="34" charset="0"/>
              </a:rPr>
              <a:t>Benefits of Regular Membership</a:t>
            </a:r>
          </a:p>
        </p:txBody>
      </p:sp>
      <p:sp>
        <p:nvSpPr>
          <p:cNvPr id="25" name="Oval 24"/>
          <p:cNvSpPr/>
          <p:nvPr/>
        </p:nvSpPr>
        <p:spPr>
          <a:xfrm>
            <a:off x="4641356" y="2000237"/>
            <a:ext cx="2957530" cy="29575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56105" y="3146465"/>
            <a:ext cx="27234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Prometo Medium" panose="020B0704030203060203" pitchFamily="34" charset="0"/>
              </a:rPr>
              <a:t>HIMSS Student Membership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2657" y="6152078"/>
            <a:ext cx="6067687" cy="382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US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https://www.himss.org/membership-types/individual</a:t>
            </a:r>
            <a:r>
              <a:rPr lang="en-US" u="sng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455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9691381" cy="2675974"/>
          </a:xfrm>
        </p:spPr>
        <p:txBody>
          <a:bodyPr>
            <a:normAutofit/>
          </a:bodyPr>
          <a:lstStyle/>
          <a:p>
            <a:r>
              <a:rPr lang="en-US" dirty="0"/>
              <a:t>Regular Individual Membership - $199 </a:t>
            </a:r>
          </a:p>
          <a:p>
            <a:pPr lvl="1"/>
            <a:r>
              <a:rPr lang="en-US" dirty="0"/>
              <a:t>Receive member pricing on the HIMSS Global Health Conference, regional events, webinars and the HIMSS bookstore</a:t>
            </a:r>
            <a:endParaRPr lang="en-US" dirty="0">
              <a:solidFill>
                <a:srgbClr val="8F8F93">
                  <a:lumMod val="50000"/>
                </a:srgbClr>
              </a:solidFill>
              <a:latin typeface="+mn-lt"/>
              <a:cs typeface="Arial"/>
            </a:endParaRP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Participate in HIMSS communities, committees, or roundtables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Includes one HIMSS chapter of your choice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dirty="0"/>
              <a:t>Access members-only content on HIMSS.org</a:t>
            </a: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Tx/>
              <a:buFont typeface="Arial"/>
              <a:buChar char="–"/>
            </a:pPr>
            <a:endParaRPr lang="en-US" dirty="0">
              <a:solidFill>
                <a:srgbClr val="8F8F93">
                  <a:lumMod val="50000"/>
                </a:srgbClr>
              </a:solidFill>
              <a:latin typeface="+mn-lt"/>
              <a:cs typeface="Arial"/>
            </a:endParaRPr>
          </a:p>
          <a:p>
            <a:pPr marL="742950" lvl="1" indent="-285750" defTabSz="457200">
              <a:spcBef>
                <a:spcPct val="20000"/>
              </a:spcBef>
              <a:spcAft>
                <a:spcPts val="600"/>
              </a:spcAft>
              <a:buClrTx/>
              <a:buFont typeface="Arial"/>
              <a:buChar char="–"/>
            </a:pPr>
            <a:endParaRPr lang="en-US" dirty="0">
              <a:solidFill>
                <a:srgbClr val="8F8F93">
                  <a:lumMod val="50000"/>
                </a:srgbClr>
              </a:solidFill>
              <a:latin typeface="+mn-lt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7065" y="4915962"/>
            <a:ext cx="67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hlinkClick r:id="rId3"/>
              </a:rPr>
              <a:t>https://www.himss.org/membership-types/individual</a:t>
            </a:r>
            <a:r>
              <a:rPr lang="en-US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138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8" y="606289"/>
            <a:ext cx="9833429" cy="578699"/>
          </a:xfrm>
        </p:spPr>
        <p:txBody>
          <a:bodyPr/>
          <a:lstStyle/>
          <a:p>
            <a:r>
              <a:rPr lang="en-US" dirty="0"/>
              <a:t>Emerging Healthcare Leaders Community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1411054"/>
            <a:ext cx="9833429" cy="47399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We support emerging leaders in all career stages—whether they are students, young professionals or seasoned authorities moving into the next level of their career.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Free Webinars</a:t>
            </a:r>
          </a:p>
          <a:p>
            <a:pPr lvl="1"/>
            <a:r>
              <a:rPr lang="en-US" sz="2000" dirty="0">
                <a:latin typeface="+mn-lt"/>
              </a:rPr>
              <a:t>Information sharing, new ideas and practical solutions</a:t>
            </a:r>
          </a:p>
          <a:p>
            <a:r>
              <a:rPr lang="en-US" dirty="0">
                <a:latin typeface="+mn-lt"/>
              </a:rPr>
              <a:t>Day In The Life series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Tools, resources and guidance you need to become a part of the next generation of health information and technology professionals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Content found in the HIMSS Resource Center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+mn-lt"/>
              </a:rPr>
              <a:t>Must be a HIMSS member to join a HIMSS community</a:t>
            </a:r>
          </a:p>
          <a:p>
            <a:pPr marL="0" indent="0">
              <a:buNone/>
            </a:pPr>
            <a:r>
              <a:rPr lang="en-US" b="0" dirty="0">
                <a:latin typeface="+mn-lt"/>
              </a:rPr>
              <a:t>	</a:t>
            </a:r>
            <a:r>
              <a:rPr lang="en-US" b="0" u="sng" dirty="0">
                <a:solidFill>
                  <a:srgbClr val="4488FF"/>
                </a:solidFill>
                <a:latin typeface="+mn-lt"/>
                <a:ea typeface="Calibri" panose="020F0502020204030204" pitchFamily="34" charset="0"/>
                <a:hlinkClick r:id="rId3"/>
              </a:rPr>
              <a:t>https://www.himss.org/membership-participation/emerging-leaders</a:t>
            </a:r>
            <a:endParaRPr lang="en-US" b="0" dirty="0">
              <a:latin typeface="+mn-lt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85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Chapter Events</a:t>
            </a:r>
          </a:p>
          <a:p>
            <a:r>
              <a:rPr lang="en-US" dirty="0"/>
              <a:t>HIMSS Global Health Conference and Exhibition</a:t>
            </a:r>
          </a:p>
          <a:p>
            <a:r>
              <a:rPr lang="en-US" dirty="0"/>
              <a:t>Volunteer Opportunities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4404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Educational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Webinars </a:t>
            </a:r>
          </a:p>
          <a:p>
            <a:r>
              <a:rPr lang="en-US" dirty="0"/>
              <a:t>Local Chapter Educational Events</a:t>
            </a:r>
          </a:p>
          <a:p>
            <a:r>
              <a:rPr lang="en-US" dirty="0"/>
              <a:t>HIMSS Global Health Conference and Exhibition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6199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2B114CFEED414BA655A588BEB184FD" ma:contentTypeVersion="16" ma:contentTypeDescription="Create a new document." ma:contentTypeScope="" ma:versionID="fcebb292868a729c595786804ad142a4">
  <xsd:schema xmlns:xsd="http://www.w3.org/2001/XMLSchema" xmlns:xs="http://www.w3.org/2001/XMLSchema" xmlns:p="http://schemas.microsoft.com/office/2006/metadata/properties" xmlns:ns1="http://schemas.microsoft.com/sharepoint/v3" xmlns:ns2="e2a52215-cd73-463e-ab6b-884ce47f40a2" xmlns:ns3="8d615f78-c378-4ddc-8ae9-ea559a526343" targetNamespace="http://schemas.microsoft.com/office/2006/metadata/properties" ma:root="true" ma:fieldsID="be950491e7ab348542b8a0a09ffbedb6" ns1:_="" ns2:_="" ns3:_="">
    <xsd:import namespace="http://schemas.microsoft.com/sharepoint/v3"/>
    <xsd:import namespace="e2a52215-cd73-463e-ab6b-884ce47f40a2"/>
    <xsd:import namespace="8d615f78-c378-4ddc-8ae9-ea559a526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a52215-cd73-463e-ab6b-884ce47f4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8d720c7-a354-4169-8ebb-3b05676fa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15f78-c378-4ddc-8ae9-ea559a52634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4bc8d69-f276-4ac8-8475-c7868976fc7f}" ma:internalName="TaxCatchAll" ma:showField="CatchAllData" ma:web="8d615f78-c378-4ddc-8ae9-ea559a526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615f78-c378-4ddc-8ae9-ea559a526343" xsi:nil="true"/>
    <lcf76f155ced4ddcb4097134ff3c332f xmlns="e2a52215-cd73-463e-ab6b-884ce47f40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95672AA-FCB0-4718-8ED6-179D783DA217}"/>
</file>

<file path=customXml/itemProps2.xml><?xml version="1.0" encoding="utf-8"?>
<ds:datastoreItem xmlns:ds="http://schemas.openxmlformats.org/officeDocument/2006/customXml" ds:itemID="{91672CC9-2D63-47FB-99EF-30DE211BB823}"/>
</file>

<file path=customXml/itemProps3.xml><?xml version="1.0" encoding="utf-8"?>
<ds:datastoreItem xmlns:ds="http://schemas.openxmlformats.org/officeDocument/2006/customXml" ds:itemID="{C3EF33FF-D51E-42B9-A88C-92195823397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1173</Words>
  <Application>Microsoft Office PowerPoint</Application>
  <PresentationFormat>Widescreen</PresentationFormat>
  <Paragraphs>169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Century Gothic</vt:lpstr>
      <vt:lpstr>Prometo Medium</vt:lpstr>
      <vt:lpstr>Arial</vt:lpstr>
      <vt:lpstr>Ravi Powerpoint Template</vt:lpstr>
      <vt:lpstr>PowerPoint Presentation</vt:lpstr>
      <vt:lpstr>HIMSS</vt:lpstr>
      <vt:lpstr>Chapters</vt:lpstr>
      <vt:lpstr>Membership</vt:lpstr>
      <vt:lpstr>Student Membership</vt:lpstr>
      <vt:lpstr>Membership</vt:lpstr>
      <vt:lpstr>Emerging Healthcare Leaders Community </vt:lpstr>
      <vt:lpstr>Networking Opportunities</vt:lpstr>
      <vt:lpstr>Educational Offerings</vt:lpstr>
      <vt:lpstr>Scholarships</vt:lpstr>
      <vt:lpstr>Posters</vt:lpstr>
      <vt:lpstr>HIMSS JobMine</vt:lpstr>
      <vt:lpstr>Certification</vt:lpstr>
      <vt:lpstr>The Value of Professional Certification</vt:lpstr>
      <vt:lpstr>HIMSS Resource Center</vt:lpstr>
      <vt:lpstr>HIMSS Online Learning</vt:lpstr>
      <vt:lpstr>Questions?    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Pagan, Maria</cp:lastModifiedBy>
  <cp:revision>105</cp:revision>
  <dcterms:created xsi:type="dcterms:W3CDTF">2019-10-16T19:16:43Z</dcterms:created>
  <dcterms:modified xsi:type="dcterms:W3CDTF">2024-01-12T16:13:19Z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984C58EF-9550-41C0-8DB3-E4A0A39A173E</vt:lpwstr>
  </property>
  <property fmtid="{D5CDD505-2E9C-101B-9397-08002B2CF9AE}" pid="3" name="ArticulatePath">
    <vt:lpwstr>HIMSS 101 _Final_10_2021</vt:lpwstr>
  </property>
  <property fmtid="{D5CDD505-2E9C-101B-9397-08002B2CF9AE}" pid="4" name="ContentTypeId">
    <vt:lpwstr>0x0101004A2B114CFEED414BA655A588BEB184FD</vt:lpwstr>
  </property>
  <property fmtid="{D5CDD505-2E9C-101B-9397-08002B2CF9AE}" pid="5" name="Order">
    <vt:r8>67967200</vt:r8>
  </property>
</Properties>
</file>