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</p:sldMasterIdLst>
  <p:notesMasterIdLst>
    <p:notesMasterId r:id="rId26"/>
  </p:notesMasterIdLst>
  <p:sldIdLst>
    <p:sldId id="257" r:id="rId5"/>
    <p:sldId id="437" r:id="rId6"/>
    <p:sldId id="305" r:id="rId7"/>
    <p:sldId id="459" r:id="rId8"/>
    <p:sldId id="415" r:id="rId9"/>
    <p:sldId id="1092" r:id="rId10"/>
    <p:sldId id="1093" r:id="rId11"/>
    <p:sldId id="434" r:id="rId12"/>
    <p:sldId id="306" r:id="rId13"/>
    <p:sldId id="307" r:id="rId14"/>
    <p:sldId id="460" r:id="rId15"/>
    <p:sldId id="405" r:id="rId16"/>
    <p:sldId id="470" r:id="rId17"/>
    <p:sldId id="2399" r:id="rId18"/>
    <p:sldId id="1101" r:id="rId19"/>
    <p:sldId id="1091" r:id="rId20"/>
    <p:sldId id="361" r:id="rId21"/>
    <p:sldId id="449" r:id="rId22"/>
    <p:sldId id="2424" r:id="rId23"/>
    <p:sldId id="2432" r:id="rId24"/>
    <p:sldId id="301" r:id="rId25"/>
  </p:sldIdLst>
  <p:sldSz cx="12192000" cy="68580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Prometo Medium" panose="020B060402020202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Daiker, Mara" initials="DM" lastIdx="8" clrIdx="1">
    <p:extLst>
      <p:ext uri="{19B8F6BF-5375-455C-9EA6-DF929625EA0E}">
        <p15:presenceInfo xmlns:p15="http://schemas.microsoft.com/office/powerpoint/2012/main" userId="S-1-5-21-365749239-1257169667-72670798-28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7F429-66C1-4CD3-906B-4A78AD72A0E8}" v="15" dt="2024-04-05T16:59:5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ker, Mara" userId="014408a4-3ca6-4aa9-b9ce-cb6978568236" providerId="ADAL" clId="{6AF7F429-66C1-4CD3-906B-4A78AD72A0E8}"/>
    <pc:docChg chg="undo custSel addSld delSld modSld">
      <pc:chgData name="Daiker, Mara" userId="014408a4-3ca6-4aa9-b9ce-cb6978568236" providerId="ADAL" clId="{6AF7F429-66C1-4CD3-906B-4A78AD72A0E8}" dt="2024-04-05T17:00:21.676" v="129" actId="1076"/>
      <pc:docMkLst>
        <pc:docMk/>
      </pc:docMkLst>
      <pc:sldChg chg="del">
        <pc:chgData name="Daiker, Mara" userId="014408a4-3ca6-4aa9-b9ce-cb6978568236" providerId="ADAL" clId="{6AF7F429-66C1-4CD3-906B-4A78AD72A0E8}" dt="2024-04-05T16:58:14.018" v="112" actId="47"/>
        <pc:sldMkLst>
          <pc:docMk/>
          <pc:sldMk cId="3962856763" sldId="302"/>
        </pc:sldMkLst>
      </pc:sldChg>
      <pc:sldChg chg="modSp mod">
        <pc:chgData name="Daiker, Mara" userId="014408a4-3ca6-4aa9-b9ce-cb6978568236" providerId="ADAL" clId="{6AF7F429-66C1-4CD3-906B-4A78AD72A0E8}" dt="2024-04-05T16:50:16.820" v="21" actId="20577"/>
        <pc:sldMkLst>
          <pc:docMk/>
          <pc:sldMk cId="1796812816" sldId="305"/>
        </pc:sldMkLst>
        <pc:spChg chg="mod">
          <ac:chgData name="Daiker, Mara" userId="014408a4-3ca6-4aa9-b9ce-cb6978568236" providerId="ADAL" clId="{6AF7F429-66C1-4CD3-906B-4A78AD72A0E8}" dt="2024-04-05T16:50:16.820" v="21" actId="20577"/>
          <ac:spMkLst>
            <pc:docMk/>
            <pc:sldMk cId="1796812816" sldId="305"/>
            <ac:spMk id="22" creationId="{87A05ED7-2400-D14B-809C-0B0EC2A2DE56}"/>
          </ac:spMkLst>
        </pc:spChg>
      </pc:sldChg>
      <pc:sldChg chg="modSp mod">
        <pc:chgData name="Daiker, Mara" userId="014408a4-3ca6-4aa9-b9ce-cb6978568236" providerId="ADAL" clId="{6AF7F429-66C1-4CD3-906B-4A78AD72A0E8}" dt="2024-04-05T16:53:03.762" v="42" actId="33524"/>
        <pc:sldMkLst>
          <pc:docMk/>
          <pc:sldMk cId="405879433" sldId="361"/>
        </pc:sldMkLst>
        <pc:spChg chg="mod">
          <ac:chgData name="Daiker, Mara" userId="014408a4-3ca6-4aa9-b9ce-cb6978568236" providerId="ADAL" clId="{6AF7F429-66C1-4CD3-906B-4A78AD72A0E8}" dt="2024-04-05T16:53:03.762" v="42" actId="33524"/>
          <ac:spMkLst>
            <pc:docMk/>
            <pc:sldMk cId="405879433" sldId="361"/>
            <ac:spMk id="6" creationId="{00000000-0000-0000-0000-000000000000}"/>
          </ac:spMkLst>
        </pc:spChg>
      </pc:sldChg>
      <pc:sldChg chg="del">
        <pc:chgData name="Daiker, Mara" userId="014408a4-3ca6-4aa9-b9ce-cb6978568236" providerId="ADAL" clId="{6AF7F429-66C1-4CD3-906B-4A78AD72A0E8}" dt="2024-04-05T16:59:45.524" v="125" actId="47"/>
        <pc:sldMkLst>
          <pc:docMk/>
          <pc:sldMk cId="189446910" sldId="391"/>
        </pc:sldMkLst>
      </pc:sldChg>
      <pc:sldChg chg="add">
        <pc:chgData name="Daiker, Mara" userId="014408a4-3ca6-4aa9-b9ce-cb6978568236" providerId="ADAL" clId="{6AF7F429-66C1-4CD3-906B-4A78AD72A0E8}" dt="2024-04-05T16:58:11.718" v="111"/>
        <pc:sldMkLst>
          <pc:docMk/>
          <pc:sldMk cId="890174817" sldId="434"/>
        </pc:sldMkLst>
      </pc:sldChg>
      <pc:sldChg chg="del">
        <pc:chgData name="Daiker, Mara" userId="014408a4-3ca6-4aa9-b9ce-cb6978568236" providerId="ADAL" clId="{6AF7F429-66C1-4CD3-906B-4A78AD72A0E8}" dt="2024-04-05T16:58:37.555" v="114" actId="47"/>
        <pc:sldMkLst>
          <pc:docMk/>
          <pc:sldMk cId="741120655" sldId="436"/>
        </pc:sldMkLst>
      </pc:sldChg>
      <pc:sldChg chg="modSp mod">
        <pc:chgData name="Daiker, Mara" userId="014408a4-3ca6-4aa9-b9ce-cb6978568236" providerId="ADAL" clId="{6AF7F429-66C1-4CD3-906B-4A78AD72A0E8}" dt="2024-04-05T16:49:55.707" v="19" actId="20577"/>
        <pc:sldMkLst>
          <pc:docMk/>
          <pc:sldMk cId="806265430" sldId="437"/>
        </pc:sldMkLst>
        <pc:spChg chg="mod">
          <ac:chgData name="Daiker, Mara" userId="014408a4-3ca6-4aa9-b9ce-cb6978568236" providerId="ADAL" clId="{6AF7F429-66C1-4CD3-906B-4A78AD72A0E8}" dt="2024-04-05T16:49:55.707" v="19" actId="20577"/>
          <ac:spMkLst>
            <pc:docMk/>
            <pc:sldMk cId="806265430" sldId="437"/>
            <ac:spMk id="2" creationId="{00000000-0000-0000-0000-000000000000}"/>
          </ac:spMkLst>
        </pc:spChg>
      </pc:sldChg>
      <pc:sldChg chg="addSp delSp modSp mod">
        <pc:chgData name="Daiker, Mara" userId="014408a4-3ca6-4aa9-b9ce-cb6978568236" providerId="ADAL" clId="{6AF7F429-66C1-4CD3-906B-4A78AD72A0E8}" dt="2024-04-05T17:00:21.676" v="129" actId="1076"/>
        <pc:sldMkLst>
          <pc:docMk/>
          <pc:sldMk cId="896294894" sldId="449"/>
        </pc:sldMkLst>
        <pc:spChg chg="mod">
          <ac:chgData name="Daiker, Mara" userId="014408a4-3ca6-4aa9-b9ce-cb6978568236" providerId="ADAL" clId="{6AF7F429-66C1-4CD3-906B-4A78AD72A0E8}" dt="2024-04-05T17:00:16.611" v="128" actId="27636"/>
          <ac:spMkLst>
            <pc:docMk/>
            <pc:sldMk cId="896294894" sldId="449"/>
            <ac:spMk id="3" creationId="{00000000-0000-0000-0000-000000000000}"/>
          </ac:spMkLst>
        </pc:spChg>
        <pc:picChg chg="add mod">
          <ac:chgData name="Daiker, Mara" userId="014408a4-3ca6-4aa9-b9ce-cb6978568236" providerId="ADAL" clId="{6AF7F429-66C1-4CD3-906B-4A78AD72A0E8}" dt="2024-04-05T17:00:21.676" v="129" actId="1076"/>
          <ac:picMkLst>
            <pc:docMk/>
            <pc:sldMk cId="896294894" sldId="449"/>
            <ac:picMk id="6" creationId="{4C605FEA-3E6F-1B57-85F1-405CB60B4008}"/>
          </ac:picMkLst>
        </pc:picChg>
        <pc:picChg chg="del">
          <ac:chgData name="Daiker, Mara" userId="014408a4-3ca6-4aa9-b9ce-cb6978568236" providerId="ADAL" clId="{6AF7F429-66C1-4CD3-906B-4A78AD72A0E8}" dt="2024-04-05T16:54:08.848" v="45" actId="478"/>
          <ac:picMkLst>
            <pc:docMk/>
            <pc:sldMk cId="896294894" sldId="449"/>
            <ac:picMk id="7" creationId="{00000000-0000-0000-0000-000000000000}"/>
          </ac:picMkLst>
        </pc:picChg>
      </pc:sldChg>
      <pc:sldChg chg="add del">
        <pc:chgData name="Daiker, Mara" userId="014408a4-3ca6-4aa9-b9ce-cb6978568236" providerId="ADAL" clId="{6AF7F429-66C1-4CD3-906B-4A78AD72A0E8}" dt="2024-04-05T16:56:51.762" v="97" actId="47"/>
        <pc:sldMkLst>
          <pc:docMk/>
          <pc:sldMk cId="791388405" sldId="458"/>
        </pc:sldMkLst>
      </pc:sldChg>
      <pc:sldChg chg="addSp modSp mod">
        <pc:chgData name="Daiker, Mara" userId="014408a4-3ca6-4aa9-b9ce-cb6978568236" providerId="ADAL" clId="{6AF7F429-66C1-4CD3-906B-4A78AD72A0E8}" dt="2024-04-05T16:57:20.722" v="105" actId="1076"/>
        <pc:sldMkLst>
          <pc:docMk/>
          <pc:sldMk cId="454587885" sldId="459"/>
        </pc:sldMkLst>
        <pc:spChg chg="mod">
          <ac:chgData name="Daiker, Mara" userId="014408a4-3ca6-4aa9-b9ce-cb6978568236" providerId="ADAL" clId="{6AF7F429-66C1-4CD3-906B-4A78AD72A0E8}" dt="2024-04-05T16:57:09.050" v="101"/>
          <ac:spMkLst>
            <pc:docMk/>
            <pc:sldMk cId="454587885" sldId="459"/>
            <ac:spMk id="3" creationId="{00000000-0000-0000-0000-000000000000}"/>
          </ac:spMkLst>
        </pc:spChg>
        <pc:spChg chg="add mod">
          <ac:chgData name="Daiker, Mara" userId="014408a4-3ca6-4aa9-b9ce-cb6978568236" providerId="ADAL" clId="{6AF7F429-66C1-4CD3-906B-4A78AD72A0E8}" dt="2024-04-05T16:57:20.722" v="105" actId="1076"/>
          <ac:spMkLst>
            <pc:docMk/>
            <pc:sldMk cId="454587885" sldId="459"/>
            <ac:spMk id="5" creationId="{62DBD153-85C2-300F-5ACF-BBB6F473E3DA}"/>
          </ac:spMkLst>
        </pc:spChg>
      </pc:sldChg>
      <pc:sldChg chg="add">
        <pc:chgData name="Daiker, Mara" userId="014408a4-3ca6-4aa9-b9ce-cb6978568236" providerId="ADAL" clId="{6AF7F429-66C1-4CD3-906B-4A78AD72A0E8}" dt="2024-04-05T16:58:35.690" v="113"/>
        <pc:sldMkLst>
          <pc:docMk/>
          <pc:sldMk cId="1815329252" sldId="470"/>
        </pc:sldMkLst>
      </pc:sldChg>
      <pc:sldChg chg="modSp mod">
        <pc:chgData name="Daiker, Mara" userId="014408a4-3ca6-4aa9-b9ce-cb6978568236" providerId="ADAL" clId="{6AF7F429-66C1-4CD3-906B-4A78AD72A0E8}" dt="2024-04-05T16:52:55.067" v="41" actId="1076"/>
        <pc:sldMkLst>
          <pc:docMk/>
          <pc:sldMk cId="3526415947" sldId="1091"/>
        </pc:sldMkLst>
        <pc:spChg chg="mod">
          <ac:chgData name="Daiker, Mara" userId="014408a4-3ca6-4aa9-b9ce-cb6978568236" providerId="ADAL" clId="{6AF7F429-66C1-4CD3-906B-4A78AD72A0E8}" dt="2024-04-05T16:51:37.499" v="32" actId="20577"/>
          <ac:spMkLst>
            <pc:docMk/>
            <pc:sldMk cId="3526415947" sldId="1091"/>
            <ac:spMk id="2" creationId="{00000000-0000-0000-0000-000000000000}"/>
          </ac:spMkLst>
        </pc:spChg>
        <pc:picChg chg="mod">
          <ac:chgData name="Daiker, Mara" userId="014408a4-3ca6-4aa9-b9ce-cb6978568236" providerId="ADAL" clId="{6AF7F429-66C1-4CD3-906B-4A78AD72A0E8}" dt="2024-04-05T16:52:36.325" v="37" actId="14100"/>
          <ac:picMkLst>
            <pc:docMk/>
            <pc:sldMk cId="3526415947" sldId="1091"/>
            <ac:picMk id="4" creationId="{00000000-0000-0000-0000-000000000000}"/>
          </ac:picMkLst>
        </pc:picChg>
        <pc:picChg chg="mod">
          <ac:chgData name="Daiker, Mara" userId="014408a4-3ca6-4aa9-b9ce-cb6978568236" providerId="ADAL" clId="{6AF7F429-66C1-4CD3-906B-4A78AD72A0E8}" dt="2024-04-05T16:52:36.325" v="37" actId="14100"/>
          <ac:picMkLst>
            <pc:docMk/>
            <pc:sldMk cId="3526415947" sldId="1091"/>
            <ac:picMk id="6" creationId="{00000000-0000-0000-0000-000000000000}"/>
          </ac:picMkLst>
        </pc:picChg>
        <pc:picChg chg="mod">
          <ac:chgData name="Daiker, Mara" userId="014408a4-3ca6-4aa9-b9ce-cb6978568236" providerId="ADAL" clId="{6AF7F429-66C1-4CD3-906B-4A78AD72A0E8}" dt="2024-04-05T16:52:36.325" v="37" actId="14100"/>
          <ac:picMkLst>
            <pc:docMk/>
            <pc:sldMk cId="3526415947" sldId="1091"/>
            <ac:picMk id="8" creationId="{00000000-0000-0000-0000-000000000000}"/>
          </ac:picMkLst>
        </pc:picChg>
        <pc:picChg chg="mod">
          <ac:chgData name="Daiker, Mara" userId="014408a4-3ca6-4aa9-b9ce-cb6978568236" providerId="ADAL" clId="{6AF7F429-66C1-4CD3-906B-4A78AD72A0E8}" dt="2024-04-05T16:52:55.067" v="41" actId="1076"/>
          <ac:picMkLst>
            <pc:docMk/>
            <pc:sldMk cId="3526415947" sldId="1091"/>
            <ac:picMk id="14" creationId="{79D46994-40B7-43F6-94A1-AF9A6FF61D7C}"/>
          </ac:picMkLst>
        </pc:picChg>
      </pc:sldChg>
      <pc:sldChg chg="addSp delSp modSp add mod">
        <pc:chgData name="Daiker, Mara" userId="014408a4-3ca6-4aa9-b9ce-cb6978568236" providerId="ADAL" clId="{6AF7F429-66C1-4CD3-906B-4A78AD72A0E8}" dt="2024-04-05T16:57:34.821" v="109" actId="1076"/>
        <pc:sldMkLst>
          <pc:docMk/>
          <pc:sldMk cId="2493176448" sldId="1092"/>
        </pc:sldMkLst>
        <pc:spChg chg="mod">
          <ac:chgData name="Daiker, Mara" userId="014408a4-3ca6-4aa9-b9ce-cb6978568236" providerId="ADAL" clId="{6AF7F429-66C1-4CD3-906B-4A78AD72A0E8}" dt="2024-04-05T16:57:31.462" v="108" actId="5793"/>
          <ac:spMkLst>
            <pc:docMk/>
            <pc:sldMk cId="2493176448" sldId="1092"/>
            <ac:spMk id="3" creationId="{00000000-0000-0000-0000-000000000000}"/>
          </ac:spMkLst>
        </pc:spChg>
        <pc:spChg chg="del">
          <ac:chgData name="Daiker, Mara" userId="014408a4-3ca6-4aa9-b9ce-cb6978568236" providerId="ADAL" clId="{6AF7F429-66C1-4CD3-906B-4A78AD72A0E8}" dt="2024-04-05T16:57:13.511" v="102" actId="21"/>
          <ac:spMkLst>
            <pc:docMk/>
            <pc:sldMk cId="2493176448" sldId="1092"/>
            <ac:spMk id="5" creationId="{62DBD153-85C2-300F-5ACF-BBB6F473E3DA}"/>
          </ac:spMkLst>
        </pc:spChg>
        <pc:spChg chg="add mod">
          <ac:chgData name="Daiker, Mara" userId="014408a4-3ca6-4aa9-b9ce-cb6978568236" providerId="ADAL" clId="{6AF7F429-66C1-4CD3-906B-4A78AD72A0E8}" dt="2024-04-05T16:57:34.821" v="109" actId="1076"/>
          <ac:spMkLst>
            <pc:docMk/>
            <pc:sldMk cId="2493176448" sldId="1092"/>
            <ac:spMk id="6" creationId="{47C1C013-5E35-5FAA-5DD7-D3CEC43DABA2}"/>
          </ac:spMkLst>
        </pc:spChg>
      </pc:sldChg>
      <pc:sldChg chg="add">
        <pc:chgData name="Daiker, Mara" userId="014408a4-3ca6-4aa9-b9ce-cb6978568236" providerId="ADAL" clId="{6AF7F429-66C1-4CD3-906B-4A78AD72A0E8}" dt="2024-04-05T16:58:00.554" v="110"/>
        <pc:sldMkLst>
          <pc:docMk/>
          <pc:sldMk cId="3955453256" sldId="1093"/>
        </pc:sldMkLst>
      </pc:sldChg>
      <pc:sldChg chg="add">
        <pc:chgData name="Daiker, Mara" userId="014408a4-3ca6-4aa9-b9ce-cb6978568236" providerId="ADAL" clId="{6AF7F429-66C1-4CD3-906B-4A78AD72A0E8}" dt="2024-04-05T16:59:32.542" v="123"/>
        <pc:sldMkLst>
          <pc:docMk/>
          <pc:sldMk cId="3056373742" sldId="1101"/>
        </pc:sldMkLst>
      </pc:sldChg>
      <pc:sldChg chg="add">
        <pc:chgData name="Daiker, Mara" userId="014408a4-3ca6-4aa9-b9ce-cb6978568236" providerId="ADAL" clId="{6AF7F429-66C1-4CD3-906B-4A78AD72A0E8}" dt="2024-04-05T16:58:45.471" v="115"/>
        <pc:sldMkLst>
          <pc:docMk/>
          <pc:sldMk cId="3566293799" sldId="2399"/>
        </pc:sldMkLst>
      </pc:sldChg>
      <pc:sldChg chg="add">
        <pc:chgData name="Daiker, Mara" userId="014408a4-3ca6-4aa9-b9ce-cb6978568236" providerId="ADAL" clId="{6AF7F429-66C1-4CD3-906B-4A78AD72A0E8}" dt="2024-04-05T16:59:43.901" v="124"/>
        <pc:sldMkLst>
          <pc:docMk/>
          <pc:sldMk cId="3828651161" sldId="2424"/>
        </pc:sldMkLst>
      </pc:sldChg>
      <pc:sldChg chg="add">
        <pc:chgData name="Daiker, Mara" userId="014408a4-3ca6-4aa9-b9ce-cb6978568236" providerId="ADAL" clId="{6AF7F429-66C1-4CD3-906B-4A78AD72A0E8}" dt="2024-04-05T16:59:52.767" v="126"/>
        <pc:sldMkLst>
          <pc:docMk/>
          <pc:sldMk cId="361888325" sldId="24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student-membership-3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https://www.himss.org/student-membership-30</a:t>
            </a:r>
            <a:r>
              <a:rPr lang="en-US" dirty="0"/>
              <a:t> </a:t>
            </a:r>
            <a:endParaRPr lang="en-US" sz="1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Valuable resources for health IT early careerists</a:t>
            </a:r>
            <a:endParaRPr lang="en-US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Chart your course with our wealth of career knowledge sharing and guidance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Experience benefits of Regular Membership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Receive member pricing on conferences, webinars, publications and eLearning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Access members-only content on HIMSS.org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See the "HIMSS Student Membership Policy" listed below for eligibility requirements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Student Membership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does not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 include:</a:t>
            </a:r>
            <a:endParaRPr lang="en-US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Voting Rights.  Sorry! Students are non-voting members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Cannot hold a HIMSS elective office position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Use of the HIMSS+1 membership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3A63-D8EC-4F83-9B1C-EF8CC3E245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FB712-EF62-40D8-9495-62EB716FE5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9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.org/health-it-education/scholarship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hyperlink" Target="https://www.himss.org/what-we-do-initiatives/foundation-over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/himss-emerging-healthcare-leaders-community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hyperlink" Target="http://jobmine.hims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hyperlink" Target="https://www.himss.org/resources/healthcare-career-pathway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4.jpg"/><Relationship Id="rId5" Type="http://schemas.openxmlformats.org/officeDocument/2006/relationships/hyperlink" Target="https://www.himss.org/resources-certification/overview" TargetMode="Externa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resources-al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hyperlink" Target="https://contenthub.himss.org/wcc/eh/3494986/himss-resource-hu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resources-al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29.png"/><Relationship Id="rId4" Type="http://schemas.openxmlformats.org/officeDocument/2006/relationships/hyperlink" Target="https://www.himss.org/event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-chapter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himss.org/membership-types/individual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types/individua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-communitie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/emerging-leader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12648" y="2320059"/>
            <a:ext cx="10894481" cy="1842052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FFFF"/>
                </a:solidFill>
                <a:latin typeface="Prometo Medium" panose="020B0704030203060203" pitchFamily="34" charset="0"/>
              </a:rPr>
              <a:t>HIMSS 101</a:t>
            </a:r>
          </a:p>
          <a:p>
            <a:pPr algn="ctr"/>
            <a:r>
              <a:rPr lang="en-US" sz="6000" dirty="0">
                <a:solidFill>
                  <a:schemeClr val="accent2"/>
                </a:solidFill>
                <a:latin typeface="Prometo Medium" panose="020B0704030203060203" pitchFamily="34" charset="0"/>
              </a:rPr>
              <a:t>An Informative Introduction </a:t>
            </a:r>
          </a:p>
          <a:p>
            <a:pPr algn="ctr"/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  <a:p>
            <a:pPr algn="ctr"/>
            <a:r>
              <a:rPr lang="en-US" sz="6000" dirty="0">
                <a:solidFill>
                  <a:srgbClr val="FFFFFF"/>
                </a:solidFill>
                <a:latin typeface="Prometo Medium" panose="020B0704030203060203" pitchFamily="34" charset="0"/>
              </a:rPr>
              <a:t> </a:t>
            </a:r>
            <a:endParaRPr lang="en-US" sz="3200" dirty="0">
              <a:solidFill>
                <a:srgbClr val="FFFFFF"/>
              </a:solidFill>
              <a:latin typeface="Prometo Medium" panose="020B0704030203060203" pitchFamily="34" charset="0"/>
            </a:endParaRPr>
          </a:p>
          <a:p>
            <a:pPr algn="ctr"/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0883" y="5179581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[Chapter name, contact]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Webinars </a:t>
            </a:r>
          </a:p>
          <a:p>
            <a:r>
              <a:rPr lang="en-US" dirty="0"/>
              <a:t>Local Chapter Educational Events</a:t>
            </a:r>
          </a:p>
          <a:p>
            <a:r>
              <a:rPr lang="en-US" dirty="0"/>
              <a:t>HIMSS Global Health Conference and Exhibition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19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788050"/>
          </a:xfrm>
        </p:spPr>
        <p:txBody>
          <a:bodyPr>
            <a:normAutofit/>
          </a:bodyPr>
          <a:lstStyle/>
          <a:p>
            <a:r>
              <a:rPr lang="en-US" dirty="0"/>
              <a:t>HIMSS Foundation annually awards scholarships to HIMSS student members who have achieved academic excellence and have the potential to be future leaders in the healthcare information and management systems industry</a:t>
            </a:r>
          </a:p>
          <a:p>
            <a:pPr marL="349250" lvl="1" indent="0">
              <a:buNone/>
            </a:pPr>
            <a:endParaRPr lang="en-US" dirty="0">
              <a:hlinkClick r:id="rId3"/>
            </a:endParaRPr>
          </a:p>
          <a:p>
            <a:pPr marL="349250" lvl="1" indent="0" algn="ctr">
              <a:buNone/>
            </a:pPr>
            <a:r>
              <a:rPr lang="en-US" sz="1900" b="0" dirty="0">
                <a:hlinkClick r:id="rId4"/>
              </a:rPr>
              <a:t>https://www.himss.org/what-we-do-initiatives/foundation-overview</a:t>
            </a:r>
            <a:r>
              <a:rPr lang="en-US" sz="1900" b="0" dirty="0"/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900" dirty="0"/>
              <a:t>* Individual HIMSS Chapters may also support scholarship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0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Displayed during the HIMSS Global Health Conference and Exhibition</a:t>
            </a:r>
          </a:p>
          <a:p>
            <a:r>
              <a:rPr lang="en-US" dirty="0"/>
              <a:t>Storyboard presentation aligned with the main education topics of the conference </a:t>
            </a:r>
          </a:p>
          <a:p>
            <a:r>
              <a:rPr lang="en-US" dirty="0"/>
              <a:t>Provide attendees with a more visual means to learn about useful tools and successful case studies</a:t>
            </a:r>
          </a:p>
          <a:p>
            <a:r>
              <a:rPr lang="en-US" dirty="0"/>
              <a:t>Poster presenters receive complimentary registration to conference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1224" y="5373547"/>
            <a:ext cx="953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https://www.himss.org/membership-participation/himss-emerging-healthcare-leaders-community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8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HIMSS JobMine®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10936248" cy="4488732"/>
          </a:xfrm>
        </p:spPr>
        <p:txBody>
          <a:bodyPr>
            <a:normAutofit/>
          </a:bodyPr>
          <a:lstStyle/>
          <a:p>
            <a:r>
              <a:rPr lang="en-US" sz="2100"/>
              <a:t>Looking for your next job or next hire? </a:t>
            </a:r>
          </a:p>
          <a:p>
            <a:pPr lvl="1"/>
            <a:r>
              <a:rPr lang="en-US" sz="1900"/>
              <a:t>Discover the leading global job center for health information and technology</a:t>
            </a:r>
          </a:p>
          <a:p>
            <a:pPr lvl="2"/>
            <a:r>
              <a:rPr lang="en-US" sz="1900"/>
              <a:t>Create your job-seeker account</a:t>
            </a:r>
          </a:p>
          <a:p>
            <a:pPr lvl="2"/>
            <a:r>
              <a:rPr lang="en-US" sz="1900"/>
              <a:t>Explore expert resources</a:t>
            </a:r>
          </a:p>
          <a:p>
            <a:pPr lvl="2"/>
            <a:r>
              <a:rPr lang="en-US" sz="1900"/>
              <a:t>Post your resume</a:t>
            </a:r>
          </a:p>
          <a:p>
            <a:pPr lvl="2"/>
            <a:r>
              <a:rPr lang="en-US" sz="1900"/>
              <a:t>Receive new job alerts</a:t>
            </a:r>
          </a:p>
          <a:p>
            <a:pPr lvl="2"/>
            <a:r>
              <a:rPr lang="en-US" sz="1900"/>
              <a:t>Work with a career coach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32" y="3046646"/>
            <a:ext cx="5063552" cy="3052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7395" y="6280255"/>
            <a:ext cx="38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>
                <a:latin typeface="Century Gothic" panose="020B0502020202020204" pitchFamily="34" charset="0"/>
                <a:hlinkClick r:id="rId4"/>
              </a:rPr>
              <a:t>jobmine.himss.org</a:t>
            </a:r>
            <a:r>
              <a:rPr lang="en-US">
                <a:hlinkClick r:id="rId4"/>
              </a:rPr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32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5785-E7C5-4223-80FB-A053AA5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HIMSS JobMine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A0C4-EECD-4B7A-A5B2-C85D1277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Planning</a:t>
            </a:r>
          </a:p>
          <a:p>
            <a:pPr lvl="1"/>
            <a:r>
              <a:rPr lang="en-US"/>
              <a:t>Advice</a:t>
            </a:r>
          </a:p>
          <a:p>
            <a:pPr lvl="1"/>
            <a:r>
              <a:rPr lang="en-US"/>
              <a:t>Insights</a:t>
            </a:r>
          </a:p>
          <a:p>
            <a:pPr lvl="1"/>
            <a:r>
              <a:rPr lang="en-US"/>
              <a:t>Paths</a:t>
            </a:r>
          </a:p>
          <a:p>
            <a:pPr lvl="1"/>
            <a:r>
              <a:rPr lang="en-US"/>
              <a:t>Coaching</a:t>
            </a:r>
          </a:p>
          <a:p>
            <a:r>
              <a:rPr lang="en-US"/>
              <a:t>Job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E1D7-17F5-4036-9B0C-B754798B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150278-5AA2-17C8-7120-D59E57BF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19" y="2722179"/>
            <a:ext cx="8624976" cy="31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29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7285-0B2E-CF4C-60A3-38D2058E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4111-5AEE-BDF5-7CE2-5622E9B2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Tool to assist those exploring health information and technology roles</a:t>
            </a:r>
          </a:p>
          <a:p>
            <a:pPr lvl="1"/>
            <a:r>
              <a:rPr lang="en-US"/>
              <a:t>Map various career paths</a:t>
            </a:r>
          </a:p>
          <a:p>
            <a:pPr lvl="2"/>
            <a:r>
              <a:rPr lang="en-US"/>
              <a:t>Includes brief job description including skill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D2A32-696F-215E-DFE2-6E42E36A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E67FAD-3CDB-EE3A-8D86-3365DFC7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93" y="3220275"/>
            <a:ext cx="5543661" cy="31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71BABB-7360-20A7-0DC9-AA1D1B886024}"/>
              </a:ext>
            </a:extLst>
          </p:cNvPr>
          <p:cNvSpPr txBox="1"/>
          <p:nvPr/>
        </p:nvSpPr>
        <p:spPr>
          <a:xfrm>
            <a:off x="3129487" y="6373340"/>
            <a:ext cx="8175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https://www.himss.org/resources/healthcare-career-pathways</a:t>
            </a:r>
            <a:r>
              <a:rPr lang="en-US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15A51F-91BA-5326-B675-573A6E92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11" y="2514434"/>
            <a:ext cx="3628592" cy="37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37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425" y="1714324"/>
            <a:ext cx="8949202" cy="3429000"/>
          </a:xfrm>
        </p:spPr>
        <p:txBody>
          <a:bodyPr>
            <a:noAutofit/>
          </a:bodyPr>
          <a:lstStyle/>
          <a:p>
            <a:r>
              <a:rPr lang="en-US" sz="1400" dirty="0"/>
              <a:t>CPDHTS</a:t>
            </a:r>
            <a:r>
              <a:rPr lang="en-US" sz="1400" baseline="30000" dirty="0"/>
              <a:t>SM</a:t>
            </a:r>
          </a:p>
          <a:p>
            <a:pPr lvl="1"/>
            <a:r>
              <a:rPr lang="en-US" sz="1200" dirty="0"/>
              <a:t>To demonstrate professional knowledge and competence in digital health transformation strategy and health strategy</a:t>
            </a:r>
          </a:p>
          <a:p>
            <a:pPr lvl="1"/>
            <a:r>
              <a:rPr lang="en-US" sz="1200" dirty="0"/>
              <a:t>Released for beta testing in winter 2021</a:t>
            </a:r>
          </a:p>
          <a:p>
            <a:r>
              <a:rPr lang="en-US" sz="1400" dirty="0"/>
              <a:t>CPHIMS</a:t>
            </a:r>
            <a:r>
              <a:rPr lang="en-US" sz="1400" baseline="30000" dirty="0"/>
              <a:t>®</a:t>
            </a:r>
          </a:p>
          <a:p>
            <a:pPr lvl="1"/>
            <a:r>
              <a:rPr lang="en-US" sz="1200" dirty="0"/>
              <a:t>To demonstrate professional knowledge and competence in healthcare information and management systems</a:t>
            </a:r>
          </a:p>
          <a:p>
            <a:pPr lvl="1"/>
            <a:r>
              <a:rPr lang="en-US" sz="1200" dirty="0"/>
              <a:t>First conferred January 2002 </a:t>
            </a:r>
          </a:p>
          <a:p>
            <a:r>
              <a:rPr lang="en-US" sz="1400" dirty="0"/>
              <a:t>CPHIMS</a:t>
            </a:r>
            <a:r>
              <a:rPr lang="en-US" sz="1400" baseline="30000" dirty="0"/>
              <a:t>® </a:t>
            </a:r>
            <a:r>
              <a:rPr lang="en-US" sz="1400" dirty="0"/>
              <a:t>-CA</a:t>
            </a:r>
            <a:endParaRPr lang="en-US" sz="1400" baseline="30000" dirty="0"/>
          </a:p>
          <a:p>
            <a:pPr lvl="1"/>
            <a:r>
              <a:rPr lang="en-US" sz="1200" dirty="0"/>
              <a:t>To demonstrate professional knowledge in healthcare information and management systems to potential and current employers</a:t>
            </a:r>
          </a:p>
          <a:p>
            <a:pPr lvl="1"/>
            <a:r>
              <a:rPr lang="en-US" sz="1200" dirty="0"/>
              <a:t>Candidates take both the CPHIMS exam and the Canadian Supplemental Exam</a:t>
            </a:r>
          </a:p>
          <a:p>
            <a:pPr lvl="1"/>
            <a:r>
              <a:rPr lang="en-US" sz="1200" dirty="0"/>
              <a:t>First conferred March 2005</a:t>
            </a:r>
          </a:p>
          <a:p>
            <a:r>
              <a:rPr lang="en-US" sz="1400" dirty="0"/>
              <a:t>CAHIMS</a:t>
            </a:r>
            <a:r>
              <a:rPr lang="en-US" sz="1400" baseline="30000" dirty="0"/>
              <a:t>® </a:t>
            </a:r>
          </a:p>
          <a:p>
            <a:pPr lvl="1"/>
            <a:r>
              <a:rPr lang="en-US" sz="1200" dirty="0"/>
              <a:t>To demonstrate professional knowledge in healthcare information and management systems to potential and current employers</a:t>
            </a:r>
          </a:p>
          <a:p>
            <a:pPr lvl="1"/>
            <a:r>
              <a:rPr lang="en-US" sz="1200" dirty="0"/>
              <a:t>First conferred February 2013 and offered internationally in June 2017</a:t>
            </a:r>
          </a:p>
          <a:p>
            <a:endParaRPr lang="en-US" sz="1400" dirty="0"/>
          </a:p>
          <a:p>
            <a:pPr lvl="1"/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517" y="6390178"/>
            <a:ext cx="513735" cy="227164"/>
          </a:xfrm>
        </p:spPr>
        <p:txBody>
          <a:bodyPr/>
          <a:lstStyle/>
          <a:p>
            <a:fld id="{2F8AF2E6-64A8-0F46-AF27-0A96D82A033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2407" y="2543823"/>
            <a:ext cx="1700008" cy="1064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014" y="6308923"/>
            <a:ext cx="8967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https://www.himss.org/resources-certification/overview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6729" y="4876944"/>
            <a:ext cx="1716569" cy="1074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558" y="3587499"/>
            <a:ext cx="2035747" cy="971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46994-40B7-43F6-94A1-AF9A6FF61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2692" y="1714324"/>
            <a:ext cx="1716569" cy="1074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41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Professional Certification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54699" y="2017945"/>
            <a:ext cx="9833429" cy="39833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Sets one apart in an increasingly competitive marketplace</a:t>
            </a:r>
          </a:p>
          <a:p>
            <a:r>
              <a:rPr lang="en-US" dirty="0"/>
              <a:t>Increases credibility with employer</a:t>
            </a:r>
          </a:p>
          <a:p>
            <a:r>
              <a:rPr lang="en-US" dirty="0"/>
              <a:t>Expands career opportunities</a:t>
            </a:r>
          </a:p>
          <a:p>
            <a:r>
              <a:rPr lang="en-US" dirty="0"/>
              <a:t>Gain skills and tools to help make a difference in an organization and the community</a:t>
            </a:r>
          </a:p>
          <a:p>
            <a:r>
              <a:rPr lang="en-US" dirty="0"/>
              <a:t>Increases marketability</a:t>
            </a:r>
          </a:p>
          <a:p>
            <a:r>
              <a:rPr lang="en-US" dirty="0"/>
              <a:t>Identified as a differentiator, can increase sustainability in periods of transition</a:t>
            </a:r>
          </a:p>
          <a:p>
            <a:r>
              <a:rPr lang="en-US" dirty="0"/>
              <a:t>Demonstrates commitment to continued professional development and lifelong learning</a:t>
            </a:r>
          </a:p>
          <a:p>
            <a:r>
              <a:rPr lang="en-US" dirty="0"/>
              <a:t>Join a movement toward industrywide standards, contributing to the growth of the profession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7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Resource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5"/>
            <a:ext cx="9833429" cy="43722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Vast industry knowledge all in one place</a:t>
            </a:r>
          </a:p>
          <a:p>
            <a:r>
              <a:rPr lang="en-US" dirty="0"/>
              <a:t>New material continuously added</a:t>
            </a:r>
          </a:p>
          <a:p>
            <a:r>
              <a:rPr lang="en-US" dirty="0"/>
              <a:t>What’s in the Resource Center</a:t>
            </a:r>
          </a:p>
          <a:p>
            <a:pPr lvl="1"/>
            <a:r>
              <a:rPr lang="en-US" dirty="0"/>
              <a:t>On-Demand Webinars (2018-present)</a:t>
            </a:r>
          </a:p>
          <a:p>
            <a:pPr lvl="1"/>
            <a:r>
              <a:rPr lang="en-US" dirty="0"/>
              <a:t>Case Studies</a:t>
            </a:r>
          </a:p>
          <a:p>
            <a:pPr lvl="1"/>
            <a:r>
              <a:rPr lang="en-US" dirty="0"/>
              <a:t>Day in The Life Series</a:t>
            </a:r>
          </a:p>
          <a:p>
            <a:pPr lvl="1"/>
            <a:r>
              <a:rPr lang="en-US" dirty="0"/>
              <a:t>Publications and white papers</a:t>
            </a:r>
          </a:p>
          <a:p>
            <a:pPr lvl="1"/>
            <a:r>
              <a:rPr lang="en-US" dirty="0"/>
              <a:t>Industry research</a:t>
            </a:r>
          </a:p>
          <a:p>
            <a:pPr lvl="1"/>
            <a:r>
              <a:rPr lang="en-US" dirty="0"/>
              <a:t>Job descriptions</a:t>
            </a:r>
          </a:p>
          <a:p>
            <a:r>
              <a:rPr lang="en-US" dirty="0"/>
              <a:t>Links to online learning, our careers page, and the HIMSS Bookstore!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0" dirty="0">
                <a:hlinkClick r:id="rId3"/>
              </a:rPr>
              <a:t>https://www.himss.org/resources-all</a:t>
            </a:r>
            <a:r>
              <a:rPr lang="en-US" b="0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05FEA-3E6F-1B57-85F1-405CB60B4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428" y="747970"/>
            <a:ext cx="5446839" cy="4211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29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HIMSS Resource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00" y="2017946"/>
            <a:ext cx="4639927" cy="4169790"/>
          </a:xfrm>
        </p:spPr>
        <p:txBody>
          <a:bodyPr>
            <a:normAutofit/>
          </a:bodyPr>
          <a:lstStyle/>
          <a:p>
            <a:r>
              <a:rPr lang="en-US"/>
              <a:t>Access to innovative solutions, discussions and leading industry experts in healthcare </a:t>
            </a:r>
          </a:p>
          <a:p>
            <a:pPr marL="517525" lvl="2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8EF797-10B3-3043-9A6D-D4DBF194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27" y="2017946"/>
            <a:ext cx="6112549" cy="35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D38DE-E397-7DA7-BD6E-C1E926CD1C2C}"/>
              </a:ext>
            </a:extLst>
          </p:cNvPr>
          <p:cNvSpPr txBox="1"/>
          <p:nvPr/>
        </p:nvSpPr>
        <p:spPr>
          <a:xfrm>
            <a:off x="2422520" y="5864570"/>
            <a:ext cx="791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hlinkClick r:id="rId4"/>
              </a:rPr>
              <a:t>https://contenthub.himss.org/wcc/eh/3494986/himss-resource-hub</a:t>
            </a:r>
            <a:r>
              <a:rPr lang="en-US" sz="1800" b="0"/>
              <a:t> 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65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HIMSS Vision</a:t>
            </a:r>
          </a:p>
          <a:p>
            <a:pPr lvl="1"/>
            <a:r>
              <a:rPr lang="en-US" dirty="0"/>
              <a:t>To realize the full health potential of every human, everywhere.</a:t>
            </a:r>
          </a:p>
          <a:p>
            <a:r>
              <a:rPr lang="en-US" dirty="0"/>
              <a:t>HIMSS Mission</a:t>
            </a:r>
          </a:p>
          <a:p>
            <a:pPr lvl="1"/>
            <a:r>
              <a:rPr lang="en-US" dirty="0"/>
              <a:t>Reform the global health ecosystem through the power of information and technology.</a:t>
            </a:r>
          </a:p>
          <a:p>
            <a:r>
              <a:rPr lang="en-US" dirty="0"/>
              <a:t>125,000+ individual members, 430+ provider organizations, 500+ non-profit partners and 550+ health services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0848" y="5173469"/>
            <a:ext cx="235250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linkClick r:id="rId3"/>
              </a:rPr>
              <a:t>www.himss.org</a:t>
            </a:r>
            <a:endParaRPr lang="en-US" sz="2100" dirty="0"/>
          </a:p>
          <a:p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2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HIMSS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5"/>
            <a:ext cx="9833429" cy="4048317"/>
          </a:xfrm>
        </p:spPr>
        <p:txBody>
          <a:bodyPr>
            <a:normAutofit/>
          </a:bodyPr>
          <a:lstStyle/>
          <a:p>
            <a:r>
              <a:rPr lang="en-US"/>
              <a:t>Links to upcoming events</a:t>
            </a:r>
          </a:p>
          <a:p>
            <a:pPr lvl="1"/>
            <a:r>
              <a:rPr lang="en-US"/>
              <a:t>Conferences</a:t>
            </a:r>
          </a:p>
          <a:p>
            <a:pPr lvl="1"/>
            <a:r>
              <a:rPr lang="en-US"/>
              <a:t>Webinars</a:t>
            </a:r>
          </a:p>
          <a:p>
            <a:pPr lvl="1"/>
            <a:r>
              <a:rPr lang="en-US"/>
              <a:t>Courses</a:t>
            </a:r>
          </a:p>
          <a:p>
            <a:pPr lvl="1"/>
            <a:r>
              <a:rPr lang="en-US"/>
              <a:t>Networking opportunities</a:t>
            </a:r>
          </a:p>
          <a:p>
            <a:r>
              <a:rPr lang="en-US"/>
              <a:t>Hosted by</a:t>
            </a:r>
          </a:p>
          <a:p>
            <a:pPr lvl="1"/>
            <a:r>
              <a:rPr lang="en-US"/>
              <a:t>HIMSS</a:t>
            </a:r>
          </a:p>
          <a:p>
            <a:pPr lvl="1"/>
            <a:r>
              <a:rPr lang="en-US"/>
              <a:t>HIMSS Chapters</a:t>
            </a:r>
          </a:p>
          <a:p>
            <a:pPr lvl="1"/>
            <a:r>
              <a:rPr lang="en-US"/>
              <a:t>Partners</a:t>
            </a:r>
          </a:p>
          <a:p>
            <a:pPr marL="0" indent="0" algn="ctr">
              <a:buNone/>
            </a:pPr>
            <a:endParaRPr lang="en-US" b="0">
              <a:hlinkClick r:id="rId3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25491-7964-253B-D9DE-C57F35334F40}"/>
              </a:ext>
            </a:extLst>
          </p:cNvPr>
          <p:cNvSpPr txBox="1"/>
          <p:nvPr/>
        </p:nvSpPr>
        <p:spPr>
          <a:xfrm>
            <a:off x="2508944" y="6066262"/>
            <a:ext cx="717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0">
                <a:hlinkClick r:id="rId4"/>
              </a:rPr>
              <a:t>https://www.himss.org/events</a:t>
            </a:r>
            <a:endParaRPr lang="en-US" b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B6C9A3-B97B-EA84-2D24-EB97FB3C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13" y="639741"/>
            <a:ext cx="5215490" cy="54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8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A94A-55F7-4B16-B58F-461B6D00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C61B-EDD5-4573-912D-D86A5528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Final page to add local chapter links and contact info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E584F-3F1B-4FB0-9DB1-175B6D39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43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Chapters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HIMSS supports 56 global chapters </a:t>
            </a:r>
          </a:p>
          <a:p>
            <a:pPr lvl="1"/>
            <a:r>
              <a:rPr lang="en-US" dirty="0"/>
              <a:t>Make local connections and move the conversation forward on issues that impact your community while networking with local HIMSS members.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targeted educational programs, products and initiatives and benefit from national market research, webinars and more.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Help shape and transform the future of health by bringing your passion and experience serving in a chapter volunteer leadership role.  </a:t>
            </a:r>
          </a:p>
          <a:p>
            <a:pPr lvl="1"/>
            <a:endParaRPr lang="en-US" dirty="0"/>
          </a:p>
          <a:p>
            <a:pPr marL="349250" lvl="1" indent="0" algn="ctr">
              <a:buNone/>
            </a:pPr>
            <a:r>
              <a:rPr lang="en-US" dirty="0">
                <a:hlinkClick r:id="rId3"/>
              </a:rPr>
              <a:t>https://www.himss.org/membership-participation-chapters</a:t>
            </a:r>
            <a:endParaRPr lang="en-US" dirty="0"/>
          </a:p>
          <a:p>
            <a:pPr marL="34925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1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 Membership - $30</a:t>
            </a:r>
          </a:p>
          <a:p>
            <a:pPr lvl="1"/>
            <a:r>
              <a:rPr lang="en-US" dirty="0"/>
              <a:t>Receive the same benefits as individual membership at a price designed for emerging healthcare leaders</a:t>
            </a:r>
          </a:p>
          <a:p>
            <a:pPr lvl="2"/>
            <a:r>
              <a:rPr lang="en-US" dirty="0"/>
              <a:t>May not hold a full-time equivalent (FTE) position in the fields of healthcare information and management systems</a:t>
            </a:r>
          </a:p>
          <a:p>
            <a:pPr lvl="2"/>
            <a:r>
              <a:rPr lang="en-US" dirty="0"/>
              <a:t>Must also be formally enrolled in, but not limited to, a: high school, certificate, associate, undergraduate, graduate, postdoc or fellowship, or residency program</a:t>
            </a:r>
          </a:p>
          <a:p>
            <a:r>
              <a:rPr lang="en-US" dirty="0"/>
              <a:t>Chapter Only Membership - $39</a:t>
            </a:r>
          </a:p>
          <a:p>
            <a:pPr lvl="1"/>
            <a:r>
              <a:rPr lang="en-US" dirty="0"/>
              <a:t>Participate in local chapter events</a:t>
            </a:r>
          </a:p>
          <a:p>
            <a:pPr lvl="1"/>
            <a:r>
              <a:rPr lang="en-US" dirty="0"/>
              <a:t>Received chapter updates and education</a:t>
            </a:r>
          </a:p>
          <a:p>
            <a:pPr lvl="1"/>
            <a:r>
              <a:rPr lang="en-US" dirty="0"/>
              <a:t>Get member pricing on applicable chapter activities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2DBD153-85C2-300F-5ACF-BBB6F473E3DA}"/>
              </a:ext>
            </a:extLst>
          </p:cNvPr>
          <p:cNvSpPr/>
          <p:nvPr/>
        </p:nvSpPr>
        <p:spPr>
          <a:xfrm rot="940730">
            <a:off x="9964999" y="2802968"/>
            <a:ext cx="1896814" cy="221764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 School added summer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8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20951787-4D6C-F742-980A-B5D900B4B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4342903" y="2373556"/>
            <a:ext cx="2755000" cy="2756263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465754" y="785191"/>
            <a:ext cx="5287617" cy="5287617"/>
          </a:xfrm>
          <a:prstGeom prst="ellipse">
            <a:avLst/>
          </a:prstGeom>
          <a:noFill/>
          <a:ln w="12700">
            <a:solidFill>
              <a:schemeClr val="tx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837" y="4721062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Board Policy </a:t>
            </a:r>
          </a:p>
        </p:txBody>
      </p:sp>
      <p:sp>
        <p:nvSpPr>
          <p:cNvPr id="14" name="Oval 13"/>
          <p:cNvSpPr/>
          <p:nvPr/>
        </p:nvSpPr>
        <p:spPr>
          <a:xfrm>
            <a:off x="8179002" y="1835319"/>
            <a:ext cx="279392" cy="2793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48180" y="4811937"/>
            <a:ext cx="279392" cy="2793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1117" y="4811937"/>
            <a:ext cx="279392" cy="2793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70021" y="1835319"/>
            <a:ext cx="279392" cy="2793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3865" y="5153349"/>
            <a:ext cx="2460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May not hold a full-time (FTE) position.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21737" y="2623606"/>
            <a:ext cx="2685953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Receive membership pricing on conferences, webinars, publications and resources, including member only content.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3371" y="5153349"/>
            <a:ext cx="24748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Standard pricing for student member is $30.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593" y="2228930"/>
            <a:ext cx="24607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HIMSS career resources will assist in your professional development.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015" y="1760463"/>
            <a:ext cx="3125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Advance Your Career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5692" y="4721062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Pricing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52945" y="1721099"/>
            <a:ext cx="267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Benefits of Regular Membership</a:t>
            </a:r>
          </a:p>
        </p:txBody>
      </p:sp>
      <p:sp>
        <p:nvSpPr>
          <p:cNvPr id="25" name="Oval 24"/>
          <p:cNvSpPr/>
          <p:nvPr/>
        </p:nvSpPr>
        <p:spPr>
          <a:xfrm>
            <a:off x="4641356" y="2000237"/>
            <a:ext cx="2957530" cy="29575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6105" y="3146465"/>
            <a:ext cx="272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Prometo Medium" panose="020B0704030203060203" pitchFamily="34" charset="0"/>
              </a:rPr>
              <a:t>HIMSS Student Membership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2657" y="6152078"/>
            <a:ext cx="6067687" cy="382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https://www.himss.org/membership-types/individual</a:t>
            </a:r>
            <a:r>
              <a:rPr lang="en-US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55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/>
              <a:t>Individual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75" y="2017712"/>
            <a:ext cx="9834563" cy="4268788"/>
          </a:xfrm>
        </p:spPr>
        <p:txBody>
          <a:bodyPr>
            <a:normAutofit/>
          </a:bodyPr>
          <a:lstStyle/>
          <a:p>
            <a:r>
              <a:rPr lang="en-US" dirty="0"/>
              <a:t>Regular Individual Membership</a:t>
            </a:r>
          </a:p>
          <a:p>
            <a:pPr lvl="1"/>
            <a:r>
              <a:rPr lang="en-US" dirty="0"/>
              <a:t>Receive member pricing on the HIMSS Global Health Conference, regional events, webinars, bookstore and courses</a:t>
            </a:r>
          </a:p>
          <a:p>
            <a:pPr lvl="1"/>
            <a:r>
              <a:rPr lang="en-US" dirty="0"/>
              <a:t>Participate in HIMSS communities, committees, or roundtables</a:t>
            </a:r>
          </a:p>
          <a:p>
            <a:pPr lvl="1"/>
            <a:r>
              <a:rPr lang="en-US" b="1" dirty="0"/>
              <a:t>Includes one HIMSS chapter of your choice</a:t>
            </a:r>
          </a:p>
          <a:p>
            <a:pPr lvl="1"/>
            <a:r>
              <a:rPr lang="en-US" dirty="0"/>
              <a:t>Access members-only content on HIMSS.org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0517" y="6390178"/>
            <a:ext cx="513735" cy="227164"/>
          </a:xfrm>
        </p:spPr>
        <p:txBody>
          <a:bodyPr/>
          <a:lstStyle/>
          <a:p>
            <a:fld id="{2F8AF2E6-64A8-0F46-AF27-0A96D82A03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1C013-5E35-5FAA-5DD7-D3CEC43DABA2}"/>
              </a:ext>
            </a:extLst>
          </p:cNvPr>
          <p:cNvSpPr txBox="1"/>
          <p:nvPr/>
        </p:nvSpPr>
        <p:spPr>
          <a:xfrm>
            <a:off x="2712676" y="5979285"/>
            <a:ext cx="67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https://www.himss.org/membership-types/individual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17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06F-827E-42D7-A33C-E28B211E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HIMSS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AD7B7-FA09-4762-B7B5-E3E0458F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EF1EE-D85B-B32E-D47C-13BB39C0A3C1}"/>
              </a:ext>
            </a:extLst>
          </p:cNvPr>
          <p:cNvSpPr txBox="1"/>
          <p:nvPr/>
        </p:nvSpPr>
        <p:spPr>
          <a:xfrm>
            <a:off x="2395466" y="6319094"/>
            <a:ext cx="8292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https://www.himss.org/membership-participation-communities</a:t>
            </a:r>
            <a:r>
              <a:rPr lang="en-US"/>
              <a:t> 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471C70F4-3AC6-4E77-26D0-6FF4F1661504}"/>
              </a:ext>
            </a:extLst>
          </p:cNvPr>
          <p:cNvSpPr/>
          <p:nvPr/>
        </p:nvSpPr>
        <p:spPr>
          <a:xfrm rot="20946812">
            <a:off x="758954" y="1860738"/>
            <a:ext cx="2162139" cy="2287376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 Benefit!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57C50A-41EA-09FB-7480-CF544606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97" y="1800632"/>
            <a:ext cx="6183599" cy="45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45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Healthcare Leaders Community</a:t>
            </a:r>
            <a:r>
              <a:rPr lang="en-US" sz="1800"/>
              <a:t> </a:t>
            </a:r>
            <a:br>
              <a:rPr lang="en-US" sz="1800"/>
            </a:br>
            <a:br>
              <a:rPr lang="en-US" sz="1800"/>
            </a:br>
            <a:br>
              <a:rPr lang="en-US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10644574" cy="3429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Offers support for early careerists as well as professionals who are moving into the next phase of their career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Provides a place for HIMSS members who want to play an active role in improving the future of health and healthcare to connect, collaborate and learn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Free Bi-Monthly Webinars</a:t>
            </a:r>
          </a:p>
          <a:p>
            <a:pPr lvl="1"/>
            <a:r>
              <a:rPr lang="en-US" sz="1600" dirty="0"/>
              <a:t>Information sharing, new ideas and practical solutions</a:t>
            </a:r>
          </a:p>
          <a:p>
            <a:r>
              <a:rPr lang="en-US" sz="1800" dirty="0"/>
              <a:t>Day In The Life series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Tools, resources and guidance you need to become a part of the next generation of health information and technology professionals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Monthly newsletter delivered directly to your inbox</a:t>
            </a:r>
          </a:p>
          <a:p>
            <a:pPr lvl="1"/>
            <a:r>
              <a:rPr lang="en-US" sz="1600" dirty="0"/>
              <a:t>Aggregates all the important info you need to know into one resource</a:t>
            </a:r>
          </a:p>
          <a:p>
            <a:pPr marL="0" indent="0" algn="ctr">
              <a:buNone/>
            </a:pPr>
            <a:r>
              <a:rPr lang="en-US" b="0" dirty="0"/>
              <a:t>	</a:t>
            </a:r>
            <a:r>
              <a:rPr lang="en-US" sz="1800" b="0" u="sng" dirty="0">
                <a:solidFill>
                  <a:srgbClr val="4488FF"/>
                </a:solidFill>
                <a:latin typeface="+mn-lt"/>
                <a:ea typeface="Calibri" panose="020F0502020204030204" pitchFamily="34" charset="0"/>
                <a:hlinkClick r:id="rId3"/>
              </a:rPr>
              <a:t>https://www.himss.org/membership-participation/emerging-leaders</a:t>
            </a:r>
            <a:endParaRPr lang="en-US" sz="1800" b="0" dirty="0"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17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Chapter Events</a:t>
            </a:r>
          </a:p>
          <a:p>
            <a:r>
              <a:rPr lang="en-US" dirty="0"/>
              <a:t>HIMSS Global Health Conference and Exhibition</a:t>
            </a:r>
          </a:p>
          <a:p>
            <a:r>
              <a:rPr lang="en-US" dirty="0"/>
              <a:t>Volunteer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404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449be18-69f2-4010-83ea-6f040479a27d">
      <Terms xmlns="http://schemas.microsoft.com/office/infopath/2007/PartnerControls"/>
    </lcf76f155ced4ddcb4097134ff3c332f>
    <_ip_UnifiedCompliancePolicyProperties xmlns="http://schemas.microsoft.com/sharepoint/v3" xsi:nil="true"/>
    <TaxCatchAll xmlns="184eedcf-d762-48f5-a2a1-4f5efa5950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4A282155BC44395B87749FC961079" ma:contentTypeVersion="17" ma:contentTypeDescription="Create a new document." ma:contentTypeScope="" ma:versionID="409f6d3b7c8d1ff7ea488b010a15d3e4">
  <xsd:schema xmlns:xsd="http://www.w3.org/2001/XMLSchema" xmlns:xs="http://www.w3.org/2001/XMLSchema" xmlns:p="http://schemas.microsoft.com/office/2006/metadata/properties" xmlns:ns1="http://schemas.microsoft.com/sharepoint/v3" xmlns:ns2="0449be18-69f2-4010-83ea-6f040479a27d" xmlns:ns3="184eedcf-d762-48f5-a2a1-4f5efa5950c3" xmlns:ns4="d2faf9e2-dc4c-41c0-a5ac-fbff9e437ef5" targetNamespace="http://schemas.microsoft.com/office/2006/metadata/properties" ma:root="true" ma:fieldsID="51702c3144a5fe60cf926d0896c3e712" ns1:_="" ns2:_="" ns3:_="" ns4:_="">
    <xsd:import namespace="http://schemas.microsoft.com/sharepoint/v3"/>
    <xsd:import namespace="0449be18-69f2-4010-83ea-6f040479a27d"/>
    <xsd:import namespace="184eedcf-d762-48f5-a2a1-4f5efa5950c3"/>
    <xsd:import namespace="d2faf9e2-dc4c-41c0-a5ac-fbff9e437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9be18-69f2-4010-83ea-6f040479a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eedcf-d762-48f5-a2a1-4f5efa5950c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e41cc61-00b6-4514-9a18-a2c004e938f8}" ma:internalName="TaxCatchAll" ma:showField="CatchAllData" ma:web="184eedcf-d762-48f5-a2a1-4f5efa595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f9e2-dc4c-41c0-a5ac-fbff9e437ef5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6494-D3B6-4B91-9BAC-DB2EA87BE7E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449be18-69f2-4010-83ea-6f040479a27d"/>
    <ds:schemaRef ds:uri="184eedcf-d762-48f5-a2a1-4f5efa5950c3"/>
  </ds:schemaRefs>
</ds:datastoreItem>
</file>

<file path=customXml/itemProps2.xml><?xml version="1.0" encoding="utf-8"?>
<ds:datastoreItem xmlns:ds="http://schemas.openxmlformats.org/officeDocument/2006/customXml" ds:itemID="{539D19EE-5B8A-46F5-A93D-C97D67E31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3A2E4-B83B-4DD6-897E-0E8DAE284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49be18-69f2-4010-83ea-6f040479a27d"/>
    <ds:schemaRef ds:uri="184eedcf-d762-48f5-a2a1-4f5efa5950c3"/>
    <ds:schemaRef ds:uri="d2faf9e2-dc4c-41c0-a5ac-fbff9e437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Widescreen</PresentationFormat>
  <Paragraphs>197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Prometo Medium</vt:lpstr>
      <vt:lpstr>Calibri</vt:lpstr>
      <vt:lpstr>Arial</vt:lpstr>
      <vt:lpstr>Century Gothic</vt:lpstr>
      <vt:lpstr>Ravi Powerpoint Template</vt:lpstr>
      <vt:lpstr>PowerPoint Presentation</vt:lpstr>
      <vt:lpstr>HIMSS</vt:lpstr>
      <vt:lpstr>Chapters</vt:lpstr>
      <vt:lpstr>Membership</vt:lpstr>
      <vt:lpstr>Student Membership</vt:lpstr>
      <vt:lpstr>Individual Membership</vt:lpstr>
      <vt:lpstr>HIMSS Communities</vt:lpstr>
      <vt:lpstr>Emerging Healthcare Leaders Community       </vt:lpstr>
      <vt:lpstr>Networking Opportunities</vt:lpstr>
      <vt:lpstr>Educational Offerings</vt:lpstr>
      <vt:lpstr>Scholarships</vt:lpstr>
      <vt:lpstr>Posters</vt:lpstr>
      <vt:lpstr>HIMSS JobMine®</vt:lpstr>
      <vt:lpstr>HIMSS JobMine Resources</vt:lpstr>
      <vt:lpstr>Healthcare Career Pathways</vt:lpstr>
      <vt:lpstr>Certification</vt:lpstr>
      <vt:lpstr>The Value of Professional Certification</vt:lpstr>
      <vt:lpstr>HIMSS Resource Center</vt:lpstr>
      <vt:lpstr>HIMSS Resource Hub</vt:lpstr>
      <vt:lpstr>HIMSS Events</vt:lpstr>
      <vt:lpstr>Questions?   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Daiker, Mara</cp:lastModifiedBy>
  <cp:revision>104</cp:revision>
  <dcterms:created xsi:type="dcterms:W3CDTF">2019-10-16T19:16:43Z</dcterms:created>
  <dcterms:modified xsi:type="dcterms:W3CDTF">2024-04-05T17:00:27Z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984C58EF-9550-41C0-8DB3-E4A0A39A173E</vt:lpwstr>
  </property>
  <property fmtid="{D5CDD505-2E9C-101B-9397-08002B2CF9AE}" pid="3" name="ArticulatePath">
    <vt:lpwstr>HIMSS 101 _Final_10_2021</vt:lpwstr>
  </property>
  <property fmtid="{D5CDD505-2E9C-101B-9397-08002B2CF9AE}" pid="4" name="ContentTypeId">
    <vt:lpwstr>0x0101009164A282155BC44395B87749FC961079</vt:lpwstr>
  </property>
  <property fmtid="{D5CDD505-2E9C-101B-9397-08002B2CF9AE}" pid="5" name="Order">
    <vt:r8>6209400</vt:r8>
  </property>
</Properties>
</file>