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8"/>
  </p:notesMasterIdLst>
  <p:sldIdLst>
    <p:sldId id="257" r:id="rId2"/>
    <p:sldId id="340" r:id="rId3"/>
    <p:sldId id="345" r:id="rId4"/>
    <p:sldId id="2404" r:id="rId5"/>
    <p:sldId id="344" r:id="rId6"/>
    <p:sldId id="342" r:id="rId7"/>
    <p:sldId id="258" r:id="rId8"/>
    <p:sldId id="265" r:id="rId9"/>
    <p:sldId id="4998" r:id="rId10"/>
    <p:sldId id="4999" r:id="rId11"/>
    <p:sldId id="5000" r:id="rId12"/>
    <p:sldId id="4986" r:id="rId13"/>
    <p:sldId id="326" r:id="rId14"/>
    <p:sldId id="341" r:id="rId15"/>
    <p:sldId id="5001" r:id="rId16"/>
    <p:sldId id="49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cmAuthor id="2" name="Hess, Sherri L" initials="HSL" lastIdx="1" clrIdx="1">
    <p:extLst>
      <p:ext uri="{19B8F6BF-5375-455C-9EA6-DF929625EA0E}">
        <p15:presenceInfo xmlns:p15="http://schemas.microsoft.com/office/powerpoint/2012/main" userId="S::sherri.hess@bannerhealth.com::8771e658-6598-46e8-bc9e-e4bb564bd6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21" autoAdjust="0"/>
    <p:restoredTop sz="86818" autoAdjust="0"/>
  </p:normalViewPr>
  <p:slideViewPr>
    <p:cSldViewPr snapToGrid="0">
      <p:cViewPr varScale="1">
        <p:scale>
          <a:sx n="113" d="100"/>
          <a:sy n="113" d="100"/>
        </p:scale>
        <p:origin x="440"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11/3/20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bcnews.go.com/Health/Coronaviru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abcnews.go.com/alerts/obamacare" TargetMode="External"/><Relationship Id="rId4" Type="http://schemas.openxmlformats.org/officeDocument/2006/relationships/hyperlink" Target="https://abcnews.go.com/US/disagree-medical-professionals-counter-coronavirus-lockdown-protesters/story?id=7029383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a:t>
            </a:r>
          </a:p>
        </p:txBody>
      </p:sp>
      <p:sp>
        <p:nvSpPr>
          <p:cNvPr id="4" name="Slide Number Placeholder 3"/>
          <p:cNvSpPr>
            <a:spLocks noGrp="1"/>
          </p:cNvSpPr>
          <p:nvPr>
            <p:ph type="sldNum" sz="quarter" idx="5"/>
          </p:nvPr>
        </p:nvSpPr>
        <p:spPr/>
        <p:txBody>
          <a:bodyPr/>
          <a:lstStyle/>
          <a:p>
            <a:fld id="{B01C1519-CFA1-45AC-9912-C034D1991BB4}" type="slidenum">
              <a:rPr lang="en-US" smtClean="0"/>
              <a:t>4</a:t>
            </a:fld>
            <a:endParaRPr lang="en-US" dirty="0"/>
          </a:p>
        </p:txBody>
      </p:sp>
    </p:spTree>
    <p:extLst>
      <p:ext uri="{BB962C8B-B14F-4D97-AF65-F5344CB8AC3E}">
        <p14:creationId xmlns:p14="http://schemas.microsoft.com/office/powerpoint/2010/main" val="250637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Lauren’s  day off from caring for patients at  Banner Health University hospital </a:t>
            </a:r>
            <a:r>
              <a:rPr lang="en-US" dirty="0" err="1"/>
              <a:t>Phx</a:t>
            </a:r>
            <a:r>
              <a:rPr lang="en-US" dirty="0"/>
              <a:t> on the </a:t>
            </a:r>
            <a:r>
              <a:rPr lang="en-US" dirty="0">
                <a:hlinkClick r:id="rId3"/>
              </a:rPr>
              <a:t>COVID-19</a:t>
            </a:r>
            <a:r>
              <a:rPr lang="en-US" dirty="0"/>
              <a:t> unit, she went to the Arizona State Capitol to meet those protesting the state's stay-at-home order.</a:t>
            </a:r>
          </a:p>
          <a:p>
            <a:r>
              <a:rPr lang="en-US" dirty="0"/>
              <a:t>She </a:t>
            </a:r>
            <a:r>
              <a:rPr lang="en-US" dirty="0">
                <a:hlinkClick r:id="rId4"/>
              </a:rPr>
              <a:t>stood in a silent protest</a:t>
            </a:r>
            <a:r>
              <a:rPr lang="en-US" dirty="0"/>
              <a:t> as, she said, people approached her enraged. And didn’t believe she was a nurse. Some were even carrying rifles. </a:t>
            </a:r>
          </a:p>
          <a:p>
            <a:r>
              <a:rPr lang="en-US" dirty="0"/>
              <a:t>she understood their anger, saying "we were not there to discredit their suffering" and that "we saw them as our </a:t>
            </a:r>
            <a:r>
              <a:rPr lang="en-US" dirty="0" err="1"/>
              <a:t>patients.““She</a:t>
            </a:r>
            <a:r>
              <a:rPr lang="en-US" dirty="0"/>
              <a:t> wanted to be there as a voice for </a:t>
            </a:r>
            <a:r>
              <a:rPr lang="en-US" dirty="0">
                <a:hlinkClick r:id="rId5"/>
              </a:rPr>
              <a:t>health</a:t>
            </a:r>
            <a:r>
              <a:rPr lang="en-US" dirty="0"/>
              <a:t> care workers, and we wanted to be heard and seen louder than a lot of the misinformation and fear that has sort of been sweeping the nation with this movement to open too soon.</a:t>
            </a:r>
          </a:p>
          <a:p>
            <a:endParaRPr lang="en-US" dirty="0"/>
          </a:p>
          <a:p>
            <a:r>
              <a:rPr lang="en-US" dirty="0"/>
              <a:t>"Nurses are scared to watch their states open up," as they are treating some of "the sickest patients that I have ever cared for in my life.“ We have had nurses say that they can’t go back to where we were – they have PTSD. </a:t>
            </a:r>
          </a:p>
          <a:p>
            <a:endParaRPr lang="en-US" dirty="0"/>
          </a:p>
          <a:p>
            <a:r>
              <a:rPr lang="en-US" dirty="0"/>
              <a:t>Banner is in 6 states 28 hospitals – soon to be 30 – largest footprint in AZ, but also CO, CA, Nebraska, Wy, NV</a:t>
            </a:r>
          </a:p>
          <a:p>
            <a:endParaRPr lang="en-US" dirty="0"/>
          </a:p>
          <a:p>
            <a:r>
              <a:rPr lang="en-US" dirty="0"/>
              <a:t>At Banner, we were hit early in the Colorado region. With the peak around March/April and improving in May</a:t>
            </a:r>
          </a:p>
          <a:p>
            <a:r>
              <a:rPr lang="en-US" dirty="0"/>
              <a:t>In AZ we were hit later (closed too late and opened too soon, but were more prepared. We starting increasing in late May with our peak in July and late august is when we improved – we were the hotspot in the whole world at one point. AZ was the only state to implement crisis care as a state. </a:t>
            </a:r>
          </a:p>
          <a:p>
            <a:endParaRPr lang="en-US" dirty="0"/>
          </a:p>
        </p:txBody>
      </p:sp>
      <p:sp>
        <p:nvSpPr>
          <p:cNvPr id="4" name="Slide Number Placeholder 3"/>
          <p:cNvSpPr>
            <a:spLocks noGrp="1"/>
          </p:cNvSpPr>
          <p:nvPr>
            <p:ph type="sldNum" sz="quarter" idx="5"/>
          </p:nvPr>
        </p:nvSpPr>
        <p:spPr/>
        <p:txBody>
          <a:bodyPr/>
          <a:lstStyle/>
          <a:p>
            <a:fld id="{8734E201-9B63-45BC-9520-1782136F2F27}" type="slidenum">
              <a:rPr lang="en-US" smtClean="0"/>
              <a:t>6</a:t>
            </a:fld>
            <a:endParaRPr lang="en-US"/>
          </a:p>
        </p:txBody>
      </p:sp>
    </p:spTree>
    <p:extLst>
      <p:ext uri="{BB962C8B-B14F-4D97-AF65-F5344CB8AC3E}">
        <p14:creationId xmlns:p14="http://schemas.microsoft.com/office/powerpoint/2010/main" val="190572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Encouraged people to respond with a different theme each week</a:t>
            </a:r>
          </a:p>
          <a:p>
            <a:r>
              <a:rPr lang="en-US" dirty="0">
                <a:solidFill>
                  <a:srgbClr val="FFFFFF"/>
                </a:solidFill>
              </a:rPr>
              <a:t>Town Halls with CCO, COO and Chief Human Resources Officer</a:t>
            </a:r>
          </a:p>
          <a:p>
            <a:pPr lvl="1"/>
            <a:r>
              <a:rPr lang="en-US" dirty="0">
                <a:solidFill>
                  <a:srgbClr val="FFFFFF"/>
                </a:solidFill>
              </a:rPr>
              <a:t>Weekly, now bi-weekly</a:t>
            </a:r>
          </a:p>
          <a:p>
            <a:pPr lvl="2"/>
            <a:r>
              <a:rPr lang="en-US" dirty="0">
                <a:solidFill>
                  <a:srgbClr val="FFFFFF"/>
                </a:solidFill>
              </a:rPr>
              <a:t>Live event with situational awareness</a:t>
            </a:r>
          </a:p>
          <a:p>
            <a:pPr lvl="2"/>
            <a:r>
              <a:rPr lang="en-US" dirty="0">
                <a:solidFill>
                  <a:srgbClr val="FFFFFF"/>
                </a:solidFill>
              </a:rPr>
              <a:t>Ideas for self care</a:t>
            </a:r>
          </a:p>
          <a:p>
            <a:pPr lvl="2"/>
            <a:r>
              <a:rPr lang="en-US" dirty="0">
                <a:solidFill>
                  <a:srgbClr val="FFFFFF"/>
                </a:solidFill>
              </a:rPr>
              <a:t>Question and answer</a:t>
            </a:r>
          </a:p>
          <a:p>
            <a:pPr lvl="2"/>
            <a:r>
              <a:rPr lang="en-US" dirty="0">
                <a:solidFill>
                  <a:srgbClr val="FFFFFF"/>
                </a:solidFill>
              </a:rPr>
              <a:t>Town halls are recorded</a:t>
            </a:r>
          </a:p>
          <a:p>
            <a:pPr lvl="2"/>
            <a:r>
              <a:rPr lang="en-US" dirty="0">
                <a:solidFill>
                  <a:srgbClr val="FFFFFF"/>
                </a:solidFill>
              </a:rPr>
              <a:t>Any questions not answered during the meeting are on toolkit</a:t>
            </a:r>
          </a:p>
          <a:p>
            <a:pPr lvl="1"/>
            <a:endParaRPr lang="en-US" dirty="0"/>
          </a:p>
          <a:p>
            <a:pPr lvl="1"/>
            <a:endParaRPr lang="en-US" dirty="0"/>
          </a:p>
        </p:txBody>
      </p:sp>
      <p:sp>
        <p:nvSpPr>
          <p:cNvPr id="4" name="Slide Number Placeholder 3"/>
          <p:cNvSpPr>
            <a:spLocks noGrp="1"/>
          </p:cNvSpPr>
          <p:nvPr>
            <p:ph type="sldNum" sz="quarter" idx="5"/>
          </p:nvPr>
        </p:nvSpPr>
        <p:spPr/>
        <p:txBody>
          <a:bodyPr/>
          <a:lstStyle/>
          <a:p>
            <a:fld id="{8734E201-9B63-45BC-9520-1782136F2F27}" type="slidenum">
              <a:rPr lang="en-US" smtClean="0"/>
              <a:t>8</a:t>
            </a:fld>
            <a:endParaRPr lang="en-US"/>
          </a:p>
        </p:txBody>
      </p:sp>
    </p:spTree>
    <p:extLst>
      <p:ext uri="{BB962C8B-B14F-4D97-AF65-F5344CB8AC3E}">
        <p14:creationId xmlns:p14="http://schemas.microsoft.com/office/powerpoint/2010/main" val="407193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a:solidFill>
                  <a:schemeClr val="tx2">
                    <a:lumMod val="90000"/>
                    <a:lumOff val="10000"/>
                  </a:schemeClr>
                </a:solidFill>
              </a:rPr>
              <a:t>Telehealth services @ Banner scaled rapidly</a:t>
            </a:r>
          </a:p>
          <a:p>
            <a:pPr lvl="1"/>
            <a:r>
              <a:rPr lang="en-US" sz="1700" dirty="0">
                <a:solidFill>
                  <a:schemeClr val="tx2">
                    <a:lumMod val="90000"/>
                    <a:lumOff val="10000"/>
                  </a:schemeClr>
                </a:solidFill>
              </a:rPr>
              <a:t>Ambulatory Telehealth increased from a volume of zero (2019) to 56,000 (2020) visits </a:t>
            </a:r>
          </a:p>
          <a:p>
            <a:pPr lvl="1"/>
            <a:r>
              <a:rPr lang="en-US" sz="1700" dirty="0">
                <a:solidFill>
                  <a:schemeClr val="tx2">
                    <a:lumMod val="90000"/>
                    <a:lumOff val="10000"/>
                  </a:schemeClr>
                </a:solidFill>
              </a:rPr>
              <a:t>Acute Telehealth increased across multiple specialties in 2020</a:t>
            </a:r>
          </a:p>
          <a:p>
            <a:pPr lvl="2"/>
            <a:r>
              <a:rPr lang="en-US" sz="1500" dirty="0">
                <a:solidFill>
                  <a:schemeClr val="tx2">
                    <a:lumMod val="90000"/>
                    <a:lumOff val="10000"/>
                  </a:schemeClr>
                </a:solidFill>
              </a:rPr>
              <a:t>Standardized technology has been installed in 853 inpatient and ED rooms, with plans to install 261 more rooms by December and 157 additional rooms in early 2021</a:t>
            </a:r>
          </a:p>
          <a:p>
            <a:pPr lvl="2"/>
            <a:r>
              <a:rPr lang="en-US" sz="1500" dirty="0">
                <a:solidFill>
                  <a:schemeClr val="tx2">
                    <a:lumMod val="90000"/>
                    <a:lumOff val="10000"/>
                  </a:schemeClr>
                </a:solidFill>
              </a:rPr>
              <a:t>50 mobile telehealth endpoints are being installed throughout Banner hospitals and clinics</a:t>
            </a:r>
          </a:p>
          <a:p>
            <a:pPr lvl="2"/>
            <a:r>
              <a:rPr lang="en-US" sz="1500" dirty="0">
                <a:solidFill>
                  <a:schemeClr val="tx2">
                    <a:lumMod val="90000"/>
                    <a:lumOff val="10000"/>
                  </a:schemeClr>
                </a:solidFill>
              </a:rPr>
              <a:t>29 additional mobile telehealth endpoints will be installed in early 2021</a:t>
            </a:r>
          </a:p>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13</a:t>
            </a:fld>
            <a:endParaRPr lang="en-US" dirty="0"/>
          </a:p>
        </p:txBody>
      </p:sp>
    </p:spTree>
    <p:extLst>
      <p:ext uri="{BB962C8B-B14F-4D97-AF65-F5344CB8AC3E}">
        <p14:creationId xmlns:p14="http://schemas.microsoft.com/office/powerpoint/2010/main" val="58372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2165916"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6444961"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72669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9" name="Picture 8">
            <a:extLst>
              <a:ext uri="{FF2B5EF4-FFF2-40B4-BE49-F238E27FC236}">
                <a16:creationId xmlns:a16="http://schemas.microsoft.com/office/drawing/2014/main" id="{D043250B-E6A3-A54B-84AE-ABFA068031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23926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736930"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1439080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2" name="Picture 11">
            <a:extLst>
              <a:ext uri="{FF2B5EF4-FFF2-40B4-BE49-F238E27FC236}">
                <a16:creationId xmlns:a16="http://schemas.microsoft.com/office/drawing/2014/main" id="{C22D6C4E-AA96-0642-A75F-1E81BAB7D6E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8346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a:extLst>
              <a:ext uri="{FF2B5EF4-FFF2-40B4-BE49-F238E27FC236}">
                <a16:creationId xmlns:a16="http://schemas.microsoft.com/office/drawing/2014/main" id="{8EA5C0C6-93B5-2741-BD9A-4E1D40250D6B}"/>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11706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5" name="Picture 4">
            <a:extLst>
              <a:ext uri="{FF2B5EF4-FFF2-40B4-BE49-F238E27FC236}">
                <a16:creationId xmlns:a16="http://schemas.microsoft.com/office/drawing/2014/main" id="{937FCD6F-50B1-5246-BB8D-34F8507E90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70877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14">
            <a:extLst>
              <a:ext uri="{FF2B5EF4-FFF2-40B4-BE49-F238E27FC236}">
                <a16:creationId xmlns:a16="http://schemas.microsoft.com/office/drawing/2014/main" id="{5CAC0041-1D48-F841-85AE-5E39298477B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190908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0" name="Picture 9">
            <a:extLst>
              <a:ext uri="{FF2B5EF4-FFF2-40B4-BE49-F238E27FC236}">
                <a16:creationId xmlns:a16="http://schemas.microsoft.com/office/drawing/2014/main" id="{D191E9B4-8DED-D549-B0C0-0F3187C038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638030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4" name="Rectangle 3">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135582"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5284" y="1633719"/>
            <a:ext cx="2064897" cy="4209756"/>
          </a:xfrm>
          <a:prstGeom prst="rect">
            <a:avLst/>
          </a:prstGeom>
        </p:spPr>
      </p:pic>
      <p:sp>
        <p:nvSpPr>
          <p:cNvPr id="8" name="Picture Placeholder 4"/>
          <p:cNvSpPr>
            <a:spLocks noGrp="1"/>
          </p:cNvSpPr>
          <p:nvPr>
            <p:ph type="pic" sz="quarter" idx="14"/>
          </p:nvPr>
        </p:nvSpPr>
        <p:spPr>
          <a:xfrm>
            <a:off x="5989782"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8633" y="465318"/>
            <a:ext cx="2915798" cy="5944509"/>
          </a:xfrm>
          <a:prstGeom prst="rect">
            <a:avLst/>
          </a:prstGeom>
        </p:spPr>
      </p:pic>
      <p:sp>
        <p:nvSpPr>
          <p:cNvPr id="8" name="Picture Placeholder 4"/>
          <p:cNvSpPr>
            <a:spLocks noGrp="1"/>
          </p:cNvSpPr>
          <p:nvPr>
            <p:ph type="pic" sz="quarter" idx="14"/>
          </p:nvPr>
        </p:nvSpPr>
        <p:spPr>
          <a:xfrm>
            <a:off x="52122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80570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2334529"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8523" y="-7716539"/>
            <a:ext cx="2935516" cy="22532368"/>
          </a:xfrm>
          <a:prstGeom prst="rect">
            <a:avLst/>
          </a:prstGeom>
        </p:spPr>
      </p:pic>
      <p:sp>
        <p:nvSpPr>
          <p:cNvPr id="11" name="Picture Placeholder 4"/>
          <p:cNvSpPr>
            <a:spLocks noGrp="1"/>
          </p:cNvSpPr>
          <p:nvPr>
            <p:ph type="pic" sz="quarter" idx="14"/>
          </p:nvPr>
        </p:nvSpPr>
        <p:spPr>
          <a:xfrm>
            <a:off x="5445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1F7B7-D4F9-4502-8159-0905E704BE4F}"/>
              </a:ext>
            </a:extLst>
          </p:cNvPr>
          <p:cNvSpPr>
            <a:spLocks noGrp="1"/>
          </p:cNvSpPr>
          <p:nvPr>
            <p:ph type="dt" sz="half" idx="10"/>
          </p:nvPr>
        </p:nvSpPr>
        <p:spPr/>
        <p:txBody>
          <a:bodyPr/>
          <a:lstStyle/>
          <a:p>
            <a:fld id="{CC6AF618-58B1-41B0-A386-7D05AA96354D}" type="datetimeFigureOut">
              <a:rPr lang="en-US" smtClean="0"/>
              <a:t>11/3/20</a:t>
            </a:fld>
            <a:endParaRPr lang="en-US"/>
          </a:p>
        </p:txBody>
      </p:sp>
      <p:sp>
        <p:nvSpPr>
          <p:cNvPr id="3" name="Footer Placeholder 2">
            <a:extLst>
              <a:ext uri="{FF2B5EF4-FFF2-40B4-BE49-F238E27FC236}">
                <a16:creationId xmlns:a16="http://schemas.microsoft.com/office/drawing/2014/main" id="{0F00AFBF-C83E-40FA-8EF4-746F40F593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1F747A-AFB5-498A-B950-BB8D2337E0AB}"/>
              </a:ext>
            </a:extLst>
          </p:cNvPr>
          <p:cNvSpPr>
            <a:spLocks noGrp="1"/>
          </p:cNvSpPr>
          <p:nvPr>
            <p:ph type="sldNum" sz="quarter" idx="12"/>
          </p:nvPr>
        </p:nvSpPr>
        <p:spPr/>
        <p:txBody>
          <a:bodyPr/>
          <a:lstStyle/>
          <a:p>
            <a:fld id="{E596FB58-E8E9-479D-96AF-BF00435D0961}" type="slidenum">
              <a:rPr lang="en-US" smtClean="0"/>
              <a:t>‹#›</a:t>
            </a:fld>
            <a:endParaRPr lang="en-US"/>
          </a:p>
        </p:txBody>
      </p:sp>
    </p:spTree>
    <p:extLst>
      <p:ext uri="{BB962C8B-B14F-4D97-AF65-F5344CB8AC3E}">
        <p14:creationId xmlns:p14="http://schemas.microsoft.com/office/powerpoint/2010/main" val="3961258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884446"/>
            <a:ext cx="10627417" cy="1032279"/>
          </a:xfrm>
          <a:prstGeom prst="rect">
            <a:avLst/>
          </a:prstGeom>
        </p:spPr>
        <p:txBody>
          <a:bodyPr anchor="t">
            <a:normAutofit/>
          </a:bodyPr>
          <a:lstStyle>
            <a:lvl1pPr algn="l">
              <a:defRPr lang="en-US" sz="3400" smtClean="0">
                <a:solidFill>
                  <a:srgbClr val="007EB4"/>
                </a:solidFill>
                <a:effectLst/>
                <a:latin typeface="Georgia" panose="02040502050405020303" pitchFamily="18" charset="0"/>
              </a:defRPr>
            </a:lvl1pPr>
          </a:lstStyle>
          <a:p>
            <a:r>
              <a:rPr lang="en-US"/>
              <a:t>Slide Title</a:t>
            </a:r>
          </a:p>
        </p:txBody>
      </p:sp>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79C16DA2-C28B-964B-B936-68812D60CDC4}"/>
              </a:ext>
            </a:extLst>
          </p:cNvPr>
          <p:cNvSpPr>
            <a:spLocks noGrp="1"/>
          </p:cNvSpPr>
          <p:nvPr>
            <p:ph type="body" sz="quarter" idx="10"/>
          </p:nvPr>
        </p:nvSpPr>
        <p:spPr>
          <a:xfrm>
            <a:off x="503238" y="2074987"/>
            <a:ext cx="10627417" cy="4510451"/>
          </a:xfrm>
          <a:prstGeom prst="rect">
            <a:avLst/>
          </a:prstGeom>
        </p:spPr>
        <p:txBody>
          <a:bodyPr/>
          <a:lstStyle>
            <a:lvl1pPr>
              <a:defRPr sz="23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a:defRPr sz="20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8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sign&#10;&#10;Description automatically generated">
            <a:extLst>
              <a:ext uri="{FF2B5EF4-FFF2-40B4-BE49-F238E27FC236}">
                <a16:creationId xmlns:a16="http://schemas.microsoft.com/office/drawing/2014/main" id="{47567614-8A29-CE49-BC0E-728FB75AAF5B}"/>
              </a:ext>
            </a:extLst>
          </p:cNvPr>
          <p:cNvPicPr>
            <a:picLocks noChangeAspect="1"/>
          </p:cNvPicPr>
          <p:nvPr userDrawn="1"/>
        </p:nvPicPr>
        <p:blipFill>
          <a:blip r:embed="rId2"/>
          <a:stretch>
            <a:fillRect/>
          </a:stretch>
        </p:blipFill>
        <p:spPr>
          <a:xfrm>
            <a:off x="607162" y="135973"/>
            <a:ext cx="1629955" cy="209565"/>
          </a:xfrm>
          <a:prstGeom prst="rect">
            <a:avLst/>
          </a:prstGeom>
        </p:spPr>
      </p:pic>
    </p:spTree>
    <p:extLst>
      <p:ext uri="{BB962C8B-B14F-4D97-AF65-F5344CB8AC3E}">
        <p14:creationId xmlns:p14="http://schemas.microsoft.com/office/powerpoint/2010/main" val="2949857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Primar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2"/>
          <p:cNvSpPr>
            <a:spLocks noGrp="1"/>
          </p:cNvSpPr>
          <p:nvPr>
            <p:ph idx="1"/>
          </p:nvPr>
        </p:nvSpPr>
        <p:spPr>
          <a:xfrm>
            <a:off x="420945" y="1280161"/>
            <a:ext cx="10515600" cy="4528969"/>
          </a:xfrm>
          <a:prstGeom prst="rect">
            <a:avLst/>
          </a:prstGeom>
        </p:spPr>
        <p:txBody>
          <a:bodyPr vert="horz" lIns="91440" tIns="45720" rIns="91440" bIns="45720" rtlCol="0">
            <a:normAutofit/>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5471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65F197-B1B8-4584-8B75-5D45B647D250}" type="datetimeFigureOut">
              <a:rPr lang="en-US" smtClean="0">
                <a:solidFill>
                  <a:srgbClr val="BDD7FF">
                    <a:lumMod val="75000"/>
                  </a:srgbClr>
                </a:solidFill>
              </a:rPr>
              <a:pPr/>
              <a:t>11/3/20</a:t>
            </a:fld>
            <a:endParaRPr lang="en-US">
              <a:solidFill>
                <a:srgbClr val="BDD7FF">
                  <a:lumMod val="75000"/>
                </a:srgbClr>
              </a:solidFill>
            </a:endParaRPr>
          </a:p>
        </p:txBody>
      </p:sp>
      <p:sp>
        <p:nvSpPr>
          <p:cNvPr id="4" name="Footer Placeholder 3"/>
          <p:cNvSpPr>
            <a:spLocks noGrp="1"/>
          </p:cNvSpPr>
          <p:nvPr>
            <p:ph type="ftr" sz="quarter" idx="11"/>
          </p:nvPr>
        </p:nvSpPr>
        <p:spPr/>
        <p:txBody>
          <a:bodyPr/>
          <a:lstStyle/>
          <a:p>
            <a:endParaRPr lang="en-US">
              <a:solidFill>
                <a:srgbClr val="BDD7FF">
                  <a:lumMod val="75000"/>
                </a:srgbClr>
              </a:solidFill>
            </a:endParaRPr>
          </a:p>
        </p:txBody>
      </p:sp>
      <p:sp>
        <p:nvSpPr>
          <p:cNvPr id="5" name="Slide Number Placeholder 4"/>
          <p:cNvSpPr>
            <a:spLocks noGrp="1"/>
          </p:cNvSpPr>
          <p:nvPr>
            <p:ph type="sldNum" sz="quarter" idx="12"/>
          </p:nvPr>
        </p:nvSpPr>
        <p:spPr/>
        <p:txBody>
          <a:bodyPr/>
          <a:lstStyle/>
          <a:p>
            <a:fld id="{6CFE42A1-13E6-472B-8AA4-7AB52122D4B4}" type="slidenum">
              <a:rPr lang="en-US" smtClean="0">
                <a:solidFill>
                  <a:srgbClr val="BDD7FF">
                    <a:lumMod val="75000"/>
                  </a:srgbClr>
                </a:solidFill>
              </a:rPr>
              <a:pPr/>
              <a:t>‹#›</a:t>
            </a:fld>
            <a:endParaRPr lang="en-US">
              <a:solidFill>
                <a:srgbClr val="BDD7FF">
                  <a:lumMod val="75000"/>
                </a:srgbClr>
              </a:solidFill>
            </a:endParaRPr>
          </a:p>
        </p:txBody>
      </p:sp>
      <p:grpSp>
        <p:nvGrpSpPr>
          <p:cNvPr id="19" name="Group 18"/>
          <p:cNvGrpSpPr>
            <a:grpSpLocks noChangeAspect="1"/>
          </p:cNvGrpSpPr>
          <p:nvPr/>
        </p:nvGrpSpPr>
        <p:grpSpPr>
          <a:xfrm>
            <a:off x="161919" y="6286499"/>
            <a:ext cx="420688" cy="458788"/>
            <a:chOff x="120650" y="6299200"/>
            <a:chExt cx="420688" cy="458788"/>
          </a:xfrm>
          <a:solidFill>
            <a:srgbClr val="FFFFFF"/>
          </a:solidFill>
        </p:grpSpPr>
        <p:sp>
          <p:nvSpPr>
            <p:cNvPr id="20"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en-US" sz="2400" dirty="0">
                <a:solidFill>
                  <a:prstClr val="black"/>
                </a:solidFill>
              </a:endParaRPr>
            </a:p>
          </p:txBody>
        </p:sp>
        <p:grpSp>
          <p:nvGrpSpPr>
            <p:cNvPr id="21" name="Group 20"/>
            <p:cNvGrpSpPr/>
            <p:nvPr userDrawn="1"/>
          </p:nvGrpSpPr>
          <p:grpSpPr>
            <a:xfrm>
              <a:off x="120650" y="6299200"/>
              <a:ext cx="420688" cy="187326"/>
              <a:chOff x="120650" y="6299200"/>
              <a:chExt cx="420688" cy="187326"/>
            </a:xfrm>
            <a:grpFill/>
          </p:grpSpPr>
          <p:sp>
            <p:nvSpPr>
              <p:cNvPr id="22"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p:spPr>
            <p:txBody>
              <a:bodyPr/>
              <a:lstStyle/>
              <a:p>
                <a:pPr defTabSz="1219170"/>
                <a:endParaRPr lang="en-US" sz="2400" dirty="0">
                  <a:solidFill>
                    <a:prstClr val="black"/>
                  </a:solidFill>
                </a:endParaRPr>
              </a:p>
            </p:txBody>
          </p:sp>
          <p:sp>
            <p:nvSpPr>
              <p:cNvPr id="23"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p:spPr>
            <p:txBody>
              <a:bodyPr/>
              <a:lstStyle/>
              <a:p>
                <a:pPr defTabSz="1219170"/>
                <a:endParaRPr lang="en-US" sz="2400" dirty="0">
                  <a:solidFill>
                    <a:prstClr val="black"/>
                  </a:solidFill>
                </a:endParaRPr>
              </a:p>
            </p:txBody>
          </p:sp>
          <p:sp>
            <p:nvSpPr>
              <p:cNvPr id="24"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p:spPr>
            <p:txBody>
              <a:bodyPr/>
              <a:lstStyle/>
              <a:p>
                <a:pPr defTabSz="1219170"/>
                <a:endParaRPr lang="en-US" sz="2400" dirty="0">
                  <a:solidFill>
                    <a:prstClr val="black"/>
                  </a:solidFill>
                </a:endParaRPr>
              </a:p>
            </p:txBody>
          </p:sp>
          <p:sp>
            <p:nvSpPr>
              <p:cNvPr id="25"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p:spPr>
            <p:txBody>
              <a:bodyPr/>
              <a:lstStyle/>
              <a:p>
                <a:pPr defTabSz="1219170"/>
                <a:endParaRPr lang="en-US" sz="2400" dirty="0">
                  <a:solidFill>
                    <a:prstClr val="black"/>
                  </a:solidFill>
                </a:endParaRPr>
              </a:p>
            </p:txBody>
          </p:sp>
          <p:sp>
            <p:nvSpPr>
              <p:cNvPr id="26"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p:spPr>
            <p:txBody>
              <a:bodyPr/>
              <a:lstStyle/>
              <a:p>
                <a:pPr defTabSz="1219170"/>
                <a:endParaRPr lang="en-US" sz="2400" dirty="0">
                  <a:solidFill>
                    <a:prstClr val="black"/>
                  </a:solidFill>
                </a:endParaRPr>
              </a:p>
            </p:txBody>
          </p:sp>
          <p:sp>
            <p:nvSpPr>
              <p:cNvPr id="27"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p:spPr>
            <p:txBody>
              <a:bodyPr/>
              <a:lstStyle/>
              <a:p>
                <a:pPr defTabSz="1219170"/>
                <a:endParaRPr lang="en-US" sz="2400" dirty="0">
                  <a:solidFill>
                    <a:prstClr val="black"/>
                  </a:solidFill>
                </a:endParaRPr>
              </a:p>
            </p:txBody>
          </p:sp>
          <p:sp>
            <p:nvSpPr>
              <p:cNvPr id="28"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p:spPr>
            <p:txBody>
              <a:bodyPr/>
              <a:lstStyle/>
              <a:p>
                <a:pPr defTabSz="1219170"/>
                <a:endParaRPr lang="en-US" sz="2400" dirty="0">
                  <a:solidFill>
                    <a:prstClr val="black"/>
                  </a:solidFill>
                </a:endParaRPr>
              </a:p>
            </p:txBody>
          </p:sp>
          <p:sp>
            <p:nvSpPr>
              <p:cNvPr id="29"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p:spPr>
            <p:txBody>
              <a:bodyPr/>
              <a:lstStyle/>
              <a:p>
                <a:pPr defTabSz="1219170"/>
                <a:endParaRPr lang="en-US" sz="2400" dirty="0">
                  <a:solidFill>
                    <a:prstClr val="black"/>
                  </a:solidFill>
                </a:endParaRPr>
              </a:p>
            </p:txBody>
          </p:sp>
          <p:sp>
            <p:nvSpPr>
              <p:cNvPr id="30"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p:spPr>
            <p:txBody>
              <a:bodyPr/>
              <a:lstStyle/>
              <a:p>
                <a:pPr defTabSz="1219170"/>
                <a:endParaRPr lang="en-US" sz="2400" dirty="0">
                  <a:solidFill>
                    <a:prstClr val="black"/>
                  </a:solidFill>
                </a:endParaRPr>
              </a:p>
            </p:txBody>
          </p:sp>
          <p:sp>
            <p:nvSpPr>
              <p:cNvPr id="31"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p:spPr>
            <p:txBody>
              <a:bodyPr/>
              <a:lstStyle/>
              <a:p>
                <a:pPr defTabSz="1219170"/>
                <a:endParaRPr lang="en-US" sz="2400" dirty="0">
                  <a:solidFill>
                    <a:prstClr val="black"/>
                  </a:solidFill>
                </a:endParaRPr>
              </a:p>
            </p:txBody>
          </p:sp>
        </p:grpSp>
      </p:grpSp>
    </p:spTree>
    <p:extLst>
      <p:ext uri="{BB962C8B-B14F-4D97-AF65-F5344CB8AC3E}">
        <p14:creationId xmlns:p14="http://schemas.microsoft.com/office/powerpoint/2010/main" val="202234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0315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E39BD8-EBC9-E547-93BB-4BEF1C26E50A}"/>
              </a:ext>
            </a:extLst>
          </p:cNvPr>
          <p:cNvPicPr>
            <a:picLocks noChangeAspect="1"/>
          </p:cNvPicPr>
          <p:nvPr userDrawn="1"/>
        </p:nvPicPr>
        <p:blipFill>
          <a:blip r:embed="rId48" cstate="print">
            <a:extLst>
              <a:ext uri="{28A0092B-C50C-407E-A947-70E740481C1C}">
                <a14:useLocalDpi xmlns:a14="http://schemas.microsoft.com/office/drawing/2010/main" val="0"/>
              </a:ext>
            </a:extLst>
          </a:blip>
          <a:srcRect/>
          <a:stretch/>
        </p:blipFill>
        <p:spPr>
          <a:xfrm>
            <a:off x="331026" y="6249780"/>
            <a:ext cx="4656430" cy="447588"/>
          </a:xfrm>
          <a:prstGeom prst="rect">
            <a:avLst/>
          </a:prstGeom>
        </p:spPr>
      </p:pic>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89" r:id="rId19"/>
    <p:sldLayoutId id="2147483694" r:id="rId20"/>
    <p:sldLayoutId id="2147483690" r:id="rId21"/>
    <p:sldLayoutId id="2147483696" r:id="rId22"/>
    <p:sldLayoutId id="2147483695" r:id="rId23"/>
    <p:sldLayoutId id="2147483691" r:id="rId24"/>
    <p:sldLayoutId id="2147483692"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7" r:id="rId41"/>
    <p:sldLayoutId id="2147483688" r:id="rId42"/>
    <p:sldLayoutId id="2147483700" r:id="rId43"/>
    <p:sldLayoutId id="2147483701" r:id="rId44"/>
    <p:sldLayoutId id="2147483702" r:id="rId45"/>
    <p:sldLayoutId id="2147483703" r:id="rId46"/>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4032" userDrawn="1">
          <p15:clr>
            <a:srgbClr val="F26B43"/>
          </p15:clr>
        </p15:guide>
        <p15:guide id="29" pos="7200">
          <p15:clr>
            <a:srgbClr val="F26B43"/>
          </p15:clr>
        </p15:guide>
        <p15:guide id="48" pos="312" userDrawn="1">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358815" y="2389412"/>
            <a:ext cx="11400794"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dirty="0">
                <a:solidFill>
                  <a:srgbClr val="FFFFFF"/>
                </a:solidFill>
                <a:latin typeface="Prometo Medium" panose="020B0704030203060203" pitchFamily="34" charset="0"/>
              </a:rPr>
              <a:t>Memoirs of a CNIO During a Pandemic</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790334" y="4786560"/>
            <a:ext cx="4568743" cy="1246495"/>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Sherri Hess, MS-IS, BSN, RN-BC, FHIMSS</a:t>
            </a:r>
          </a:p>
          <a:p>
            <a:r>
              <a:rPr lang="en-US" sz="1500" dirty="0">
                <a:solidFill>
                  <a:schemeClr val="bg1"/>
                </a:solidFill>
              </a:rPr>
              <a:t>CNIO Banner Health </a:t>
            </a:r>
          </a:p>
          <a:p>
            <a:endParaRPr lang="en-US" sz="2000" dirty="0">
              <a:solidFill>
                <a:schemeClr val="accent2"/>
              </a:solidFill>
              <a:latin typeface="Prometo Medium" panose="020B0704030203060203" pitchFamily="34" charset="0"/>
            </a:endParaRPr>
          </a:p>
          <a:p>
            <a:r>
              <a:rPr lang="en-US" sz="2000" dirty="0">
                <a:solidFill>
                  <a:schemeClr val="accent2"/>
                </a:solidFill>
                <a:latin typeface="Prometo Medium" panose="020B0704030203060203" pitchFamily="34" charset="0"/>
              </a:rPr>
              <a:t>Sharon Kirby, MSN, RN-BC </a:t>
            </a:r>
          </a:p>
        </p:txBody>
      </p:sp>
      <p:sp>
        <p:nvSpPr>
          <p:cNvPr id="15" name="TextBox 14"/>
          <p:cNvSpPr txBox="1"/>
          <p:nvPr/>
        </p:nvSpPr>
        <p:spPr>
          <a:xfrm>
            <a:off x="790334" y="5856083"/>
            <a:ext cx="3811712" cy="323165"/>
          </a:xfrm>
          <a:prstGeom prst="rect">
            <a:avLst/>
          </a:prstGeom>
          <a:noFill/>
        </p:spPr>
        <p:txBody>
          <a:bodyPr wrap="square" rtlCol="0">
            <a:spAutoFit/>
          </a:bodyPr>
          <a:lstStyle/>
          <a:p>
            <a:r>
              <a:rPr lang="en-US" sz="1500" dirty="0">
                <a:solidFill>
                  <a:schemeClr val="bg1"/>
                </a:solidFill>
              </a:rPr>
              <a:t>CNIO Mayo Clinic </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00991" y="101580"/>
            <a:ext cx="6707982" cy="2722880"/>
          </a:xfrm>
          <a:prstGeom prst="rect">
            <a:avLst/>
          </a:prstGeom>
          <a:ln>
            <a:solidFill>
              <a:schemeClr val="tx1"/>
            </a:solidFill>
          </a:ln>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27033" y="3286125"/>
            <a:ext cx="6197309" cy="3383280"/>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6171268" y="4611370"/>
            <a:ext cx="3076740" cy="2135505"/>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6910600" y="537209"/>
            <a:ext cx="5281400" cy="2346960"/>
          </a:xfrm>
          <a:prstGeom prst="rect">
            <a:avLst/>
          </a:prstGeom>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8268835" y="2884169"/>
            <a:ext cx="3887847" cy="2743200"/>
          </a:xfrm>
          <a:prstGeom prst="rect">
            <a:avLst/>
          </a:prstGeom>
        </p:spPr>
      </p:pic>
      <p:sp>
        <p:nvSpPr>
          <p:cNvPr id="7" name="TextBox 6"/>
          <p:cNvSpPr txBox="1"/>
          <p:nvPr/>
        </p:nvSpPr>
        <p:spPr>
          <a:xfrm>
            <a:off x="1" y="13275"/>
            <a:ext cx="4333238" cy="584775"/>
          </a:xfrm>
          <a:prstGeom prst="rect">
            <a:avLst/>
          </a:prstGeom>
          <a:noFill/>
        </p:spPr>
        <p:txBody>
          <a:bodyPr wrap="none" rtlCol="0">
            <a:spAutoFit/>
          </a:bodyPr>
          <a:lstStyle/>
          <a:p>
            <a:r>
              <a:rPr lang="en-US" sz="3200" dirty="0"/>
              <a:t>Pandemic Navigator</a:t>
            </a:r>
          </a:p>
        </p:txBody>
      </p:sp>
      <p:sp>
        <p:nvSpPr>
          <p:cNvPr id="8" name="TextBox 7"/>
          <p:cNvSpPr txBox="1"/>
          <p:nvPr/>
        </p:nvSpPr>
        <p:spPr>
          <a:xfrm>
            <a:off x="1491503" y="2824461"/>
            <a:ext cx="998991" cy="369332"/>
          </a:xfrm>
          <a:prstGeom prst="rect">
            <a:avLst/>
          </a:prstGeom>
          <a:noFill/>
        </p:spPr>
        <p:txBody>
          <a:bodyPr wrap="none" rtlCol="0">
            <a:spAutoFit/>
          </a:bodyPr>
          <a:lstStyle/>
          <a:p>
            <a:r>
              <a:rPr lang="en-US" dirty="0"/>
              <a:t>Nursing</a:t>
            </a:r>
          </a:p>
        </p:txBody>
      </p:sp>
      <p:sp>
        <p:nvSpPr>
          <p:cNvPr id="9" name="TextBox 8"/>
          <p:cNvSpPr txBox="1"/>
          <p:nvPr/>
        </p:nvSpPr>
        <p:spPr>
          <a:xfrm>
            <a:off x="8927408" y="35232"/>
            <a:ext cx="1093569" cy="369332"/>
          </a:xfrm>
          <a:prstGeom prst="rect">
            <a:avLst/>
          </a:prstGeom>
          <a:noFill/>
        </p:spPr>
        <p:txBody>
          <a:bodyPr wrap="none" rtlCol="0">
            <a:spAutoFit/>
          </a:bodyPr>
          <a:lstStyle/>
          <a:p>
            <a:r>
              <a:rPr lang="en-US" dirty="0"/>
              <a:t>Provider</a:t>
            </a:r>
          </a:p>
        </p:txBody>
      </p:sp>
      <p:sp>
        <p:nvSpPr>
          <p:cNvPr id="10" name="TextBox 9"/>
          <p:cNvSpPr txBox="1"/>
          <p:nvPr/>
        </p:nvSpPr>
        <p:spPr>
          <a:xfrm>
            <a:off x="10024422" y="5838409"/>
            <a:ext cx="1314782" cy="646331"/>
          </a:xfrm>
          <a:prstGeom prst="rect">
            <a:avLst/>
          </a:prstGeom>
          <a:noFill/>
        </p:spPr>
        <p:txBody>
          <a:bodyPr wrap="none" rtlCol="0">
            <a:spAutoFit/>
          </a:bodyPr>
          <a:lstStyle/>
          <a:p>
            <a:pPr algn="ctr"/>
            <a:r>
              <a:rPr lang="en-US" dirty="0"/>
              <a:t>Discharge</a:t>
            </a:r>
          </a:p>
          <a:p>
            <a:pPr algn="ctr"/>
            <a:r>
              <a:rPr lang="en-US" dirty="0"/>
              <a:t>or admit</a:t>
            </a:r>
          </a:p>
        </p:txBody>
      </p:sp>
      <p:sp>
        <p:nvSpPr>
          <p:cNvPr id="12" name="Rectangle 11"/>
          <p:cNvSpPr/>
          <p:nvPr/>
        </p:nvSpPr>
        <p:spPr>
          <a:xfrm>
            <a:off x="7195630" y="6661667"/>
            <a:ext cx="3774471" cy="430887"/>
          </a:xfrm>
          <a:prstGeom prst="rect">
            <a:avLst/>
          </a:prstGeom>
        </p:spPr>
        <p:txBody>
          <a:bodyPr wrap="square">
            <a:spAutoFit/>
          </a:bodyPr>
          <a:lstStyle/>
          <a:p>
            <a:r>
              <a:rPr lang="en-US" sz="1100" dirty="0"/>
              <a:t>© 2020 Epic Systems Corporation. Used with permission. </a:t>
            </a:r>
          </a:p>
        </p:txBody>
      </p:sp>
    </p:spTree>
    <p:extLst>
      <p:ext uri="{BB962C8B-B14F-4D97-AF65-F5344CB8AC3E}">
        <p14:creationId xmlns:p14="http://schemas.microsoft.com/office/powerpoint/2010/main" val="213254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E6732D0-1FDD-4029-868A-B7E6CCA6448E}"/>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11</a:t>
            </a:fld>
            <a:endParaRPr lang="en-US"/>
          </a:p>
        </p:txBody>
      </p:sp>
      <p:sp>
        <p:nvSpPr>
          <p:cNvPr id="11" name="Content Placeholder 2">
            <a:extLst>
              <a:ext uri="{FF2B5EF4-FFF2-40B4-BE49-F238E27FC236}">
                <a16:creationId xmlns:a16="http://schemas.microsoft.com/office/drawing/2014/main" id="{39A48959-BDD8-4BD9-BD12-FDC99FDDD9C4}"/>
              </a:ext>
            </a:extLst>
          </p:cNvPr>
          <p:cNvSpPr>
            <a:spLocks noGrp="1"/>
          </p:cNvSpPr>
          <p:nvPr>
            <p:ph idx="1"/>
          </p:nvPr>
        </p:nvSpPr>
        <p:spPr>
          <a:xfrm>
            <a:off x="846075" y="2302071"/>
            <a:ext cx="4892958" cy="3429000"/>
          </a:xfrm>
        </p:spPr>
        <p:txBody>
          <a:bodyPr/>
          <a:lstStyle/>
          <a:p>
            <a:r>
              <a:rPr lang="en-US" dirty="0"/>
              <a:t>Interdisciplinary team created </a:t>
            </a:r>
          </a:p>
          <a:p>
            <a:r>
              <a:rPr lang="en-US" dirty="0"/>
              <a:t>Reviewed national standards</a:t>
            </a:r>
          </a:p>
          <a:p>
            <a:r>
              <a:rPr lang="en-US" dirty="0"/>
              <a:t>Implemented in Colorado in April</a:t>
            </a:r>
          </a:p>
          <a:p>
            <a:r>
              <a:rPr lang="en-US" dirty="0"/>
              <a:t>Implemented in AZ in June</a:t>
            </a:r>
          </a:p>
          <a:p>
            <a:r>
              <a:rPr lang="en-US" dirty="0"/>
              <a:t>Opportunities</a:t>
            </a:r>
          </a:p>
          <a:p>
            <a:pPr marL="0" indent="0">
              <a:buNone/>
            </a:pPr>
            <a:endParaRPr lang="en-US" dirty="0"/>
          </a:p>
          <a:p>
            <a:endParaRPr lang="en-US" dirty="0"/>
          </a:p>
        </p:txBody>
      </p:sp>
      <p:pic>
        <p:nvPicPr>
          <p:cNvPr id="4" name="Picture 3">
            <a:extLst>
              <a:ext uri="{FF2B5EF4-FFF2-40B4-BE49-F238E27FC236}">
                <a16:creationId xmlns:a16="http://schemas.microsoft.com/office/drawing/2014/main" id="{AD01F7A5-32BF-4465-A5D9-7383F75EDA0D}"/>
              </a:ext>
            </a:extLst>
          </p:cNvPr>
          <p:cNvPicPr>
            <a:picLocks noChangeAspect="1"/>
          </p:cNvPicPr>
          <p:nvPr/>
        </p:nvPicPr>
        <p:blipFill>
          <a:blip r:embed="rId2"/>
          <a:stretch>
            <a:fillRect/>
          </a:stretch>
        </p:blipFill>
        <p:spPr>
          <a:xfrm>
            <a:off x="6109398" y="2336938"/>
            <a:ext cx="5687367" cy="2516659"/>
          </a:xfrm>
          <a:prstGeom prst="rect">
            <a:avLst/>
          </a:prstGeom>
          <a:noFill/>
        </p:spPr>
      </p:pic>
      <p:sp>
        <p:nvSpPr>
          <p:cNvPr id="2" name="Title 1">
            <a:extLst>
              <a:ext uri="{FF2B5EF4-FFF2-40B4-BE49-F238E27FC236}">
                <a16:creationId xmlns:a16="http://schemas.microsoft.com/office/drawing/2014/main" id="{56770937-E62D-4D92-BC68-E3CCE5C14544}"/>
              </a:ext>
            </a:extLst>
          </p:cNvPr>
          <p:cNvSpPr>
            <a:spLocks noGrp="1"/>
          </p:cNvSpPr>
          <p:nvPr>
            <p:ph type="title"/>
          </p:nvPr>
        </p:nvSpPr>
        <p:spPr>
          <a:xfrm>
            <a:off x="846073" y="1051047"/>
            <a:ext cx="6173291" cy="1028700"/>
          </a:xfrm>
        </p:spPr>
        <p:txBody>
          <a:bodyPr wrap="square" anchor="t">
            <a:normAutofit/>
          </a:bodyPr>
          <a:lstStyle/>
          <a:p>
            <a:pPr>
              <a:lnSpc>
                <a:spcPct val="90000"/>
              </a:lnSpc>
            </a:pPr>
            <a:r>
              <a:rPr lang="en-US" dirty="0"/>
              <a:t>Banner Disaster Documentation </a:t>
            </a:r>
          </a:p>
        </p:txBody>
      </p:sp>
    </p:spTree>
    <p:extLst>
      <p:ext uri="{BB962C8B-B14F-4D97-AF65-F5344CB8AC3E}">
        <p14:creationId xmlns:p14="http://schemas.microsoft.com/office/powerpoint/2010/main" val="418068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76B0-604E-E54E-8DC4-47B440F6AF37}"/>
              </a:ext>
            </a:extLst>
          </p:cNvPr>
          <p:cNvSpPr>
            <a:spLocks noGrp="1"/>
          </p:cNvSpPr>
          <p:nvPr>
            <p:ph type="ctrTitle"/>
          </p:nvPr>
        </p:nvSpPr>
        <p:spPr/>
        <p:txBody>
          <a:bodyPr/>
          <a:lstStyle/>
          <a:p>
            <a:r>
              <a:rPr lang="en-US" dirty="0"/>
              <a:t>Telehealth Ambulatory Platform</a:t>
            </a:r>
          </a:p>
        </p:txBody>
      </p:sp>
      <p:pic>
        <p:nvPicPr>
          <p:cNvPr id="4" name="Picture 3">
            <a:extLst>
              <a:ext uri="{FF2B5EF4-FFF2-40B4-BE49-F238E27FC236}">
                <a16:creationId xmlns:a16="http://schemas.microsoft.com/office/drawing/2014/main" id="{735AC9A2-D3F7-473A-94F7-31AF52C2DE79}"/>
              </a:ext>
            </a:extLst>
          </p:cNvPr>
          <p:cNvPicPr>
            <a:picLocks noChangeAspect="1"/>
          </p:cNvPicPr>
          <p:nvPr/>
        </p:nvPicPr>
        <p:blipFill>
          <a:blip r:embed="rId2"/>
          <a:stretch>
            <a:fillRect/>
          </a:stretch>
        </p:blipFill>
        <p:spPr>
          <a:xfrm>
            <a:off x="9922471" y="884446"/>
            <a:ext cx="1431177" cy="455533"/>
          </a:xfrm>
          <a:prstGeom prst="rect">
            <a:avLst/>
          </a:prstGeom>
        </p:spPr>
      </p:pic>
      <p:pic>
        <p:nvPicPr>
          <p:cNvPr id="8" name="Picture 7">
            <a:extLst>
              <a:ext uri="{FF2B5EF4-FFF2-40B4-BE49-F238E27FC236}">
                <a16:creationId xmlns:a16="http://schemas.microsoft.com/office/drawing/2014/main" id="{0ACC69A0-A103-4A9E-A26B-DEA557276B99}"/>
              </a:ext>
            </a:extLst>
          </p:cNvPr>
          <p:cNvPicPr/>
          <p:nvPr/>
        </p:nvPicPr>
        <p:blipFill>
          <a:blip r:embed="rId3"/>
          <a:stretch>
            <a:fillRect/>
          </a:stretch>
        </p:blipFill>
        <p:spPr>
          <a:xfrm>
            <a:off x="9817900" y="163029"/>
            <a:ext cx="1951990" cy="184150"/>
          </a:xfrm>
          <a:prstGeom prst="rect">
            <a:avLst/>
          </a:prstGeom>
        </p:spPr>
      </p:pic>
      <p:pic>
        <p:nvPicPr>
          <p:cNvPr id="9" name="Picture 8">
            <a:extLst>
              <a:ext uri="{FF2B5EF4-FFF2-40B4-BE49-F238E27FC236}">
                <a16:creationId xmlns:a16="http://schemas.microsoft.com/office/drawing/2014/main" id="{C2DCDA8A-9326-4640-A687-AEA4F8D679F6}"/>
              </a:ext>
            </a:extLst>
          </p:cNvPr>
          <p:cNvPicPr>
            <a:picLocks noChangeAspect="1"/>
          </p:cNvPicPr>
          <p:nvPr/>
        </p:nvPicPr>
        <p:blipFill rotWithShape="1">
          <a:blip r:embed="rId4"/>
          <a:srcRect l="1165" t="1872" r="1512" b="1299"/>
          <a:stretch/>
        </p:blipFill>
        <p:spPr>
          <a:xfrm>
            <a:off x="6096000" y="2352197"/>
            <a:ext cx="5956884" cy="4094788"/>
          </a:xfrm>
          <a:prstGeom prst="rect">
            <a:avLst/>
          </a:prstGeom>
        </p:spPr>
      </p:pic>
      <p:sp>
        <p:nvSpPr>
          <p:cNvPr id="10" name="Text Placeholder 2">
            <a:extLst>
              <a:ext uri="{FF2B5EF4-FFF2-40B4-BE49-F238E27FC236}">
                <a16:creationId xmlns:a16="http://schemas.microsoft.com/office/drawing/2014/main" id="{21F2F499-3CB3-481B-9404-D0C45D7B7B6A}"/>
              </a:ext>
            </a:extLst>
          </p:cNvPr>
          <p:cNvSpPr>
            <a:spLocks noGrp="1"/>
          </p:cNvSpPr>
          <p:nvPr>
            <p:ph type="body" sz="quarter" idx="10"/>
          </p:nvPr>
        </p:nvSpPr>
        <p:spPr>
          <a:xfrm>
            <a:off x="185530" y="2547643"/>
            <a:ext cx="5956883" cy="3827252"/>
          </a:xfrm>
        </p:spPr>
        <p:txBody>
          <a:bodyPr lIns="91440" tIns="45720" rIns="91440" bIns="45720" anchor="t">
            <a:normAutofit fontScale="70000" lnSpcReduction="20000"/>
          </a:bodyPr>
          <a:lstStyle/>
          <a:p>
            <a:pPr marL="0" indent="0">
              <a:buNone/>
            </a:pPr>
            <a:r>
              <a:rPr lang="en-US" sz="3400" dirty="0">
                <a:solidFill>
                  <a:srgbClr val="007EB4"/>
                </a:solidFill>
                <a:latin typeface="Georgia" panose="02040502050405020303" pitchFamily="18" charset="0"/>
                <a:ea typeface="+mj-ea"/>
                <a:cs typeface="+mj-cs"/>
              </a:rPr>
              <a:t>YTD Stats as of Sept 18, 2020</a:t>
            </a:r>
          </a:p>
          <a:p>
            <a:pPr lvl="0"/>
            <a:r>
              <a:rPr lang="en-US" dirty="0">
                <a:solidFill>
                  <a:schemeClr val="tx2">
                    <a:lumMod val="90000"/>
                    <a:lumOff val="10000"/>
                  </a:schemeClr>
                </a:solidFill>
              </a:rPr>
              <a:t>Total Visits: 56,293</a:t>
            </a:r>
          </a:p>
          <a:p>
            <a:pPr lvl="1"/>
            <a:r>
              <a:rPr lang="en-US" dirty="0">
                <a:solidFill>
                  <a:schemeClr val="tx2">
                    <a:lumMod val="90000"/>
                    <a:lumOff val="10000"/>
                  </a:schemeClr>
                </a:solidFill>
              </a:rPr>
              <a:t>Banner Phoenix   	      70%</a:t>
            </a:r>
          </a:p>
          <a:p>
            <a:pPr lvl="1"/>
            <a:r>
              <a:rPr lang="en-US" dirty="0">
                <a:solidFill>
                  <a:schemeClr val="tx2">
                    <a:lumMod val="90000"/>
                    <a:lumOff val="10000"/>
                  </a:schemeClr>
                </a:solidFill>
              </a:rPr>
              <a:t>Banner Western Region      16%</a:t>
            </a:r>
          </a:p>
          <a:p>
            <a:pPr lvl="1"/>
            <a:r>
              <a:rPr lang="en-US" dirty="0">
                <a:solidFill>
                  <a:schemeClr val="tx2">
                    <a:lumMod val="90000"/>
                    <a:lumOff val="10000"/>
                  </a:schemeClr>
                </a:solidFill>
              </a:rPr>
              <a:t>Banner Tucson		      11%</a:t>
            </a:r>
          </a:p>
          <a:p>
            <a:pPr lvl="1"/>
            <a:r>
              <a:rPr lang="en-US" dirty="0">
                <a:solidFill>
                  <a:schemeClr val="tx2">
                    <a:lumMod val="90000"/>
                    <a:lumOff val="10000"/>
                  </a:schemeClr>
                </a:solidFill>
                <a:latin typeface="Verdana"/>
                <a:ea typeface="Verdana"/>
                <a:cs typeface="Verdana"/>
              </a:rPr>
              <a:t>Banner Urgent Care             3%</a:t>
            </a:r>
          </a:p>
          <a:p>
            <a:pPr lvl="0"/>
            <a:endParaRPr lang="en-US" dirty="0">
              <a:solidFill>
                <a:schemeClr val="tx2">
                  <a:lumMod val="90000"/>
                  <a:lumOff val="10000"/>
                </a:schemeClr>
              </a:solidFill>
            </a:endParaRPr>
          </a:p>
          <a:p>
            <a:pPr lvl="0"/>
            <a:r>
              <a:rPr lang="en-US" dirty="0">
                <a:solidFill>
                  <a:schemeClr val="tx2">
                    <a:lumMod val="90000"/>
                    <a:lumOff val="10000"/>
                  </a:schemeClr>
                </a:solidFill>
              </a:rPr>
              <a:t>Avg Overall Visit Exp: 4.86/5.0</a:t>
            </a:r>
          </a:p>
          <a:p>
            <a:pPr lvl="0"/>
            <a:r>
              <a:rPr lang="en-US" dirty="0">
                <a:solidFill>
                  <a:schemeClr val="tx2">
                    <a:lumMod val="90000"/>
                    <a:lumOff val="10000"/>
                  </a:schemeClr>
                </a:solidFill>
              </a:rPr>
              <a:t>Avg Provider Quality: 4.9/5.0 </a:t>
            </a:r>
          </a:p>
          <a:p>
            <a:endParaRPr lang="en-US" dirty="0"/>
          </a:p>
        </p:txBody>
      </p:sp>
      <p:sp>
        <p:nvSpPr>
          <p:cNvPr id="3" name="TextBox 2">
            <a:extLst>
              <a:ext uri="{FF2B5EF4-FFF2-40B4-BE49-F238E27FC236}">
                <a16:creationId xmlns:a16="http://schemas.microsoft.com/office/drawing/2014/main" id="{61F8F949-2E53-854A-B933-B30CA5F925A6}"/>
              </a:ext>
            </a:extLst>
          </p:cNvPr>
          <p:cNvSpPr txBox="1"/>
          <p:nvPr/>
        </p:nvSpPr>
        <p:spPr>
          <a:xfrm>
            <a:off x="185530" y="1616765"/>
            <a:ext cx="184731" cy="369332"/>
          </a:xfrm>
          <a:prstGeom prst="rect">
            <a:avLst/>
          </a:prstGeom>
          <a:noFill/>
        </p:spPr>
        <p:txBody>
          <a:bodyPr wrap="none" rtlCol="0">
            <a:spAutoFit/>
          </a:bodyPr>
          <a:lstStyle/>
          <a:p>
            <a:endParaRPr lang="en-US" dirty="0"/>
          </a:p>
        </p:txBody>
      </p:sp>
      <p:sp>
        <p:nvSpPr>
          <p:cNvPr id="11" name="Text Placeholder 2">
            <a:extLst>
              <a:ext uri="{FF2B5EF4-FFF2-40B4-BE49-F238E27FC236}">
                <a16:creationId xmlns:a16="http://schemas.microsoft.com/office/drawing/2014/main" id="{AFBC04D9-4E71-405C-8ED3-C3E2D6BF8921}"/>
              </a:ext>
            </a:extLst>
          </p:cNvPr>
          <p:cNvSpPr txBox="1">
            <a:spLocks/>
          </p:cNvSpPr>
          <p:nvPr/>
        </p:nvSpPr>
        <p:spPr>
          <a:xfrm>
            <a:off x="277496" y="1523932"/>
            <a:ext cx="11072997" cy="82826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8A8B9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i="1" dirty="0">
                <a:solidFill>
                  <a:schemeClr val="tx2">
                    <a:lumMod val="90000"/>
                    <a:lumOff val="10000"/>
                  </a:schemeClr>
                </a:solidFill>
                <a:latin typeface="Georgia" panose="02040502050405020303" pitchFamily="18" charset="0"/>
                <a:ea typeface="+mj-ea"/>
                <a:cs typeface="+mj-cs"/>
              </a:rPr>
              <a:t>The telehealth ambulatory platform is utilized by over 440+ clinics (primary care, specialty care, urgent care and occupational health) across Banner.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35445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76B0-604E-E54E-8DC4-47B440F6AF37}"/>
              </a:ext>
            </a:extLst>
          </p:cNvPr>
          <p:cNvSpPr>
            <a:spLocks noGrp="1"/>
          </p:cNvSpPr>
          <p:nvPr>
            <p:ph type="ctrTitle"/>
          </p:nvPr>
        </p:nvSpPr>
        <p:spPr/>
        <p:txBody>
          <a:bodyPr/>
          <a:lstStyle/>
          <a:p>
            <a:r>
              <a:rPr lang="en-US"/>
              <a:t>Telehealth Acute Platform</a:t>
            </a:r>
          </a:p>
        </p:txBody>
      </p:sp>
      <p:sp>
        <p:nvSpPr>
          <p:cNvPr id="3" name="Text Placeholder 2">
            <a:extLst>
              <a:ext uri="{FF2B5EF4-FFF2-40B4-BE49-F238E27FC236}">
                <a16:creationId xmlns:a16="http://schemas.microsoft.com/office/drawing/2014/main" id="{222AB14A-AECC-044B-8BEC-86202BD75E22}"/>
              </a:ext>
            </a:extLst>
          </p:cNvPr>
          <p:cNvSpPr>
            <a:spLocks noGrp="1"/>
          </p:cNvSpPr>
          <p:nvPr>
            <p:ph type="body" sz="quarter" idx="10"/>
          </p:nvPr>
        </p:nvSpPr>
        <p:spPr>
          <a:xfrm>
            <a:off x="503238" y="1367046"/>
            <a:ext cx="10627417" cy="549679"/>
          </a:xfrm>
        </p:spPr>
        <p:txBody>
          <a:bodyPr lIns="91440" tIns="45720" rIns="91440" bIns="45720" anchor="t"/>
          <a:lstStyle/>
          <a:p>
            <a:pPr marL="0" indent="0">
              <a:buNone/>
            </a:pPr>
            <a:r>
              <a:rPr lang="en-US" sz="2000" i="1">
                <a:solidFill>
                  <a:schemeClr val="tx2">
                    <a:lumMod val="90000"/>
                    <a:lumOff val="10000"/>
                  </a:schemeClr>
                </a:solidFill>
                <a:latin typeface="Georgia" panose="02040502050405020303" pitchFamily="18" charset="0"/>
              </a:rPr>
              <a:t>Provides the telehealth platform utilized by all 28 hospitals across Banner</a:t>
            </a:r>
          </a:p>
        </p:txBody>
      </p:sp>
      <p:pic>
        <p:nvPicPr>
          <p:cNvPr id="15" name="Picture 14" descr="A picture containing drawing&#10;&#10;Description automatically generated">
            <a:extLst>
              <a:ext uri="{FF2B5EF4-FFF2-40B4-BE49-F238E27FC236}">
                <a16:creationId xmlns:a16="http://schemas.microsoft.com/office/drawing/2014/main" id="{61907611-28A2-4820-8698-6BC5A178B774}"/>
              </a:ext>
            </a:extLst>
          </p:cNvPr>
          <p:cNvPicPr>
            <a:picLocks noChangeAspect="1"/>
          </p:cNvPicPr>
          <p:nvPr/>
        </p:nvPicPr>
        <p:blipFill>
          <a:blip r:embed="rId3"/>
          <a:stretch>
            <a:fillRect/>
          </a:stretch>
        </p:blipFill>
        <p:spPr>
          <a:xfrm>
            <a:off x="10009838" y="884446"/>
            <a:ext cx="1678517" cy="482600"/>
          </a:xfrm>
          <a:prstGeom prst="rect">
            <a:avLst/>
          </a:prstGeom>
        </p:spPr>
      </p:pic>
      <p:pic>
        <p:nvPicPr>
          <p:cNvPr id="4" name="Picture 3">
            <a:extLst>
              <a:ext uri="{FF2B5EF4-FFF2-40B4-BE49-F238E27FC236}">
                <a16:creationId xmlns:a16="http://schemas.microsoft.com/office/drawing/2014/main" id="{82A2173F-822C-40AA-9BEB-15AFE21ADAC4}"/>
              </a:ext>
            </a:extLst>
          </p:cNvPr>
          <p:cNvPicPr/>
          <p:nvPr/>
        </p:nvPicPr>
        <p:blipFill>
          <a:blip r:embed="rId4"/>
          <a:stretch>
            <a:fillRect/>
          </a:stretch>
        </p:blipFill>
        <p:spPr>
          <a:xfrm>
            <a:off x="9817900" y="163029"/>
            <a:ext cx="1951990" cy="184150"/>
          </a:xfrm>
          <a:prstGeom prst="rect">
            <a:avLst/>
          </a:prstGeom>
        </p:spPr>
      </p:pic>
      <p:sp>
        <p:nvSpPr>
          <p:cNvPr id="9" name="Text Placeholder 2">
            <a:extLst>
              <a:ext uri="{FF2B5EF4-FFF2-40B4-BE49-F238E27FC236}">
                <a16:creationId xmlns:a16="http://schemas.microsoft.com/office/drawing/2014/main" id="{FC6EB013-9297-4E1C-A8B4-8C780D3276E8}"/>
              </a:ext>
            </a:extLst>
          </p:cNvPr>
          <p:cNvSpPr txBox="1">
            <a:spLocks/>
          </p:cNvSpPr>
          <p:nvPr/>
        </p:nvSpPr>
        <p:spPr>
          <a:xfrm>
            <a:off x="503238" y="1828801"/>
            <a:ext cx="6659562" cy="230541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8A8B9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rgbClr val="007EB4"/>
                </a:solidFill>
                <a:latin typeface="Georgia" panose="02040502050405020303" pitchFamily="18" charset="0"/>
                <a:ea typeface="+mj-ea"/>
                <a:cs typeface="+mj-cs"/>
              </a:rPr>
              <a:t>Current Efforts:</a:t>
            </a:r>
          </a:p>
          <a:p>
            <a:r>
              <a:rPr lang="en-US" sz="2000" dirty="0">
                <a:solidFill>
                  <a:schemeClr val="tx2">
                    <a:lumMod val="90000"/>
                    <a:lumOff val="10000"/>
                  </a:schemeClr>
                </a:solidFill>
                <a:latin typeface="Verdana"/>
                <a:ea typeface="Verdana"/>
                <a:cs typeface="Verdana"/>
              </a:rPr>
              <a:t>VeeKast rooms installed = 853</a:t>
            </a:r>
          </a:p>
          <a:p>
            <a:r>
              <a:rPr lang="en-US" sz="2000" dirty="0">
                <a:solidFill>
                  <a:schemeClr val="tx2">
                    <a:lumMod val="90000"/>
                    <a:lumOff val="10000"/>
                  </a:schemeClr>
                </a:solidFill>
                <a:latin typeface="Verdana"/>
                <a:ea typeface="Verdana"/>
                <a:cs typeface="Verdana"/>
              </a:rPr>
              <a:t>Reduction of provider exposure</a:t>
            </a:r>
          </a:p>
          <a:p>
            <a:r>
              <a:rPr lang="en-US" sz="2000" dirty="0">
                <a:solidFill>
                  <a:schemeClr val="tx2">
                    <a:lumMod val="90000"/>
                    <a:lumOff val="10000"/>
                  </a:schemeClr>
                </a:solidFill>
                <a:latin typeface="Verdana"/>
                <a:ea typeface="Verdana"/>
                <a:cs typeface="Verdana"/>
              </a:rPr>
              <a:t>Preserve PPE</a:t>
            </a:r>
          </a:p>
          <a:p>
            <a:r>
              <a:rPr lang="en-US" sz="2000" dirty="0">
                <a:solidFill>
                  <a:schemeClr val="tx2">
                    <a:lumMod val="90000"/>
                    <a:lumOff val="10000"/>
                  </a:schemeClr>
                </a:solidFill>
                <a:latin typeface="Verdana"/>
                <a:ea typeface="Verdana"/>
                <a:cs typeface="Verdana"/>
              </a:rPr>
              <a:t>Minimize the impact of patient surges</a:t>
            </a:r>
          </a:p>
          <a:p>
            <a:r>
              <a:rPr lang="en-US" sz="2000" dirty="0">
                <a:solidFill>
                  <a:schemeClr val="tx2">
                    <a:lumMod val="90000"/>
                    <a:lumOff val="10000"/>
                  </a:schemeClr>
                </a:solidFill>
                <a:latin typeface="Verdana"/>
                <a:ea typeface="Verdana"/>
                <a:cs typeface="Verdana"/>
              </a:rPr>
              <a:t>Final room installation goal is 1,114 by Dec.</a:t>
            </a:r>
            <a:endParaRPr lang="en-US" sz="2000" dirty="0">
              <a:solidFill>
                <a:schemeClr val="tx2">
                  <a:lumMod val="90000"/>
                  <a:lumOff val="10000"/>
                </a:schemeClr>
              </a:solidFill>
            </a:endParaRPr>
          </a:p>
          <a:p>
            <a:pPr lvl="1"/>
            <a:endParaRPr lang="en-US" dirty="0">
              <a:solidFill>
                <a:schemeClr val="tx2"/>
              </a:solidFill>
              <a:latin typeface="Verdana"/>
              <a:ea typeface="Verdana"/>
              <a:cs typeface="Verdana"/>
            </a:endParaRPr>
          </a:p>
          <a:p>
            <a:endParaRPr lang="en-US" dirty="0"/>
          </a:p>
        </p:txBody>
      </p:sp>
      <p:pic>
        <p:nvPicPr>
          <p:cNvPr id="8" name="Picture 7" descr="A group of people sitting on a bed&#10;&#10;Description automatically generated">
            <a:extLst>
              <a:ext uri="{FF2B5EF4-FFF2-40B4-BE49-F238E27FC236}">
                <a16:creationId xmlns:a16="http://schemas.microsoft.com/office/drawing/2014/main" id="{1A0994B2-E574-8747-B20E-24D47A223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566" y="1904313"/>
            <a:ext cx="2456258" cy="2824219"/>
          </a:xfrm>
          <a:prstGeom prst="rect">
            <a:avLst/>
          </a:prstGeom>
          <a:gradFill>
            <a:gsLst>
              <a:gs pos="0">
                <a:schemeClr val="accent5">
                  <a:lumMod val="75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gradFill>
          <a:ln w="15875" cmpd="sng">
            <a:solidFill>
              <a:srgbClr val="0070C0"/>
            </a:solidFill>
          </a:ln>
          <a:effectLst>
            <a:softEdge rad="0"/>
          </a:effectLst>
        </p:spPr>
      </p:pic>
      <p:pic>
        <p:nvPicPr>
          <p:cNvPr id="10" name="Picture 9" descr="A person standing in front of a computer&#10;&#10;Description automatically generated">
            <a:extLst>
              <a:ext uri="{FF2B5EF4-FFF2-40B4-BE49-F238E27FC236}">
                <a16:creationId xmlns:a16="http://schemas.microsoft.com/office/drawing/2014/main" id="{9E742463-5899-2A4D-88D6-94ADDD48C6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4709" y="3556761"/>
            <a:ext cx="2451043" cy="1171771"/>
          </a:xfrm>
          <a:prstGeom prst="rect">
            <a:avLst/>
          </a:prstGeom>
          <a:ln w="15875" cmpd="sng">
            <a:solidFill>
              <a:srgbClr val="0070C0"/>
            </a:solidFill>
          </a:ln>
        </p:spPr>
      </p:pic>
      <p:graphicFrame>
        <p:nvGraphicFramePr>
          <p:cNvPr id="12" name="Table 11">
            <a:extLst>
              <a:ext uri="{FF2B5EF4-FFF2-40B4-BE49-F238E27FC236}">
                <a16:creationId xmlns:a16="http://schemas.microsoft.com/office/drawing/2014/main" id="{F876DDCF-38D1-BF4E-8FFB-BB8354DCEDC4}"/>
              </a:ext>
            </a:extLst>
          </p:cNvPr>
          <p:cNvGraphicFramePr>
            <a:graphicFrameLocks noGrp="1"/>
          </p:cNvGraphicFramePr>
          <p:nvPr/>
        </p:nvGraphicFramePr>
        <p:xfrm>
          <a:off x="361853" y="5031783"/>
          <a:ext cx="11332971" cy="1663188"/>
        </p:xfrm>
        <a:graphic>
          <a:graphicData uri="http://schemas.openxmlformats.org/drawingml/2006/table">
            <a:tbl>
              <a:tblPr firstRow="1" bandRow="1">
                <a:tableStyleId>{5C22544A-7EE6-4342-B048-85BDC9FD1C3A}</a:tableStyleId>
              </a:tblPr>
              <a:tblGrid>
                <a:gridCol w="2147975">
                  <a:extLst>
                    <a:ext uri="{9D8B030D-6E8A-4147-A177-3AD203B41FA5}">
                      <a16:colId xmlns:a16="http://schemas.microsoft.com/office/drawing/2014/main" val="2931011265"/>
                    </a:ext>
                  </a:extLst>
                </a:gridCol>
                <a:gridCol w="2372389">
                  <a:extLst>
                    <a:ext uri="{9D8B030D-6E8A-4147-A177-3AD203B41FA5}">
                      <a16:colId xmlns:a16="http://schemas.microsoft.com/office/drawing/2014/main" val="490224054"/>
                    </a:ext>
                  </a:extLst>
                </a:gridCol>
                <a:gridCol w="2260183">
                  <a:extLst>
                    <a:ext uri="{9D8B030D-6E8A-4147-A177-3AD203B41FA5}">
                      <a16:colId xmlns:a16="http://schemas.microsoft.com/office/drawing/2014/main" val="1650444234"/>
                    </a:ext>
                  </a:extLst>
                </a:gridCol>
                <a:gridCol w="2388420">
                  <a:extLst>
                    <a:ext uri="{9D8B030D-6E8A-4147-A177-3AD203B41FA5}">
                      <a16:colId xmlns:a16="http://schemas.microsoft.com/office/drawing/2014/main" val="24256159"/>
                    </a:ext>
                  </a:extLst>
                </a:gridCol>
                <a:gridCol w="2164004">
                  <a:extLst>
                    <a:ext uri="{9D8B030D-6E8A-4147-A177-3AD203B41FA5}">
                      <a16:colId xmlns:a16="http://schemas.microsoft.com/office/drawing/2014/main" val="4084601334"/>
                    </a:ext>
                  </a:extLst>
                </a:gridCol>
              </a:tblGrid>
              <a:tr h="309387">
                <a:tc>
                  <a:txBody>
                    <a:bodyPr/>
                    <a:lstStyle/>
                    <a:p>
                      <a:pPr marL="0" algn="l"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500" kern="1200">
                          <a:effectLst/>
                        </a:rPr>
                        <a:t>Arizona</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500" kern="1200">
                          <a:effectLst/>
                        </a:rPr>
                        <a:t>Western Region</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500" kern="1200">
                          <a:effectLst/>
                        </a:rPr>
                        <a:t>Academic Division</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500" kern="1200">
                          <a:effectLst/>
                        </a:rPr>
                        <a:t>Total</a:t>
                      </a:r>
                      <a:endParaRPr lang="en-US">
                        <a:effectLst/>
                      </a:endParaRPr>
                    </a:p>
                  </a:txBody>
                  <a:tcPr marL="0" marR="0" marT="0" marB="0" anchor="ctr"/>
                </a:tc>
                <a:extLst>
                  <a:ext uri="{0D108BD9-81ED-4DB2-BD59-A6C34878D82A}">
                    <a16:rowId xmlns:a16="http://schemas.microsoft.com/office/drawing/2014/main" val="3329322175"/>
                  </a:ext>
                </a:extLst>
              </a:tr>
              <a:tr h="209153">
                <a:tc>
                  <a:txBody>
                    <a:bodyPr/>
                    <a:lstStyle/>
                    <a:p>
                      <a:pPr marL="0" algn="ctr" rtl="0" eaLnBrk="1" latinLnBrk="0" hangingPunct="1">
                        <a:spcBef>
                          <a:spcPts val="0"/>
                        </a:spcBef>
                        <a:spcAft>
                          <a:spcPts val="0"/>
                        </a:spcAft>
                      </a:pPr>
                      <a:r>
                        <a:rPr lang="en-US" sz="1500" kern="1200">
                          <a:solidFill>
                            <a:schemeClr val="tx2">
                              <a:lumMod val="90000"/>
                              <a:lumOff val="10000"/>
                            </a:schemeClr>
                          </a:solidFill>
                          <a:effectLst/>
                        </a:rPr>
                        <a:t>Emergency Department</a:t>
                      </a:r>
                      <a:endParaRPr lang="en-US">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chemeClr val="tx2">
                              <a:lumMod val="90000"/>
                              <a:lumOff val="10000"/>
                            </a:schemeClr>
                          </a:solidFill>
                          <a:effectLst/>
                        </a:rPr>
                        <a:t>155</a:t>
                      </a:r>
                      <a:endParaRPr lang="en-US" dirty="0">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a:solidFill>
                            <a:schemeClr val="tx2">
                              <a:lumMod val="90000"/>
                              <a:lumOff val="10000"/>
                            </a:schemeClr>
                          </a:solidFill>
                          <a:effectLst/>
                        </a:rPr>
                        <a:t>41</a:t>
                      </a:r>
                      <a:endParaRPr lang="en-US">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a:solidFill>
                            <a:schemeClr val="tx2">
                              <a:lumMod val="90000"/>
                              <a:lumOff val="10000"/>
                            </a:schemeClr>
                          </a:solidFill>
                          <a:effectLst/>
                        </a:rPr>
                        <a:t>25</a:t>
                      </a:r>
                      <a:endParaRPr lang="en-US">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a:solidFill>
                            <a:schemeClr val="tx2">
                              <a:lumMod val="90000"/>
                              <a:lumOff val="10000"/>
                            </a:schemeClr>
                          </a:solidFill>
                          <a:effectLst/>
                        </a:rPr>
                        <a:t>221</a:t>
                      </a:r>
                      <a:endParaRPr lang="en-US">
                        <a:solidFill>
                          <a:schemeClr val="tx2">
                            <a:lumMod val="90000"/>
                            <a:lumOff val="10000"/>
                          </a:schemeClr>
                        </a:solidFill>
                        <a:effectLst/>
                      </a:endParaRPr>
                    </a:p>
                  </a:txBody>
                  <a:tcPr marL="0" marR="0" marT="0" marB="0" anchor="ctr"/>
                </a:tc>
                <a:extLst>
                  <a:ext uri="{0D108BD9-81ED-4DB2-BD59-A6C34878D82A}">
                    <a16:rowId xmlns:a16="http://schemas.microsoft.com/office/drawing/2014/main" val="3677838034"/>
                  </a:ext>
                </a:extLst>
              </a:tr>
              <a:tr h="442171">
                <a:tc>
                  <a:txBody>
                    <a:bodyPr/>
                    <a:lstStyle/>
                    <a:p>
                      <a:pPr marL="0" algn="ctr" rtl="0" eaLnBrk="1" latinLnBrk="0" hangingPunct="1">
                        <a:spcBef>
                          <a:spcPts val="0"/>
                        </a:spcBef>
                        <a:spcAft>
                          <a:spcPts val="0"/>
                        </a:spcAft>
                      </a:pPr>
                      <a:r>
                        <a:rPr lang="en-US" sz="1500" kern="1200" dirty="0">
                          <a:solidFill>
                            <a:schemeClr val="tx2">
                              <a:lumMod val="90000"/>
                              <a:lumOff val="10000"/>
                            </a:schemeClr>
                          </a:solidFill>
                          <a:effectLst/>
                        </a:rPr>
                        <a:t>Inpatient Unit</a:t>
                      </a:r>
                      <a:endParaRPr lang="en-US" dirty="0">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chemeClr val="tx2">
                              <a:lumMod val="90000"/>
                              <a:lumOff val="10000"/>
                            </a:schemeClr>
                          </a:solidFill>
                          <a:effectLst/>
                        </a:rPr>
                        <a:t>402</a:t>
                      </a:r>
                      <a:endParaRPr lang="en-US" dirty="0">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a:solidFill>
                            <a:schemeClr val="tx2">
                              <a:lumMod val="90000"/>
                              <a:lumOff val="10000"/>
                            </a:schemeClr>
                          </a:solidFill>
                          <a:effectLst/>
                        </a:rPr>
                        <a:t>74</a:t>
                      </a:r>
                      <a:endParaRPr lang="en-US">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chemeClr val="tx2">
                              <a:lumMod val="90000"/>
                              <a:lumOff val="10000"/>
                            </a:schemeClr>
                          </a:solidFill>
                          <a:effectLst/>
                        </a:rPr>
                        <a:t>156</a:t>
                      </a:r>
                      <a:endParaRPr lang="en-US" dirty="0">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a:solidFill>
                            <a:schemeClr val="tx2">
                              <a:lumMod val="90000"/>
                              <a:lumOff val="10000"/>
                            </a:schemeClr>
                          </a:solidFill>
                          <a:effectLst/>
                        </a:rPr>
                        <a:t>655</a:t>
                      </a:r>
                      <a:endParaRPr lang="en-US">
                        <a:solidFill>
                          <a:schemeClr val="tx2">
                            <a:lumMod val="90000"/>
                            <a:lumOff val="10000"/>
                          </a:schemeClr>
                        </a:solidFill>
                        <a:effectLst/>
                      </a:endParaRPr>
                    </a:p>
                  </a:txBody>
                  <a:tcPr marL="0" marR="0" marT="0" marB="0" anchor="ctr"/>
                </a:tc>
                <a:extLst>
                  <a:ext uri="{0D108BD9-81ED-4DB2-BD59-A6C34878D82A}">
                    <a16:rowId xmlns:a16="http://schemas.microsoft.com/office/drawing/2014/main" val="401947981"/>
                  </a:ext>
                </a:extLst>
              </a:tr>
              <a:tr h="454430">
                <a:tc>
                  <a:txBody>
                    <a:bodyPr/>
                    <a:lstStyle/>
                    <a:p>
                      <a:pPr marL="0" algn="ctr" rtl="0" eaLnBrk="1" latinLnBrk="0" hangingPunct="1">
                        <a:spcBef>
                          <a:spcPts val="0"/>
                        </a:spcBef>
                        <a:spcAft>
                          <a:spcPts val="0"/>
                        </a:spcAft>
                      </a:pPr>
                      <a:r>
                        <a:rPr lang="en-US" sz="1500" kern="1200" dirty="0">
                          <a:solidFill>
                            <a:schemeClr val="tx2">
                              <a:lumMod val="90000"/>
                              <a:lumOff val="10000"/>
                            </a:schemeClr>
                          </a:solidFill>
                          <a:effectLst/>
                        </a:rPr>
                        <a:t>Total</a:t>
                      </a:r>
                      <a:endParaRPr lang="en-US" dirty="0">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a:solidFill>
                            <a:schemeClr val="tx2">
                              <a:lumMod val="90000"/>
                              <a:lumOff val="10000"/>
                            </a:schemeClr>
                          </a:solidFill>
                          <a:effectLst/>
                        </a:rPr>
                        <a:t>565</a:t>
                      </a:r>
                      <a:endParaRPr lang="en-US">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a:solidFill>
                            <a:schemeClr val="tx2">
                              <a:lumMod val="90000"/>
                              <a:lumOff val="10000"/>
                            </a:schemeClr>
                          </a:solidFill>
                          <a:effectLst/>
                        </a:rPr>
                        <a:t>115</a:t>
                      </a:r>
                      <a:endParaRPr lang="en-US">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kern="1200">
                          <a:solidFill>
                            <a:schemeClr val="tx2">
                              <a:lumMod val="90000"/>
                              <a:lumOff val="10000"/>
                            </a:schemeClr>
                          </a:solidFill>
                          <a:effectLst/>
                        </a:rPr>
                        <a:t>196</a:t>
                      </a:r>
                      <a:endParaRPr lang="en-US">
                        <a:solidFill>
                          <a:schemeClr val="tx2">
                            <a:lumMod val="90000"/>
                            <a:lumOff val="10000"/>
                          </a:schemeClr>
                        </a:solidFill>
                        <a:effectLst/>
                      </a:endParaRPr>
                    </a:p>
                  </a:txBody>
                  <a:tcPr marL="0" marR="0" marT="0" marB="0" anchor="ctr"/>
                </a:tc>
                <a:tc>
                  <a:txBody>
                    <a:bodyPr/>
                    <a:lstStyle/>
                    <a:p>
                      <a:pPr marL="0" algn="ctr" rtl="0" eaLnBrk="1" latinLnBrk="0" hangingPunct="1">
                        <a:spcBef>
                          <a:spcPts val="0"/>
                        </a:spcBef>
                        <a:spcAft>
                          <a:spcPts val="0"/>
                        </a:spcAft>
                      </a:pPr>
                      <a:r>
                        <a:rPr lang="en-US" sz="1800" b="1" kern="1200" dirty="0">
                          <a:solidFill>
                            <a:schemeClr val="tx2">
                              <a:lumMod val="90000"/>
                              <a:lumOff val="10000"/>
                            </a:schemeClr>
                          </a:solidFill>
                          <a:effectLst/>
                        </a:rPr>
                        <a:t>853</a:t>
                      </a:r>
                      <a:endParaRPr lang="en-US" b="1" dirty="0">
                        <a:solidFill>
                          <a:schemeClr val="tx2">
                            <a:lumMod val="90000"/>
                            <a:lumOff val="10000"/>
                          </a:schemeClr>
                        </a:solidFill>
                        <a:effectLst/>
                      </a:endParaRPr>
                    </a:p>
                  </a:txBody>
                  <a:tcPr marL="0" marR="0" marT="0" marB="0" anchor="ctr"/>
                </a:tc>
                <a:extLst>
                  <a:ext uri="{0D108BD9-81ED-4DB2-BD59-A6C34878D82A}">
                    <a16:rowId xmlns:a16="http://schemas.microsoft.com/office/drawing/2014/main" val="2909976700"/>
                  </a:ext>
                </a:extLst>
              </a:tr>
            </a:tbl>
          </a:graphicData>
        </a:graphic>
      </p:graphicFrame>
    </p:spTree>
    <p:extLst>
      <p:ext uri="{BB962C8B-B14F-4D97-AF65-F5344CB8AC3E}">
        <p14:creationId xmlns:p14="http://schemas.microsoft.com/office/powerpoint/2010/main" val="354236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Telehealth accelerated	</a:t>
            </a:r>
          </a:p>
        </p:txBody>
      </p:sp>
      <p:sp>
        <p:nvSpPr>
          <p:cNvPr id="3" name="Content Placeholder 2"/>
          <p:cNvSpPr>
            <a:spLocks noGrp="1"/>
          </p:cNvSpPr>
          <p:nvPr>
            <p:ph idx="1"/>
          </p:nvPr>
        </p:nvSpPr>
        <p:spPr/>
        <p:txBody>
          <a:bodyPr/>
          <a:lstStyle/>
          <a:p>
            <a:pPr marL="349250" lvl="1" indent="0">
              <a:buNone/>
            </a:pPr>
            <a:r>
              <a:rPr lang="en-US" sz="2400" b="1" dirty="0">
                <a:solidFill>
                  <a:srgbClr val="333333"/>
                </a:solidFill>
                <a:sym typeface="Wingdings" panose="05000000000000000000" pitchFamily="2" charset="2"/>
              </a:rPr>
              <a:t>Accelerated our 2030 strategy: Cure, Connect, Transform care </a:t>
            </a:r>
          </a:p>
          <a:p>
            <a:endParaRPr lang="en-US" dirty="0"/>
          </a:p>
          <a:p>
            <a:r>
              <a:rPr lang="en-US" b="0" dirty="0"/>
              <a:t>COVID Interactive Care Plans-Low risk (21 days)</a:t>
            </a:r>
          </a:p>
          <a:p>
            <a:r>
              <a:rPr lang="en-US" b="0" dirty="0"/>
              <a:t>Remote Patient Monitoring-Complex Care (30 days)</a:t>
            </a:r>
          </a:p>
          <a:p>
            <a:r>
              <a:rPr lang="en-US" b="0" dirty="0"/>
              <a:t>Telehealth  visits- 35/day on average pre-COVID; &gt; 3000/day post-COVID</a:t>
            </a:r>
          </a:p>
          <a:p>
            <a:r>
              <a:rPr lang="en-US" b="0" dirty="0"/>
              <a:t>Advanced Care at Home implemented(Florida and Wisconsin)</a:t>
            </a:r>
          </a:p>
        </p:txBody>
      </p:sp>
      <p:sp>
        <p:nvSpPr>
          <p:cNvPr id="4" name="Slide Number Placeholder 3"/>
          <p:cNvSpPr>
            <a:spLocks noGrp="1"/>
          </p:cNvSpPr>
          <p:nvPr>
            <p:ph type="sldNum" sz="quarter" idx="12"/>
          </p:nvPr>
        </p:nvSpPr>
        <p:spPr/>
        <p:txBody>
          <a:bodyPr/>
          <a:lstStyle/>
          <a:p>
            <a:fld id="{2F8AF2E6-64A8-0F46-AF27-0A96D82A033B}" type="slidenum">
              <a:rPr lang="en-US" smtClean="0"/>
              <a:pPr/>
              <a:t>14</a:t>
            </a:fld>
            <a:endParaRPr lang="en-US" dirty="0"/>
          </a:p>
        </p:txBody>
      </p:sp>
    </p:spTree>
    <p:extLst>
      <p:ext uri="{BB962C8B-B14F-4D97-AF65-F5344CB8AC3E}">
        <p14:creationId xmlns:p14="http://schemas.microsoft.com/office/powerpoint/2010/main" val="2800531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64A360-B128-48C0-A354-5D254F0BF2B6}"/>
              </a:ext>
            </a:extLst>
          </p:cNvPr>
          <p:cNvPicPr>
            <a:picLocks noGrp="1" noChangeAspect="1"/>
          </p:cNvPicPr>
          <p:nvPr>
            <p:ph idx="4294967295"/>
          </p:nvPr>
        </p:nvPicPr>
        <p:blipFill>
          <a:blip r:embed="rId2"/>
          <a:stretch>
            <a:fillRect/>
          </a:stretch>
        </p:blipFill>
        <p:spPr>
          <a:xfrm>
            <a:off x="317500" y="1257300"/>
            <a:ext cx="4241800" cy="4330700"/>
          </a:xfrm>
          <a:prstGeom prst="rect">
            <a:avLst/>
          </a:prstGeom>
        </p:spPr>
      </p:pic>
      <p:pic>
        <p:nvPicPr>
          <p:cNvPr id="6" name="Picture 5">
            <a:extLst>
              <a:ext uri="{FF2B5EF4-FFF2-40B4-BE49-F238E27FC236}">
                <a16:creationId xmlns:a16="http://schemas.microsoft.com/office/drawing/2014/main" id="{FB3E2D85-95FD-4885-8952-A510F0B638DE}"/>
              </a:ext>
            </a:extLst>
          </p:cNvPr>
          <p:cNvPicPr>
            <a:picLocks noChangeAspect="1"/>
          </p:cNvPicPr>
          <p:nvPr/>
        </p:nvPicPr>
        <p:blipFill>
          <a:blip r:embed="rId3"/>
          <a:stretch>
            <a:fillRect/>
          </a:stretch>
        </p:blipFill>
        <p:spPr>
          <a:xfrm>
            <a:off x="5387174" y="1707776"/>
            <a:ext cx="6474626" cy="3880224"/>
          </a:xfrm>
          <a:prstGeom prst="rect">
            <a:avLst/>
          </a:prstGeom>
        </p:spPr>
      </p:pic>
      <p:sp>
        <p:nvSpPr>
          <p:cNvPr id="2" name="Title 1">
            <a:extLst>
              <a:ext uri="{FF2B5EF4-FFF2-40B4-BE49-F238E27FC236}">
                <a16:creationId xmlns:a16="http://schemas.microsoft.com/office/drawing/2014/main" id="{7B07CDB6-372E-49CD-B15D-81EAF1F96F59}"/>
              </a:ext>
            </a:extLst>
          </p:cNvPr>
          <p:cNvSpPr>
            <a:spLocks noGrp="1"/>
          </p:cNvSpPr>
          <p:nvPr>
            <p:ph type="title" idx="4294967295"/>
          </p:nvPr>
        </p:nvSpPr>
        <p:spPr>
          <a:xfrm>
            <a:off x="317500" y="174438"/>
            <a:ext cx="9833429" cy="1028700"/>
          </a:xfrm>
        </p:spPr>
        <p:txBody>
          <a:bodyPr/>
          <a:lstStyle/>
          <a:p>
            <a:r>
              <a:rPr lang="en-US" dirty="0"/>
              <a:t>Thoughts </a:t>
            </a:r>
          </a:p>
        </p:txBody>
      </p:sp>
      <p:sp>
        <p:nvSpPr>
          <p:cNvPr id="4" name="Slide Number Placeholder 3">
            <a:extLst>
              <a:ext uri="{FF2B5EF4-FFF2-40B4-BE49-F238E27FC236}">
                <a16:creationId xmlns:a16="http://schemas.microsoft.com/office/drawing/2014/main" id="{0311E658-AA5E-4593-9E09-D130B9CAD89A}"/>
              </a:ext>
            </a:extLst>
          </p:cNvPr>
          <p:cNvSpPr>
            <a:spLocks noGrp="1"/>
          </p:cNvSpPr>
          <p:nvPr>
            <p:ph type="sldNum" sz="quarter" idx="4294967295"/>
          </p:nvPr>
        </p:nvSpPr>
        <p:spPr>
          <a:xfrm>
            <a:off x="11360517" y="6390178"/>
            <a:ext cx="513735" cy="227164"/>
          </a:xfrm>
        </p:spPr>
        <p:txBody>
          <a:bodyPr wrap="square" anchor="ctr">
            <a:normAutofit/>
          </a:bodyPr>
          <a:lstStyle/>
          <a:p>
            <a:pPr>
              <a:spcAft>
                <a:spcPts val="600"/>
              </a:spcAft>
            </a:pPr>
            <a:fld id="{2F8AF2E6-64A8-0F46-AF27-0A96D82A033B}" type="slidenum">
              <a:rPr lang="en-US" smtClean="0"/>
              <a:pPr>
                <a:spcAft>
                  <a:spcPts val="600"/>
                </a:spcAft>
              </a:pPr>
              <a:t>15</a:t>
            </a:fld>
            <a:endParaRPr lang="en-US"/>
          </a:p>
        </p:txBody>
      </p:sp>
    </p:spTree>
    <p:extLst>
      <p:ext uri="{BB962C8B-B14F-4D97-AF65-F5344CB8AC3E}">
        <p14:creationId xmlns:p14="http://schemas.microsoft.com/office/powerpoint/2010/main" val="102867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19F68BF-F8BF-4791-9482-986E5AEBDD7E}"/>
              </a:ext>
            </a:extLst>
          </p:cNvPr>
          <p:cNvPicPr>
            <a:picLocks noChangeAspect="1"/>
          </p:cNvPicPr>
          <p:nvPr/>
        </p:nvPicPr>
        <p:blipFill>
          <a:blip r:embed="rId2"/>
          <a:stretch>
            <a:fillRect/>
          </a:stretch>
        </p:blipFill>
        <p:spPr>
          <a:xfrm>
            <a:off x="6614790" y="1602012"/>
            <a:ext cx="2812009" cy="3537119"/>
          </a:xfrm>
          <a:prstGeom prst="rect">
            <a:avLst/>
          </a:prstGeom>
          <a:noFill/>
          <a:ln>
            <a:noFill/>
          </a:ln>
        </p:spPr>
      </p:pic>
      <p:sp>
        <p:nvSpPr>
          <p:cNvPr id="9" name="Slide Number Placeholder 2">
            <a:extLst>
              <a:ext uri="{FF2B5EF4-FFF2-40B4-BE49-F238E27FC236}">
                <a16:creationId xmlns:a16="http://schemas.microsoft.com/office/drawing/2014/main" id="{518D6963-9DE8-4A94-8531-128C86CE57E8}"/>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16</a:t>
            </a:fld>
            <a:endParaRPr lang="en-US"/>
          </a:p>
        </p:txBody>
      </p:sp>
      <p:sp>
        <p:nvSpPr>
          <p:cNvPr id="2" name="Title 1">
            <a:extLst>
              <a:ext uri="{FF2B5EF4-FFF2-40B4-BE49-F238E27FC236}">
                <a16:creationId xmlns:a16="http://schemas.microsoft.com/office/drawing/2014/main" id="{57334F07-DC25-4AE6-9CAA-3AB0A70D836B}"/>
              </a:ext>
            </a:extLst>
          </p:cNvPr>
          <p:cNvSpPr>
            <a:spLocks noGrp="1"/>
          </p:cNvSpPr>
          <p:nvPr>
            <p:ph type="title"/>
          </p:nvPr>
        </p:nvSpPr>
        <p:spPr>
          <a:xfrm>
            <a:off x="863325" y="2307032"/>
            <a:ext cx="4187371" cy="1783443"/>
          </a:xfrm>
        </p:spPr>
        <p:txBody>
          <a:bodyPr wrap="square" anchor="t">
            <a:normAutofit/>
          </a:bodyPr>
          <a:lstStyle/>
          <a:p>
            <a:r>
              <a:rPr lang="en-US" dirty="0"/>
              <a:t>Questions </a:t>
            </a:r>
          </a:p>
        </p:txBody>
      </p:sp>
    </p:spTree>
    <p:extLst>
      <p:ext uri="{BB962C8B-B14F-4D97-AF65-F5344CB8AC3E}">
        <p14:creationId xmlns:p14="http://schemas.microsoft.com/office/powerpoint/2010/main" val="220307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022361" y="-1176437"/>
            <a:ext cx="10280098" cy="984776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355293" y="2729966"/>
            <a:ext cx="9603907" cy="1783976"/>
          </a:xfrm>
        </p:spPr>
        <p:txBody>
          <a:bodyPr lIns="457200" tIns="0" rIns="457200" anchor="ctr"/>
          <a:lstStyle/>
          <a:p>
            <a:pPr algn="ctr">
              <a:lnSpc>
                <a:spcPct val="150000"/>
              </a:lnSpc>
            </a:pPr>
            <a:br>
              <a:rPr lang="en-US" sz="1700" dirty="0"/>
            </a:br>
            <a:r>
              <a:rPr lang="en-US" sz="1700" i="0" dirty="0">
                <a:latin typeface="+mn-lt"/>
              </a:rPr>
              <a:t>As a mission-driven non-profit, HIMSS offers a unique depth and breadth of expertise in health innovation, public policy, workforce development, research and analytics to advise global leaders, stakeholders and influencers on best practices in health information and technology.</a:t>
            </a:r>
            <a:br>
              <a:rPr lang="en-US" sz="1700" dirty="0"/>
            </a:br>
            <a:br>
              <a:rPr lang="en-US" sz="1700" dirty="0"/>
            </a:br>
            <a:endParaRPr lang="en-US" sz="1700" dirty="0">
              <a:solidFill>
                <a:srgbClr val="FFFFFF"/>
              </a:solidFill>
            </a:endParaRPr>
          </a:p>
        </p:txBody>
      </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a:t>
            </a:fld>
            <a:endParaRPr lang="en-US" dirty="0"/>
          </a:p>
        </p:txBody>
      </p:sp>
      <p:sp>
        <p:nvSpPr>
          <p:cNvPr id="4" name="Rectangle 3">
            <a:extLst>
              <a:ext uri="{FF2B5EF4-FFF2-40B4-BE49-F238E27FC236}">
                <a16:creationId xmlns:a16="http://schemas.microsoft.com/office/drawing/2014/main" id="{66907121-0B52-4444-B9D0-1A1C2AE7C38B}"/>
              </a:ext>
            </a:extLst>
          </p:cNvPr>
          <p:cNvSpPr/>
          <p:nvPr/>
        </p:nvSpPr>
        <p:spPr>
          <a:xfrm>
            <a:off x="2203173" y="1080528"/>
            <a:ext cx="7908145" cy="1292662"/>
          </a:xfrm>
          <a:prstGeom prst="rect">
            <a:avLst/>
          </a:prstGeom>
        </p:spPr>
        <p:txBody>
          <a:bodyPr wrap="square">
            <a:spAutoFit/>
          </a:bodyPr>
          <a:lstStyle/>
          <a:p>
            <a:pPr algn="ctr"/>
            <a:r>
              <a:rPr lang="en-US" sz="2600" b="1" i="1" dirty="0">
                <a:solidFill>
                  <a:schemeClr val="bg1"/>
                </a:solidFill>
                <a:latin typeface="Prometo" panose="020B0604030203060203" pitchFamily="34" charset="77"/>
              </a:rPr>
              <a:t>HIMSS is a global advisor and thought leader supporting the transformation of the health ecosystem through information and technology.</a:t>
            </a:r>
          </a:p>
        </p:txBody>
      </p:sp>
      <p:sp>
        <p:nvSpPr>
          <p:cNvPr id="32" name="Title 6">
            <a:extLst>
              <a:ext uri="{FF2B5EF4-FFF2-40B4-BE49-F238E27FC236}">
                <a16:creationId xmlns:a16="http://schemas.microsoft.com/office/drawing/2014/main" id="{3025CB56-5959-3F4E-84BB-B0D01384A10B}"/>
              </a:ext>
            </a:extLst>
          </p:cNvPr>
          <p:cNvSpPr txBox="1">
            <a:spLocks/>
          </p:cNvSpPr>
          <p:nvPr/>
        </p:nvSpPr>
        <p:spPr>
          <a:xfrm>
            <a:off x="1478764" y="4379404"/>
            <a:ext cx="9736495" cy="1783976"/>
          </a:xfrm>
          <a:prstGeom prst="rect">
            <a:avLst/>
          </a:prstGeom>
          <a:effectLst/>
        </p:spPr>
        <p:txBody>
          <a:bodyPr vert="horz" wrap="square" lIns="457200" tIns="0" rIns="457200" bIns="0" rtlCol="0" anchor="ctr" anchorCtr="0">
            <a:noAutofit/>
          </a:bodyPr>
          <a:lstStyle>
            <a:lvl1pPr algn="l" defTabSz="914318" rtl="0" eaLnBrk="1" latinLnBrk="0" hangingPunct="1">
              <a:lnSpc>
                <a:spcPct val="100000"/>
              </a:lnSpc>
              <a:spcBef>
                <a:spcPct val="0"/>
              </a:spcBef>
              <a:buNone/>
              <a:defRPr sz="4000" b="0" i="1" kern="1200" spc="0" baseline="0">
                <a:solidFill>
                  <a:srgbClr val="FFFFFF"/>
                </a:solidFill>
                <a:latin typeface="Prometo Medium" panose="020B0704030203060203" pitchFamily="34" charset="0"/>
                <a:ea typeface="+mj-ea"/>
                <a:cs typeface="+mj-cs"/>
              </a:defRPr>
            </a:lvl1pPr>
          </a:lstStyle>
          <a:p>
            <a:pPr algn="ctr">
              <a:lnSpc>
                <a:spcPct val="150000"/>
              </a:lnSpc>
            </a:pPr>
            <a:br>
              <a:rPr lang="en-US" sz="1500" dirty="0">
                <a:solidFill>
                  <a:srgbClr val="55C1E9"/>
                </a:solidFill>
              </a:rPr>
            </a:br>
            <a:r>
              <a:rPr lang="en-US" sz="1500" i="0" dirty="0">
                <a:solidFill>
                  <a:srgbClr val="55C1E9"/>
                </a:solidFill>
                <a:latin typeface="+mn-lt"/>
              </a:rPr>
              <a:t>With more than 350 employees, HIMSS has operations in:</a:t>
            </a:r>
          </a:p>
          <a:p>
            <a:pPr algn="ctr">
              <a:lnSpc>
                <a:spcPct val="150000"/>
              </a:lnSpc>
            </a:pPr>
            <a:r>
              <a:rPr lang="en-US" sz="1500" i="0" dirty="0">
                <a:solidFill>
                  <a:srgbClr val="55C1E9"/>
                </a:solidFill>
                <a:latin typeface="+mn-lt"/>
              </a:rPr>
              <a:t>North America | Asia Pacific | Europe | Latin America | Middle East | United Kingdom</a:t>
            </a:r>
            <a:br>
              <a:rPr lang="en-US" sz="1500" dirty="0">
                <a:solidFill>
                  <a:srgbClr val="55C1E9"/>
                </a:solidFill>
              </a:rPr>
            </a:br>
            <a:br>
              <a:rPr lang="en-US" sz="1500" dirty="0">
                <a:solidFill>
                  <a:srgbClr val="55C1E9"/>
                </a:solidFill>
              </a:rPr>
            </a:br>
            <a:endParaRPr lang="en-US" sz="1500" dirty="0">
              <a:solidFill>
                <a:srgbClr val="55C1E9"/>
              </a:solidFill>
            </a:endParaRPr>
          </a:p>
        </p:txBody>
      </p:sp>
    </p:spTree>
    <p:extLst>
      <p:ext uri="{BB962C8B-B14F-4D97-AF65-F5344CB8AC3E}">
        <p14:creationId xmlns:p14="http://schemas.microsoft.com/office/powerpoint/2010/main" val="127913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br>
              <a:rPr lang="en-US" dirty="0"/>
            </a:br>
            <a:endParaRPr lang="en-US" dirty="0"/>
          </a:p>
        </p:txBody>
      </p:sp>
      <p:sp>
        <p:nvSpPr>
          <p:cNvPr id="3" name="Content Placeholder 2"/>
          <p:cNvSpPr>
            <a:spLocks noGrp="1"/>
          </p:cNvSpPr>
          <p:nvPr>
            <p:ph idx="1"/>
          </p:nvPr>
        </p:nvSpPr>
        <p:spPr/>
        <p:txBody>
          <a:bodyPr/>
          <a:lstStyle/>
          <a:p>
            <a:r>
              <a:rPr lang="en-US" dirty="0"/>
              <a:t>Describe the Informaticist role in a pandemic </a:t>
            </a:r>
          </a:p>
          <a:p>
            <a:r>
              <a:rPr lang="en-US" dirty="0"/>
              <a:t>Discuss the similarities and differences between 2 large healthcare organizations in response to COVID</a:t>
            </a:r>
          </a:p>
          <a:p>
            <a:r>
              <a:rPr lang="en-US" dirty="0"/>
              <a:t>Explain the role of technology in a pandemic</a:t>
            </a:r>
          </a:p>
          <a:p>
            <a:r>
              <a:rPr lang="en-US" dirty="0"/>
              <a:t>Identify lessons learned from a pandemic</a:t>
            </a:r>
          </a:p>
        </p:txBody>
      </p:sp>
    </p:spTree>
    <p:extLst>
      <p:ext uri="{BB962C8B-B14F-4D97-AF65-F5344CB8AC3E}">
        <p14:creationId xmlns:p14="http://schemas.microsoft.com/office/powerpoint/2010/main" val="377415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4802" y="804920"/>
            <a:ext cx="9976343" cy="5221357"/>
          </a:xfrm>
          <a:prstGeom prst="rect">
            <a:avLst/>
          </a:prstGeom>
        </p:spPr>
      </p:pic>
      <p:sp>
        <p:nvSpPr>
          <p:cNvPr id="3" name="Title 1">
            <a:extLst>
              <a:ext uri="{FF2B5EF4-FFF2-40B4-BE49-F238E27FC236}">
                <a16:creationId xmlns:a16="http://schemas.microsoft.com/office/drawing/2014/main" id="{FCCB6521-D39C-49E9-AB6B-EAEF6DE64D0A}"/>
              </a:ext>
            </a:extLst>
          </p:cNvPr>
          <p:cNvSpPr txBox="1">
            <a:spLocks/>
          </p:cNvSpPr>
          <p:nvPr/>
        </p:nvSpPr>
        <p:spPr>
          <a:xfrm>
            <a:off x="676894" y="156694"/>
            <a:ext cx="9533906" cy="744455"/>
          </a:xfrm>
          <a:prstGeom prst="rect">
            <a:avLst/>
          </a:prstGeom>
        </p:spPr>
        <p:txBody>
          <a:bodyPr/>
          <a:lstStyle>
            <a:lvl1pPr algn="l" defTabSz="342900" rtl="0" eaLnBrk="1" latinLnBrk="0" hangingPunct="1">
              <a:spcBef>
                <a:spcPct val="0"/>
              </a:spcBef>
              <a:buNone/>
              <a:tabLst>
                <a:tab pos="4067175" algn="l"/>
              </a:tabLst>
              <a:defRPr sz="2100" kern="1200">
                <a:solidFill>
                  <a:srgbClr val="00205B"/>
                </a:solidFill>
                <a:latin typeface="+mj-lt"/>
                <a:ea typeface="+mj-ea"/>
                <a:cs typeface="+mj-cs"/>
              </a:defRPr>
            </a:lvl1pPr>
          </a:lstStyle>
          <a:p>
            <a:pPr defTabSz="457189">
              <a:tabLst>
                <a:tab pos="5422764" algn="l"/>
              </a:tabLst>
              <a:defRPr/>
            </a:pPr>
            <a:r>
              <a:rPr lang="en-US" sz="4000" dirty="0"/>
              <a:t> </a:t>
            </a:r>
            <a:endParaRPr lang="en-US" sz="4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a:extLst>
              <a:ext uri="{FF2B5EF4-FFF2-40B4-BE49-F238E27FC236}">
                <a16:creationId xmlns:a16="http://schemas.microsoft.com/office/drawing/2014/main" id="{59C17910-34EF-47F3-8EC1-01289BFDB3CC}"/>
              </a:ext>
            </a:extLst>
          </p:cNvPr>
          <p:cNvSpPr>
            <a:spLocks noGrp="1"/>
          </p:cNvSpPr>
          <p:nvPr>
            <p:ph type="title"/>
          </p:nvPr>
        </p:nvSpPr>
        <p:spPr>
          <a:xfrm>
            <a:off x="877414" y="156693"/>
            <a:ext cx="9833429" cy="1028700"/>
          </a:xfrm>
        </p:spPr>
        <p:txBody>
          <a:bodyPr/>
          <a:lstStyle/>
          <a:p>
            <a:r>
              <a:rPr lang="en-US" dirty="0">
                <a:solidFill>
                  <a:srgbClr val="007EB4"/>
                </a:solidFill>
              </a:rPr>
              <a:t>Banner Health</a:t>
            </a:r>
          </a:p>
        </p:txBody>
      </p:sp>
      <p:sp>
        <p:nvSpPr>
          <p:cNvPr id="4" name="Rectangle 3">
            <a:extLst>
              <a:ext uri="{FF2B5EF4-FFF2-40B4-BE49-F238E27FC236}">
                <a16:creationId xmlns:a16="http://schemas.microsoft.com/office/drawing/2014/main" id="{D96D7CF9-EB64-4A70-9731-A71A0FCD8800}"/>
              </a:ext>
            </a:extLst>
          </p:cNvPr>
          <p:cNvSpPr/>
          <p:nvPr/>
        </p:nvSpPr>
        <p:spPr>
          <a:xfrm>
            <a:off x="228600" y="818322"/>
            <a:ext cx="3969327" cy="5207956"/>
          </a:xfrm>
          <a:prstGeom prst="rect">
            <a:avLst/>
          </a:prstGeom>
          <a:ln/>
        </p:spPr>
        <p:style>
          <a:lnRef idx="2">
            <a:schemeClr val="accent3"/>
          </a:lnRef>
          <a:fillRef idx="1">
            <a:schemeClr val="lt1"/>
          </a:fillRef>
          <a:effectRef idx="0">
            <a:schemeClr val="accent3"/>
          </a:effectRef>
          <a:fontRef idx="minor">
            <a:schemeClr val="dk1"/>
          </a:fontRef>
        </p:style>
        <p:txBody>
          <a:bodyPr rtlCol="0" anchor="t"/>
          <a:lstStyle/>
          <a:p>
            <a:pPr marL="285750" indent="-285750">
              <a:buFont typeface="Wingdings" panose="05000000000000000000" pitchFamily="2" charset="2"/>
              <a:buChar char="§"/>
            </a:pPr>
            <a:r>
              <a:rPr lang="en-US" dirty="0"/>
              <a:t>30 Hospitals – Universities, Acute Care &amp; Critical Access</a:t>
            </a:r>
          </a:p>
          <a:p>
            <a:pPr marL="285750" indent="-285750">
              <a:buFont typeface="Wingdings" panose="05000000000000000000" pitchFamily="2" charset="2"/>
              <a:buChar char="§"/>
            </a:pPr>
            <a:r>
              <a:rPr lang="en-US" dirty="0"/>
              <a:t>Behavioral Health Hospital</a:t>
            </a:r>
          </a:p>
          <a:p>
            <a:pPr marL="285750" indent="-285750">
              <a:buFont typeface="Wingdings" panose="05000000000000000000" pitchFamily="2" charset="2"/>
              <a:buChar char="§"/>
            </a:pPr>
            <a:r>
              <a:rPr lang="en-US" dirty="0"/>
              <a:t>Outpatient Surgery Centers</a:t>
            </a:r>
          </a:p>
          <a:p>
            <a:pPr marL="285750" indent="-285750">
              <a:buFont typeface="Wingdings" panose="05000000000000000000" pitchFamily="2" charset="2"/>
              <a:buChar char="§"/>
            </a:pPr>
            <a:r>
              <a:rPr lang="en-US" dirty="0"/>
              <a:t>Urgent Cares</a:t>
            </a:r>
          </a:p>
          <a:p>
            <a:pPr marL="285750" indent="-285750">
              <a:buFont typeface="Wingdings" panose="05000000000000000000" pitchFamily="2" charset="2"/>
              <a:buChar char="§"/>
            </a:pPr>
            <a:r>
              <a:rPr lang="en-US" dirty="0"/>
              <a:t>Hospice </a:t>
            </a:r>
          </a:p>
          <a:p>
            <a:pPr marL="285750" indent="-285750">
              <a:buFont typeface="Wingdings" panose="05000000000000000000" pitchFamily="2" charset="2"/>
              <a:buChar char="§"/>
            </a:pPr>
            <a:r>
              <a:rPr lang="en-US" dirty="0"/>
              <a:t>Home Care</a:t>
            </a:r>
          </a:p>
          <a:p>
            <a:pPr marL="285750" indent="-285750">
              <a:buFont typeface="Wingdings" panose="05000000000000000000" pitchFamily="2" charset="2"/>
              <a:buChar char="§"/>
            </a:pPr>
            <a:r>
              <a:rPr lang="en-US" dirty="0"/>
              <a:t>Banner Health Network</a:t>
            </a:r>
          </a:p>
          <a:p>
            <a:pPr marL="285750" indent="-285750">
              <a:buFont typeface="Wingdings" panose="05000000000000000000" pitchFamily="2" charset="2"/>
              <a:buChar char="§"/>
            </a:pPr>
            <a:r>
              <a:rPr lang="en-US" dirty="0"/>
              <a:t>Banner Medical Group &amp;</a:t>
            </a:r>
          </a:p>
          <a:p>
            <a:r>
              <a:rPr lang="en-US" dirty="0"/>
              <a:t>    Banner Univ. Medical 2K MD’s    &amp; APP’s </a:t>
            </a:r>
          </a:p>
          <a:p>
            <a:pPr marL="285750" indent="-285750">
              <a:buFont typeface="Wingdings" panose="05000000000000000000" pitchFamily="2" charset="2"/>
              <a:buChar char="§"/>
            </a:pPr>
            <a:r>
              <a:rPr lang="en-US" dirty="0"/>
              <a:t>Largest employer in AZ</a:t>
            </a:r>
          </a:p>
          <a:p>
            <a:pPr marL="285750" indent="-285750">
              <a:buFont typeface="Wingdings" panose="05000000000000000000" pitchFamily="2" charset="2"/>
              <a:buChar char="§"/>
            </a:pPr>
            <a:r>
              <a:rPr lang="en-US" dirty="0"/>
              <a:t>Over 50,000 employees</a:t>
            </a:r>
          </a:p>
        </p:txBody>
      </p:sp>
      <p:sp>
        <p:nvSpPr>
          <p:cNvPr id="6" name="TextBox 5">
            <a:extLst>
              <a:ext uri="{FF2B5EF4-FFF2-40B4-BE49-F238E27FC236}">
                <a16:creationId xmlns:a16="http://schemas.microsoft.com/office/drawing/2014/main" id="{4D839F54-DE56-8B4D-A061-C39B0D9FB8A0}"/>
              </a:ext>
            </a:extLst>
          </p:cNvPr>
          <p:cNvSpPr txBox="1"/>
          <p:nvPr/>
        </p:nvSpPr>
        <p:spPr>
          <a:xfrm>
            <a:off x="4824035" y="5868414"/>
            <a:ext cx="5610831" cy="369332"/>
          </a:xfrm>
          <a:prstGeom prst="rect">
            <a:avLst/>
          </a:prstGeom>
          <a:noFill/>
        </p:spPr>
        <p:txBody>
          <a:bodyPr wrap="none" rtlCol="0">
            <a:spAutoFit/>
          </a:bodyPr>
          <a:lstStyle/>
          <a:p>
            <a:r>
              <a:rPr lang="en-US" dirty="0"/>
              <a:t>“Making Healthcare Easier So Life Can Be Better”</a:t>
            </a:r>
          </a:p>
        </p:txBody>
      </p:sp>
      <p:sp>
        <p:nvSpPr>
          <p:cNvPr id="7" name="TextBox 6">
            <a:extLst>
              <a:ext uri="{FF2B5EF4-FFF2-40B4-BE49-F238E27FC236}">
                <a16:creationId xmlns:a16="http://schemas.microsoft.com/office/drawing/2014/main" id="{485E488C-5035-4543-95C6-9F8D65459AAC}"/>
              </a:ext>
            </a:extLst>
          </p:cNvPr>
          <p:cNvSpPr txBox="1"/>
          <p:nvPr/>
        </p:nvSpPr>
        <p:spPr>
          <a:xfrm>
            <a:off x="7529711" y="600703"/>
            <a:ext cx="2148345" cy="461665"/>
          </a:xfrm>
          <a:prstGeom prst="rect">
            <a:avLst/>
          </a:prstGeom>
          <a:noFill/>
        </p:spPr>
        <p:txBody>
          <a:bodyPr wrap="none" rtlCol="0">
            <a:spAutoFit/>
          </a:bodyPr>
          <a:lstStyle/>
          <a:p>
            <a:r>
              <a:rPr lang="en-US" sz="1200" dirty="0"/>
              <a:t>Wyoming Medical Center </a:t>
            </a:r>
          </a:p>
          <a:p>
            <a:r>
              <a:rPr lang="en-US" sz="1200" dirty="0"/>
              <a:t>Casper</a:t>
            </a:r>
          </a:p>
        </p:txBody>
      </p:sp>
    </p:spTree>
    <p:extLst>
      <p:ext uri="{BB962C8B-B14F-4D97-AF65-F5344CB8AC3E}">
        <p14:creationId xmlns:p14="http://schemas.microsoft.com/office/powerpoint/2010/main" val="402688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65" y="1295400"/>
            <a:ext cx="12191999" cy="5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en-US" dirty="0">
              <a:solidFill>
                <a:prstClr val="white"/>
              </a:solidFill>
            </a:endParaRPr>
          </a:p>
        </p:txBody>
      </p:sp>
      <p:sp>
        <p:nvSpPr>
          <p:cNvPr id="2" name="Title 1"/>
          <p:cNvSpPr>
            <a:spLocks noGrp="1"/>
          </p:cNvSpPr>
          <p:nvPr>
            <p:ph type="title"/>
          </p:nvPr>
        </p:nvSpPr>
        <p:spPr>
          <a:xfrm>
            <a:off x="508002" y="279400"/>
            <a:ext cx="5560484" cy="683288"/>
          </a:xfrm>
        </p:spPr>
        <p:txBody>
          <a:bodyPr>
            <a:spAutoFit/>
          </a:bodyPr>
          <a:lstStyle/>
          <a:p>
            <a:r>
              <a:rPr lang="en-US" sz="4300" dirty="0"/>
              <a:t>Mayo Clinic</a:t>
            </a:r>
          </a:p>
        </p:txBody>
      </p:sp>
      <p:grpSp>
        <p:nvGrpSpPr>
          <p:cNvPr id="7" name="Group 6"/>
          <p:cNvGrpSpPr/>
          <p:nvPr/>
        </p:nvGrpSpPr>
        <p:grpSpPr>
          <a:xfrm>
            <a:off x="852530" y="2101444"/>
            <a:ext cx="3131244" cy="512448"/>
            <a:chOff x="1712463" y="3448486"/>
            <a:chExt cx="2348433" cy="512447"/>
          </a:xfrm>
        </p:grpSpPr>
        <p:sp>
          <p:nvSpPr>
            <p:cNvPr id="83" name="TextBox 82"/>
            <p:cNvSpPr txBox="1"/>
            <p:nvPr/>
          </p:nvSpPr>
          <p:spPr>
            <a:xfrm>
              <a:off x="2935588" y="3694834"/>
              <a:ext cx="1125308" cy="263148"/>
            </a:xfrm>
            <a:prstGeom prst="rect">
              <a:avLst/>
            </a:prstGeom>
            <a:noFill/>
          </p:spPr>
          <p:txBody>
            <a:bodyPr wrap="none" lIns="0" tIns="0" rIns="0" bIns="0" rtlCol="0" anchor="ctr" anchorCtr="0">
              <a:spAutoFit/>
            </a:bodyPr>
            <a:lstStyle/>
            <a:p>
              <a:pPr defTabSz="1219140">
                <a:lnSpc>
                  <a:spcPct val="90000"/>
                </a:lnSpc>
              </a:pPr>
              <a:r>
                <a:rPr lang="en-US" sz="1900" dirty="0">
                  <a:solidFill>
                    <a:srgbClr val="0046AD">
                      <a:lumMod val="75000"/>
                    </a:srgbClr>
                  </a:solidFill>
                  <a:cs typeface="Arial" panose="020B0604020202020204" pitchFamily="34" charset="0"/>
                </a:rPr>
                <a:t>EMPLOYEES</a:t>
              </a:r>
            </a:p>
          </p:txBody>
        </p:sp>
        <p:sp>
          <p:nvSpPr>
            <p:cNvPr id="84" name="TextBox 83"/>
            <p:cNvSpPr txBox="1"/>
            <p:nvPr/>
          </p:nvSpPr>
          <p:spPr>
            <a:xfrm>
              <a:off x="1712463" y="3448486"/>
              <a:ext cx="1090442" cy="512447"/>
            </a:xfrm>
            <a:prstGeom prst="rect">
              <a:avLst/>
            </a:prstGeom>
            <a:noFill/>
          </p:spPr>
          <p:txBody>
            <a:bodyPr wrap="none" lIns="0" tIns="0" rIns="0" bIns="0" rtlCol="0" anchor="ctr" anchorCtr="0">
              <a:spAutoFit/>
            </a:bodyPr>
            <a:lstStyle/>
            <a:p>
              <a:pPr algn="r" defTabSz="1219140">
                <a:lnSpc>
                  <a:spcPct val="90000"/>
                </a:lnSpc>
              </a:pPr>
              <a:r>
                <a:rPr lang="en-US" sz="3700" b="1" dirty="0">
                  <a:solidFill>
                    <a:srgbClr val="0046AD">
                      <a:lumMod val="75000"/>
                    </a:srgbClr>
                  </a:solidFill>
                  <a:cs typeface="Arial" panose="020B0604020202020204" pitchFamily="34" charset="0"/>
                </a:rPr>
                <a:t>65,214</a:t>
              </a:r>
              <a:endParaRPr lang="en-US" sz="1500" dirty="0">
                <a:solidFill>
                  <a:srgbClr val="0046AD">
                    <a:lumMod val="75000"/>
                  </a:srgbClr>
                </a:solidFill>
                <a:cs typeface="Arial" panose="020B0604020202020204" pitchFamily="34" charset="0"/>
              </a:endParaRPr>
            </a:p>
          </p:txBody>
        </p:sp>
      </p:grpSp>
      <p:grpSp>
        <p:nvGrpSpPr>
          <p:cNvPr id="100" name="Group 99"/>
          <p:cNvGrpSpPr/>
          <p:nvPr/>
        </p:nvGrpSpPr>
        <p:grpSpPr>
          <a:xfrm>
            <a:off x="7121387" y="2093618"/>
            <a:ext cx="3474311" cy="730401"/>
            <a:chOff x="1701641" y="4377872"/>
            <a:chExt cx="2605733" cy="730402"/>
          </a:xfrm>
        </p:grpSpPr>
        <p:sp>
          <p:nvSpPr>
            <p:cNvPr id="87" name="TextBox 86"/>
            <p:cNvSpPr txBox="1"/>
            <p:nvPr/>
          </p:nvSpPr>
          <p:spPr>
            <a:xfrm>
              <a:off x="1847001" y="4900525"/>
              <a:ext cx="2133745" cy="207749"/>
            </a:xfrm>
            <a:prstGeom prst="rect">
              <a:avLst/>
            </a:prstGeom>
            <a:noFill/>
          </p:spPr>
          <p:txBody>
            <a:bodyPr wrap="square" lIns="0" tIns="0" rIns="0" bIns="0" rtlCol="0" anchor="t" anchorCtr="0">
              <a:spAutoFit/>
            </a:bodyPr>
            <a:lstStyle/>
            <a:p>
              <a:pPr defTabSz="1219140">
                <a:lnSpc>
                  <a:spcPct val="90000"/>
                </a:lnSpc>
              </a:pPr>
              <a:r>
                <a:rPr lang="en-US" sz="1500" dirty="0">
                  <a:solidFill>
                    <a:srgbClr val="0046AD">
                      <a:lumMod val="75000"/>
                    </a:srgbClr>
                  </a:solidFill>
                  <a:cs typeface="Arial" panose="020B0604020202020204" pitchFamily="34" charset="0"/>
                </a:rPr>
                <a:t>from every state &amp; 143 countries</a:t>
              </a:r>
            </a:p>
          </p:txBody>
        </p:sp>
        <p:grpSp>
          <p:nvGrpSpPr>
            <p:cNvPr id="9" name="Group 8"/>
            <p:cNvGrpSpPr/>
            <p:nvPr/>
          </p:nvGrpSpPr>
          <p:grpSpPr>
            <a:xfrm>
              <a:off x="1701641" y="4377872"/>
              <a:ext cx="2605733" cy="595549"/>
              <a:chOff x="1701641" y="4270033"/>
              <a:chExt cx="2605733" cy="595549"/>
            </a:xfrm>
          </p:grpSpPr>
          <p:sp>
            <p:nvSpPr>
              <p:cNvPr id="86" name="TextBox 85"/>
              <p:cNvSpPr txBox="1"/>
              <p:nvPr/>
            </p:nvSpPr>
            <p:spPr>
              <a:xfrm>
                <a:off x="2935588" y="4572611"/>
                <a:ext cx="1371786" cy="221599"/>
              </a:xfrm>
              <a:prstGeom prst="rect">
                <a:avLst/>
              </a:prstGeom>
              <a:noFill/>
            </p:spPr>
            <p:txBody>
              <a:bodyPr wrap="none" lIns="0" tIns="0" rIns="0" bIns="0" rtlCol="0" anchor="ctr" anchorCtr="0">
                <a:spAutoFit/>
              </a:bodyPr>
              <a:lstStyle/>
              <a:p>
                <a:pPr defTabSz="1219140">
                  <a:lnSpc>
                    <a:spcPct val="90000"/>
                  </a:lnSpc>
                </a:pPr>
                <a:r>
                  <a:rPr lang="en-US" sz="1600" dirty="0">
                    <a:solidFill>
                      <a:srgbClr val="0046AD">
                        <a:lumMod val="75000"/>
                      </a:srgbClr>
                    </a:solidFill>
                    <a:cs typeface="Arial" panose="020B0604020202020204" pitchFamily="34" charset="0"/>
                  </a:rPr>
                  <a:t>UNIQUE PATIENTS</a:t>
                </a:r>
              </a:p>
            </p:txBody>
          </p:sp>
          <p:sp>
            <p:nvSpPr>
              <p:cNvPr id="88" name="TextBox 87"/>
              <p:cNvSpPr txBox="1"/>
              <p:nvPr/>
            </p:nvSpPr>
            <p:spPr>
              <a:xfrm>
                <a:off x="1701641" y="4270033"/>
                <a:ext cx="1101263" cy="595549"/>
              </a:xfrm>
              <a:prstGeom prst="rect">
                <a:avLst/>
              </a:prstGeom>
              <a:noFill/>
            </p:spPr>
            <p:txBody>
              <a:bodyPr wrap="none" lIns="0" tIns="0" rIns="0" bIns="0" rtlCol="0" anchor="ctr" anchorCtr="0">
                <a:spAutoFit/>
              </a:bodyPr>
              <a:lstStyle/>
              <a:p>
                <a:pPr algn="r" defTabSz="1219140">
                  <a:lnSpc>
                    <a:spcPct val="90000"/>
                  </a:lnSpc>
                </a:pPr>
                <a:r>
                  <a:rPr lang="en-US" sz="3700" b="1" dirty="0">
                    <a:solidFill>
                      <a:srgbClr val="0046AD">
                        <a:lumMod val="75000"/>
                      </a:srgbClr>
                    </a:solidFill>
                    <a:cs typeface="Arial" panose="020B0604020202020204" pitchFamily="34" charset="0"/>
                  </a:rPr>
                  <a:t>1.3</a:t>
                </a:r>
                <a:r>
                  <a:rPr lang="en-US" sz="4300" b="1" dirty="0">
                    <a:solidFill>
                      <a:srgbClr val="0046AD">
                        <a:lumMod val="75000"/>
                      </a:srgbClr>
                    </a:solidFill>
                    <a:cs typeface="Arial" panose="020B0604020202020204" pitchFamily="34" charset="0"/>
                  </a:rPr>
                  <a:t> </a:t>
                </a:r>
                <a:r>
                  <a:rPr lang="en-US" dirty="0">
                    <a:solidFill>
                      <a:srgbClr val="0046AD">
                        <a:lumMod val="75000"/>
                      </a:srgbClr>
                    </a:solidFill>
                    <a:cs typeface="Arial" panose="020B0604020202020204" pitchFamily="34" charset="0"/>
                  </a:rPr>
                  <a:t>million</a:t>
                </a:r>
                <a:endParaRPr lang="en-US" sz="1600" dirty="0">
                  <a:solidFill>
                    <a:srgbClr val="0046AD">
                      <a:lumMod val="75000"/>
                    </a:srgbClr>
                  </a:solidFill>
                  <a:cs typeface="Arial" panose="020B0604020202020204" pitchFamily="34" charset="0"/>
                </a:endParaRPr>
              </a:p>
            </p:txBody>
          </p:sp>
        </p:grpSp>
      </p:grpSp>
      <p:sp>
        <p:nvSpPr>
          <p:cNvPr id="97" name="Footer Placeholder 1"/>
          <p:cNvSpPr txBox="1">
            <a:spLocks/>
          </p:cNvSpPr>
          <p:nvPr/>
        </p:nvSpPr>
        <p:spPr>
          <a:xfrm>
            <a:off x="711200" y="6366337"/>
            <a:ext cx="5554133" cy="517056"/>
          </a:xfrm>
          <a:prstGeom prst="rect">
            <a:avLst/>
          </a:prstGeom>
        </p:spPr>
        <p:txBody>
          <a:bodyPr vert="horz" wrap="square" lIns="0" tIns="121914" rIns="0" bIns="60957" rtlCol="0" anchor="t" anchorCtr="0">
            <a:spAutoFit/>
          </a:bodyPr>
          <a:lstStyle>
            <a:defPPr>
              <a:defRPr lang="en-US"/>
            </a:defPPr>
            <a:lvl1pPr marL="0" algn="r" defTabSz="914400" rtl="0" eaLnBrk="1" latinLnBrk="0" hangingPunct="1">
              <a:lnSpc>
                <a:spcPct val="90000"/>
              </a:lnSpc>
              <a:defRPr sz="12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081" indent="-74081" algn="l"/>
            <a:r>
              <a:rPr lang="en-US" dirty="0">
                <a:solidFill>
                  <a:srgbClr val="0046AD">
                    <a:lumMod val="60000"/>
                    <a:lumOff val="40000"/>
                  </a:srgbClr>
                </a:solidFill>
              </a:rPr>
              <a:t>*</a:t>
            </a:r>
            <a:br>
              <a:rPr lang="en-US" dirty="0">
                <a:solidFill>
                  <a:srgbClr val="0046AD">
                    <a:lumMod val="60000"/>
                    <a:lumOff val="40000"/>
                  </a:srgbClr>
                </a:solidFill>
              </a:rPr>
            </a:br>
            <a:endParaRPr lang="en-US" dirty="0">
              <a:solidFill>
                <a:srgbClr val="0046AD">
                  <a:lumMod val="60000"/>
                  <a:lumOff val="40000"/>
                </a:srgbClr>
              </a:solidFill>
            </a:endParaRPr>
          </a:p>
        </p:txBody>
      </p:sp>
      <p:sp>
        <p:nvSpPr>
          <p:cNvPr id="110" name="Rectangle 109"/>
          <p:cNvSpPr/>
          <p:nvPr/>
        </p:nvSpPr>
        <p:spPr>
          <a:xfrm>
            <a:off x="6502400" y="2921001"/>
            <a:ext cx="4978400" cy="1164411"/>
          </a:xfrm>
          <a:prstGeom prst="rect">
            <a:avLst/>
          </a:prstGeom>
        </p:spPr>
        <p:txBody>
          <a:bodyPr wrap="square" lIns="0" tIns="81273" rIns="0" bIns="81273">
            <a:spAutoFit/>
          </a:bodyPr>
          <a:lstStyle/>
          <a:p>
            <a:pPr defTabSz="1219140"/>
            <a:r>
              <a:rPr lang="en-US" sz="2700" b="1" dirty="0">
                <a:solidFill>
                  <a:srgbClr val="0046AD"/>
                </a:solidFill>
                <a:cs typeface="Arial" panose="020B0604020202020204" pitchFamily="34" charset="0"/>
              </a:rPr>
              <a:t>33%  </a:t>
            </a:r>
            <a:r>
              <a:rPr lang="en-US" sz="1900" dirty="0">
                <a:solidFill>
                  <a:prstClr val="black"/>
                </a:solidFill>
                <a:cs typeface="Arial" panose="020B0604020202020204" pitchFamily="34" charset="0"/>
              </a:rPr>
              <a:t>Of people who visit a Mayo Clinic destination medical center locations have complex or highly complex conditions</a:t>
            </a:r>
            <a:endParaRPr lang="en-US" sz="1900" b="1" dirty="0">
              <a:solidFill>
                <a:prstClr val="black"/>
              </a:solidFill>
              <a:cs typeface="Arial" panose="020B0604020202020204" pitchFamily="34" charset="0"/>
            </a:endParaRPr>
          </a:p>
        </p:txBody>
      </p:sp>
      <p:grpSp>
        <p:nvGrpSpPr>
          <p:cNvPr id="111" name="Group 110"/>
          <p:cNvGrpSpPr/>
          <p:nvPr/>
        </p:nvGrpSpPr>
        <p:grpSpPr>
          <a:xfrm>
            <a:off x="5486402" y="3124200"/>
            <a:ext cx="507999" cy="812800"/>
            <a:chOff x="-1289051" y="1938338"/>
            <a:chExt cx="390525" cy="644525"/>
          </a:xfrm>
        </p:grpSpPr>
        <p:sp>
          <p:nvSpPr>
            <p:cNvPr id="112" name="Freeform 33"/>
            <p:cNvSpPr>
              <a:spLocks noEditPoints="1"/>
            </p:cNvSpPr>
            <p:nvPr/>
          </p:nvSpPr>
          <p:spPr bwMode="auto">
            <a:xfrm>
              <a:off x="-1289051" y="1938338"/>
              <a:ext cx="390525" cy="539750"/>
            </a:xfrm>
            <a:custGeom>
              <a:avLst/>
              <a:gdLst>
                <a:gd name="T0" fmla="*/ 104 w 104"/>
                <a:gd name="T1" fmla="*/ 52 h 144"/>
                <a:gd name="T2" fmla="*/ 104 w 104"/>
                <a:gd name="T3" fmla="*/ 52 h 144"/>
                <a:gd name="T4" fmla="*/ 104 w 104"/>
                <a:gd name="T5" fmla="*/ 52 h 144"/>
                <a:gd name="T6" fmla="*/ 104 w 104"/>
                <a:gd name="T7" fmla="*/ 52 h 144"/>
                <a:gd name="T8" fmla="*/ 52 w 104"/>
                <a:gd name="T9" fmla="*/ 0 h 144"/>
                <a:gd name="T10" fmla="*/ 0 w 104"/>
                <a:gd name="T11" fmla="*/ 52 h 144"/>
                <a:gd name="T12" fmla="*/ 52 w 104"/>
                <a:gd name="T13" fmla="*/ 144 h 144"/>
                <a:gd name="T14" fmla="*/ 104 w 104"/>
                <a:gd name="T15" fmla="*/ 52 h 144"/>
                <a:gd name="T16" fmla="*/ 52 w 104"/>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4">
                  <a:moveTo>
                    <a:pt x="104" y="52"/>
                  </a:moveTo>
                  <a:cubicBezTo>
                    <a:pt x="104" y="52"/>
                    <a:pt x="104" y="52"/>
                    <a:pt x="104" y="52"/>
                  </a:cubicBezTo>
                  <a:cubicBezTo>
                    <a:pt x="104" y="52"/>
                    <a:pt x="104" y="52"/>
                    <a:pt x="104" y="52"/>
                  </a:cubicBezTo>
                  <a:cubicBezTo>
                    <a:pt x="104" y="52"/>
                    <a:pt x="104" y="52"/>
                    <a:pt x="104" y="52"/>
                  </a:cubicBezTo>
                  <a:close/>
                  <a:moveTo>
                    <a:pt x="52" y="0"/>
                  </a:moveTo>
                  <a:cubicBezTo>
                    <a:pt x="23" y="0"/>
                    <a:pt x="0" y="23"/>
                    <a:pt x="0" y="52"/>
                  </a:cubicBezTo>
                  <a:cubicBezTo>
                    <a:pt x="0" y="92"/>
                    <a:pt x="39" y="101"/>
                    <a:pt x="52" y="144"/>
                  </a:cubicBezTo>
                  <a:cubicBezTo>
                    <a:pt x="65" y="101"/>
                    <a:pt x="104" y="92"/>
                    <a:pt x="104" y="52"/>
                  </a:cubicBezTo>
                  <a:cubicBezTo>
                    <a:pt x="104" y="23"/>
                    <a:pt x="81" y="0"/>
                    <a:pt x="52" y="0"/>
                  </a:cubicBezTo>
                  <a:close/>
                </a:path>
              </a:pathLst>
            </a:cu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13" name="Freeform 34"/>
            <p:cNvSpPr>
              <a:spLocks/>
            </p:cNvSpPr>
            <p:nvPr/>
          </p:nvSpPr>
          <p:spPr bwMode="auto">
            <a:xfrm>
              <a:off x="-1289051" y="2439988"/>
              <a:ext cx="390525" cy="142875"/>
            </a:xfrm>
            <a:custGeom>
              <a:avLst/>
              <a:gdLst>
                <a:gd name="T0" fmla="*/ 28 w 104"/>
                <a:gd name="T1" fmla="*/ 0 h 38"/>
                <a:gd name="T2" fmla="*/ 0 w 104"/>
                <a:gd name="T3" fmla="*/ 18 h 38"/>
                <a:gd name="T4" fmla="*/ 52 w 104"/>
                <a:gd name="T5" fmla="*/ 38 h 38"/>
                <a:gd name="T6" fmla="*/ 104 w 104"/>
                <a:gd name="T7" fmla="*/ 18 h 38"/>
                <a:gd name="T8" fmla="*/ 76 w 104"/>
                <a:gd name="T9" fmla="*/ 0 h 38"/>
              </a:gdLst>
              <a:ahLst/>
              <a:cxnLst>
                <a:cxn ang="0">
                  <a:pos x="T0" y="T1"/>
                </a:cxn>
                <a:cxn ang="0">
                  <a:pos x="T2" y="T3"/>
                </a:cxn>
                <a:cxn ang="0">
                  <a:pos x="T4" y="T5"/>
                </a:cxn>
                <a:cxn ang="0">
                  <a:pos x="T6" y="T7"/>
                </a:cxn>
                <a:cxn ang="0">
                  <a:pos x="T8" y="T9"/>
                </a:cxn>
              </a:cxnLst>
              <a:rect l="0" t="0" r="r" b="b"/>
              <a:pathLst>
                <a:path w="104" h="38">
                  <a:moveTo>
                    <a:pt x="28" y="0"/>
                  </a:moveTo>
                  <a:cubicBezTo>
                    <a:pt x="11" y="4"/>
                    <a:pt x="0" y="10"/>
                    <a:pt x="0" y="18"/>
                  </a:cubicBezTo>
                  <a:cubicBezTo>
                    <a:pt x="0" y="29"/>
                    <a:pt x="23" y="38"/>
                    <a:pt x="52" y="38"/>
                  </a:cubicBezTo>
                  <a:cubicBezTo>
                    <a:pt x="81" y="38"/>
                    <a:pt x="104" y="29"/>
                    <a:pt x="104" y="18"/>
                  </a:cubicBezTo>
                  <a:cubicBezTo>
                    <a:pt x="104" y="10"/>
                    <a:pt x="93" y="4"/>
                    <a:pt x="76" y="0"/>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14" name="Freeform 35"/>
            <p:cNvSpPr>
              <a:spLocks/>
            </p:cNvSpPr>
            <p:nvPr/>
          </p:nvSpPr>
          <p:spPr bwMode="auto">
            <a:xfrm>
              <a:off x="-1184276" y="2043113"/>
              <a:ext cx="179388" cy="179388"/>
            </a:xfrm>
            <a:custGeom>
              <a:avLst/>
              <a:gdLst>
                <a:gd name="T0" fmla="*/ 76 w 113"/>
                <a:gd name="T1" fmla="*/ 38 h 113"/>
                <a:gd name="T2" fmla="*/ 76 w 113"/>
                <a:gd name="T3" fmla="*/ 0 h 113"/>
                <a:gd name="T4" fmla="*/ 38 w 113"/>
                <a:gd name="T5" fmla="*/ 0 h 113"/>
                <a:gd name="T6" fmla="*/ 38 w 113"/>
                <a:gd name="T7" fmla="*/ 38 h 113"/>
                <a:gd name="T8" fmla="*/ 0 w 113"/>
                <a:gd name="T9" fmla="*/ 38 h 113"/>
                <a:gd name="T10" fmla="*/ 0 w 113"/>
                <a:gd name="T11" fmla="*/ 76 h 113"/>
                <a:gd name="T12" fmla="*/ 38 w 113"/>
                <a:gd name="T13" fmla="*/ 76 h 113"/>
                <a:gd name="T14" fmla="*/ 38 w 113"/>
                <a:gd name="T15" fmla="*/ 113 h 113"/>
                <a:gd name="T16" fmla="*/ 76 w 113"/>
                <a:gd name="T17" fmla="*/ 113 h 113"/>
                <a:gd name="T18" fmla="*/ 76 w 113"/>
                <a:gd name="T19" fmla="*/ 76 h 113"/>
                <a:gd name="T20" fmla="*/ 113 w 113"/>
                <a:gd name="T21" fmla="*/ 76 h 113"/>
                <a:gd name="T22" fmla="*/ 113 w 113"/>
                <a:gd name="T23" fmla="*/ 38 h 113"/>
                <a:gd name="T24" fmla="*/ 76 w 113"/>
                <a:gd name="T25"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13">
                  <a:moveTo>
                    <a:pt x="76" y="38"/>
                  </a:moveTo>
                  <a:lnTo>
                    <a:pt x="76" y="0"/>
                  </a:lnTo>
                  <a:lnTo>
                    <a:pt x="38" y="0"/>
                  </a:lnTo>
                  <a:lnTo>
                    <a:pt x="38" y="38"/>
                  </a:lnTo>
                  <a:lnTo>
                    <a:pt x="0" y="38"/>
                  </a:lnTo>
                  <a:lnTo>
                    <a:pt x="0" y="76"/>
                  </a:lnTo>
                  <a:lnTo>
                    <a:pt x="38" y="76"/>
                  </a:lnTo>
                  <a:lnTo>
                    <a:pt x="38" y="113"/>
                  </a:lnTo>
                  <a:lnTo>
                    <a:pt x="76" y="113"/>
                  </a:lnTo>
                  <a:lnTo>
                    <a:pt x="76" y="76"/>
                  </a:lnTo>
                  <a:lnTo>
                    <a:pt x="113" y="76"/>
                  </a:lnTo>
                  <a:lnTo>
                    <a:pt x="113" y="38"/>
                  </a:lnTo>
                  <a:lnTo>
                    <a:pt x="76" y="38"/>
                  </a:ln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grpSp>
      <p:sp>
        <p:nvSpPr>
          <p:cNvPr id="115" name="Rectangle 114"/>
          <p:cNvSpPr/>
          <p:nvPr/>
        </p:nvSpPr>
        <p:spPr>
          <a:xfrm>
            <a:off x="9604759" y="4192833"/>
            <a:ext cx="2540000" cy="872023"/>
          </a:xfrm>
          <a:prstGeom prst="rect">
            <a:avLst/>
          </a:prstGeom>
        </p:spPr>
        <p:txBody>
          <a:bodyPr wrap="square" lIns="0" tIns="81273" rIns="0" bIns="81273">
            <a:spAutoFit/>
          </a:bodyPr>
          <a:lstStyle/>
          <a:p>
            <a:pPr defTabSz="1219140"/>
            <a:r>
              <a:rPr lang="en-US" sz="2700" b="1" dirty="0">
                <a:solidFill>
                  <a:srgbClr val="0046AD"/>
                </a:solidFill>
                <a:cs typeface="Arial" panose="020B0604020202020204" pitchFamily="34" charset="0"/>
              </a:rPr>
              <a:t>130,000 </a:t>
            </a:r>
            <a:r>
              <a:rPr lang="en-US" sz="1900" dirty="0">
                <a:solidFill>
                  <a:prstClr val="black"/>
                </a:solidFill>
                <a:cs typeface="Arial" panose="020B0604020202020204" pitchFamily="34" charset="0"/>
              </a:rPr>
              <a:t>Patients who have surgery</a:t>
            </a:r>
            <a:endParaRPr lang="en-US" sz="1900" b="1" dirty="0">
              <a:solidFill>
                <a:prstClr val="black"/>
              </a:solidFill>
              <a:cs typeface="Arial" panose="020B0604020202020204" pitchFamily="34" charset="0"/>
            </a:endParaRPr>
          </a:p>
        </p:txBody>
      </p:sp>
      <p:grpSp>
        <p:nvGrpSpPr>
          <p:cNvPr id="116" name="Group 115"/>
          <p:cNvGrpSpPr/>
          <p:nvPr/>
        </p:nvGrpSpPr>
        <p:grpSpPr>
          <a:xfrm>
            <a:off x="8534402" y="4313508"/>
            <a:ext cx="795351" cy="639493"/>
            <a:chOff x="-1438276" y="3811588"/>
            <a:chExt cx="692150" cy="539750"/>
          </a:xfrm>
        </p:grpSpPr>
        <p:sp>
          <p:nvSpPr>
            <p:cNvPr id="117" name="Line 39"/>
            <p:cNvSpPr>
              <a:spLocks noChangeShapeType="1"/>
            </p:cNvSpPr>
            <p:nvPr/>
          </p:nvSpPr>
          <p:spPr bwMode="auto">
            <a:xfrm>
              <a:off x="-1136651" y="4097338"/>
              <a:ext cx="0" cy="17938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18" name="Freeform 40"/>
            <p:cNvSpPr>
              <a:spLocks/>
            </p:cNvSpPr>
            <p:nvPr/>
          </p:nvSpPr>
          <p:spPr bwMode="auto">
            <a:xfrm>
              <a:off x="-1377951" y="3811588"/>
              <a:ext cx="106363" cy="120650"/>
            </a:xfrm>
            <a:custGeom>
              <a:avLst/>
              <a:gdLst>
                <a:gd name="T0" fmla="*/ 14 w 28"/>
                <a:gd name="T1" fmla="*/ 32 h 32"/>
                <a:gd name="T2" fmla="*/ 0 w 28"/>
                <a:gd name="T3" fmla="*/ 18 h 32"/>
                <a:gd name="T4" fmla="*/ 0 w 28"/>
                <a:gd name="T5" fmla="*/ 14 h 32"/>
                <a:gd name="T6" fmla="*/ 14 w 28"/>
                <a:gd name="T7" fmla="*/ 0 h 32"/>
                <a:gd name="T8" fmla="*/ 28 w 28"/>
                <a:gd name="T9" fmla="*/ 14 h 32"/>
                <a:gd name="T10" fmla="*/ 28 w 28"/>
                <a:gd name="T11" fmla="*/ 18 h 32"/>
                <a:gd name="T12" fmla="*/ 14 w 2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8" h="32">
                  <a:moveTo>
                    <a:pt x="14" y="32"/>
                  </a:moveTo>
                  <a:cubicBezTo>
                    <a:pt x="6" y="32"/>
                    <a:pt x="0" y="26"/>
                    <a:pt x="0" y="18"/>
                  </a:cubicBezTo>
                  <a:cubicBezTo>
                    <a:pt x="0" y="14"/>
                    <a:pt x="0" y="14"/>
                    <a:pt x="0" y="14"/>
                  </a:cubicBezTo>
                  <a:cubicBezTo>
                    <a:pt x="0" y="6"/>
                    <a:pt x="6" y="0"/>
                    <a:pt x="14" y="0"/>
                  </a:cubicBezTo>
                  <a:cubicBezTo>
                    <a:pt x="22" y="0"/>
                    <a:pt x="28" y="6"/>
                    <a:pt x="28" y="14"/>
                  </a:cubicBezTo>
                  <a:cubicBezTo>
                    <a:pt x="28" y="18"/>
                    <a:pt x="28" y="18"/>
                    <a:pt x="28" y="18"/>
                  </a:cubicBezTo>
                  <a:cubicBezTo>
                    <a:pt x="28" y="26"/>
                    <a:pt x="22" y="32"/>
                    <a:pt x="14" y="32"/>
                  </a:cubicBez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19" name="Line 41"/>
            <p:cNvSpPr>
              <a:spLocks noChangeShapeType="1"/>
            </p:cNvSpPr>
            <p:nvPr/>
          </p:nvSpPr>
          <p:spPr bwMode="auto">
            <a:xfrm>
              <a:off x="-1438276" y="3976688"/>
              <a:ext cx="0" cy="374650"/>
            </a:xfrm>
            <a:prstGeom prst="line">
              <a:avLst/>
            </a:prstGeom>
            <a:noFill/>
            <a:ln w="2857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20" name="Line 42"/>
            <p:cNvSpPr>
              <a:spLocks noChangeShapeType="1"/>
            </p:cNvSpPr>
            <p:nvPr/>
          </p:nvSpPr>
          <p:spPr bwMode="auto">
            <a:xfrm>
              <a:off x="-1438276" y="4276725"/>
              <a:ext cx="692150" cy="0"/>
            </a:xfrm>
            <a:prstGeom prst="line">
              <a:avLst/>
            </a:prstGeom>
            <a:noFill/>
            <a:ln w="2857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21" name="Line 43"/>
            <p:cNvSpPr>
              <a:spLocks noChangeShapeType="1"/>
            </p:cNvSpPr>
            <p:nvPr/>
          </p:nvSpPr>
          <p:spPr bwMode="auto">
            <a:xfrm>
              <a:off x="-1438276" y="4186238"/>
              <a:ext cx="301625" cy="0"/>
            </a:xfrm>
            <a:prstGeom prst="line">
              <a:avLst/>
            </a:prstGeom>
            <a:noFill/>
            <a:ln w="2857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22" name="Freeform 44"/>
            <p:cNvSpPr>
              <a:spLocks/>
            </p:cNvSpPr>
            <p:nvPr/>
          </p:nvSpPr>
          <p:spPr bwMode="auto">
            <a:xfrm>
              <a:off x="-1377951" y="3976688"/>
              <a:ext cx="631825" cy="374650"/>
            </a:xfrm>
            <a:custGeom>
              <a:avLst/>
              <a:gdLst>
                <a:gd name="T0" fmla="*/ 0 w 168"/>
                <a:gd name="T1" fmla="*/ 24 h 100"/>
                <a:gd name="T2" fmla="*/ 0 w 168"/>
                <a:gd name="T3" fmla="*/ 16 h 100"/>
                <a:gd name="T4" fmla="*/ 24 w 168"/>
                <a:gd name="T5" fmla="*/ 8 h 100"/>
                <a:gd name="T6" fmla="*/ 44 w 168"/>
                <a:gd name="T7" fmla="*/ 32 h 100"/>
                <a:gd name="T8" fmla="*/ 152 w 168"/>
                <a:gd name="T9" fmla="*/ 32 h 100"/>
                <a:gd name="T10" fmla="*/ 168 w 168"/>
                <a:gd name="T11" fmla="*/ 48 h 100"/>
                <a:gd name="T12" fmla="*/ 168 w 16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68" h="100">
                  <a:moveTo>
                    <a:pt x="0" y="24"/>
                  </a:moveTo>
                  <a:cubicBezTo>
                    <a:pt x="0" y="16"/>
                    <a:pt x="0" y="16"/>
                    <a:pt x="0" y="16"/>
                  </a:cubicBezTo>
                  <a:cubicBezTo>
                    <a:pt x="0" y="4"/>
                    <a:pt x="16" y="0"/>
                    <a:pt x="24" y="8"/>
                  </a:cubicBezTo>
                  <a:cubicBezTo>
                    <a:pt x="44" y="32"/>
                    <a:pt x="44" y="32"/>
                    <a:pt x="44" y="32"/>
                  </a:cubicBezTo>
                  <a:cubicBezTo>
                    <a:pt x="152" y="32"/>
                    <a:pt x="152" y="32"/>
                    <a:pt x="152" y="32"/>
                  </a:cubicBezTo>
                  <a:cubicBezTo>
                    <a:pt x="161" y="32"/>
                    <a:pt x="168" y="39"/>
                    <a:pt x="168" y="48"/>
                  </a:cubicBezTo>
                  <a:cubicBezTo>
                    <a:pt x="168" y="100"/>
                    <a:pt x="168" y="100"/>
                    <a:pt x="168" y="100"/>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23" name="Freeform 45"/>
            <p:cNvSpPr>
              <a:spLocks/>
            </p:cNvSpPr>
            <p:nvPr/>
          </p:nvSpPr>
          <p:spPr bwMode="auto">
            <a:xfrm>
              <a:off x="-1152526" y="3857625"/>
              <a:ext cx="195263" cy="119063"/>
            </a:xfrm>
            <a:custGeom>
              <a:avLst/>
              <a:gdLst>
                <a:gd name="T0" fmla="*/ 0 w 123"/>
                <a:gd name="T1" fmla="*/ 47 h 75"/>
                <a:gd name="T2" fmla="*/ 29 w 123"/>
                <a:gd name="T3" fmla="*/ 47 h 75"/>
                <a:gd name="T4" fmla="*/ 47 w 123"/>
                <a:gd name="T5" fmla="*/ 0 h 75"/>
                <a:gd name="T6" fmla="*/ 66 w 123"/>
                <a:gd name="T7" fmla="*/ 75 h 75"/>
                <a:gd name="T8" fmla="*/ 85 w 123"/>
                <a:gd name="T9" fmla="*/ 28 h 75"/>
                <a:gd name="T10" fmla="*/ 95 w 123"/>
                <a:gd name="T11" fmla="*/ 47 h 75"/>
                <a:gd name="T12" fmla="*/ 123 w 123"/>
                <a:gd name="T13" fmla="*/ 47 h 75"/>
              </a:gdLst>
              <a:ahLst/>
              <a:cxnLst>
                <a:cxn ang="0">
                  <a:pos x="T0" y="T1"/>
                </a:cxn>
                <a:cxn ang="0">
                  <a:pos x="T2" y="T3"/>
                </a:cxn>
                <a:cxn ang="0">
                  <a:pos x="T4" y="T5"/>
                </a:cxn>
                <a:cxn ang="0">
                  <a:pos x="T6" y="T7"/>
                </a:cxn>
                <a:cxn ang="0">
                  <a:pos x="T8" y="T9"/>
                </a:cxn>
                <a:cxn ang="0">
                  <a:pos x="T10" y="T11"/>
                </a:cxn>
                <a:cxn ang="0">
                  <a:pos x="T12" y="T13"/>
                </a:cxn>
              </a:cxnLst>
              <a:rect l="0" t="0" r="r" b="b"/>
              <a:pathLst>
                <a:path w="123" h="75">
                  <a:moveTo>
                    <a:pt x="0" y="47"/>
                  </a:moveTo>
                  <a:lnTo>
                    <a:pt x="29" y="47"/>
                  </a:lnTo>
                  <a:lnTo>
                    <a:pt x="47" y="0"/>
                  </a:lnTo>
                  <a:lnTo>
                    <a:pt x="66" y="75"/>
                  </a:lnTo>
                  <a:lnTo>
                    <a:pt x="85" y="28"/>
                  </a:lnTo>
                  <a:lnTo>
                    <a:pt x="95" y="47"/>
                  </a:lnTo>
                  <a:lnTo>
                    <a:pt x="123" y="47"/>
                  </a:lnTo>
                </a:path>
              </a:pathLst>
            </a:cu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24" name="Rectangle 46"/>
            <p:cNvSpPr>
              <a:spLocks noChangeArrowheads="1"/>
            </p:cNvSpPr>
            <p:nvPr/>
          </p:nvSpPr>
          <p:spPr bwMode="auto">
            <a:xfrm>
              <a:off x="-1182688" y="3811588"/>
              <a:ext cx="255588" cy="211138"/>
            </a:xfrm>
            <a:prstGeom prst="rect">
              <a:avLst/>
            </a:pr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grpSp>
      <p:sp>
        <p:nvSpPr>
          <p:cNvPr id="125" name="Rectangle 124"/>
          <p:cNvSpPr/>
          <p:nvPr/>
        </p:nvSpPr>
        <p:spPr>
          <a:xfrm>
            <a:off x="6197601" y="4038602"/>
            <a:ext cx="2336800" cy="1313175"/>
          </a:xfrm>
          <a:prstGeom prst="rect">
            <a:avLst/>
          </a:prstGeom>
        </p:spPr>
        <p:txBody>
          <a:bodyPr wrap="square" lIns="0" tIns="81273" rIns="0" bIns="81273">
            <a:spAutoFit/>
          </a:bodyPr>
          <a:lstStyle/>
          <a:p>
            <a:pPr defTabSz="1219140"/>
            <a:r>
              <a:rPr lang="en-US" sz="2700" b="1" dirty="0">
                <a:solidFill>
                  <a:srgbClr val="0046AD"/>
                </a:solidFill>
                <a:cs typeface="Arial" panose="020B0604020202020204" pitchFamily="34" charset="0"/>
              </a:rPr>
              <a:t>138 </a:t>
            </a:r>
            <a:r>
              <a:rPr lang="en-US" sz="1600" dirty="0">
                <a:solidFill>
                  <a:prstClr val="black"/>
                </a:solidFill>
                <a:cs typeface="Arial" panose="020B0604020202020204" pitchFamily="34" charset="0"/>
              </a:rPr>
              <a:t>Countries represented by </a:t>
            </a:r>
          </a:p>
          <a:p>
            <a:pPr defTabSz="1219140"/>
            <a:r>
              <a:rPr lang="en-US" sz="1600" dirty="0">
                <a:solidFill>
                  <a:prstClr val="black"/>
                </a:solidFill>
                <a:cs typeface="Arial" panose="020B0604020202020204" pitchFamily="34" charset="0"/>
              </a:rPr>
              <a:t>patients beyond the United States</a:t>
            </a:r>
            <a:endParaRPr lang="en-US" sz="1600" b="1" dirty="0">
              <a:solidFill>
                <a:prstClr val="black"/>
              </a:solidFill>
              <a:cs typeface="Arial" panose="020B0604020202020204" pitchFamily="34" charset="0"/>
            </a:endParaRPr>
          </a:p>
        </p:txBody>
      </p:sp>
      <p:grpSp>
        <p:nvGrpSpPr>
          <p:cNvPr id="126" name="Group 125"/>
          <p:cNvGrpSpPr/>
          <p:nvPr/>
        </p:nvGrpSpPr>
        <p:grpSpPr>
          <a:xfrm>
            <a:off x="5181600" y="4241802"/>
            <a:ext cx="752072" cy="713276"/>
            <a:chOff x="-1077913" y="5354638"/>
            <a:chExt cx="660400" cy="614362"/>
          </a:xfrm>
        </p:grpSpPr>
        <p:sp>
          <p:nvSpPr>
            <p:cNvPr id="127" name="Freeform 50"/>
            <p:cNvSpPr>
              <a:spLocks/>
            </p:cNvSpPr>
            <p:nvPr/>
          </p:nvSpPr>
          <p:spPr bwMode="auto">
            <a:xfrm>
              <a:off x="-808038" y="5899150"/>
              <a:ext cx="120650" cy="28575"/>
            </a:xfrm>
            <a:custGeom>
              <a:avLst/>
              <a:gdLst>
                <a:gd name="T0" fmla="*/ 0 w 32"/>
                <a:gd name="T1" fmla="*/ 0 h 8"/>
                <a:gd name="T2" fmla="*/ 32 w 32"/>
                <a:gd name="T3" fmla="*/ 8 h 8"/>
              </a:gdLst>
              <a:ahLst/>
              <a:cxnLst>
                <a:cxn ang="0">
                  <a:pos x="T0" y="T1"/>
                </a:cxn>
                <a:cxn ang="0">
                  <a:pos x="T2" y="T3"/>
                </a:cxn>
              </a:cxnLst>
              <a:rect l="0" t="0" r="r" b="b"/>
              <a:pathLst>
                <a:path w="32" h="8">
                  <a:moveTo>
                    <a:pt x="0" y="0"/>
                  </a:moveTo>
                  <a:cubicBezTo>
                    <a:pt x="10" y="5"/>
                    <a:pt x="21" y="8"/>
                    <a:pt x="32" y="8"/>
                  </a:cubicBezTo>
                </a:path>
              </a:pathLst>
            </a:cu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28" name="Freeform 51"/>
            <p:cNvSpPr>
              <a:spLocks/>
            </p:cNvSpPr>
            <p:nvPr/>
          </p:nvSpPr>
          <p:spPr bwMode="auto">
            <a:xfrm>
              <a:off x="-957263" y="5354638"/>
              <a:ext cx="269875" cy="255587"/>
            </a:xfrm>
            <a:custGeom>
              <a:avLst/>
              <a:gdLst>
                <a:gd name="T0" fmla="*/ 72 w 72"/>
                <a:gd name="T1" fmla="*/ 0 h 68"/>
                <a:gd name="T2" fmla="*/ 0 w 72"/>
                <a:gd name="T3" fmla="*/ 68 h 68"/>
              </a:gdLst>
              <a:ahLst/>
              <a:cxnLst>
                <a:cxn ang="0">
                  <a:pos x="T0" y="T1"/>
                </a:cxn>
                <a:cxn ang="0">
                  <a:pos x="T2" y="T3"/>
                </a:cxn>
              </a:cxnLst>
              <a:rect l="0" t="0" r="r" b="b"/>
              <a:pathLst>
                <a:path w="72" h="68">
                  <a:moveTo>
                    <a:pt x="72" y="0"/>
                  </a:moveTo>
                  <a:cubicBezTo>
                    <a:pt x="35" y="0"/>
                    <a:pt x="4" y="30"/>
                    <a:pt x="0" y="68"/>
                  </a:cubicBezTo>
                </a:path>
              </a:pathLst>
            </a:cu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29" name="Freeform 52"/>
            <p:cNvSpPr>
              <a:spLocks/>
            </p:cNvSpPr>
            <p:nvPr/>
          </p:nvSpPr>
          <p:spPr bwMode="auto">
            <a:xfrm>
              <a:off x="-836613" y="5354638"/>
              <a:ext cx="149225" cy="569912"/>
            </a:xfrm>
            <a:custGeom>
              <a:avLst/>
              <a:gdLst>
                <a:gd name="T0" fmla="*/ 40 w 40"/>
                <a:gd name="T1" fmla="*/ 0 h 152"/>
                <a:gd name="T2" fmla="*/ 0 w 40"/>
                <a:gd name="T3" fmla="*/ 76 h 152"/>
                <a:gd name="T4" fmla="*/ 40 w 40"/>
                <a:gd name="T5" fmla="*/ 152 h 152"/>
              </a:gdLst>
              <a:ahLst/>
              <a:cxnLst>
                <a:cxn ang="0">
                  <a:pos x="T0" y="T1"/>
                </a:cxn>
                <a:cxn ang="0">
                  <a:pos x="T2" y="T3"/>
                </a:cxn>
                <a:cxn ang="0">
                  <a:pos x="T4" y="T5"/>
                </a:cxn>
              </a:cxnLst>
              <a:rect l="0" t="0" r="r" b="b"/>
              <a:pathLst>
                <a:path w="40" h="152">
                  <a:moveTo>
                    <a:pt x="40" y="0"/>
                  </a:moveTo>
                  <a:cubicBezTo>
                    <a:pt x="18" y="0"/>
                    <a:pt x="0" y="34"/>
                    <a:pt x="0" y="76"/>
                  </a:cubicBezTo>
                  <a:cubicBezTo>
                    <a:pt x="0" y="118"/>
                    <a:pt x="18" y="152"/>
                    <a:pt x="40" y="152"/>
                  </a:cubicBezTo>
                </a:path>
              </a:pathLst>
            </a:cu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30" name="Freeform 53"/>
            <p:cNvSpPr>
              <a:spLocks/>
            </p:cNvSpPr>
            <p:nvPr/>
          </p:nvSpPr>
          <p:spPr bwMode="auto">
            <a:xfrm>
              <a:off x="-687388" y="5354638"/>
              <a:ext cx="269875" cy="573087"/>
            </a:xfrm>
            <a:custGeom>
              <a:avLst/>
              <a:gdLst>
                <a:gd name="T0" fmla="*/ 0 w 72"/>
                <a:gd name="T1" fmla="*/ 0 h 153"/>
                <a:gd name="T2" fmla="*/ 72 w 72"/>
                <a:gd name="T3" fmla="*/ 76 h 153"/>
                <a:gd name="T4" fmla="*/ 0 w 72"/>
                <a:gd name="T5" fmla="*/ 153 h 153"/>
              </a:gdLst>
              <a:ahLst/>
              <a:cxnLst>
                <a:cxn ang="0">
                  <a:pos x="T0" y="T1"/>
                </a:cxn>
                <a:cxn ang="0">
                  <a:pos x="T2" y="T3"/>
                </a:cxn>
                <a:cxn ang="0">
                  <a:pos x="T4" y="T5"/>
                </a:cxn>
              </a:cxnLst>
              <a:rect l="0" t="0" r="r" b="b"/>
              <a:pathLst>
                <a:path w="72" h="153">
                  <a:moveTo>
                    <a:pt x="0" y="0"/>
                  </a:moveTo>
                  <a:cubicBezTo>
                    <a:pt x="40" y="0"/>
                    <a:pt x="72" y="34"/>
                    <a:pt x="72" y="76"/>
                  </a:cubicBezTo>
                  <a:cubicBezTo>
                    <a:pt x="72" y="119"/>
                    <a:pt x="40" y="153"/>
                    <a:pt x="0" y="153"/>
                  </a:cubicBezTo>
                </a:path>
              </a:pathLst>
            </a:cu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31" name="Freeform 54"/>
            <p:cNvSpPr>
              <a:spLocks/>
            </p:cNvSpPr>
            <p:nvPr/>
          </p:nvSpPr>
          <p:spPr bwMode="auto">
            <a:xfrm>
              <a:off x="-687388" y="5354638"/>
              <a:ext cx="149225" cy="569912"/>
            </a:xfrm>
            <a:custGeom>
              <a:avLst/>
              <a:gdLst>
                <a:gd name="T0" fmla="*/ 0 w 40"/>
                <a:gd name="T1" fmla="*/ 0 h 152"/>
                <a:gd name="T2" fmla="*/ 40 w 40"/>
                <a:gd name="T3" fmla="*/ 76 h 152"/>
                <a:gd name="T4" fmla="*/ 0 w 40"/>
                <a:gd name="T5" fmla="*/ 152 h 152"/>
              </a:gdLst>
              <a:ahLst/>
              <a:cxnLst>
                <a:cxn ang="0">
                  <a:pos x="T0" y="T1"/>
                </a:cxn>
                <a:cxn ang="0">
                  <a:pos x="T2" y="T3"/>
                </a:cxn>
                <a:cxn ang="0">
                  <a:pos x="T4" y="T5"/>
                </a:cxn>
              </a:cxnLst>
              <a:rect l="0" t="0" r="r" b="b"/>
              <a:pathLst>
                <a:path w="40" h="152">
                  <a:moveTo>
                    <a:pt x="0" y="0"/>
                  </a:moveTo>
                  <a:cubicBezTo>
                    <a:pt x="22" y="0"/>
                    <a:pt x="40" y="34"/>
                    <a:pt x="40" y="76"/>
                  </a:cubicBezTo>
                  <a:cubicBezTo>
                    <a:pt x="40" y="118"/>
                    <a:pt x="22" y="152"/>
                    <a:pt x="0" y="152"/>
                  </a:cubicBezTo>
                </a:path>
              </a:pathLst>
            </a:cu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32" name="Line 55"/>
            <p:cNvSpPr>
              <a:spLocks noChangeShapeType="1"/>
            </p:cNvSpPr>
            <p:nvPr/>
          </p:nvSpPr>
          <p:spPr bwMode="auto">
            <a:xfrm flipH="1">
              <a:off x="-942975" y="5534025"/>
              <a:ext cx="511175" cy="0"/>
            </a:xfrm>
            <a:prstGeom prst="line">
              <a:avLst/>
            </a:prstGeom>
            <a:noFill/>
            <a:ln w="285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33" name="Line 56"/>
            <p:cNvSpPr>
              <a:spLocks noChangeShapeType="1"/>
            </p:cNvSpPr>
            <p:nvPr/>
          </p:nvSpPr>
          <p:spPr bwMode="auto">
            <a:xfrm flipH="1">
              <a:off x="-866775" y="5745163"/>
              <a:ext cx="434975" cy="0"/>
            </a:xfrm>
            <a:prstGeom prst="line">
              <a:avLst/>
            </a:prstGeom>
            <a:noFill/>
            <a:ln w="285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34" name="Line 57"/>
            <p:cNvSpPr>
              <a:spLocks noChangeShapeType="1"/>
            </p:cNvSpPr>
            <p:nvPr/>
          </p:nvSpPr>
          <p:spPr bwMode="auto">
            <a:xfrm>
              <a:off x="-687388" y="5354638"/>
              <a:ext cx="0" cy="56991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35" name="Freeform 58"/>
            <p:cNvSpPr>
              <a:spLocks/>
            </p:cNvSpPr>
            <p:nvPr/>
          </p:nvSpPr>
          <p:spPr bwMode="auto">
            <a:xfrm>
              <a:off x="-1077913" y="5834063"/>
              <a:ext cx="241300" cy="134937"/>
            </a:xfrm>
            <a:custGeom>
              <a:avLst/>
              <a:gdLst>
                <a:gd name="T0" fmla="*/ 64 w 64"/>
                <a:gd name="T1" fmla="*/ 36 h 36"/>
                <a:gd name="T2" fmla="*/ 64 w 64"/>
                <a:gd name="T3" fmla="*/ 20 h 36"/>
                <a:gd name="T4" fmla="*/ 32 w 64"/>
                <a:gd name="T5" fmla="*/ 0 h 36"/>
                <a:gd name="T6" fmla="*/ 0 w 64"/>
                <a:gd name="T7" fmla="*/ 20 h 36"/>
                <a:gd name="T8" fmla="*/ 0 w 64"/>
                <a:gd name="T9" fmla="*/ 36 h 36"/>
              </a:gdLst>
              <a:ahLst/>
              <a:cxnLst>
                <a:cxn ang="0">
                  <a:pos x="T0" y="T1"/>
                </a:cxn>
                <a:cxn ang="0">
                  <a:pos x="T2" y="T3"/>
                </a:cxn>
                <a:cxn ang="0">
                  <a:pos x="T4" y="T5"/>
                </a:cxn>
                <a:cxn ang="0">
                  <a:pos x="T6" y="T7"/>
                </a:cxn>
                <a:cxn ang="0">
                  <a:pos x="T8" y="T9"/>
                </a:cxn>
              </a:cxnLst>
              <a:rect l="0" t="0" r="r" b="b"/>
              <a:pathLst>
                <a:path w="64" h="36">
                  <a:moveTo>
                    <a:pt x="64" y="36"/>
                  </a:moveTo>
                  <a:cubicBezTo>
                    <a:pt x="64" y="20"/>
                    <a:pt x="64" y="20"/>
                    <a:pt x="64" y="20"/>
                  </a:cubicBezTo>
                  <a:cubicBezTo>
                    <a:pt x="64" y="7"/>
                    <a:pt x="43" y="0"/>
                    <a:pt x="32" y="0"/>
                  </a:cubicBezTo>
                  <a:cubicBezTo>
                    <a:pt x="21" y="0"/>
                    <a:pt x="0" y="7"/>
                    <a:pt x="0" y="20"/>
                  </a:cubicBezTo>
                  <a:cubicBezTo>
                    <a:pt x="0" y="36"/>
                    <a:pt x="0" y="36"/>
                    <a:pt x="0" y="36"/>
                  </a:cubicBezTo>
                </a:path>
              </a:pathLst>
            </a:cu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36" name="Freeform 59"/>
            <p:cNvSpPr>
              <a:spLocks/>
            </p:cNvSpPr>
            <p:nvPr/>
          </p:nvSpPr>
          <p:spPr bwMode="auto">
            <a:xfrm>
              <a:off x="-1017588" y="5638800"/>
              <a:ext cx="120650" cy="150812"/>
            </a:xfrm>
            <a:custGeom>
              <a:avLst/>
              <a:gdLst>
                <a:gd name="T0" fmla="*/ 16 w 32"/>
                <a:gd name="T1" fmla="*/ 40 h 40"/>
                <a:gd name="T2" fmla="*/ 32 w 32"/>
                <a:gd name="T3" fmla="*/ 24 h 40"/>
                <a:gd name="T4" fmla="*/ 32 w 32"/>
                <a:gd name="T5" fmla="*/ 16 h 40"/>
                <a:gd name="T6" fmla="*/ 16 w 32"/>
                <a:gd name="T7" fmla="*/ 0 h 40"/>
                <a:gd name="T8" fmla="*/ 0 w 32"/>
                <a:gd name="T9" fmla="*/ 16 h 40"/>
                <a:gd name="T10" fmla="*/ 0 w 32"/>
                <a:gd name="T11" fmla="*/ 24 h 40"/>
                <a:gd name="T12" fmla="*/ 16 w 3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2" h="40">
                  <a:moveTo>
                    <a:pt x="16" y="40"/>
                  </a:moveTo>
                  <a:cubicBezTo>
                    <a:pt x="25" y="40"/>
                    <a:pt x="32" y="33"/>
                    <a:pt x="32" y="24"/>
                  </a:cubicBezTo>
                  <a:cubicBezTo>
                    <a:pt x="32" y="16"/>
                    <a:pt x="32" y="16"/>
                    <a:pt x="32" y="16"/>
                  </a:cubicBezTo>
                  <a:cubicBezTo>
                    <a:pt x="32" y="7"/>
                    <a:pt x="25" y="0"/>
                    <a:pt x="16" y="0"/>
                  </a:cubicBezTo>
                  <a:cubicBezTo>
                    <a:pt x="7" y="0"/>
                    <a:pt x="0" y="7"/>
                    <a:pt x="0" y="16"/>
                  </a:cubicBezTo>
                  <a:cubicBezTo>
                    <a:pt x="0" y="24"/>
                    <a:pt x="0" y="24"/>
                    <a:pt x="0" y="24"/>
                  </a:cubicBezTo>
                  <a:cubicBezTo>
                    <a:pt x="0" y="33"/>
                    <a:pt x="7" y="40"/>
                    <a:pt x="16" y="40"/>
                  </a:cubicBezTo>
                  <a:close/>
                </a:path>
              </a:pathLst>
            </a:cu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grpSp>
      <p:sp>
        <p:nvSpPr>
          <p:cNvPr id="137" name="Rectangle 136"/>
          <p:cNvSpPr/>
          <p:nvPr/>
        </p:nvSpPr>
        <p:spPr>
          <a:xfrm>
            <a:off x="6197603" y="5257802"/>
            <a:ext cx="3047999" cy="1041297"/>
          </a:xfrm>
          <a:prstGeom prst="rect">
            <a:avLst/>
          </a:prstGeom>
        </p:spPr>
        <p:txBody>
          <a:bodyPr wrap="square" lIns="0" tIns="81273" rIns="0" bIns="81273">
            <a:spAutoFit/>
          </a:bodyPr>
          <a:lstStyle/>
          <a:p>
            <a:pPr defTabSz="1219140"/>
            <a:r>
              <a:rPr lang="en-US" sz="2700" b="1" dirty="0">
                <a:solidFill>
                  <a:srgbClr val="0046AD"/>
                </a:solidFill>
                <a:cs typeface="Arial" panose="020B0604020202020204" pitchFamily="34" charset="0"/>
              </a:rPr>
              <a:t>88% </a:t>
            </a:r>
            <a:r>
              <a:rPr lang="en-US" sz="1500" dirty="0">
                <a:solidFill>
                  <a:prstClr val="black"/>
                </a:solidFill>
                <a:cs typeface="Arial" panose="020B0604020202020204" pitchFamily="34" charset="0"/>
              </a:rPr>
              <a:t>Of people who came to Mayo Clinic for a second opinion received a new or refined diagnosis</a:t>
            </a:r>
            <a:endParaRPr lang="en-US" sz="1500" b="1" dirty="0">
              <a:solidFill>
                <a:prstClr val="black"/>
              </a:solidFill>
              <a:cs typeface="Arial" panose="020B0604020202020204" pitchFamily="34" charset="0"/>
            </a:endParaRPr>
          </a:p>
        </p:txBody>
      </p:sp>
      <p:grpSp>
        <p:nvGrpSpPr>
          <p:cNvPr id="138" name="Group 137"/>
          <p:cNvGrpSpPr/>
          <p:nvPr/>
        </p:nvGrpSpPr>
        <p:grpSpPr>
          <a:xfrm>
            <a:off x="5384800" y="5408116"/>
            <a:ext cx="609600" cy="662485"/>
            <a:chOff x="6299200" y="1924050"/>
            <a:chExt cx="479426" cy="693738"/>
          </a:xfrm>
        </p:grpSpPr>
        <p:sp>
          <p:nvSpPr>
            <p:cNvPr id="139" name="Freeform 12"/>
            <p:cNvSpPr>
              <a:spLocks/>
            </p:cNvSpPr>
            <p:nvPr/>
          </p:nvSpPr>
          <p:spPr bwMode="auto">
            <a:xfrm>
              <a:off x="6418263" y="2232025"/>
              <a:ext cx="46038" cy="85725"/>
            </a:xfrm>
            <a:custGeom>
              <a:avLst/>
              <a:gdLst>
                <a:gd name="T0" fmla="*/ 12 w 12"/>
                <a:gd name="T1" fmla="*/ 0 h 23"/>
                <a:gd name="T2" fmla="*/ 12 w 12"/>
                <a:gd name="T3" fmla="*/ 13 h 23"/>
                <a:gd name="T4" fmla="*/ 7 w 12"/>
                <a:gd name="T5" fmla="*/ 21 h 23"/>
                <a:gd name="T6" fmla="*/ 0 w 12"/>
                <a:gd name="T7" fmla="*/ 23 h 23"/>
              </a:gdLst>
              <a:ahLst/>
              <a:cxnLst>
                <a:cxn ang="0">
                  <a:pos x="T0" y="T1"/>
                </a:cxn>
                <a:cxn ang="0">
                  <a:pos x="T2" y="T3"/>
                </a:cxn>
                <a:cxn ang="0">
                  <a:pos x="T4" y="T5"/>
                </a:cxn>
                <a:cxn ang="0">
                  <a:pos x="T6" y="T7"/>
                </a:cxn>
              </a:cxnLst>
              <a:rect l="0" t="0" r="r" b="b"/>
              <a:pathLst>
                <a:path w="12" h="23">
                  <a:moveTo>
                    <a:pt x="12" y="0"/>
                  </a:moveTo>
                  <a:cubicBezTo>
                    <a:pt x="12" y="13"/>
                    <a:pt x="12" y="13"/>
                    <a:pt x="12" y="13"/>
                  </a:cubicBezTo>
                  <a:cubicBezTo>
                    <a:pt x="12" y="17"/>
                    <a:pt x="10" y="20"/>
                    <a:pt x="7" y="21"/>
                  </a:cubicBezTo>
                  <a:cubicBezTo>
                    <a:pt x="0" y="23"/>
                    <a:pt x="0" y="23"/>
                    <a:pt x="0" y="23"/>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40" name="Line 13"/>
            <p:cNvSpPr>
              <a:spLocks noChangeShapeType="1"/>
            </p:cNvSpPr>
            <p:nvPr/>
          </p:nvSpPr>
          <p:spPr bwMode="auto">
            <a:xfrm>
              <a:off x="6418263" y="2301875"/>
              <a:ext cx="0" cy="136525"/>
            </a:xfrm>
            <a:prstGeom prst="line">
              <a:avLst/>
            </a:prstGeom>
            <a:noFill/>
            <a:ln w="2857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41" name="Freeform 14"/>
            <p:cNvSpPr>
              <a:spLocks/>
            </p:cNvSpPr>
            <p:nvPr/>
          </p:nvSpPr>
          <p:spPr bwMode="auto">
            <a:xfrm>
              <a:off x="6418263" y="2438400"/>
              <a:ext cx="60325" cy="149225"/>
            </a:xfrm>
            <a:custGeom>
              <a:avLst/>
              <a:gdLst>
                <a:gd name="T0" fmla="*/ 0 w 16"/>
                <a:gd name="T1" fmla="*/ 0 h 40"/>
                <a:gd name="T2" fmla="*/ 16 w 16"/>
                <a:gd name="T3" fmla="*/ 20 h 40"/>
                <a:gd name="T4" fmla="*/ 12 w 16"/>
                <a:gd name="T5" fmla="*/ 40 h 40"/>
                <a:gd name="T6" fmla="*/ 8 w 16"/>
                <a:gd name="T7" fmla="*/ 40 h 40"/>
              </a:gdLst>
              <a:ahLst/>
              <a:cxnLst>
                <a:cxn ang="0">
                  <a:pos x="T0" y="T1"/>
                </a:cxn>
                <a:cxn ang="0">
                  <a:pos x="T2" y="T3"/>
                </a:cxn>
                <a:cxn ang="0">
                  <a:pos x="T4" y="T5"/>
                </a:cxn>
                <a:cxn ang="0">
                  <a:pos x="T6" y="T7"/>
                </a:cxn>
              </a:cxnLst>
              <a:rect l="0" t="0" r="r" b="b"/>
              <a:pathLst>
                <a:path w="16" h="40">
                  <a:moveTo>
                    <a:pt x="0" y="0"/>
                  </a:moveTo>
                  <a:cubicBezTo>
                    <a:pt x="12" y="4"/>
                    <a:pt x="16" y="16"/>
                    <a:pt x="16" y="20"/>
                  </a:cubicBezTo>
                  <a:cubicBezTo>
                    <a:pt x="16" y="24"/>
                    <a:pt x="15" y="32"/>
                    <a:pt x="12" y="40"/>
                  </a:cubicBezTo>
                  <a:cubicBezTo>
                    <a:pt x="8" y="40"/>
                    <a:pt x="8" y="40"/>
                    <a:pt x="8" y="40"/>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42" name="Freeform 15"/>
            <p:cNvSpPr>
              <a:spLocks/>
            </p:cNvSpPr>
            <p:nvPr/>
          </p:nvSpPr>
          <p:spPr bwMode="auto">
            <a:xfrm>
              <a:off x="6359525" y="2438400"/>
              <a:ext cx="58738" cy="149225"/>
            </a:xfrm>
            <a:custGeom>
              <a:avLst/>
              <a:gdLst>
                <a:gd name="T0" fmla="*/ 16 w 16"/>
                <a:gd name="T1" fmla="*/ 0 h 40"/>
                <a:gd name="T2" fmla="*/ 0 w 16"/>
                <a:gd name="T3" fmla="*/ 20 h 40"/>
                <a:gd name="T4" fmla="*/ 4 w 16"/>
                <a:gd name="T5" fmla="*/ 40 h 40"/>
                <a:gd name="T6" fmla="*/ 8 w 16"/>
                <a:gd name="T7" fmla="*/ 40 h 40"/>
              </a:gdLst>
              <a:ahLst/>
              <a:cxnLst>
                <a:cxn ang="0">
                  <a:pos x="T0" y="T1"/>
                </a:cxn>
                <a:cxn ang="0">
                  <a:pos x="T2" y="T3"/>
                </a:cxn>
                <a:cxn ang="0">
                  <a:pos x="T4" y="T5"/>
                </a:cxn>
                <a:cxn ang="0">
                  <a:pos x="T6" y="T7"/>
                </a:cxn>
              </a:cxnLst>
              <a:rect l="0" t="0" r="r" b="b"/>
              <a:pathLst>
                <a:path w="16" h="40">
                  <a:moveTo>
                    <a:pt x="16" y="0"/>
                  </a:moveTo>
                  <a:cubicBezTo>
                    <a:pt x="4" y="4"/>
                    <a:pt x="0" y="16"/>
                    <a:pt x="0" y="20"/>
                  </a:cubicBezTo>
                  <a:cubicBezTo>
                    <a:pt x="0" y="24"/>
                    <a:pt x="1" y="32"/>
                    <a:pt x="4" y="40"/>
                  </a:cubicBezTo>
                  <a:cubicBezTo>
                    <a:pt x="8" y="40"/>
                    <a:pt x="8" y="40"/>
                    <a:pt x="8" y="40"/>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43" name="Freeform 16"/>
            <p:cNvSpPr>
              <a:spLocks/>
            </p:cNvSpPr>
            <p:nvPr/>
          </p:nvSpPr>
          <p:spPr bwMode="auto">
            <a:xfrm>
              <a:off x="6613525" y="2232025"/>
              <a:ext cx="46038" cy="85725"/>
            </a:xfrm>
            <a:custGeom>
              <a:avLst/>
              <a:gdLst>
                <a:gd name="T0" fmla="*/ 0 w 12"/>
                <a:gd name="T1" fmla="*/ 0 h 23"/>
                <a:gd name="T2" fmla="*/ 0 w 12"/>
                <a:gd name="T3" fmla="*/ 13 h 23"/>
                <a:gd name="T4" fmla="*/ 5 w 12"/>
                <a:gd name="T5" fmla="*/ 21 h 23"/>
                <a:gd name="T6" fmla="*/ 12 w 12"/>
                <a:gd name="T7" fmla="*/ 23 h 23"/>
              </a:gdLst>
              <a:ahLst/>
              <a:cxnLst>
                <a:cxn ang="0">
                  <a:pos x="T0" y="T1"/>
                </a:cxn>
                <a:cxn ang="0">
                  <a:pos x="T2" y="T3"/>
                </a:cxn>
                <a:cxn ang="0">
                  <a:pos x="T4" y="T5"/>
                </a:cxn>
                <a:cxn ang="0">
                  <a:pos x="T6" y="T7"/>
                </a:cxn>
              </a:cxnLst>
              <a:rect l="0" t="0" r="r" b="b"/>
              <a:pathLst>
                <a:path w="12" h="23">
                  <a:moveTo>
                    <a:pt x="0" y="0"/>
                  </a:moveTo>
                  <a:cubicBezTo>
                    <a:pt x="0" y="13"/>
                    <a:pt x="0" y="13"/>
                    <a:pt x="0" y="13"/>
                  </a:cubicBezTo>
                  <a:cubicBezTo>
                    <a:pt x="0" y="17"/>
                    <a:pt x="2" y="20"/>
                    <a:pt x="5" y="21"/>
                  </a:cubicBezTo>
                  <a:cubicBezTo>
                    <a:pt x="12" y="23"/>
                    <a:pt x="12" y="23"/>
                    <a:pt x="12" y="23"/>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44" name="Freeform 17"/>
            <p:cNvSpPr>
              <a:spLocks/>
            </p:cNvSpPr>
            <p:nvPr/>
          </p:nvSpPr>
          <p:spPr bwMode="auto">
            <a:xfrm>
              <a:off x="6299200" y="2317750"/>
              <a:ext cx="239713" cy="300038"/>
            </a:xfrm>
            <a:custGeom>
              <a:avLst/>
              <a:gdLst>
                <a:gd name="T0" fmla="*/ 64 w 64"/>
                <a:gd name="T1" fmla="*/ 28 h 80"/>
                <a:gd name="T2" fmla="*/ 32 w 64"/>
                <a:gd name="T3" fmla="*/ 0 h 80"/>
                <a:gd name="T4" fmla="*/ 0 w 64"/>
                <a:gd name="T5" fmla="*/ 36 h 80"/>
                <a:gd name="T6" fmla="*/ 0 w 64"/>
                <a:gd name="T7" fmla="*/ 80 h 80"/>
              </a:gdLst>
              <a:ahLst/>
              <a:cxnLst>
                <a:cxn ang="0">
                  <a:pos x="T0" y="T1"/>
                </a:cxn>
                <a:cxn ang="0">
                  <a:pos x="T2" y="T3"/>
                </a:cxn>
                <a:cxn ang="0">
                  <a:pos x="T4" y="T5"/>
                </a:cxn>
                <a:cxn ang="0">
                  <a:pos x="T6" y="T7"/>
                </a:cxn>
              </a:cxnLst>
              <a:rect l="0" t="0" r="r" b="b"/>
              <a:pathLst>
                <a:path w="64" h="80">
                  <a:moveTo>
                    <a:pt x="64" y="28"/>
                  </a:moveTo>
                  <a:cubicBezTo>
                    <a:pt x="32" y="0"/>
                    <a:pt x="32" y="0"/>
                    <a:pt x="32" y="0"/>
                  </a:cubicBezTo>
                  <a:cubicBezTo>
                    <a:pt x="7" y="7"/>
                    <a:pt x="0" y="18"/>
                    <a:pt x="0" y="36"/>
                  </a:cubicBezTo>
                  <a:cubicBezTo>
                    <a:pt x="0" y="80"/>
                    <a:pt x="0" y="80"/>
                    <a:pt x="0" y="80"/>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45" name="Freeform 18"/>
            <p:cNvSpPr>
              <a:spLocks/>
            </p:cNvSpPr>
            <p:nvPr/>
          </p:nvSpPr>
          <p:spPr bwMode="auto">
            <a:xfrm>
              <a:off x="6538913" y="2317750"/>
              <a:ext cx="239713" cy="300038"/>
            </a:xfrm>
            <a:custGeom>
              <a:avLst/>
              <a:gdLst>
                <a:gd name="T0" fmla="*/ 0 w 64"/>
                <a:gd name="T1" fmla="*/ 28 h 80"/>
                <a:gd name="T2" fmla="*/ 32 w 64"/>
                <a:gd name="T3" fmla="*/ 0 h 80"/>
                <a:gd name="T4" fmla="*/ 64 w 64"/>
                <a:gd name="T5" fmla="*/ 36 h 80"/>
                <a:gd name="T6" fmla="*/ 64 w 64"/>
                <a:gd name="T7" fmla="*/ 80 h 80"/>
              </a:gdLst>
              <a:ahLst/>
              <a:cxnLst>
                <a:cxn ang="0">
                  <a:pos x="T0" y="T1"/>
                </a:cxn>
                <a:cxn ang="0">
                  <a:pos x="T2" y="T3"/>
                </a:cxn>
                <a:cxn ang="0">
                  <a:pos x="T4" y="T5"/>
                </a:cxn>
                <a:cxn ang="0">
                  <a:pos x="T6" y="T7"/>
                </a:cxn>
              </a:cxnLst>
              <a:rect l="0" t="0" r="r" b="b"/>
              <a:pathLst>
                <a:path w="64" h="80">
                  <a:moveTo>
                    <a:pt x="0" y="28"/>
                  </a:moveTo>
                  <a:cubicBezTo>
                    <a:pt x="32" y="0"/>
                    <a:pt x="32" y="0"/>
                    <a:pt x="32" y="0"/>
                  </a:cubicBezTo>
                  <a:cubicBezTo>
                    <a:pt x="57" y="7"/>
                    <a:pt x="64" y="18"/>
                    <a:pt x="64" y="36"/>
                  </a:cubicBezTo>
                  <a:cubicBezTo>
                    <a:pt x="64" y="80"/>
                    <a:pt x="64" y="80"/>
                    <a:pt x="64" y="80"/>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46" name="Line 19"/>
            <p:cNvSpPr>
              <a:spLocks noChangeShapeType="1"/>
            </p:cNvSpPr>
            <p:nvPr/>
          </p:nvSpPr>
          <p:spPr bwMode="auto">
            <a:xfrm>
              <a:off x="6659563" y="2301875"/>
              <a:ext cx="0" cy="150813"/>
            </a:xfrm>
            <a:prstGeom prst="line">
              <a:avLst/>
            </a:prstGeom>
            <a:noFill/>
            <a:ln w="2857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47" name="Oval 20"/>
            <p:cNvSpPr>
              <a:spLocks noChangeArrowheads="1"/>
            </p:cNvSpPr>
            <p:nvPr/>
          </p:nvSpPr>
          <p:spPr bwMode="auto">
            <a:xfrm>
              <a:off x="6613525" y="2452688"/>
              <a:ext cx="90488" cy="90488"/>
            </a:xfrm>
            <a:prstGeom prst="ellipse">
              <a:avLst/>
            </a:pr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48" name="Freeform 21"/>
            <p:cNvSpPr>
              <a:spLocks/>
            </p:cNvSpPr>
            <p:nvPr/>
          </p:nvSpPr>
          <p:spPr bwMode="auto">
            <a:xfrm>
              <a:off x="6403975" y="1924050"/>
              <a:ext cx="269875" cy="333375"/>
            </a:xfrm>
            <a:custGeom>
              <a:avLst/>
              <a:gdLst>
                <a:gd name="T0" fmla="*/ 68 w 72"/>
                <a:gd name="T1" fmla="*/ 37 h 89"/>
                <a:gd name="T2" fmla="*/ 68 w 72"/>
                <a:gd name="T3" fmla="*/ 25 h 89"/>
                <a:gd name="T4" fmla="*/ 48 w 72"/>
                <a:gd name="T5" fmla="*/ 10 h 89"/>
                <a:gd name="T6" fmla="*/ 4 w 72"/>
                <a:gd name="T7" fmla="*/ 25 h 89"/>
                <a:gd name="T8" fmla="*/ 4 w 72"/>
                <a:gd name="T9" fmla="*/ 37 h 89"/>
                <a:gd name="T10" fmla="*/ 0 w 72"/>
                <a:gd name="T11" fmla="*/ 41 h 89"/>
                <a:gd name="T12" fmla="*/ 0 w 72"/>
                <a:gd name="T13" fmla="*/ 53 h 89"/>
                <a:gd name="T14" fmla="*/ 4 w 72"/>
                <a:gd name="T15" fmla="*/ 61 h 89"/>
                <a:gd name="T16" fmla="*/ 36 w 72"/>
                <a:gd name="T17" fmla="*/ 89 h 89"/>
                <a:gd name="T18" fmla="*/ 68 w 72"/>
                <a:gd name="T19" fmla="*/ 61 h 89"/>
                <a:gd name="T20" fmla="*/ 72 w 72"/>
                <a:gd name="T21" fmla="*/ 53 h 89"/>
                <a:gd name="T22" fmla="*/ 72 w 72"/>
                <a:gd name="T23" fmla="*/ 41 h 89"/>
                <a:gd name="T24" fmla="*/ 68 w 72"/>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89">
                  <a:moveTo>
                    <a:pt x="68" y="37"/>
                  </a:moveTo>
                  <a:cubicBezTo>
                    <a:pt x="68" y="25"/>
                    <a:pt x="68" y="25"/>
                    <a:pt x="68" y="25"/>
                  </a:cubicBezTo>
                  <a:cubicBezTo>
                    <a:pt x="68" y="16"/>
                    <a:pt x="62" y="8"/>
                    <a:pt x="48" y="10"/>
                  </a:cubicBezTo>
                  <a:cubicBezTo>
                    <a:pt x="34" y="0"/>
                    <a:pt x="4" y="5"/>
                    <a:pt x="4" y="25"/>
                  </a:cubicBezTo>
                  <a:cubicBezTo>
                    <a:pt x="4" y="37"/>
                    <a:pt x="4" y="37"/>
                    <a:pt x="4" y="37"/>
                  </a:cubicBezTo>
                  <a:cubicBezTo>
                    <a:pt x="0" y="41"/>
                    <a:pt x="0" y="41"/>
                    <a:pt x="0" y="41"/>
                  </a:cubicBezTo>
                  <a:cubicBezTo>
                    <a:pt x="0" y="53"/>
                    <a:pt x="0" y="53"/>
                    <a:pt x="0" y="53"/>
                  </a:cubicBezTo>
                  <a:cubicBezTo>
                    <a:pt x="0" y="53"/>
                    <a:pt x="0" y="57"/>
                    <a:pt x="4" y="61"/>
                  </a:cubicBezTo>
                  <a:cubicBezTo>
                    <a:pt x="4" y="77"/>
                    <a:pt x="28" y="89"/>
                    <a:pt x="36" y="89"/>
                  </a:cubicBezTo>
                  <a:cubicBezTo>
                    <a:pt x="44" y="89"/>
                    <a:pt x="68" y="77"/>
                    <a:pt x="68" y="61"/>
                  </a:cubicBezTo>
                  <a:cubicBezTo>
                    <a:pt x="72" y="57"/>
                    <a:pt x="72" y="53"/>
                    <a:pt x="72" y="53"/>
                  </a:cubicBezTo>
                  <a:cubicBezTo>
                    <a:pt x="72" y="41"/>
                    <a:pt x="72" y="41"/>
                    <a:pt x="72" y="41"/>
                  </a:cubicBezTo>
                  <a:lnTo>
                    <a:pt x="68" y="37"/>
                  </a:lnTo>
                  <a:close/>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49" name="Freeform 22"/>
            <p:cNvSpPr>
              <a:spLocks/>
            </p:cNvSpPr>
            <p:nvPr/>
          </p:nvSpPr>
          <p:spPr bwMode="auto">
            <a:xfrm>
              <a:off x="6464300" y="2017713"/>
              <a:ext cx="149225" cy="44450"/>
            </a:xfrm>
            <a:custGeom>
              <a:avLst/>
              <a:gdLst>
                <a:gd name="T0" fmla="*/ 0 w 40"/>
                <a:gd name="T1" fmla="*/ 8 h 12"/>
                <a:gd name="T2" fmla="*/ 32 w 40"/>
                <a:gd name="T3" fmla="*/ 0 h 12"/>
                <a:gd name="T4" fmla="*/ 40 w 40"/>
                <a:gd name="T5" fmla="*/ 8 h 12"/>
              </a:gdLst>
              <a:ahLst/>
              <a:cxnLst>
                <a:cxn ang="0">
                  <a:pos x="T0" y="T1"/>
                </a:cxn>
                <a:cxn ang="0">
                  <a:pos x="T2" y="T3"/>
                </a:cxn>
                <a:cxn ang="0">
                  <a:pos x="T4" y="T5"/>
                </a:cxn>
              </a:cxnLst>
              <a:rect l="0" t="0" r="r" b="b"/>
              <a:pathLst>
                <a:path w="40" h="12">
                  <a:moveTo>
                    <a:pt x="0" y="8"/>
                  </a:moveTo>
                  <a:cubicBezTo>
                    <a:pt x="9" y="12"/>
                    <a:pt x="29" y="6"/>
                    <a:pt x="32" y="0"/>
                  </a:cubicBezTo>
                  <a:cubicBezTo>
                    <a:pt x="36" y="2"/>
                    <a:pt x="38" y="3"/>
                    <a:pt x="40" y="8"/>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grpSp>
      <p:grpSp>
        <p:nvGrpSpPr>
          <p:cNvPr id="151" name="Group 150"/>
          <p:cNvGrpSpPr/>
          <p:nvPr/>
        </p:nvGrpSpPr>
        <p:grpSpPr>
          <a:xfrm>
            <a:off x="1007943" y="2890962"/>
            <a:ext cx="2894003" cy="373949"/>
            <a:chOff x="2153689" y="3517735"/>
            <a:chExt cx="2170501" cy="373948"/>
          </a:xfrm>
        </p:grpSpPr>
        <p:sp>
          <p:nvSpPr>
            <p:cNvPr id="152" name="TextBox 151"/>
            <p:cNvSpPr txBox="1"/>
            <p:nvPr/>
          </p:nvSpPr>
          <p:spPr>
            <a:xfrm>
              <a:off x="2935588" y="3647070"/>
              <a:ext cx="1388602" cy="207748"/>
            </a:xfrm>
            <a:prstGeom prst="rect">
              <a:avLst/>
            </a:prstGeom>
            <a:noFill/>
          </p:spPr>
          <p:txBody>
            <a:bodyPr wrap="none" lIns="0" tIns="0" rIns="0" bIns="0" rtlCol="0" anchor="ctr" anchorCtr="0">
              <a:spAutoFit/>
            </a:bodyPr>
            <a:lstStyle/>
            <a:p>
              <a:pPr defTabSz="1219140">
                <a:lnSpc>
                  <a:spcPct val="90000"/>
                </a:lnSpc>
              </a:pPr>
              <a:r>
                <a:rPr lang="en-US" sz="1500" dirty="0">
                  <a:solidFill>
                    <a:srgbClr val="0046AD">
                      <a:lumMod val="75000"/>
                    </a:srgbClr>
                  </a:solidFill>
                  <a:cs typeface="Arial" panose="020B0604020202020204" pitchFamily="34" charset="0"/>
                </a:rPr>
                <a:t>Physicians/Scientists </a:t>
              </a:r>
            </a:p>
          </p:txBody>
        </p:sp>
        <p:sp>
          <p:nvSpPr>
            <p:cNvPr id="153" name="TextBox 152"/>
            <p:cNvSpPr txBox="1"/>
            <p:nvPr/>
          </p:nvSpPr>
          <p:spPr>
            <a:xfrm>
              <a:off x="2153689" y="3517735"/>
              <a:ext cx="649216" cy="373948"/>
            </a:xfrm>
            <a:prstGeom prst="rect">
              <a:avLst/>
            </a:prstGeom>
            <a:noFill/>
          </p:spPr>
          <p:txBody>
            <a:bodyPr wrap="none" lIns="0" tIns="0" rIns="0" bIns="0" rtlCol="0" anchor="ctr" anchorCtr="0">
              <a:spAutoFit/>
            </a:bodyPr>
            <a:lstStyle/>
            <a:p>
              <a:pPr algn="r" defTabSz="1219140">
                <a:lnSpc>
                  <a:spcPct val="90000"/>
                </a:lnSpc>
              </a:pPr>
              <a:r>
                <a:rPr lang="en-US" sz="2700" b="1" dirty="0">
                  <a:solidFill>
                    <a:srgbClr val="0046AD">
                      <a:lumMod val="75000"/>
                    </a:srgbClr>
                  </a:solidFill>
                  <a:cs typeface="Arial" panose="020B0604020202020204" pitchFamily="34" charset="0"/>
                </a:rPr>
                <a:t>4,878</a:t>
              </a:r>
              <a:endParaRPr lang="en-US" sz="1300" dirty="0">
                <a:solidFill>
                  <a:srgbClr val="0046AD">
                    <a:lumMod val="75000"/>
                  </a:srgbClr>
                </a:solidFill>
                <a:cs typeface="Arial" panose="020B0604020202020204" pitchFamily="34" charset="0"/>
              </a:endParaRPr>
            </a:p>
          </p:txBody>
        </p:sp>
      </p:grpSp>
      <p:grpSp>
        <p:nvGrpSpPr>
          <p:cNvPr id="154" name="Group 153"/>
          <p:cNvGrpSpPr/>
          <p:nvPr/>
        </p:nvGrpSpPr>
        <p:grpSpPr>
          <a:xfrm>
            <a:off x="799975" y="3398962"/>
            <a:ext cx="3549629" cy="373949"/>
            <a:chOff x="2009418" y="3517735"/>
            <a:chExt cx="2662222" cy="373948"/>
          </a:xfrm>
        </p:grpSpPr>
        <p:sp>
          <p:nvSpPr>
            <p:cNvPr id="155" name="TextBox 154"/>
            <p:cNvSpPr txBox="1"/>
            <p:nvPr/>
          </p:nvSpPr>
          <p:spPr>
            <a:xfrm>
              <a:off x="2935588" y="3647070"/>
              <a:ext cx="1736052" cy="207748"/>
            </a:xfrm>
            <a:prstGeom prst="rect">
              <a:avLst/>
            </a:prstGeom>
            <a:noFill/>
          </p:spPr>
          <p:txBody>
            <a:bodyPr wrap="none" lIns="0" tIns="0" rIns="0" bIns="0" rtlCol="0" anchor="ctr" anchorCtr="0">
              <a:spAutoFit/>
            </a:bodyPr>
            <a:lstStyle/>
            <a:p>
              <a:pPr defTabSz="1219140">
                <a:lnSpc>
                  <a:spcPct val="90000"/>
                </a:lnSpc>
              </a:pPr>
              <a:r>
                <a:rPr lang="en-US" sz="1500" dirty="0">
                  <a:solidFill>
                    <a:srgbClr val="0046AD">
                      <a:lumMod val="75000"/>
                    </a:srgbClr>
                  </a:solidFill>
                  <a:cs typeface="Arial" panose="020B0604020202020204" pitchFamily="34" charset="0"/>
                </a:rPr>
                <a:t>Allied health/Administrative</a:t>
              </a:r>
            </a:p>
          </p:txBody>
        </p:sp>
        <p:sp>
          <p:nvSpPr>
            <p:cNvPr id="156" name="TextBox 155"/>
            <p:cNvSpPr txBox="1"/>
            <p:nvPr/>
          </p:nvSpPr>
          <p:spPr>
            <a:xfrm>
              <a:off x="2009418" y="3517735"/>
              <a:ext cx="793487" cy="373948"/>
            </a:xfrm>
            <a:prstGeom prst="rect">
              <a:avLst/>
            </a:prstGeom>
            <a:noFill/>
          </p:spPr>
          <p:txBody>
            <a:bodyPr wrap="none" lIns="0" tIns="0" rIns="0" bIns="0" rtlCol="0" anchor="ctr" anchorCtr="0">
              <a:spAutoFit/>
            </a:bodyPr>
            <a:lstStyle/>
            <a:p>
              <a:pPr algn="r" defTabSz="1219140">
                <a:lnSpc>
                  <a:spcPct val="90000"/>
                </a:lnSpc>
              </a:pPr>
              <a:r>
                <a:rPr lang="en-US" sz="2700" b="1" dirty="0">
                  <a:solidFill>
                    <a:srgbClr val="0046AD">
                      <a:lumMod val="75000"/>
                    </a:srgbClr>
                  </a:solidFill>
                  <a:cs typeface="Arial" panose="020B0604020202020204" pitchFamily="34" charset="0"/>
                </a:rPr>
                <a:t>60,336</a:t>
              </a:r>
              <a:endParaRPr lang="en-US" sz="1300" dirty="0">
                <a:solidFill>
                  <a:srgbClr val="0046AD">
                    <a:lumMod val="75000"/>
                  </a:srgbClr>
                </a:solidFill>
                <a:cs typeface="Arial" panose="020B0604020202020204" pitchFamily="34" charset="0"/>
              </a:endParaRPr>
            </a:p>
          </p:txBody>
        </p:sp>
      </p:grpSp>
      <p:grpSp>
        <p:nvGrpSpPr>
          <p:cNvPr id="157" name="Group 156"/>
          <p:cNvGrpSpPr/>
          <p:nvPr/>
        </p:nvGrpSpPr>
        <p:grpSpPr>
          <a:xfrm>
            <a:off x="1010655" y="4516562"/>
            <a:ext cx="1703121" cy="373949"/>
            <a:chOff x="2148766" y="3517736"/>
            <a:chExt cx="1277341" cy="373948"/>
          </a:xfrm>
        </p:grpSpPr>
        <p:sp>
          <p:nvSpPr>
            <p:cNvPr id="158" name="TextBox 157"/>
            <p:cNvSpPr txBox="1"/>
            <p:nvPr/>
          </p:nvSpPr>
          <p:spPr>
            <a:xfrm>
              <a:off x="2935588" y="3642453"/>
              <a:ext cx="490519" cy="207748"/>
            </a:xfrm>
            <a:prstGeom prst="rect">
              <a:avLst/>
            </a:prstGeom>
            <a:noFill/>
          </p:spPr>
          <p:txBody>
            <a:bodyPr wrap="none" lIns="0" tIns="0" rIns="0" bIns="0" rtlCol="0" anchor="ctr" anchorCtr="0">
              <a:spAutoFit/>
            </a:bodyPr>
            <a:lstStyle/>
            <a:p>
              <a:pPr defTabSz="1219140">
                <a:lnSpc>
                  <a:spcPct val="90000"/>
                </a:lnSpc>
              </a:pPr>
              <a:r>
                <a:rPr lang="en-US" sz="1500" dirty="0">
                  <a:solidFill>
                    <a:srgbClr val="0046AD">
                      <a:lumMod val="75000"/>
                    </a:srgbClr>
                  </a:solidFill>
                  <a:cs typeface="Arial" panose="020B0604020202020204" pitchFamily="34" charset="0"/>
                </a:rPr>
                <a:t>Arizona</a:t>
              </a:r>
            </a:p>
          </p:txBody>
        </p:sp>
        <p:sp>
          <p:nvSpPr>
            <p:cNvPr id="159" name="TextBox 158"/>
            <p:cNvSpPr txBox="1"/>
            <p:nvPr/>
          </p:nvSpPr>
          <p:spPr>
            <a:xfrm>
              <a:off x="2148766" y="3517736"/>
              <a:ext cx="649217" cy="373948"/>
            </a:xfrm>
            <a:prstGeom prst="rect">
              <a:avLst/>
            </a:prstGeom>
            <a:noFill/>
          </p:spPr>
          <p:txBody>
            <a:bodyPr wrap="none" lIns="0" tIns="0" rIns="0" bIns="0" rtlCol="0" anchor="ctr" anchorCtr="0">
              <a:spAutoFit/>
            </a:bodyPr>
            <a:lstStyle/>
            <a:p>
              <a:pPr algn="ctr" defTabSz="1219140">
                <a:lnSpc>
                  <a:spcPct val="90000"/>
                </a:lnSpc>
              </a:pPr>
              <a:r>
                <a:rPr lang="en-US" sz="2700" b="1" dirty="0">
                  <a:solidFill>
                    <a:srgbClr val="0046AD">
                      <a:lumMod val="75000"/>
                    </a:srgbClr>
                  </a:solidFill>
                  <a:cs typeface="Arial" panose="020B0604020202020204" pitchFamily="34" charset="0"/>
                </a:rPr>
                <a:t>7,085</a:t>
              </a:r>
              <a:endParaRPr lang="en-US" sz="1200" dirty="0">
                <a:solidFill>
                  <a:srgbClr val="0046AD">
                    <a:lumMod val="75000"/>
                  </a:srgbClr>
                </a:solidFill>
                <a:cs typeface="Arial" panose="020B0604020202020204" pitchFamily="34" charset="0"/>
              </a:endParaRPr>
            </a:p>
          </p:txBody>
        </p:sp>
      </p:grpSp>
      <p:grpSp>
        <p:nvGrpSpPr>
          <p:cNvPr id="160" name="Group 159"/>
          <p:cNvGrpSpPr/>
          <p:nvPr/>
        </p:nvGrpSpPr>
        <p:grpSpPr>
          <a:xfrm>
            <a:off x="799975" y="5541767"/>
            <a:ext cx="3536805" cy="373949"/>
            <a:chOff x="2009418" y="3517735"/>
            <a:chExt cx="2652604" cy="373948"/>
          </a:xfrm>
        </p:grpSpPr>
        <p:sp>
          <p:nvSpPr>
            <p:cNvPr id="161" name="TextBox 160"/>
            <p:cNvSpPr txBox="1"/>
            <p:nvPr/>
          </p:nvSpPr>
          <p:spPr>
            <a:xfrm>
              <a:off x="2935588" y="3637863"/>
              <a:ext cx="1726434" cy="207748"/>
            </a:xfrm>
            <a:prstGeom prst="rect">
              <a:avLst/>
            </a:prstGeom>
            <a:noFill/>
          </p:spPr>
          <p:txBody>
            <a:bodyPr wrap="none" lIns="0" tIns="0" rIns="0" bIns="0" rtlCol="0" anchor="ctr" anchorCtr="0">
              <a:spAutoFit/>
            </a:bodyPr>
            <a:lstStyle/>
            <a:p>
              <a:pPr defTabSz="1219140">
                <a:lnSpc>
                  <a:spcPct val="90000"/>
                </a:lnSpc>
              </a:pPr>
              <a:r>
                <a:rPr lang="en-US" sz="1500" dirty="0">
                  <a:solidFill>
                    <a:srgbClr val="0046AD">
                      <a:lumMod val="75000"/>
                    </a:srgbClr>
                  </a:solidFill>
                  <a:cs typeface="Arial" panose="020B0604020202020204" pitchFamily="34" charset="0"/>
                </a:rPr>
                <a:t>Mayo Clinic Health System</a:t>
              </a:r>
            </a:p>
          </p:txBody>
        </p:sp>
        <p:sp>
          <p:nvSpPr>
            <p:cNvPr id="162" name="TextBox 161"/>
            <p:cNvSpPr txBox="1"/>
            <p:nvPr/>
          </p:nvSpPr>
          <p:spPr>
            <a:xfrm>
              <a:off x="2009418" y="3517735"/>
              <a:ext cx="793487" cy="373948"/>
            </a:xfrm>
            <a:prstGeom prst="rect">
              <a:avLst/>
            </a:prstGeom>
            <a:noFill/>
          </p:spPr>
          <p:txBody>
            <a:bodyPr wrap="none" lIns="0" tIns="0" rIns="0" bIns="0" rtlCol="0" anchor="ctr" anchorCtr="0">
              <a:spAutoFit/>
            </a:bodyPr>
            <a:lstStyle/>
            <a:p>
              <a:pPr algn="r" defTabSz="1219140">
                <a:lnSpc>
                  <a:spcPct val="90000"/>
                </a:lnSpc>
              </a:pPr>
              <a:r>
                <a:rPr lang="en-US" sz="2700" b="1" dirty="0">
                  <a:solidFill>
                    <a:srgbClr val="0046AD">
                      <a:lumMod val="75000"/>
                    </a:srgbClr>
                  </a:solidFill>
                  <a:cs typeface="Arial" panose="020B0604020202020204" pitchFamily="34" charset="0"/>
                </a:rPr>
                <a:t>15,420</a:t>
              </a:r>
              <a:endParaRPr lang="en-US" sz="1300" dirty="0">
                <a:solidFill>
                  <a:srgbClr val="0046AD">
                    <a:lumMod val="75000"/>
                  </a:srgbClr>
                </a:solidFill>
                <a:cs typeface="Arial" panose="020B0604020202020204" pitchFamily="34" charset="0"/>
              </a:endParaRPr>
            </a:p>
          </p:txBody>
        </p:sp>
      </p:grpSp>
      <p:cxnSp>
        <p:nvCxnSpPr>
          <p:cNvPr id="78" name="Straight Connector 77"/>
          <p:cNvCxnSpPr/>
          <p:nvPr/>
        </p:nvCxnSpPr>
        <p:spPr>
          <a:xfrm>
            <a:off x="304800" y="3835400"/>
            <a:ext cx="4572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799974" y="4017765"/>
            <a:ext cx="2113339" cy="412549"/>
            <a:chOff x="2009418" y="3517735"/>
            <a:chExt cx="1585005" cy="412548"/>
          </a:xfrm>
        </p:grpSpPr>
        <p:sp>
          <p:nvSpPr>
            <p:cNvPr id="164" name="TextBox 163"/>
            <p:cNvSpPr txBox="1"/>
            <p:nvPr/>
          </p:nvSpPr>
          <p:spPr>
            <a:xfrm>
              <a:off x="2935588" y="3722535"/>
              <a:ext cx="658835" cy="207748"/>
            </a:xfrm>
            <a:prstGeom prst="rect">
              <a:avLst/>
            </a:prstGeom>
            <a:noFill/>
          </p:spPr>
          <p:txBody>
            <a:bodyPr wrap="none" lIns="0" tIns="0" rIns="0" bIns="0" rtlCol="0" anchor="ctr" anchorCtr="0">
              <a:spAutoFit/>
            </a:bodyPr>
            <a:lstStyle/>
            <a:p>
              <a:pPr defTabSz="1219140">
                <a:lnSpc>
                  <a:spcPct val="90000"/>
                </a:lnSpc>
              </a:pPr>
              <a:r>
                <a:rPr lang="en-US" sz="1500" dirty="0">
                  <a:solidFill>
                    <a:srgbClr val="0046AD">
                      <a:lumMod val="75000"/>
                    </a:srgbClr>
                  </a:solidFill>
                  <a:cs typeface="Arial" panose="020B0604020202020204" pitchFamily="34" charset="0"/>
                </a:rPr>
                <a:t>Rochester</a:t>
              </a:r>
            </a:p>
          </p:txBody>
        </p:sp>
        <p:sp>
          <p:nvSpPr>
            <p:cNvPr id="165" name="TextBox 164"/>
            <p:cNvSpPr txBox="1"/>
            <p:nvPr/>
          </p:nvSpPr>
          <p:spPr>
            <a:xfrm>
              <a:off x="2009418" y="3517735"/>
              <a:ext cx="793487" cy="373948"/>
            </a:xfrm>
            <a:prstGeom prst="rect">
              <a:avLst/>
            </a:prstGeom>
            <a:noFill/>
          </p:spPr>
          <p:txBody>
            <a:bodyPr wrap="none" lIns="0" tIns="0" rIns="0" bIns="0" rtlCol="0" anchor="ctr" anchorCtr="0">
              <a:spAutoFit/>
            </a:bodyPr>
            <a:lstStyle/>
            <a:p>
              <a:pPr algn="r" defTabSz="1219140">
                <a:lnSpc>
                  <a:spcPct val="90000"/>
                </a:lnSpc>
              </a:pPr>
              <a:r>
                <a:rPr lang="en-US" sz="2700" b="1" dirty="0">
                  <a:solidFill>
                    <a:srgbClr val="0046AD">
                      <a:lumMod val="75000"/>
                    </a:srgbClr>
                  </a:solidFill>
                  <a:cs typeface="Arial" panose="020B0604020202020204" pitchFamily="34" charset="0"/>
                </a:rPr>
                <a:t>36,330</a:t>
              </a:r>
              <a:endParaRPr lang="en-US" sz="1300" dirty="0">
                <a:solidFill>
                  <a:srgbClr val="0046AD">
                    <a:lumMod val="75000"/>
                  </a:srgbClr>
                </a:solidFill>
                <a:cs typeface="Arial" panose="020B0604020202020204" pitchFamily="34" charset="0"/>
              </a:endParaRPr>
            </a:p>
          </p:txBody>
        </p:sp>
      </p:grpSp>
      <p:grpSp>
        <p:nvGrpSpPr>
          <p:cNvPr id="166" name="Group 165"/>
          <p:cNvGrpSpPr/>
          <p:nvPr/>
        </p:nvGrpSpPr>
        <p:grpSpPr>
          <a:xfrm>
            <a:off x="1005316" y="5024548"/>
            <a:ext cx="1632438" cy="373949"/>
            <a:chOff x="2153689" y="3517734"/>
            <a:chExt cx="1224327" cy="373949"/>
          </a:xfrm>
        </p:grpSpPr>
        <p:sp>
          <p:nvSpPr>
            <p:cNvPr id="167" name="TextBox 166"/>
            <p:cNvSpPr txBox="1"/>
            <p:nvPr/>
          </p:nvSpPr>
          <p:spPr>
            <a:xfrm>
              <a:off x="2935588" y="3642461"/>
              <a:ext cx="442428" cy="207749"/>
            </a:xfrm>
            <a:prstGeom prst="rect">
              <a:avLst/>
            </a:prstGeom>
            <a:noFill/>
          </p:spPr>
          <p:txBody>
            <a:bodyPr wrap="none" lIns="0" tIns="0" rIns="0" bIns="0" rtlCol="0" anchor="ctr" anchorCtr="0">
              <a:spAutoFit/>
            </a:bodyPr>
            <a:lstStyle/>
            <a:p>
              <a:pPr defTabSz="1219140">
                <a:lnSpc>
                  <a:spcPct val="90000"/>
                </a:lnSpc>
              </a:pPr>
              <a:r>
                <a:rPr lang="en-US" sz="1500" dirty="0">
                  <a:solidFill>
                    <a:srgbClr val="0046AD">
                      <a:lumMod val="75000"/>
                    </a:srgbClr>
                  </a:solidFill>
                  <a:cs typeface="Arial" panose="020B0604020202020204" pitchFamily="34" charset="0"/>
                </a:rPr>
                <a:t>Florida</a:t>
              </a:r>
            </a:p>
          </p:txBody>
        </p:sp>
        <p:sp>
          <p:nvSpPr>
            <p:cNvPr id="168" name="TextBox 167"/>
            <p:cNvSpPr txBox="1"/>
            <p:nvPr/>
          </p:nvSpPr>
          <p:spPr>
            <a:xfrm>
              <a:off x="2153689" y="3517734"/>
              <a:ext cx="649216" cy="373949"/>
            </a:xfrm>
            <a:prstGeom prst="rect">
              <a:avLst/>
            </a:prstGeom>
            <a:noFill/>
          </p:spPr>
          <p:txBody>
            <a:bodyPr wrap="none" lIns="0" tIns="0" rIns="0" bIns="0" rtlCol="0" anchor="ctr" anchorCtr="0">
              <a:spAutoFit/>
            </a:bodyPr>
            <a:lstStyle/>
            <a:p>
              <a:pPr algn="r" defTabSz="1219140">
                <a:lnSpc>
                  <a:spcPct val="90000"/>
                </a:lnSpc>
              </a:pPr>
              <a:r>
                <a:rPr lang="en-US" sz="2700" b="1" dirty="0">
                  <a:solidFill>
                    <a:srgbClr val="0046AD">
                      <a:lumMod val="75000"/>
                    </a:srgbClr>
                  </a:solidFill>
                  <a:cs typeface="Arial" panose="020B0604020202020204" pitchFamily="34" charset="0"/>
                </a:rPr>
                <a:t>6,379</a:t>
              </a:r>
              <a:endParaRPr lang="en-US" sz="1200" dirty="0">
                <a:solidFill>
                  <a:srgbClr val="0046AD">
                    <a:lumMod val="75000"/>
                  </a:srgbClr>
                </a:solidFill>
                <a:cs typeface="Arial" panose="020B0604020202020204" pitchFamily="34" charset="0"/>
              </a:endParaRPr>
            </a:p>
          </p:txBody>
        </p:sp>
      </p:grpSp>
      <p:cxnSp>
        <p:nvCxnSpPr>
          <p:cNvPr id="85" name="Straight Connector 84"/>
          <p:cNvCxnSpPr/>
          <p:nvPr/>
        </p:nvCxnSpPr>
        <p:spPr>
          <a:xfrm>
            <a:off x="4876800" y="1295400"/>
            <a:ext cx="0" cy="508000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10165822" y="5257800"/>
            <a:ext cx="2026180" cy="882288"/>
          </a:xfrm>
          <a:prstGeom prst="rect">
            <a:avLst/>
          </a:prstGeom>
        </p:spPr>
        <p:txBody>
          <a:bodyPr wrap="square" lIns="0" tIns="81273" rIns="0" bIns="81273">
            <a:spAutoFit/>
          </a:bodyPr>
          <a:lstStyle/>
          <a:p>
            <a:pPr defTabSz="1219140"/>
            <a:r>
              <a:rPr lang="en-US" sz="3200" b="1" dirty="0">
                <a:solidFill>
                  <a:srgbClr val="0046AD"/>
                </a:solidFill>
                <a:cs typeface="Arial" panose="020B0604020202020204" pitchFamily="34" charset="0"/>
              </a:rPr>
              <a:t>1,300</a:t>
            </a:r>
          </a:p>
          <a:p>
            <a:pPr defTabSz="1219140"/>
            <a:r>
              <a:rPr lang="en-US" sz="1500" dirty="0">
                <a:solidFill>
                  <a:prstClr val="black"/>
                </a:solidFill>
                <a:cs typeface="Arial" panose="020B0604020202020204" pitchFamily="34" charset="0"/>
              </a:rPr>
              <a:t>Solid organ transplants</a:t>
            </a:r>
            <a:endParaRPr lang="en-US" sz="1500" b="1" dirty="0">
              <a:solidFill>
                <a:prstClr val="black"/>
              </a:solidFill>
              <a:cs typeface="Arial" panose="020B0604020202020204" pitchFamily="34" charset="0"/>
            </a:endParaRPr>
          </a:p>
        </p:txBody>
      </p:sp>
      <p:grpSp>
        <p:nvGrpSpPr>
          <p:cNvPr id="170" name="Group 169"/>
          <p:cNvGrpSpPr/>
          <p:nvPr/>
        </p:nvGrpSpPr>
        <p:grpSpPr>
          <a:xfrm>
            <a:off x="9347201" y="5562601"/>
            <a:ext cx="637159" cy="591283"/>
            <a:chOff x="5775326" y="3976688"/>
            <a:chExt cx="644525" cy="574675"/>
          </a:xfrm>
        </p:grpSpPr>
        <p:sp>
          <p:nvSpPr>
            <p:cNvPr id="171" name="Freeform 26"/>
            <p:cNvSpPr>
              <a:spLocks/>
            </p:cNvSpPr>
            <p:nvPr/>
          </p:nvSpPr>
          <p:spPr bwMode="auto">
            <a:xfrm>
              <a:off x="5775326" y="3976688"/>
              <a:ext cx="644525" cy="574675"/>
            </a:xfrm>
            <a:custGeom>
              <a:avLst/>
              <a:gdLst>
                <a:gd name="T0" fmla="*/ 169 w 172"/>
                <a:gd name="T1" fmla="*/ 65 h 153"/>
                <a:gd name="T2" fmla="*/ 169 w 172"/>
                <a:gd name="T3" fmla="*/ 61 h 153"/>
                <a:gd name="T4" fmla="*/ 153 w 172"/>
                <a:gd name="T5" fmla="*/ 14 h 153"/>
                <a:gd name="T6" fmla="*/ 86 w 172"/>
                <a:gd name="T7" fmla="*/ 27 h 153"/>
                <a:gd name="T8" fmla="*/ 19 w 172"/>
                <a:gd name="T9" fmla="*/ 14 h 153"/>
                <a:gd name="T10" fmla="*/ 3 w 172"/>
                <a:gd name="T11" fmla="*/ 61 h 153"/>
                <a:gd name="T12" fmla="*/ 86 w 172"/>
                <a:gd name="T13" fmla="*/ 153 h 153"/>
                <a:gd name="T14" fmla="*/ 108 w 172"/>
                <a:gd name="T15" fmla="*/ 136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53">
                  <a:moveTo>
                    <a:pt x="169" y="65"/>
                  </a:moveTo>
                  <a:cubicBezTo>
                    <a:pt x="169" y="64"/>
                    <a:pt x="169" y="63"/>
                    <a:pt x="169" y="61"/>
                  </a:cubicBezTo>
                  <a:cubicBezTo>
                    <a:pt x="172" y="47"/>
                    <a:pt x="169" y="27"/>
                    <a:pt x="153" y="14"/>
                  </a:cubicBezTo>
                  <a:cubicBezTo>
                    <a:pt x="136" y="0"/>
                    <a:pt x="102" y="0"/>
                    <a:pt x="86" y="27"/>
                  </a:cubicBezTo>
                  <a:cubicBezTo>
                    <a:pt x="70" y="0"/>
                    <a:pt x="36" y="0"/>
                    <a:pt x="19" y="14"/>
                  </a:cubicBezTo>
                  <a:cubicBezTo>
                    <a:pt x="3" y="27"/>
                    <a:pt x="0" y="47"/>
                    <a:pt x="3" y="61"/>
                  </a:cubicBezTo>
                  <a:cubicBezTo>
                    <a:pt x="7" y="90"/>
                    <a:pt x="30" y="111"/>
                    <a:pt x="86" y="153"/>
                  </a:cubicBezTo>
                  <a:cubicBezTo>
                    <a:pt x="94" y="147"/>
                    <a:pt x="101" y="142"/>
                    <a:pt x="108" y="136"/>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72" name="Oval 27"/>
            <p:cNvSpPr>
              <a:spLocks noChangeArrowheads="1"/>
            </p:cNvSpPr>
            <p:nvPr/>
          </p:nvSpPr>
          <p:spPr bwMode="auto">
            <a:xfrm>
              <a:off x="6127751" y="4174172"/>
              <a:ext cx="239713" cy="241300"/>
            </a:xfrm>
            <a:prstGeom prst="ellipse">
              <a:avLst/>
            </a:pr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73" name="Freeform 28"/>
            <p:cNvSpPr>
              <a:spLocks/>
            </p:cNvSpPr>
            <p:nvPr/>
          </p:nvSpPr>
          <p:spPr bwMode="auto">
            <a:xfrm>
              <a:off x="6188076" y="4249738"/>
              <a:ext cx="60325" cy="60325"/>
            </a:xfrm>
            <a:custGeom>
              <a:avLst/>
              <a:gdLst>
                <a:gd name="T0" fmla="*/ 0 w 16"/>
                <a:gd name="T1" fmla="*/ 16 h 16"/>
                <a:gd name="T2" fmla="*/ 16 w 16"/>
                <a:gd name="T3" fmla="*/ 0 h 16"/>
              </a:gdLst>
              <a:ahLst/>
              <a:cxnLst>
                <a:cxn ang="0">
                  <a:pos x="T0" y="T1"/>
                </a:cxn>
                <a:cxn ang="0">
                  <a:pos x="T2" y="T3"/>
                </a:cxn>
              </a:cxnLst>
              <a:rect l="0" t="0" r="r" b="b"/>
              <a:pathLst>
                <a:path w="16" h="16">
                  <a:moveTo>
                    <a:pt x="0" y="16"/>
                  </a:moveTo>
                  <a:cubicBezTo>
                    <a:pt x="0" y="7"/>
                    <a:pt x="7" y="0"/>
                    <a:pt x="16" y="0"/>
                  </a:cubicBezTo>
                </a:path>
              </a:pathLst>
            </a:custGeom>
            <a:noFill/>
            <a:ln w="285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sp>
          <p:nvSpPr>
            <p:cNvPr id="174" name="Line 29"/>
            <p:cNvSpPr>
              <a:spLocks noChangeShapeType="1"/>
            </p:cNvSpPr>
            <p:nvPr/>
          </p:nvSpPr>
          <p:spPr bwMode="auto">
            <a:xfrm>
              <a:off x="6326188" y="4403725"/>
              <a:ext cx="87313" cy="87312"/>
            </a:xfrm>
            <a:prstGeom prst="line">
              <a:avLst/>
            </a:prstGeom>
            <a:noFill/>
            <a:ln w="2857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219140"/>
              <a:endParaRPr lang="en-US">
                <a:solidFill>
                  <a:prstClr val="black"/>
                </a:solidFill>
              </a:endParaRPr>
            </a:p>
          </p:txBody>
        </p:sp>
      </p:grpSp>
      <p:pic>
        <p:nvPicPr>
          <p:cNvPr id="178" name="Picture 177"/>
          <p:cNvPicPr>
            <a:picLocks noChangeAspect="1"/>
          </p:cNvPicPr>
          <p:nvPr/>
        </p:nvPicPr>
        <p:blipFill rotWithShape="1">
          <a:blip r:embed="rId2" cstate="screen">
            <a:extLst>
              <a:ext uri="{28A0092B-C50C-407E-A947-70E740481C1C}">
                <a14:useLocalDpi xmlns:a14="http://schemas.microsoft.com/office/drawing/2010/main"/>
              </a:ext>
            </a:extLst>
          </a:blip>
          <a:srcRect l="-1" r="45220" b="23368"/>
          <a:stretch/>
        </p:blipFill>
        <p:spPr>
          <a:xfrm rot="21335691">
            <a:off x="5212363" y="-293196"/>
            <a:ext cx="4579636" cy="1821808"/>
          </a:xfrm>
          <a:prstGeom prst="rect">
            <a:avLst/>
          </a:prstGeom>
        </p:spPr>
      </p:pic>
      <p:sp>
        <p:nvSpPr>
          <p:cNvPr id="176" name="Title 1"/>
          <p:cNvSpPr txBox="1">
            <a:spLocks/>
          </p:cNvSpPr>
          <p:nvPr/>
        </p:nvSpPr>
        <p:spPr>
          <a:xfrm>
            <a:off x="6604002" y="1492997"/>
            <a:ext cx="4539857" cy="615203"/>
          </a:xfrm>
          <a:prstGeom prst="rect">
            <a:avLst/>
          </a:prstGeom>
        </p:spPr>
        <p:txBody>
          <a:bodyPr vert="horz" lIns="0" tIns="45730" rIns="0" bIns="45730" rtlCol="0" anchor="b" anchorCtr="0">
            <a:noAutofit/>
          </a:bodyPr>
          <a:lstStyle>
            <a:lvl1pPr algn="l" defTabSz="685983" rtl="0" eaLnBrk="1" latinLnBrk="0" hangingPunct="1">
              <a:lnSpc>
                <a:spcPct val="90000"/>
              </a:lnSpc>
              <a:spcBef>
                <a:spcPct val="0"/>
              </a:spcBef>
              <a:buNone/>
              <a:defRPr sz="2400" kern="1200">
                <a:solidFill>
                  <a:schemeClr val="tx2"/>
                </a:solidFill>
                <a:latin typeface="+mj-lt"/>
                <a:ea typeface="+mj-ea"/>
                <a:cs typeface="+mj-cs"/>
              </a:defRPr>
            </a:lvl1pPr>
          </a:lstStyle>
          <a:p>
            <a:r>
              <a:rPr lang="en-US" dirty="0">
                <a:solidFill>
                  <a:srgbClr val="0046AD"/>
                </a:solidFill>
              </a:rPr>
              <a:t>Serving patient needs</a:t>
            </a:r>
            <a:endParaRPr lang="en-US" baseline="30000" dirty="0">
              <a:solidFill>
                <a:srgbClr val="0046AD"/>
              </a:solidFill>
            </a:endParaRPr>
          </a:p>
        </p:txBody>
      </p:sp>
      <p:sp>
        <p:nvSpPr>
          <p:cNvPr id="150" name="Title 1"/>
          <p:cNvSpPr txBox="1">
            <a:spLocks/>
          </p:cNvSpPr>
          <p:nvPr/>
        </p:nvSpPr>
        <p:spPr>
          <a:xfrm>
            <a:off x="203202" y="1492997"/>
            <a:ext cx="4539857" cy="615203"/>
          </a:xfrm>
          <a:prstGeom prst="rect">
            <a:avLst/>
          </a:prstGeom>
        </p:spPr>
        <p:txBody>
          <a:bodyPr vert="horz" lIns="0" tIns="45730" rIns="0" bIns="45730" rtlCol="0" anchor="b" anchorCtr="0">
            <a:noAutofit/>
          </a:bodyPr>
          <a:lstStyle>
            <a:lvl1pPr algn="l" defTabSz="685983" rtl="0" eaLnBrk="1" latinLnBrk="0" hangingPunct="1">
              <a:lnSpc>
                <a:spcPct val="90000"/>
              </a:lnSpc>
              <a:spcBef>
                <a:spcPct val="0"/>
              </a:spcBef>
              <a:buNone/>
              <a:defRPr sz="2400" kern="1200">
                <a:solidFill>
                  <a:schemeClr val="tx2"/>
                </a:solidFill>
                <a:latin typeface="+mj-lt"/>
                <a:ea typeface="+mj-ea"/>
                <a:cs typeface="+mj-cs"/>
              </a:defRPr>
            </a:lvl1pPr>
          </a:lstStyle>
          <a:p>
            <a:r>
              <a:rPr lang="en-US" dirty="0">
                <a:solidFill>
                  <a:srgbClr val="0046AD"/>
                </a:solidFill>
              </a:rPr>
              <a:t>Our most valuable asset</a:t>
            </a:r>
            <a:endParaRPr lang="en-US" baseline="30000" dirty="0">
              <a:solidFill>
                <a:srgbClr val="0046AD"/>
              </a:solidFill>
            </a:endParaRPr>
          </a:p>
        </p:txBody>
      </p:sp>
    </p:spTree>
    <p:extLst>
      <p:ext uri="{BB962C8B-B14F-4D97-AF65-F5344CB8AC3E}">
        <p14:creationId xmlns:p14="http://schemas.microsoft.com/office/powerpoint/2010/main" val="339827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379FD4-4C93-47EA-8487-0BF7A2CDAFB0}"/>
              </a:ext>
            </a:extLst>
          </p:cNvPr>
          <p:cNvPicPr>
            <a:picLocks noChangeAspect="1"/>
          </p:cNvPicPr>
          <p:nvPr/>
        </p:nvPicPr>
        <p:blipFill rotWithShape="1">
          <a:blip r:embed="rId3"/>
          <a:srcRect l="3596" r="2" b="2"/>
          <a:stretch/>
        </p:blipFill>
        <p:spPr>
          <a:xfrm>
            <a:off x="113128" y="283142"/>
            <a:ext cx="11610383" cy="5931391"/>
          </a:xfrm>
          <a:prstGeom prst="rect">
            <a:avLst/>
          </a:prstGeom>
        </p:spPr>
      </p:pic>
    </p:spTree>
    <p:extLst>
      <p:ext uri="{BB962C8B-B14F-4D97-AF65-F5344CB8AC3E}">
        <p14:creationId xmlns:p14="http://schemas.microsoft.com/office/powerpoint/2010/main" val="307052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p:txBody>
          <a:bodyPr/>
          <a:lstStyle/>
          <a:p>
            <a:r>
              <a:rPr lang="en-US" dirty="0"/>
              <a:t>Pandemic Response</a:t>
            </a: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p:txBody>
          <a:bodyPr>
            <a:normAutofit lnSpcReduction="10000"/>
          </a:bodyPr>
          <a:lstStyle/>
          <a:p>
            <a:r>
              <a:rPr lang="en-US" dirty="0">
                <a:solidFill>
                  <a:schemeClr val="tx1"/>
                </a:solidFill>
              </a:rPr>
              <a:t>Paradigm shift:</a:t>
            </a:r>
            <a:r>
              <a:rPr lang="en-US" dirty="0"/>
              <a:t> </a:t>
            </a:r>
          </a:p>
          <a:p>
            <a:pPr lvl="1"/>
            <a:r>
              <a:rPr lang="en-US" dirty="0"/>
              <a:t>150 years steeped in tradition to ‘perfect-enemy-of-good’; novel/nimble</a:t>
            </a:r>
          </a:p>
          <a:p>
            <a:pPr lvl="1"/>
            <a:r>
              <a:rPr lang="en-US" b="0" dirty="0">
                <a:solidFill>
                  <a:srgbClr val="333333"/>
                </a:solidFill>
              </a:rPr>
              <a:t>Reprioritization: 400 – 600 projects </a:t>
            </a:r>
            <a:r>
              <a:rPr lang="en-US" b="0" dirty="0">
                <a:solidFill>
                  <a:srgbClr val="333333"/>
                </a:solidFill>
                <a:sym typeface="Wingdings" panose="05000000000000000000" pitchFamily="2" charset="2"/>
              </a:rPr>
              <a:t> 20 projects</a:t>
            </a:r>
          </a:p>
          <a:p>
            <a:pPr lvl="1"/>
            <a:r>
              <a:rPr lang="en-US" b="0" dirty="0">
                <a:solidFill>
                  <a:srgbClr val="333333"/>
                </a:solidFill>
              </a:rPr>
              <a:t>60K employees in 5 states, 3 time zones – 1/3 (20,000) transitioned to work-from-home in 6 days</a:t>
            </a:r>
          </a:p>
          <a:p>
            <a:pPr lvl="1"/>
            <a:r>
              <a:rPr lang="en-US" b="0" dirty="0">
                <a:solidFill>
                  <a:srgbClr val="333333"/>
                </a:solidFill>
              </a:rPr>
              <a:t>Clinical workflows had to be entirely revamped</a:t>
            </a:r>
            <a:r>
              <a:rPr lang="en-US" dirty="0">
                <a:solidFill>
                  <a:srgbClr val="333333"/>
                </a:solidFill>
              </a:rPr>
              <a:t>,</a:t>
            </a:r>
            <a:r>
              <a:rPr lang="en-US" b="0" dirty="0">
                <a:solidFill>
                  <a:srgbClr val="333333"/>
                </a:solidFill>
              </a:rPr>
              <a:t>  Home to home virtual visits</a:t>
            </a:r>
          </a:p>
          <a:p>
            <a:pPr lvl="0"/>
            <a:r>
              <a:rPr lang="en-US" dirty="0">
                <a:solidFill>
                  <a:srgbClr val="333333"/>
                </a:solidFill>
                <a:sym typeface="Wingdings" panose="05000000000000000000" pitchFamily="2" charset="2"/>
              </a:rPr>
              <a:t>Financial Reductions:</a:t>
            </a:r>
          </a:p>
          <a:p>
            <a:pPr lvl="1"/>
            <a:r>
              <a:rPr lang="en-US" dirty="0">
                <a:solidFill>
                  <a:srgbClr val="333333"/>
                </a:solidFill>
                <a:sym typeface="Wingdings" panose="05000000000000000000" pitchFamily="2" charset="2"/>
              </a:rPr>
              <a:t>Furloughed 40% of informatics staff</a:t>
            </a:r>
          </a:p>
          <a:p>
            <a:pPr lvl="1"/>
            <a:r>
              <a:rPr lang="en-US" dirty="0">
                <a:solidFill>
                  <a:srgbClr val="333333"/>
                </a:solidFill>
                <a:sym typeface="Wingdings" panose="05000000000000000000" pitchFamily="2" charset="2"/>
              </a:rPr>
              <a:t>Reduced hours on remaining informatics staff</a:t>
            </a:r>
          </a:p>
          <a:p>
            <a:pPr lvl="1"/>
            <a:r>
              <a:rPr lang="en-US" dirty="0">
                <a:solidFill>
                  <a:srgbClr val="333333"/>
                </a:solidFill>
                <a:sym typeface="Wingdings" panose="05000000000000000000" pitchFamily="2" charset="2"/>
              </a:rPr>
              <a:t>Focus on COVID change requests, patient safety, financial or regulatory</a:t>
            </a:r>
            <a:endParaRPr lang="en-US" dirty="0">
              <a:solidFill>
                <a:srgbClr val="333333"/>
              </a:solidFill>
            </a:endParaRPr>
          </a:p>
          <a:p>
            <a:pPr lvl="1"/>
            <a:endParaRPr lang="en-US" b="0" dirty="0">
              <a:solidFill>
                <a:srgbClr val="333333"/>
              </a:solidFill>
              <a:sym typeface="Wingdings" panose="05000000000000000000" pitchFamily="2" charset="2"/>
            </a:endParaRPr>
          </a:p>
          <a:p>
            <a:pPr lvl="1"/>
            <a:endParaRPr lang="en-US" b="0" dirty="0">
              <a:solidFill>
                <a:srgbClr val="333333"/>
              </a:solidFill>
              <a:sym typeface="Wingdings" panose="05000000000000000000" pitchFamily="2" charset="2"/>
            </a:endParaRPr>
          </a:p>
          <a:p>
            <a:pPr lvl="1"/>
            <a:endParaRPr lang="en-US" sz="1800" dirty="0"/>
          </a:p>
          <a:p>
            <a:pPr lvl="1"/>
            <a:endParaRPr lang="en-US" sz="2000" dirty="0">
              <a:solidFill>
                <a:schemeClr val="tx1"/>
              </a:solidFill>
            </a:endParaRPr>
          </a:p>
          <a:p>
            <a:pPr lvl="1"/>
            <a:endParaRPr lang="en-US" sz="2000" dirty="0">
              <a:solidFill>
                <a:schemeClr val="tx1"/>
              </a:solidFill>
            </a:endParaRPr>
          </a:p>
          <a:p>
            <a:pPr lvl="1"/>
            <a:endParaRPr lang="en-US" sz="2000" dirty="0">
              <a:solidFill>
                <a:schemeClr val="tx1"/>
              </a:solidFill>
            </a:endParaRPr>
          </a:p>
          <a:p>
            <a:pPr lvl="1"/>
            <a:endParaRPr lang="en-US" sz="2000"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7</a:t>
            </a:fld>
            <a:endParaRPr lang="en-US" dirty="0"/>
          </a:p>
        </p:txBody>
      </p:sp>
    </p:spTree>
    <p:extLst>
      <p:ext uri="{BB962C8B-B14F-4D97-AF65-F5344CB8AC3E}">
        <p14:creationId xmlns:p14="http://schemas.microsoft.com/office/powerpoint/2010/main" val="31805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3216-064D-4E4C-AF1B-1BFB2BCDEF2F}"/>
              </a:ext>
            </a:extLst>
          </p:cNvPr>
          <p:cNvSpPr>
            <a:spLocks noGrp="1"/>
          </p:cNvSpPr>
          <p:nvPr>
            <p:ph type="title"/>
          </p:nvPr>
        </p:nvSpPr>
        <p:spPr>
          <a:xfrm>
            <a:off x="1080070" y="875951"/>
            <a:ext cx="8790261" cy="847901"/>
          </a:xfrm>
        </p:spPr>
        <p:txBody>
          <a:bodyPr>
            <a:normAutofit/>
          </a:bodyPr>
          <a:lstStyle/>
          <a:p>
            <a:r>
              <a:rPr lang="en-US" dirty="0"/>
              <a:t>Banner’s CEO &amp; Senior Leadership Visibility</a:t>
            </a:r>
          </a:p>
        </p:txBody>
      </p:sp>
      <p:sp>
        <p:nvSpPr>
          <p:cNvPr id="3" name="Content Placeholder 2">
            <a:extLst>
              <a:ext uri="{FF2B5EF4-FFF2-40B4-BE49-F238E27FC236}">
                <a16:creationId xmlns:a16="http://schemas.microsoft.com/office/drawing/2014/main" id="{376AD099-6D4B-4D03-922D-DBD5D9C1D920}"/>
              </a:ext>
            </a:extLst>
          </p:cNvPr>
          <p:cNvSpPr>
            <a:spLocks noGrp="1"/>
          </p:cNvSpPr>
          <p:nvPr>
            <p:ph idx="1"/>
          </p:nvPr>
        </p:nvSpPr>
        <p:spPr>
          <a:xfrm>
            <a:off x="1571017" y="1630711"/>
            <a:ext cx="7084678" cy="4351338"/>
          </a:xfrm>
        </p:spPr>
        <p:txBody>
          <a:bodyPr>
            <a:normAutofit/>
          </a:bodyPr>
          <a:lstStyle/>
          <a:p>
            <a:r>
              <a:rPr lang="en-US" dirty="0"/>
              <a:t>CEO began weekly emails and video messages</a:t>
            </a:r>
          </a:p>
          <a:p>
            <a:pPr lvl="1"/>
            <a:r>
              <a:rPr lang="en-US" dirty="0"/>
              <a:t>Staff  feel connected with senior leadership </a:t>
            </a:r>
          </a:p>
          <a:p>
            <a:r>
              <a:rPr lang="en-US" dirty="0"/>
              <a:t>Dr Bessel, CCO meeting with governor and news stations in Arizona</a:t>
            </a:r>
          </a:p>
          <a:p>
            <a:r>
              <a:rPr lang="en-US" dirty="0"/>
              <a:t>Annual Initiatives morphed to COVID focused</a:t>
            </a:r>
          </a:p>
          <a:p>
            <a:r>
              <a:rPr lang="en-US" dirty="0"/>
              <a:t>“Keep employees safe and save as many lives as possible”</a:t>
            </a:r>
          </a:p>
          <a:p>
            <a:endParaRPr lang="en-US" dirty="0"/>
          </a:p>
          <a:p>
            <a:pPr lvl="2"/>
            <a:endParaRPr lang="en-US" dirty="0"/>
          </a:p>
        </p:txBody>
      </p:sp>
    </p:spTree>
    <p:extLst>
      <p:ext uri="{BB962C8B-B14F-4D97-AF65-F5344CB8AC3E}">
        <p14:creationId xmlns:p14="http://schemas.microsoft.com/office/powerpoint/2010/main" val="263358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a:t>
            </a:r>
            <a:r>
              <a:rPr lang="en-US" dirty="0" err="1"/>
              <a:t>Informaticist</a:t>
            </a:r>
            <a:endParaRPr lang="en-US" dirty="0"/>
          </a:p>
        </p:txBody>
      </p:sp>
      <p:sp>
        <p:nvSpPr>
          <p:cNvPr id="3" name="Content Placeholder 2"/>
          <p:cNvSpPr>
            <a:spLocks noGrp="1"/>
          </p:cNvSpPr>
          <p:nvPr>
            <p:ph idx="1"/>
          </p:nvPr>
        </p:nvSpPr>
        <p:spPr/>
        <p:txBody>
          <a:bodyPr>
            <a:normAutofit fontScale="62500" lnSpcReduction="20000"/>
          </a:bodyPr>
          <a:lstStyle/>
          <a:p>
            <a:r>
              <a:rPr lang="en-US" b="0" dirty="0"/>
              <a:t>Illuminated the liaison role and ability to focus and expedite the work</a:t>
            </a:r>
          </a:p>
          <a:p>
            <a:r>
              <a:rPr lang="en-US" b="0" dirty="0"/>
              <a:t>Participated in incident command center</a:t>
            </a:r>
          </a:p>
          <a:p>
            <a:r>
              <a:rPr lang="en-US" b="0" dirty="0"/>
              <a:t>Created COVID workflows and screening processes</a:t>
            </a:r>
          </a:p>
          <a:p>
            <a:r>
              <a:rPr lang="en-US" b="0" dirty="0"/>
              <a:t>60 facility build changes in EHR for surge planning</a:t>
            </a:r>
          </a:p>
          <a:p>
            <a:r>
              <a:rPr lang="en-US" b="0" dirty="0"/>
              <a:t>Part of Labor Pool: Swabbing/screening sites </a:t>
            </a:r>
          </a:p>
          <a:p>
            <a:r>
              <a:rPr lang="en-US" b="0" dirty="0"/>
              <a:t>Retrained staff moving to different areas-curriculum</a:t>
            </a:r>
          </a:p>
          <a:p>
            <a:r>
              <a:rPr lang="en-US" b="0" dirty="0"/>
              <a:t>Created Pandemic and Disaster Navigators</a:t>
            </a:r>
          </a:p>
          <a:p>
            <a:r>
              <a:rPr lang="en-US" b="0" dirty="0"/>
              <a:t>Infectious Disease reporting</a:t>
            </a:r>
          </a:p>
          <a:p>
            <a:r>
              <a:rPr lang="en-US" b="0" dirty="0"/>
              <a:t>EHR Upgrade April 2020</a:t>
            </a:r>
          </a:p>
          <a:p>
            <a:endParaRPr lang="en-US" b="0" dirty="0"/>
          </a:p>
          <a:p>
            <a:endParaRPr lang="en-US" b="0"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9</a:t>
            </a:fld>
            <a:endParaRPr lang="en-US" dirty="0"/>
          </a:p>
        </p:txBody>
      </p:sp>
    </p:spTree>
    <p:extLst>
      <p:ext uri="{BB962C8B-B14F-4D97-AF65-F5344CB8AC3E}">
        <p14:creationId xmlns:p14="http://schemas.microsoft.com/office/powerpoint/2010/main" val="3858850256"/>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1208</Words>
  <Application>Microsoft Macintosh PowerPoint</Application>
  <PresentationFormat>Widescreen</PresentationFormat>
  <Paragraphs>187</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Century Gothic</vt:lpstr>
      <vt:lpstr>Georgia</vt:lpstr>
      <vt:lpstr>Prometo</vt:lpstr>
      <vt:lpstr>Prometo Medium</vt:lpstr>
      <vt:lpstr>Verdana</vt:lpstr>
      <vt:lpstr>Wingdings</vt:lpstr>
      <vt:lpstr>Ravi Powerpoint Template</vt:lpstr>
      <vt:lpstr>PowerPoint Presentation</vt:lpstr>
      <vt:lpstr> As a mission-driven non-profit, HIMSS offers a unique depth and breadth of expertise in health innovation, public policy, workforce development, research and analytics to advise global leaders, stakeholders and influencers on best practices in health information and technology.  </vt:lpstr>
      <vt:lpstr>Learning Objectives  </vt:lpstr>
      <vt:lpstr>Banner Health</vt:lpstr>
      <vt:lpstr>Mayo Clinic</vt:lpstr>
      <vt:lpstr>PowerPoint Presentation</vt:lpstr>
      <vt:lpstr>Pandemic Response</vt:lpstr>
      <vt:lpstr>Banner’s CEO &amp; Senior Leadership Visibility</vt:lpstr>
      <vt:lpstr>Value of Informaticist</vt:lpstr>
      <vt:lpstr>PowerPoint Presentation</vt:lpstr>
      <vt:lpstr>Banner Disaster Documentation </vt:lpstr>
      <vt:lpstr>Telehealth Ambulatory Platform</vt:lpstr>
      <vt:lpstr>Telehealth Acute Platform</vt:lpstr>
      <vt:lpstr>Telehealth accelerated </vt:lpstr>
      <vt:lpstr>Thoughts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Hess, Sherri L</dc:creator>
  <cp:lastModifiedBy>Evans, Donna Marie Ms.</cp:lastModifiedBy>
  <cp:revision>4</cp:revision>
  <dcterms:created xsi:type="dcterms:W3CDTF">2020-11-02T01:25:36Z</dcterms:created>
  <dcterms:modified xsi:type="dcterms:W3CDTF">2020-11-03T14:30:34Z</dcterms:modified>
</cp:coreProperties>
</file>