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8"/>
  </p:notesMasterIdLst>
  <p:sldIdLst>
    <p:sldId id="257" r:id="rId5"/>
    <p:sldId id="2427" r:id="rId6"/>
    <p:sldId id="394" r:id="rId7"/>
    <p:sldId id="2417" r:id="rId8"/>
    <p:sldId id="435" r:id="rId9"/>
    <p:sldId id="436" r:id="rId10"/>
    <p:sldId id="437" r:id="rId11"/>
    <p:sldId id="417" r:id="rId12"/>
    <p:sldId id="2428" r:id="rId13"/>
    <p:sldId id="2429" r:id="rId14"/>
    <p:sldId id="2418" r:id="rId15"/>
    <p:sldId id="2430" r:id="rId16"/>
    <p:sldId id="2401" r:id="rId17"/>
    <p:sldId id="2409" r:id="rId18"/>
    <p:sldId id="2431" r:id="rId19"/>
    <p:sldId id="333" r:id="rId20"/>
    <p:sldId id="2420" r:id="rId21"/>
    <p:sldId id="2421" r:id="rId22"/>
    <p:sldId id="2423" r:id="rId23"/>
    <p:sldId id="2416" r:id="rId24"/>
    <p:sldId id="2424" r:id="rId25"/>
    <p:sldId id="2425" r:id="rId26"/>
    <p:sldId id="243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77463" autoAdjust="0"/>
  </p:normalViewPr>
  <p:slideViewPr>
    <p:cSldViewPr snapToGrid="0">
      <p:cViewPr varScale="1">
        <p:scale>
          <a:sx n="48" d="100"/>
          <a:sy n="48" d="100"/>
        </p:scale>
        <p:origin x="12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77792-A03F-469D-8A68-514A33832F3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9AC7F97-5827-4A0B-AA17-C38D7480E75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Process</a:t>
          </a:r>
        </a:p>
      </dgm:t>
    </dgm:pt>
    <dgm:pt modelId="{46243597-2384-43D8-8620-141B9E89C652}" type="parTrans" cxnId="{A057EF92-83F7-4E89-BADF-173CE50274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B7EB6A-339E-498D-A113-694E93A7F3C8}" type="sibTrans" cxnId="{A057EF92-83F7-4E89-BADF-173CE502742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3C99AE-936A-45DE-BF76-586A097D810A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People</a:t>
          </a:r>
        </a:p>
      </dgm:t>
    </dgm:pt>
    <dgm:pt modelId="{8FEC6C73-8CA1-4567-9FA1-9D7C8C624D80}" type="parTrans" cxnId="{227617B4-1CE8-42C5-95EF-5D8CCF42B3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CD5909-4E2E-4A07-BBC8-CA648F2FA30E}" type="sibTrans" cxnId="{227617B4-1CE8-42C5-95EF-5D8CCF42B30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A06EAE0-59CD-477B-9E75-EBBAE8FB80F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Technology</a:t>
          </a:r>
        </a:p>
      </dgm:t>
    </dgm:pt>
    <dgm:pt modelId="{5186FAFF-F5BC-466E-8FB6-F9553A078F3F}" type="parTrans" cxnId="{BF62EE48-883B-41B8-B53D-B3BE353BB4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81BDD5-9869-4A67-BE73-9833089B5BBA}" type="sibTrans" cxnId="{BF62EE48-883B-41B8-B53D-B3BE353BB46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AE23F53-258E-4F4A-AF1A-5E1A8F19E586}" type="pres">
      <dgm:prSet presAssocID="{12477792-A03F-469D-8A68-514A33832F3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E085364-8EFC-4E3D-B0CC-95C2EF510CD8}" type="pres">
      <dgm:prSet presAssocID="{69AC7F97-5827-4A0B-AA17-C38D7480E755}" presName="gear1" presStyleLbl="node1" presStyleIdx="0" presStyleCnt="3" custScaleX="75533" custScaleY="75875" custLinFactNeighborX="-6360" custLinFactNeighborY="-22896">
        <dgm:presLayoutVars>
          <dgm:chMax val="1"/>
          <dgm:bulletEnabled val="1"/>
        </dgm:presLayoutVars>
      </dgm:prSet>
      <dgm:spPr/>
    </dgm:pt>
    <dgm:pt modelId="{10344D45-EFC9-498D-B5BF-23D5A66E1EEA}" type="pres">
      <dgm:prSet presAssocID="{69AC7F97-5827-4A0B-AA17-C38D7480E755}" presName="gear1srcNode" presStyleLbl="node1" presStyleIdx="0" presStyleCnt="3"/>
      <dgm:spPr/>
    </dgm:pt>
    <dgm:pt modelId="{E11EA6A1-86F7-452B-B2E0-B74408AD240B}" type="pres">
      <dgm:prSet presAssocID="{69AC7F97-5827-4A0B-AA17-C38D7480E755}" presName="gear1dstNode" presStyleLbl="node1" presStyleIdx="0" presStyleCnt="3"/>
      <dgm:spPr/>
    </dgm:pt>
    <dgm:pt modelId="{0B269BE0-4548-4AC7-980D-D5A216B6271F}" type="pres">
      <dgm:prSet presAssocID="{FB3C99AE-936A-45DE-BF76-586A097D810A}" presName="gear2" presStyleLbl="node1" presStyleIdx="1" presStyleCnt="3">
        <dgm:presLayoutVars>
          <dgm:chMax val="1"/>
          <dgm:bulletEnabled val="1"/>
        </dgm:presLayoutVars>
      </dgm:prSet>
      <dgm:spPr/>
    </dgm:pt>
    <dgm:pt modelId="{A2EFF951-37B8-4D0D-81A9-6FC424B3AE93}" type="pres">
      <dgm:prSet presAssocID="{FB3C99AE-936A-45DE-BF76-586A097D810A}" presName="gear2srcNode" presStyleLbl="node1" presStyleIdx="1" presStyleCnt="3"/>
      <dgm:spPr/>
    </dgm:pt>
    <dgm:pt modelId="{E16C9E4F-DE49-4A64-8AD8-08B604513809}" type="pres">
      <dgm:prSet presAssocID="{FB3C99AE-936A-45DE-BF76-586A097D810A}" presName="gear2dstNode" presStyleLbl="node1" presStyleIdx="1" presStyleCnt="3"/>
      <dgm:spPr/>
    </dgm:pt>
    <dgm:pt modelId="{3FF9F4BA-E7B2-426B-BD9C-66FE80761C02}" type="pres">
      <dgm:prSet presAssocID="{1A06EAE0-59CD-477B-9E75-EBBAE8FB80FC}" presName="gear3" presStyleLbl="node1" presStyleIdx="2" presStyleCnt="3" custLinFactNeighborY="-462"/>
      <dgm:spPr/>
    </dgm:pt>
    <dgm:pt modelId="{915FDC2A-AC31-4FD9-A776-B95D7C1F0553}" type="pres">
      <dgm:prSet presAssocID="{1A06EAE0-59CD-477B-9E75-EBBAE8FB80F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E39CEB75-CC7D-426C-AAF3-52054A26CF3A}" type="pres">
      <dgm:prSet presAssocID="{1A06EAE0-59CD-477B-9E75-EBBAE8FB80FC}" presName="gear3srcNode" presStyleLbl="node1" presStyleIdx="2" presStyleCnt="3"/>
      <dgm:spPr/>
    </dgm:pt>
    <dgm:pt modelId="{79A4D381-A966-4C1C-BBC8-9050C0C289B6}" type="pres">
      <dgm:prSet presAssocID="{1A06EAE0-59CD-477B-9E75-EBBAE8FB80FC}" presName="gear3dstNode" presStyleLbl="node1" presStyleIdx="2" presStyleCnt="3"/>
      <dgm:spPr/>
    </dgm:pt>
    <dgm:pt modelId="{877E57E9-1BEA-49C3-B9B6-E2B266346096}" type="pres">
      <dgm:prSet presAssocID="{ECB7EB6A-339E-498D-A113-694E93A7F3C8}" presName="connector1" presStyleLbl="sibTrans2D1" presStyleIdx="0" presStyleCnt="3" custAng="2200028" custScaleX="67119" custScaleY="66099" custLinFactNeighborX="1242" custLinFactNeighborY="-17639"/>
      <dgm:spPr/>
    </dgm:pt>
    <dgm:pt modelId="{E415F5B1-B263-4D15-86CB-9AC758C184E3}" type="pres">
      <dgm:prSet presAssocID="{53CD5909-4E2E-4A07-BBC8-CA648F2FA30E}" presName="connector2" presStyleLbl="sibTrans2D1" presStyleIdx="1" presStyleCnt="3"/>
      <dgm:spPr/>
    </dgm:pt>
    <dgm:pt modelId="{A44D5601-B26F-410B-8B1C-CD5A0E6F4045}" type="pres">
      <dgm:prSet presAssocID="{6581BDD5-9869-4A67-BE73-9833089B5BBA}" presName="connector3" presStyleLbl="sibTrans2D1" presStyleIdx="2" presStyleCnt="3"/>
      <dgm:spPr/>
    </dgm:pt>
  </dgm:ptLst>
  <dgm:cxnLst>
    <dgm:cxn modelId="{B4623C10-0E3C-4AFB-8845-01AF45A3EF9D}" type="presOf" srcId="{FB3C99AE-936A-45DE-BF76-586A097D810A}" destId="{E16C9E4F-DE49-4A64-8AD8-08B604513809}" srcOrd="2" destOrd="0" presId="urn:microsoft.com/office/officeart/2005/8/layout/gear1"/>
    <dgm:cxn modelId="{7C2E8411-538A-4887-BF95-7475D1AA876C}" type="presOf" srcId="{FB3C99AE-936A-45DE-BF76-586A097D810A}" destId="{A2EFF951-37B8-4D0D-81A9-6FC424B3AE93}" srcOrd="1" destOrd="0" presId="urn:microsoft.com/office/officeart/2005/8/layout/gear1"/>
    <dgm:cxn modelId="{75D59716-58C9-4AD4-99AB-E1A92E3CEB95}" type="presOf" srcId="{12477792-A03F-469D-8A68-514A33832F3A}" destId="{9AE23F53-258E-4F4A-AF1A-5E1A8F19E586}" srcOrd="0" destOrd="0" presId="urn:microsoft.com/office/officeart/2005/8/layout/gear1"/>
    <dgm:cxn modelId="{8498C83A-E72B-4241-9CD7-0A0AB1C2E378}" type="presOf" srcId="{1A06EAE0-59CD-477B-9E75-EBBAE8FB80FC}" destId="{3FF9F4BA-E7B2-426B-BD9C-66FE80761C02}" srcOrd="0" destOrd="0" presId="urn:microsoft.com/office/officeart/2005/8/layout/gear1"/>
    <dgm:cxn modelId="{BF62EE48-883B-41B8-B53D-B3BE353BB465}" srcId="{12477792-A03F-469D-8A68-514A33832F3A}" destId="{1A06EAE0-59CD-477B-9E75-EBBAE8FB80FC}" srcOrd="2" destOrd="0" parTransId="{5186FAFF-F5BC-466E-8FB6-F9553A078F3F}" sibTransId="{6581BDD5-9869-4A67-BE73-9833089B5BBA}"/>
    <dgm:cxn modelId="{3F2B187B-F3A7-43F8-BAEC-1B7002F44BA6}" type="presOf" srcId="{FB3C99AE-936A-45DE-BF76-586A097D810A}" destId="{0B269BE0-4548-4AC7-980D-D5A216B6271F}" srcOrd="0" destOrd="0" presId="urn:microsoft.com/office/officeart/2005/8/layout/gear1"/>
    <dgm:cxn modelId="{379D677F-F9DB-4C42-82EF-735A09929837}" type="presOf" srcId="{69AC7F97-5827-4A0B-AA17-C38D7480E755}" destId="{1E085364-8EFC-4E3D-B0CC-95C2EF510CD8}" srcOrd="0" destOrd="0" presId="urn:microsoft.com/office/officeart/2005/8/layout/gear1"/>
    <dgm:cxn modelId="{2173EF8C-9A39-45D3-9BA4-BDC1A8C73389}" type="presOf" srcId="{ECB7EB6A-339E-498D-A113-694E93A7F3C8}" destId="{877E57E9-1BEA-49C3-B9B6-E2B266346096}" srcOrd="0" destOrd="0" presId="urn:microsoft.com/office/officeart/2005/8/layout/gear1"/>
    <dgm:cxn modelId="{A057EF92-83F7-4E89-BADF-173CE5027424}" srcId="{12477792-A03F-469D-8A68-514A33832F3A}" destId="{69AC7F97-5827-4A0B-AA17-C38D7480E755}" srcOrd="0" destOrd="0" parTransId="{46243597-2384-43D8-8620-141B9E89C652}" sibTransId="{ECB7EB6A-339E-498D-A113-694E93A7F3C8}"/>
    <dgm:cxn modelId="{E96F6FAA-76A1-4647-8DD5-F6206C9E55F5}" type="presOf" srcId="{1A06EAE0-59CD-477B-9E75-EBBAE8FB80FC}" destId="{E39CEB75-CC7D-426C-AAF3-52054A26CF3A}" srcOrd="2" destOrd="0" presId="urn:microsoft.com/office/officeart/2005/8/layout/gear1"/>
    <dgm:cxn modelId="{227617B4-1CE8-42C5-95EF-5D8CCF42B308}" srcId="{12477792-A03F-469D-8A68-514A33832F3A}" destId="{FB3C99AE-936A-45DE-BF76-586A097D810A}" srcOrd="1" destOrd="0" parTransId="{8FEC6C73-8CA1-4567-9FA1-9D7C8C624D80}" sibTransId="{53CD5909-4E2E-4A07-BBC8-CA648F2FA30E}"/>
    <dgm:cxn modelId="{392B15BA-DF80-4295-ABC3-144524BF8107}" type="presOf" srcId="{1A06EAE0-59CD-477B-9E75-EBBAE8FB80FC}" destId="{79A4D381-A966-4C1C-BBC8-9050C0C289B6}" srcOrd="3" destOrd="0" presId="urn:microsoft.com/office/officeart/2005/8/layout/gear1"/>
    <dgm:cxn modelId="{19B883C2-9E12-4809-9E43-26D42C2DD98C}" type="presOf" srcId="{69AC7F97-5827-4A0B-AA17-C38D7480E755}" destId="{E11EA6A1-86F7-452B-B2E0-B74408AD240B}" srcOrd="2" destOrd="0" presId="urn:microsoft.com/office/officeart/2005/8/layout/gear1"/>
    <dgm:cxn modelId="{EFDE33CD-DA30-492F-8236-82464FDA44DF}" type="presOf" srcId="{6581BDD5-9869-4A67-BE73-9833089B5BBA}" destId="{A44D5601-B26F-410B-8B1C-CD5A0E6F4045}" srcOrd="0" destOrd="0" presId="urn:microsoft.com/office/officeart/2005/8/layout/gear1"/>
    <dgm:cxn modelId="{F29200D0-ADAE-40B0-8EBA-38CA35FF71D1}" type="presOf" srcId="{1A06EAE0-59CD-477B-9E75-EBBAE8FB80FC}" destId="{915FDC2A-AC31-4FD9-A776-B95D7C1F0553}" srcOrd="1" destOrd="0" presId="urn:microsoft.com/office/officeart/2005/8/layout/gear1"/>
    <dgm:cxn modelId="{24146ADB-DBC9-4785-ABD1-ADF7C328D2B2}" type="presOf" srcId="{53CD5909-4E2E-4A07-BBC8-CA648F2FA30E}" destId="{E415F5B1-B263-4D15-86CB-9AC758C184E3}" srcOrd="0" destOrd="0" presId="urn:microsoft.com/office/officeart/2005/8/layout/gear1"/>
    <dgm:cxn modelId="{994B9FDC-3DFE-4E18-B931-168A3D3D3652}" type="presOf" srcId="{69AC7F97-5827-4A0B-AA17-C38D7480E755}" destId="{10344D45-EFC9-498D-B5BF-23D5A66E1EEA}" srcOrd="1" destOrd="0" presId="urn:microsoft.com/office/officeart/2005/8/layout/gear1"/>
    <dgm:cxn modelId="{0E5E49DA-92E5-4958-A10A-5D659B60F22C}" type="presParOf" srcId="{9AE23F53-258E-4F4A-AF1A-5E1A8F19E586}" destId="{1E085364-8EFC-4E3D-B0CC-95C2EF510CD8}" srcOrd="0" destOrd="0" presId="urn:microsoft.com/office/officeart/2005/8/layout/gear1"/>
    <dgm:cxn modelId="{8F6E89AE-59FA-48CE-835A-5539969DCB20}" type="presParOf" srcId="{9AE23F53-258E-4F4A-AF1A-5E1A8F19E586}" destId="{10344D45-EFC9-498D-B5BF-23D5A66E1EEA}" srcOrd="1" destOrd="0" presId="urn:microsoft.com/office/officeart/2005/8/layout/gear1"/>
    <dgm:cxn modelId="{C2EB9D2E-AC5A-4BAC-9F80-416D2DCE2C34}" type="presParOf" srcId="{9AE23F53-258E-4F4A-AF1A-5E1A8F19E586}" destId="{E11EA6A1-86F7-452B-B2E0-B74408AD240B}" srcOrd="2" destOrd="0" presId="urn:microsoft.com/office/officeart/2005/8/layout/gear1"/>
    <dgm:cxn modelId="{055E788F-3085-4908-A9D4-C10DF530798D}" type="presParOf" srcId="{9AE23F53-258E-4F4A-AF1A-5E1A8F19E586}" destId="{0B269BE0-4548-4AC7-980D-D5A216B6271F}" srcOrd="3" destOrd="0" presId="urn:microsoft.com/office/officeart/2005/8/layout/gear1"/>
    <dgm:cxn modelId="{D3E0585F-AB7F-4AB7-BC65-DE1486BEBBAE}" type="presParOf" srcId="{9AE23F53-258E-4F4A-AF1A-5E1A8F19E586}" destId="{A2EFF951-37B8-4D0D-81A9-6FC424B3AE93}" srcOrd="4" destOrd="0" presId="urn:microsoft.com/office/officeart/2005/8/layout/gear1"/>
    <dgm:cxn modelId="{47B9E040-F2CF-4A8C-B159-DB6440002B8B}" type="presParOf" srcId="{9AE23F53-258E-4F4A-AF1A-5E1A8F19E586}" destId="{E16C9E4F-DE49-4A64-8AD8-08B604513809}" srcOrd="5" destOrd="0" presId="urn:microsoft.com/office/officeart/2005/8/layout/gear1"/>
    <dgm:cxn modelId="{524BA4C2-8A2A-40F5-8501-D8EEE6237A75}" type="presParOf" srcId="{9AE23F53-258E-4F4A-AF1A-5E1A8F19E586}" destId="{3FF9F4BA-E7B2-426B-BD9C-66FE80761C02}" srcOrd="6" destOrd="0" presId="urn:microsoft.com/office/officeart/2005/8/layout/gear1"/>
    <dgm:cxn modelId="{F99DB1E5-0262-4237-B5B9-F8E59805294A}" type="presParOf" srcId="{9AE23F53-258E-4F4A-AF1A-5E1A8F19E586}" destId="{915FDC2A-AC31-4FD9-A776-B95D7C1F0553}" srcOrd="7" destOrd="0" presId="urn:microsoft.com/office/officeart/2005/8/layout/gear1"/>
    <dgm:cxn modelId="{5E17EC06-5BDD-4090-9C8F-C99D9BEAF14A}" type="presParOf" srcId="{9AE23F53-258E-4F4A-AF1A-5E1A8F19E586}" destId="{E39CEB75-CC7D-426C-AAF3-52054A26CF3A}" srcOrd="8" destOrd="0" presId="urn:microsoft.com/office/officeart/2005/8/layout/gear1"/>
    <dgm:cxn modelId="{BC3E776A-E04B-40FC-BF69-30F05F7348E4}" type="presParOf" srcId="{9AE23F53-258E-4F4A-AF1A-5E1A8F19E586}" destId="{79A4D381-A966-4C1C-BBC8-9050C0C289B6}" srcOrd="9" destOrd="0" presId="urn:microsoft.com/office/officeart/2005/8/layout/gear1"/>
    <dgm:cxn modelId="{50CFB139-634A-4F97-A41A-8C0FEB2F2BA2}" type="presParOf" srcId="{9AE23F53-258E-4F4A-AF1A-5E1A8F19E586}" destId="{877E57E9-1BEA-49C3-B9B6-E2B266346096}" srcOrd="10" destOrd="0" presId="urn:microsoft.com/office/officeart/2005/8/layout/gear1"/>
    <dgm:cxn modelId="{35E1C6A1-CDBD-461C-81A8-C4BE7C5529D8}" type="presParOf" srcId="{9AE23F53-258E-4F4A-AF1A-5E1A8F19E586}" destId="{E415F5B1-B263-4D15-86CB-9AC758C184E3}" srcOrd="11" destOrd="0" presId="urn:microsoft.com/office/officeart/2005/8/layout/gear1"/>
    <dgm:cxn modelId="{0CF0A1C2-8732-44C0-81B5-AD0349E16E20}" type="presParOf" srcId="{9AE23F53-258E-4F4A-AF1A-5E1A8F19E586}" destId="{A44D5601-B26F-410B-8B1C-CD5A0E6F40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85364-8EFC-4E3D-B0CC-95C2EF510CD8}">
      <dsp:nvSpPr>
        <dsp:cNvPr id="0" name=""/>
        <dsp:cNvSpPr/>
      </dsp:nvSpPr>
      <dsp:spPr>
        <a:xfrm>
          <a:off x="4384296" y="2981281"/>
          <a:ext cx="2999395" cy="301297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Process</a:t>
          </a:r>
        </a:p>
      </dsp:txBody>
      <dsp:txXfrm>
        <a:off x="4987308" y="3686154"/>
        <a:ext cx="1793371" cy="1550476"/>
      </dsp:txXfrm>
    </dsp:sp>
    <dsp:sp modelId="{0B269BE0-4548-4AC7-980D-D5A216B6271F}">
      <dsp:nvSpPr>
        <dsp:cNvPr id="0" name=""/>
        <dsp:cNvSpPr/>
      </dsp:nvSpPr>
      <dsp:spPr>
        <a:xfrm>
          <a:off x="1840677" y="2472883"/>
          <a:ext cx="2887980" cy="288798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People</a:t>
          </a:r>
        </a:p>
      </dsp:txBody>
      <dsp:txXfrm>
        <a:off x="2567735" y="3204335"/>
        <a:ext cx="1433864" cy="1425076"/>
      </dsp:txXfrm>
    </dsp:sp>
    <dsp:sp modelId="{3FF9F4BA-E7B2-426B-BD9C-66FE80761C02}">
      <dsp:nvSpPr>
        <dsp:cNvPr id="0" name=""/>
        <dsp:cNvSpPr/>
      </dsp:nvSpPr>
      <dsp:spPr>
        <a:xfrm rot="20700000">
          <a:off x="3458240" y="464460"/>
          <a:ext cx="2829631" cy="282963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Technology</a:t>
          </a:r>
        </a:p>
      </dsp:txBody>
      <dsp:txXfrm rot="-20700000">
        <a:off x="4078861" y="1085081"/>
        <a:ext cx="1588389" cy="1588389"/>
      </dsp:txXfrm>
    </dsp:sp>
    <dsp:sp modelId="{877E57E9-1BEA-49C3-B9B6-E2B266346096}">
      <dsp:nvSpPr>
        <dsp:cNvPr id="0" name=""/>
        <dsp:cNvSpPr/>
      </dsp:nvSpPr>
      <dsp:spPr>
        <a:xfrm rot="2200028">
          <a:off x="4778890" y="2757502"/>
          <a:ext cx="3411555" cy="3359710"/>
        </a:xfrm>
        <a:prstGeom prst="circularArrow">
          <a:avLst>
            <a:gd name="adj1" fmla="val 4688"/>
            <a:gd name="adj2" fmla="val 299029"/>
            <a:gd name="adj3" fmla="val 2560120"/>
            <a:gd name="adj4" fmla="val 1576964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5F5B1-B263-4D15-86CB-9AC758C184E3}">
      <dsp:nvSpPr>
        <dsp:cNvPr id="0" name=""/>
        <dsp:cNvSpPr/>
      </dsp:nvSpPr>
      <dsp:spPr>
        <a:xfrm>
          <a:off x="1329221" y="1820897"/>
          <a:ext cx="3693004" cy="36930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4D5601-B26F-410B-8B1C-CD5A0E6F4045}">
      <dsp:nvSpPr>
        <dsp:cNvPr id="0" name=""/>
        <dsp:cNvSpPr/>
      </dsp:nvSpPr>
      <dsp:spPr>
        <a:xfrm>
          <a:off x="2803717" y="-152309"/>
          <a:ext cx="3981802" cy="39818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10/22/2020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techmagazine.net/article/2019/09/importance-network-monitoring-clinical-setting-perfc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lpsystems.com/resources/articles/network-monitoring-healthcare-field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Practical guidance</a:t>
            </a:r>
            <a:r>
              <a:rPr lang="en-US" baseline="0" dirty="0"/>
              <a:t> for HDO’s, with a technology solution and processes focus.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…. Growing awareness including media…</a:t>
            </a:r>
          </a:p>
        </p:txBody>
      </p:sp>
    </p:spTree>
    <p:extLst>
      <p:ext uri="{BB962C8B-B14F-4D97-AF65-F5344CB8AC3E}">
        <p14:creationId xmlns:p14="http://schemas.microsoft.com/office/powerpoint/2010/main" val="2878150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Manual identification</a:t>
            </a:r>
          </a:p>
          <a:p>
            <a:endParaRPr lang="en-US" dirty="0"/>
          </a:p>
          <a:p>
            <a:r>
              <a:rPr lang="en-US" dirty="0"/>
              <a:t>1-2 HTM/ CE/ </a:t>
            </a:r>
            <a:r>
              <a:rPr lang="en-US" dirty="0" err="1"/>
              <a:t>Biomeds</a:t>
            </a:r>
            <a:endParaRPr lang="en-US" dirty="0"/>
          </a:p>
          <a:p>
            <a:r>
              <a:rPr lang="en-US" dirty="0"/>
              <a:t>1 IT Field Services Tech.</a:t>
            </a:r>
          </a:p>
          <a:p>
            <a:r>
              <a:rPr lang="en-US" dirty="0"/>
              <a:t>1 IS GRC</a:t>
            </a:r>
          </a:p>
          <a:p>
            <a:r>
              <a:rPr lang="en-US" dirty="0"/>
              <a:t>1 IS Security Architecture</a:t>
            </a:r>
          </a:p>
          <a:p>
            <a:r>
              <a:rPr lang="en-US" dirty="0"/>
              <a:t>1 HTM/ CE/ Biomed Leader</a:t>
            </a:r>
          </a:p>
          <a:p>
            <a:endParaRPr lang="en-US" dirty="0"/>
          </a:p>
          <a:p>
            <a:r>
              <a:rPr lang="en-US" dirty="0"/>
              <a:t>72-96 hours Approx. $30-50/ hour</a:t>
            </a:r>
          </a:p>
          <a:p>
            <a:r>
              <a:rPr lang="en-US" dirty="0"/>
              <a:t>====</a:t>
            </a:r>
          </a:p>
          <a:p>
            <a:endParaRPr lang="en-US" dirty="0"/>
          </a:p>
          <a:p>
            <a:r>
              <a:rPr lang="en-US" dirty="0"/>
              <a:t>Manual cross-referencing with H-ISAC and OEM advisory</a:t>
            </a:r>
          </a:p>
          <a:p>
            <a:endParaRPr lang="en-US" dirty="0"/>
          </a:p>
          <a:p>
            <a:r>
              <a:rPr lang="en-US" dirty="0"/>
              <a:t>1 IS GRC</a:t>
            </a:r>
          </a:p>
          <a:p>
            <a:r>
              <a:rPr lang="en-US" dirty="0"/>
              <a:t>1 IS Security Architecture</a:t>
            </a:r>
          </a:p>
          <a:p>
            <a:r>
              <a:rPr lang="en-US" dirty="0"/>
              <a:t>1 HTM/ CE/ Biomed Leader</a:t>
            </a:r>
          </a:p>
          <a:p>
            <a:r>
              <a:rPr lang="en-US" dirty="0"/>
              <a:t>Avg. 3-4 days with OEM</a:t>
            </a:r>
          </a:p>
          <a:p>
            <a:endParaRPr lang="en-US" dirty="0"/>
          </a:p>
          <a:p>
            <a:r>
              <a:rPr lang="en-US" dirty="0"/>
              <a:t>96-120 hours Approx. $50-75/ hour</a:t>
            </a:r>
          </a:p>
          <a:p>
            <a:r>
              <a:rPr lang="en-US" dirty="0"/>
              <a:t>====</a:t>
            </a:r>
          </a:p>
          <a:p>
            <a:endParaRPr lang="en-US" dirty="0"/>
          </a:p>
          <a:p>
            <a:r>
              <a:rPr lang="en-US" dirty="0"/>
              <a:t>Locate device, plan downtime</a:t>
            </a:r>
          </a:p>
          <a:p>
            <a:endParaRPr lang="en-US" dirty="0"/>
          </a:p>
          <a:p>
            <a:r>
              <a:rPr lang="en-US" dirty="0"/>
              <a:t>1 HTM/ CE/ Biomed</a:t>
            </a:r>
          </a:p>
          <a:p>
            <a:r>
              <a:rPr lang="en-US" dirty="0"/>
              <a:t>1-2 IT Field Services</a:t>
            </a:r>
          </a:p>
          <a:p>
            <a:r>
              <a:rPr lang="en-US" dirty="0"/>
              <a:t>1 HTM/ CE/ Biomed Leader</a:t>
            </a:r>
          </a:p>
          <a:p>
            <a:endParaRPr lang="en-US" dirty="0"/>
          </a:p>
          <a:p>
            <a:r>
              <a:rPr lang="en-US" dirty="0"/>
              <a:t>96-120 hours Approx. $30-50/ hour</a:t>
            </a:r>
          </a:p>
          <a:p>
            <a:r>
              <a:rPr lang="en-US" dirty="0"/>
              <a:t>=====</a:t>
            </a:r>
          </a:p>
          <a:p>
            <a:endParaRPr lang="en-US" dirty="0"/>
          </a:p>
          <a:p>
            <a:r>
              <a:rPr lang="en-US" dirty="0"/>
              <a:t>If device crashes, fails; locate backup; install &amp; configure</a:t>
            </a:r>
          </a:p>
          <a:p>
            <a:endParaRPr lang="en-US" dirty="0"/>
          </a:p>
          <a:p>
            <a:r>
              <a:rPr lang="en-US" dirty="0"/>
              <a:t>1-2 HTM/ CE/ </a:t>
            </a:r>
            <a:r>
              <a:rPr lang="en-US" dirty="0" err="1"/>
              <a:t>Biomeds</a:t>
            </a:r>
            <a:endParaRPr lang="en-US" dirty="0"/>
          </a:p>
          <a:p>
            <a:r>
              <a:rPr lang="en-US" dirty="0"/>
              <a:t>1 HTM/ CE/ Biomed Leader</a:t>
            </a:r>
          </a:p>
          <a:p>
            <a:r>
              <a:rPr lang="en-US" dirty="0"/>
              <a:t>2-3 weeks for OEM validation</a:t>
            </a:r>
          </a:p>
          <a:p>
            <a:endParaRPr lang="en-US" dirty="0"/>
          </a:p>
          <a:p>
            <a:r>
              <a:rPr lang="en-US" dirty="0"/>
              <a:t>48-96 hours Approx. $50-75/ hour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====</a:t>
            </a:r>
          </a:p>
          <a:p>
            <a:endParaRPr lang="en-US" dirty="0"/>
          </a:p>
          <a:p>
            <a:r>
              <a:rPr lang="en-US" dirty="0"/>
              <a:t>Device out of service, review change, perform change, validate</a:t>
            </a:r>
          </a:p>
          <a:p>
            <a:endParaRPr lang="en-US" dirty="0"/>
          </a:p>
          <a:p>
            <a:r>
              <a:rPr lang="en-US" dirty="0"/>
              <a:t>1-2 weeks Change Board</a:t>
            </a:r>
          </a:p>
          <a:p>
            <a:r>
              <a:rPr lang="en-US" dirty="0"/>
              <a:t>1-2 HTM/ CE/ </a:t>
            </a:r>
            <a:r>
              <a:rPr lang="en-US" dirty="0" err="1"/>
              <a:t>Biomeds</a:t>
            </a:r>
            <a:endParaRPr lang="en-US" dirty="0"/>
          </a:p>
          <a:p>
            <a:r>
              <a:rPr lang="en-US" dirty="0"/>
              <a:t>2-3 weeks for OEM validation</a:t>
            </a:r>
          </a:p>
          <a:p>
            <a:endParaRPr lang="en-US" dirty="0"/>
          </a:p>
          <a:p>
            <a:r>
              <a:rPr lang="en-US" dirty="0"/>
              <a:t>72-120 hours Approx. $30-50/ hour</a:t>
            </a:r>
          </a:p>
          <a:p>
            <a:r>
              <a:rPr lang="en-US" dirty="0"/>
              <a:t>======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Reference: </a:t>
            </a:r>
          </a:p>
          <a:p>
            <a:pPr marL="228600" indent="-228600">
              <a:buAutoNum type="arabicPeriod"/>
            </a:pPr>
            <a:r>
              <a:rPr lang="en-US" dirty="0"/>
              <a:t>Mathematical calculation adopted from Keith Whitby’s presentation at PartsSource Leadership Summit, August 2018. </a:t>
            </a:r>
          </a:p>
          <a:p>
            <a:pPr marL="228600" indent="-228600">
              <a:buAutoNum type="arabicPeriod"/>
            </a:pPr>
            <a:r>
              <a:rPr lang="en-US" dirty="0"/>
              <a:t>AAMI 2018 – Implementing a Health Technology Security Program for an IDN – </a:t>
            </a:r>
            <a:r>
              <a:rPr lang="en-US" dirty="0" err="1"/>
              <a:t>Inhel</a:t>
            </a:r>
            <a:r>
              <a:rPr lang="en-US" dirty="0"/>
              <a:t> Rekik, Keith Whitby, Priyanka Upendra, Shankar Somasundaram</a:t>
            </a:r>
          </a:p>
          <a:p>
            <a:pPr marL="228600" indent="-228600">
              <a:buAutoNum type="arabicPeriod"/>
            </a:pPr>
            <a:r>
              <a:rPr lang="en-US" dirty="0"/>
              <a:t>AAMI 2019 – Implementing a risk management solution for connected medical devices – Priyanka Upendra, Axel Wirth, Shankar Somasundaram, Phil Englert</a:t>
            </a:r>
          </a:p>
          <a:p>
            <a:pPr marL="228600" indent="-228600">
              <a:buAutoNum type="arabicPeriod"/>
            </a:pPr>
            <a:r>
              <a:rPr lang="en-US" dirty="0"/>
              <a:t>Detect – Protect – review numbers – far higher numbers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6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</a:p>
          <a:p>
            <a:r>
              <a:rPr lang="en-US" dirty="0"/>
              <a:t>1. Mathematical calculation adopted from Keith Whitby’s presentation at PartsSource Leadership Summit, August 2018. </a:t>
            </a:r>
          </a:p>
          <a:p>
            <a:pPr marL="0" indent="0">
              <a:buNone/>
            </a:pPr>
            <a:r>
              <a:rPr lang="en-US" dirty="0"/>
              <a:t>2. AAMI 2018 – Implementing a Health Technology Security Program for an IDN – </a:t>
            </a:r>
            <a:r>
              <a:rPr lang="en-US" dirty="0" err="1"/>
              <a:t>Inhel</a:t>
            </a:r>
            <a:r>
              <a:rPr lang="en-US" dirty="0"/>
              <a:t> Rekik, Keith Whitby, Priyanka Upendra, Shankar Somasundaram</a:t>
            </a:r>
          </a:p>
          <a:p>
            <a:pPr marL="0" indent="0">
              <a:buNone/>
            </a:pPr>
            <a:r>
              <a:rPr lang="en-US" dirty="0"/>
              <a:t>3. AAMI 2019 – Implementing a risk management solution for connected medical devices – Priyanka Upendra, Axel Wirth, Shankar Somasundaram, Phil Englert</a:t>
            </a:r>
          </a:p>
          <a:p>
            <a:pPr marL="0" indent="0">
              <a:buNone/>
            </a:pPr>
            <a:r>
              <a:rPr lang="en-US" dirty="0"/>
              <a:t>4. Detect – Protect – review numbers – far higher numbers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5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</a:p>
          <a:p>
            <a:r>
              <a:rPr lang="en-US" dirty="0"/>
              <a:t>1. Mathematical calculation adopted from Keith Whitby’s presentation at PartsSource Leadership Summit, August 2018.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2. Current approximations for hours and cost adopted from AAMI Cybersecurity Practice Guide for HTM Professionals, June 2018.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Cost of all functions versus cost of not doing the cyber related 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8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88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Helpful: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Mayo Clinic lists</a:t>
            </a:r>
            <a:r>
              <a:rPr lang="en-US" sz="9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 and inventory management as the number one most useful step a hospital can take to tackle medical device </a:t>
            </a:r>
            <a:r>
              <a:rPr lang="en-US" sz="9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cybersecurity.</a:t>
            </a:r>
            <a:r>
              <a:rPr lang="en-US" dirty="0" err="1"/>
              <a:t>Requirement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Automation</a:t>
            </a:r>
          </a:p>
          <a:p>
            <a:r>
              <a:rPr lang="en-US" dirty="0"/>
              <a:t>- so that devices can be quickly located and patched, pulled offline, and/or replaced, as needed,</a:t>
            </a:r>
            <a:r>
              <a:rPr lang="en-US" baseline="0" dirty="0"/>
              <a:t> as devise proliferate</a:t>
            </a:r>
            <a:endParaRPr lang="en-US" dirty="0"/>
          </a:p>
          <a:p>
            <a:pPr marL="342900" lvl="1" indent="0">
              <a:buFontTx/>
              <a:buNone/>
            </a:pPr>
            <a:endParaRPr lang="en-US" baseline="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Foundational (</a:t>
            </a:r>
            <a:r>
              <a:rPr lang="en-US" sz="9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Fits with policy best practice, Eg NIST CSF)</a:t>
            </a:r>
            <a:endParaRPr lang="en-US" baseline="0" dirty="0"/>
          </a:p>
          <a:p>
            <a:pPr marL="0" lvl="0" indent="0">
              <a:buFontTx/>
              <a:buNone/>
            </a:pPr>
            <a:r>
              <a:rPr lang="en-US" baseline="0" dirty="0"/>
              <a:t>- Pretty much nothing else can happen until asset management is addressed…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850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 </a:t>
            </a:r>
          </a:p>
          <a:p>
            <a:pPr marL="228600" indent="-228600">
              <a:buAutoNum type="arabicPeriod"/>
            </a:pPr>
            <a:r>
              <a:rPr lang="en-US" dirty="0"/>
              <a:t>H-ISAC Spring and Fall Summits 2018/ 2019 – Building Medical Device Security Programs – </a:t>
            </a:r>
            <a:r>
              <a:rPr lang="en-US" dirty="0" err="1"/>
              <a:t>Inhel</a:t>
            </a:r>
            <a:r>
              <a:rPr lang="en-US" dirty="0"/>
              <a:t> Rekik, Priyanka Upendra, Keith Whitby, John Rasmussen</a:t>
            </a:r>
          </a:p>
          <a:p>
            <a:pPr marL="228600" indent="-228600">
              <a:buAutoNum type="arabicPeriod"/>
            </a:pPr>
            <a:r>
              <a:rPr lang="en-US" dirty="0"/>
              <a:t>MD EXPO Fall 2018 - Building Medical Device Security Programs – </a:t>
            </a:r>
            <a:r>
              <a:rPr lang="en-US" dirty="0" err="1"/>
              <a:t>Inhel</a:t>
            </a:r>
            <a:r>
              <a:rPr lang="en-US" dirty="0"/>
              <a:t> Rekik, Priyanka Upendra</a:t>
            </a:r>
          </a:p>
          <a:p>
            <a:pPr marL="228600" indent="-228600">
              <a:buAutoNum type="arabicPeriod"/>
            </a:pPr>
            <a:r>
              <a:rPr lang="en-US" dirty="0"/>
              <a:t>AAMI 2018 – Implementing a Health Technology Security Program for an IDN – </a:t>
            </a:r>
            <a:r>
              <a:rPr lang="en-US" dirty="0" err="1"/>
              <a:t>Inhel</a:t>
            </a:r>
            <a:r>
              <a:rPr lang="en-US" dirty="0"/>
              <a:t> Rekik, Keith Whitby, Priyanka Upendra, Shankar Somasundaram</a:t>
            </a:r>
          </a:p>
          <a:p>
            <a:pPr marL="228600" indent="-228600">
              <a:buAutoNum type="arabicPeriod"/>
            </a:pPr>
            <a:r>
              <a:rPr lang="en-US" dirty="0"/>
              <a:t>AAMI 2019 – Implementing a risk management solution for connected medical devices – Priyanka Upendra, Axel Wirth, Shankar Somasundaram, Phil Englert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7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More information:</a:t>
            </a:r>
            <a:endParaRPr lang="en-US" sz="2000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https://healthtechmagazine.net/article/2019/09/importance-network-monitoring-clinical-setting-perfcon</a:t>
            </a:r>
            <a:endParaRPr lang="en-US" sz="1200" dirty="0"/>
          </a:p>
          <a:p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https://www.helpsystems.com/resources/articles/network-monitoring-healthcare-field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6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162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510903">
              <a:buFontTx/>
              <a:buNone/>
              <a:defRPr/>
            </a:pPr>
            <a:r>
              <a:rPr lang="en-US" dirty="0"/>
              <a:t>Discuss traditional asset management process for medical devices in health systems – HTM/ ISO/ Biomed 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Unsupported/ legacy devices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Large variety of devices to manage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Unique set of data sources to manage and work with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Regulatory and manufacturer constraints for implementation of security controls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Limited visibility in an automated manner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Scheduling conflicts to patch devices</a:t>
            </a:r>
          </a:p>
          <a:p>
            <a:pPr marL="171450" indent="-171450" defTabSz="510903">
              <a:buFontTx/>
              <a:buChar char="-"/>
              <a:defRPr/>
            </a:pPr>
            <a:r>
              <a:rPr lang="en-US" dirty="0"/>
              <a:t>Limited visibility or accountability of patching and cybersecurity management efforts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72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seeing real time the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8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where medical devices are sending data, see if anyone is talking outside of </a:t>
            </a:r>
            <a:r>
              <a:rPr lang="en-US"/>
              <a:t>their excepted ‘swim lane’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27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18</a:t>
            </a:fld>
            <a:endParaRPr lang="en-US" altLang="x-none" dirty="0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21842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5916" y="1990514"/>
            <a:ext cx="3651163" cy="365116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444961" y="1990514"/>
            <a:ext cx="3651163" cy="365116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2CB28-CF32-EA48-A5B8-585E706AB9E0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715825"/>
          </a:xfrm>
          <a:prstGeom prst="rect">
            <a:avLst/>
          </a:prstGeom>
        </p:spPr>
        <p:txBody>
          <a:bodyPr wrap="square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72669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424754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43250B-E6A3-A54B-84AE-ABFA06803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labora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2218817"/>
            <a:ext cx="2638602" cy="2638602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52CB28-CF32-EA48-A5B8-585E706AB9E0}"/>
              </a:ext>
            </a:extLst>
          </p:cNvPr>
          <p:cNvSpPr txBox="1">
            <a:spLocks/>
          </p:cNvSpPr>
          <p:nvPr userDrawn="1"/>
        </p:nvSpPr>
        <p:spPr>
          <a:xfrm>
            <a:off x="854699" y="1153918"/>
            <a:ext cx="9833429" cy="715825"/>
          </a:xfrm>
          <a:prstGeom prst="rect">
            <a:avLst/>
          </a:prstGeom>
        </p:spPr>
        <p:txBody>
          <a:bodyPr wrap="square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In collaboration with</a:t>
            </a:r>
          </a:p>
        </p:txBody>
      </p:sp>
    </p:spTree>
    <p:extLst>
      <p:ext uri="{BB962C8B-B14F-4D97-AF65-F5344CB8AC3E}">
        <p14:creationId xmlns:p14="http://schemas.microsoft.com/office/powerpoint/2010/main" val="143908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2D6C4E-AA96-0642-A75F-1E81BAB7D6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5C0C6-93B5-2741-BD9A-4E1D40250D6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FCD6F-50B1-5246-BB8D-34F8507E90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AC0041-1D48-F841-85AE-5E39298477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1E9B4-8DED-D549-B0C0-0F3187C03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31" y="6249780"/>
            <a:ext cx="4656419" cy="4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424754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5582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84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989782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33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12227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57027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2334529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45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74E7558F-0CA2-3D44-B4B5-2DE702143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01252"/>
            <a:ext cx="10972800" cy="1956875"/>
          </a:xfrm>
        </p:spPr>
        <p:txBody>
          <a:bodyPr anchor="ctr"/>
          <a:lstStyle>
            <a:lvl1pPr algn="ctr">
              <a:defRPr sz="12800" b="0" i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9,345</a:t>
            </a:r>
          </a:p>
        </p:txBody>
      </p:sp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C83F7B11-6ABF-3F4C-AB7A-B46827FBF3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986399"/>
            <a:ext cx="10972800" cy="620892"/>
          </a:xfrm>
        </p:spPr>
        <p:txBody>
          <a:bodyPr anchor="ctr"/>
          <a:lstStyle>
            <a:lvl1pPr algn="ctr">
              <a:defRPr sz="3733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Things that need counting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90727E-383C-0345-B90D-9839896DB430}"/>
              </a:ext>
            </a:extLst>
          </p:cNvPr>
          <p:cNvSpPr/>
          <p:nvPr/>
        </p:nvSpPr>
        <p:spPr>
          <a:xfrm>
            <a:off x="389815" y="6357071"/>
            <a:ext cx="937438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D3EA027D-2AFF-7445-9478-1F32E1ECCCA6}" type="slidenum">
              <a:rPr lang="en-US" sz="1067" smtClean="0">
                <a:solidFill>
                  <a:srgbClr val="CDDAE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‹#›</a:t>
            </a:fld>
            <a:r>
              <a:rPr lang="en-US" sz="1067" dirty="0">
                <a:solidFill>
                  <a:srgbClr val="CDDAE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 © Copyright 2020 MedSec LLC</a:t>
            </a:r>
          </a:p>
        </p:txBody>
      </p:sp>
    </p:spTree>
    <p:extLst>
      <p:ext uri="{BB962C8B-B14F-4D97-AF65-F5344CB8AC3E}">
        <p14:creationId xmlns:p14="http://schemas.microsoft.com/office/powerpoint/2010/main" val="4250314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6471471" y="1340502"/>
            <a:ext cx="3714751" cy="484089"/>
          </a:xfrm>
        </p:spPr>
        <p:txBody>
          <a:bodyPr lIns="18288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1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71471" y="2178702"/>
            <a:ext cx="3714751" cy="484089"/>
          </a:xfrm>
        </p:spPr>
        <p:txBody>
          <a:bodyPr lIns="18288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2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6471471" y="3016902"/>
            <a:ext cx="3714751" cy="484089"/>
          </a:xfrm>
        </p:spPr>
        <p:txBody>
          <a:bodyPr lIns="18288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3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71471" y="3855102"/>
            <a:ext cx="3714751" cy="484089"/>
          </a:xfrm>
        </p:spPr>
        <p:txBody>
          <a:bodyPr lIns="18288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4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 hasCustomPrompt="1"/>
          </p:nvPr>
        </p:nvSpPr>
        <p:spPr>
          <a:xfrm>
            <a:off x="6471471" y="4693304"/>
            <a:ext cx="3714751" cy="484089"/>
          </a:xfrm>
        </p:spPr>
        <p:txBody>
          <a:bodyPr lIns="18288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21A2C2-E551-AD49-B808-6B71BB2EAB15}"/>
              </a:ext>
            </a:extLst>
          </p:cNvPr>
          <p:cNvSpPr txBox="1"/>
          <p:nvPr/>
        </p:nvSpPr>
        <p:spPr>
          <a:xfrm>
            <a:off x="917529" y="1340502"/>
            <a:ext cx="4803003" cy="4840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n-US" sz="4800" b="0" i="0" spc="400" dirty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AGENDA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A6EC7BA1-FFA8-F341-8643-999F2390E0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1471" y="5531505"/>
            <a:ext cx="3714751" cy="484089"/>
          </a:xfrm>
        </p:spPr>
        <p:txBody>
          <a:bodyPr lIns="182880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Agenda item 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41B5F1-4579-4EC9-B566-02B528DBE8E3}"/>
              </a:ext>
            </a:extLst>
          </p:cNvPr>
          <p:cNvSpPr/>
          <p:nvPr userDrawn="1"/>
        </p:nvSpPr>
        <p:spPr>
          <a:xfrm>
            <a:off x="389815" y="6357071"/>
            <a:ext cx="937438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D3EA027D-2AFF-7445-9478-1F32E1ECCCA6}" type="slidenum">
              <a:rPr lang="en-US" sz="1067" smtClean="0">
                <a:solidFill>
                  <a:srgbClr val="CDDAE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‹#›</a:t>
            </a:fld>
            <a:r>
              <a:rPr lang="en-US" sz="1067" dirty="0">
                <a:solidFill>
                  <a:srgbClr val="CDDAE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 © Copyright 2020 MedSec LLC</a:t>
            </a:r>
          </a:p>
        </p:txBody>
      </p:sp>
    </p:spTree>
    <p:extLst>
      <p:ext uri="{BB962C8B-B14F-4D97-AF65-F5344CB8AC3E}">
        <p14:creationId xmlns:p14="http://schemas.microsoft.com/office/powerpoint/2010/main" val="3212376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ue BG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951FDA-550D-41E3-B7BD-35C22BB4F411}"/>
              </a:ext>
            </a:extLst>
          </p:cNvPr>
          <p:cNvSpPr/>
          <p:nvPr userDrawn="1"/>
        </p:nvSpPr>
        <p:spPr>
          <a:xfrm>
            <a:off x="389815" y="6357071"/>
            <a:ext cx="937438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D3EA027D-2AFF-7445-9478-1F32E1ECCCA6}" type="slidenum">
              <a:rPr lang="en-US" sz="1067" smtClean="0">
                <a:solidFill>
                  <a:srgbClr val="CDDAE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‹#›</a:t>
            </a:fld>
            <a:r>
              <a:rPr lang="en-US" sz="1067" dirty="0">
                <a:solidFill>
                  <a:srgbClr val="CDDAE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 © Copyright 2020 MedSec LLC</a:t>
            </a:r>
          </a:p>
        </p:txBody>
      </p:sp>
    </p:spTree>
    <p:extLst>
      <p:ext uri="{BB962C8B-B14F-4D97-AF65-F5344CB8AC3E}">
        <p14:creationId xmlns:p14="http://schemas.microsoft.com/office/powerpoint/2010/main" val="4085787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Statement Left + Talking Poi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77214" y="945108"/>
            <a:ext cx="4764031" cy="4967784"/>
          </a:xfrm>
        </p:spPr>
        <p:txBody>
          <a:bodyPr anchor="t"/>
          <a:lstStyle>
            <a:lvl1pPr algn="l">
              <a:defRPr sz="5333" b="0" i="0" baseline="0">
                <a:solidFill>
                  <a:schemeClr val="accent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Big statement slide, with light background.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6323465" y="945108"/>
            <a:ext cx="4764031" cy="487611"/>
          </a:xfrm>
        </p:spPr>
        <p:txBody>
          <a:bodyPr anchor="t"/>
          <a:lstStyle>
            <a:lvl1pPr algn="l">
              <a:defRPr sz="3200" b="1" i="0" baseline="0">
                <a:solidFill>
                  <a:schemeClr val="accent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Talking Point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D1AE65B7-6740-3F40-8E9D-6776C7FB8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3465" y="1603912"/>
            <a:ext cx="4764031" cy="4308981"/>
          </a:xfrm>
        </p:spPr>
        <p:txBody>
          <a:bodyPr anchor="t"/>
          <a:lstStyle>
            <a:lvl1pPr algn="l">
              <a:defRPr sz="1600" b="0" i="0" baseline="0">
                <a:solidFill>
                  <a:schemeClr val="tx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Text for Talking Point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623CF0-48D5-440B-92F6-00837E22CD2C}"/>
              </a:ext>
            </a:extLst>
          </p:cNvPr>
          <p:cNvSpPr/>
          <p:nvPr userDrawn="1"/>
        </p:nvSpPr>
        <p:spPr>
          <a:xfrm>
            <a:off x="389815" y="6357071"/>
            <a:ext cx="937438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D3EA027D-2AFF-7445-9478-1F32E1ECCCA6}" type="slidenum">
              <a:rPr lang="en-US" sz="1067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‹#›</a:t>
            </a:fld>
            <a:r>
              <a:rPr lang="en-US" sz="1067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 © Copyright 2020 MedSec</a:t>
            </a:r>
          </a:p>
        </p:txBody>
      </p:sp>
    </p:spTree>
    <p:extLst>
      <p:ext uri="{BB962C8B-B14F-4D97-AF65-F5344CB8AC3E}">
        <p14:creationId xmlns:p14="http://schemas.microsoft.com/office/powerpoint/2010/main" val="3258503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Statement Left + 3 Talking Point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77214" y="945108"/>
            <a:ext cx="4764031" cy="4967784"/>
          </a:xfrm>
        </p:spPr>
        <p:txBody>
          <a:bodyPr anchor="t"/>
          <a:lstStyle>
            <a:lvl1pPr algn="l">
              <a:defRPr sz="5333" b="0" i="0" baseline="0">
                <a:solidFill>
                  <a:schemeClr val="bg1"/>
                </a:solidFill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Big statement slide, with dark background.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C2925148-E822-D14A-9DF9-529B69346B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23464" y="945108"/>
            <a:ext cx="4791323" cy="487611"/>
          </a:xfrm>
        </p:spPr>
        <p:txBody>
          <a:bodyPr anchor="t"/>
          <a:lstStyle>
            <a:lvl1pPr algn="l">
              <a:defRPr sz="3200" b="1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Talking Point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2800A767-ED3C-1C4A-882F-0B9A3B8E95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3464" y="1603914"/>
            <a:ext cx="4791323" cy="687492"/>
          </a:xfrm>
        </p:spPr>
        <p:txBody>
          <a:bodyPr anchor="t"/>
          <a:lstStyle>
            <a:lvl1pPr algn="l">
              <a:defRPr sz="16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Text for Talking Point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49E04343-3975-BB48-AE33-3212087A1A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3464" y="2755852"/>
            <a:ext cx="4791323" cy="487611"/>
          </a:xfrm>
        </p:spPr>
        <p:txBody>
          <a:bodyPr anchor="t"/>
          <a:lstStyle>
            <a:lvl1pPr algn="l">
              <a:defRPr sz="3200" b="1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Talking Point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B3327EC-770B-A842-9C11-B957718278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3464" y="3414658"/>
            <a:ext cx="4791323" cy="687492"/>
          </a:xfrm>
        </p:spPr>
        <p:txBody>
          <a:bodyPr anchor="t"/>
          <a:lstStyle>
            <a:lvl1pPr algn="l">
              <a:defRPr sz="16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Text for Talking Point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C3F87A8A-BE0E-B649-A9D2-F781484F1D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464" y="4566597"/>
            <a:ext cx="4791323" cy="487611"/>
          </a:xfrm>
        </p:spPr>
        <p:txBody>
          <a:bodyPr anchor="t"/>
          <a:lstStyle>
            <a:lvl1pPr algn="l">
              <a:defRPr sz="3200" b="1" i="0" baseline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Talking Point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CF34B86F-0B94-A445-A0D3-6FA024C76F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3464" y="5225402"/>
            <a:ext cx="4791323" cy="687492"/>
          </a:xfrm>
        </p:spPr>
        <p:txBody>
          <a:bodyPr anchor="t"/>
          <a:lstStyle>
            <a:lvl1pPr algn="l">
              <a:defRPr sz="1600" b="0" i="0" baseline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Text for Talking Point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F9A31-97C1-4BB8-9E39-CB558D83BF5A}"/>
              </a:ext>
            </a:extLst>
          </p:cNvPr>
          <p:cNvSpPr/>
          <p:nvPr userDrawn="1"/>
        </p:nvSpPr>
        <p:spPr>
          <a:xfrm>
            <a:off x="389815" y="6357071"/>
            <a:ext cx="9374387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fld id="{D3EA027D-2AFF-7445-9478-1F32E1ECCCA6}" type="slidenum">
              <a:rPr lang="en-US" sz="1067" smtClean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‹#›</a:t>
            </a:fld>
            <a:r>
              <a:rPr lang="en-US" sz="1067" dirty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  © Copyright 2020 MedSec</a:t>
            </a:r>
          </a:p>
        </p:txBody>
      </p:sp>
    </p:spTree>
    <p:extLst>
      <p:ext uri="{BB962C8B-B14F-4D97-AF65-F5344CB8AC3E}">
        <p14:creationId xmlns:p14="http://schemas.microsoft.com/office/powerpoint/2010/main" val="47818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0315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E39BD8-EBC9-E547-93BB-4BEF1C26E50A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026" y="6249780"/>
            <a:ext cx="4656430" cy="4475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6848127" cy="19591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>
                <a:latin typeface="Century Gothic" panose="020B0502020202020204" pitchFamily="34" charset="0"/>
              </a:rPr>
              <a:t>Using Passive network monitors for real time visibility and security management of medical devices</a:t>
            </a: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89" r:id="rId19"/>
    <p:sldLayoutId id="2147483694" r:id="rId20"/>
    <p:sldLayoutId id="2147483690" r:id="rId21"/>
    <p:sldLayoutId id="2147483696" r:id="rId22"/>
    <p:sldLayoutId id="2147483695" r:id="rId23"/>
    <p:sldLayoutId id="2147483691" r:id="rId24"/>
    <p:sldLayoutId id="2147483692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7" r:id="rId41"/>
    <p:sldLayoutId id="2147483688" r:id="rId42"/>
    <p:sldLayoutId id="2147483701" r:id="rId43"/>
    <p:sldLayoutId id="2147483702" r:id="rId44"/>
    <p:sldLayoutId id="2147483704" r:id="rId45"/>
    <p:sldLayoutId id="2147483705" r:id="rId46"/>
    <p:sldLayoutId id="2147483706" r:id="rId47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4032" userDrawn="1">
          <p15:clr>
            <a:srgbClr val="F26B43"/>
          </p15:clr>
        </p15:guide>
        <p15:guide id="29" pos="7200">
          <p15:clr>
            <a:srgbClr val="F26B43"/>
          </p15:clr>
        </p15:guide>
        <p15:guide id="48" pos="312" userDrawn="1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10883" y="2389412"/>
            <a:ext cx="10948726" cy="1783443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FFFF"/>
                </a:solidFill>
                <a:latin typeface="Prometo Medium" panose="020B0704030203060203" pitchFamily="34" charset="0"/>
              </a:rPr>
              <a:t>Using Passive network monitors for real time visibility and security management of medical devices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0335" y="4786560"/>
            <a:ext cx="3811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Prometo Medium" panose="020B0704030203060203" pitchFamily="34" charset="0"/>
              </a:rPr>
              <a:t>Stephanie Domas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0883" y="5179581"/>
            <a:ext cx="3811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EVP, MedSec</a:t>
            </a:r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8F26-0389-4262-83B9-6451B2F71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Asset Management and Identification Tool Solutions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A949F-AC49-4613-88CF-76B21C21F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3834">
              <a:spcBef>
                <a:spcPts val="0"/>
              </a:spcBef>
            </a:pPr>
            <a:r>
              <a:rPr lang="en-US" dirty="0"/>
              <a:t>Traditional IT tools not likely to function well</a:t>
            </a:r>
          </a:p>
          <a:p>
            <a:pPr marL="624824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Scanning do’s and don’ts (no active scanning)</a:t>
            </a:r>
          </a:p>
          <a:p>
            <a:pPr marL="243834">
              <a:spcBef>
                <a:spcPts val="0"/>
              </a:spcBef>
            </a:pPr>
            <a:endParaRPr lang="en-US" dirty="0"/>
          </a:p>
          <a:p>
            <a:pPr marL="243834">
              <a:spcBef>
                <a:spcPts val="0"/>
              </a:spcBef>
            </a:pPr>
            <a:r>
              <a:rPr lang="en-US" dirty="0"/>
              <a:t>Identification of Medical Device-specific Protocols</a:t>
            </a:r>
          </a:p>
          <a:p>
            <a:pPr marL="624824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More accurate device fingerprinting</a:t>
            </a:r>
          </a:p>
          <a:p>
            <a:pPr marL="624824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Improved PHI identification</a:t>
            </a:r>
          </a:p>
          <a:p>
            <a:pPr marL="624824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Better network modelling</a:t>
            </a:r>
          </a:p>
          <a:p>
            <a:pPr marL="624824" indent="-38099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0D261-1F97-4CAA-A7FF-61BE3AB2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4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cxnSpLocks/>
            <a:stCxn id="27" idx="6"/>
            <a:endCxn id="55" idx="2"/>
          </p:cNvCxnSpPr>
          <p:nvPr/>
        </p:nvCxnSpPr>
        <p:spPr>
          <a:xfrm>
            <a:off x="1418743" y="1282619"/>
            <a:ext cx="7445954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08">
              <a:defRPr/>
            </a:pPr>
            <a:fld id="{D8D877B3-D348-4611-9BDB-C5374591D951}" type="slidenum">
              <a:rPr lang="en-US">
                <a:solidFill>
                  <a:schemeClr val="bg1"/>
                </a:solidFill>
              </a:rPr>
              <a:pPr defTabSz="914308"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59025" y="344488"/>
            <a:ext cx="9832975" cy="603250"/>
          </a:xfrm>
        </p:spPr>
        <p:txBody>
          <a:bodyPr wrap="none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Current Trend - Medical Device Security Programs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FC3AF3-4B5B-0243-939D-DD334DCCFA5E}"/>
              </a:ext>
            </a:extLst>
          </p:cNvPr>
          <p:cNvGrpSpPr/>
          <p:nvPr/>
        </p:nvGrpSpPr>
        <p:grpSpPr>
          <a:xfrm>
            <a:off x="1002183" y="1074339"/>
            <a:ext cx="416560" cy="416560"/>
            <a:chOff x="6052888" y="1435897"/>
            <a:chExt cx="416560" cy="41656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F1EE56-A6F6-7A49-B147-EB202757F200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8">
                <a:defRPr/>
              </a:pPr>
              <a:endParaRPr lang="en-US" sz="2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6B8C2FD-3ADF-D147-A35A-1798B8F90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BBA0BC-0582-1941-9E83-CF8E3DBF4FD1}"/>
              </a:ext>
            </a:extLst>
          </p:cNvPr>
          <p:cNvGrpSpPr/>
          <p:nvPr/>
        </p:nvGrpSpPr>
        <p:grpSpPr>
          <a:xfrm>
            <a:off x="4689728" y="1078359"/>
            <a:ext cx="416560" cy="416560"/>
            <a:chOff x="6052888" y="1435897"/>
            <a:chExt cx="416560" cy="41656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048E345-0D72-4248-A4C2-EC503CC32127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8">
                <a:defRPr/>
              </a:pP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E945BFB-E20A-7342-BEF6-E82156F39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5013A68-02A4-334F-BFFD-9CE52D73F987}"/>
              </a:ext>
            </a:extLst>
          </p:cNvPr>
          <p:cNvGrpSpPr/>
          <p:nvPr/>
        </p:nvGrpSpPr>
        <p:grpSpPr>
          <a:xfrm>
            <a:off x="8864697" y="1074339"/>
            <a:ext cx="416560" cy="416560"/>
            <a:chOff x="6052888" y="1435897"/>
            <a:chExt cx="416560" cy="41656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2EED272-8589-3B45-9423-C33B812BFAEA}"/>
                </a:ext>
              </a:extLst>
            </p:cNvPr>
            <p:cNvSpPr/>
            <p:nvPr/>
          </p:nvSpPr>
          <p:spPr>
            <a:xfrm>
              <a:off x="6052888" y="1435897"/>
              <a:ext cx="416560" cy="4165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8">
                <a:defRPr/>
              </a:pP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B96AF25-4DFE-714E-9324-8AFAD0F9E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6156" y="1570901"/>
              <a:ext cx="257303" cy="193802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21696" y="1695006"/>
            <a:ext cx="3015864" cy="4114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Small Hospitals</a:t>
            </a:r>
          </a:p>
          <a:p>
            <a:r>
              <a:rPr lang="en-US" sz="1867" dirty="0">
                <a:solidFill>
                  <a:schemeClr val="bg1"/>
                </a:solidFill>
              </a:rPr>
              <a:t>(50-250 beds)</a:t>
            </a:r>
          </a:p>
          <a:p>
            <a:endParaRPr lang="en-US" sz="1867" dirty="0">
              <a:solidFill>
                <a:schemeClr val="bg1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In-house HTM/ CE Director or Supervisor takes the lead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Outsourced via IT to a 3</a:t>
            </a:r>
            <a:r>
              <a:rPr lang="en-US" sz="1867" baseline="30000" dirty="0">
                <a:solidFill>
                  <a:schemeClr val="bg1"/>
                </a:solidFill>
              </a:rPr>
              <a:t>rd</a:t>
            </a:r>
            <a:r>
              <a:rPr lang="en-US" sz="1867" dirty="0">
                <a:solidFill>
                  <a:schemeClr val="bg1"/>
                </a:solidFill>
              </a:rPr>
              <a:t> party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Risk assessment process is not finalized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No budget for a passive network monitoring solution </a:t>
            </a:r>
          </a:p>
          <a:p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7389" y="1631995"/>
            <a:ext cx="3560691" cy="497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Medium Sized Hospitals </a:t>
            </a:r>
          </a:p>
          <a:p>
            <a:r>
              <a:rPr lang="en-US" sz="1867" dirty="0">
                <a:solidFill>
                  <a:schemeClr val="bg1"/>
                </a:solidFill>
              </a:rPr>
              <a:t>(250-500 beds)</a:t>
            </a:r>
          </a:p>
          <a:p>
            <a:endParaRPr lang="en-US" sz="1867" dirty="0">
              <a:solidFill>
                <a:schemeClr val="bg1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In-house HTM/ CE Director oversees the program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1 or 2 HTM cybersecurity analyst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Perform risk assessments and coordinate threat and vulnerability management process with IT and/ or Information Security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Assessing passive network monitoring solutions for better asset management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sz="1867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44789" y="1604963"/>
            <a:ext cx="3925515" cy="4689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chemeClr val="bg1"/>
                </a:solidFill>
              </a:rPr>
              <a:t>Large Sized Hospitals or Integrated Delivery Network</a:t>
            </a:r>
          </a:p>
          <a:p>
            <a:r>
              <a:rPr lang="en-US" sz="1867" dirty="0">
                <a:solidFill>
                  <a:schemeClr val="bg1"/>
                </a:solidFill>
              </a:rPr>
              <a:t>(&gt;500 beds)</a:t>
            </a:r>
          </a:p>
          <a:p>
            <a:endParaRPr lang="en-US" sz="1867" dirty="0">
              <a:solidFill>
                <a:schemeClr val="bg1"/>
              </a:solidFill>
            </a:endParaRP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HTM Cybersecurity Director or Manager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2-4 HTM cybersecurity analysts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Risk assessments, TVM, and incident response is coordinated with IT and/ or Information Security 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Deployed passive network monitoring solution for improved asset management</a:t>
            </a:r>
          </a:p>
          <a:p>
            <a:pPr marL="285744" indent="-285744"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chemeClr val="bg1"/>
                </a:solidFill>
              </a:rPr>
              <a:t>Active in H-ISAC</a:t>
            </a:r>
          </a:p>
        </p:txBody>
      </p:sp>
    </p:spTree>
    <p:extLst>
      <p:ext uri="{BB962C8B-B14F-4D97-AF65-F5344CB8AC3E}">
        <p14:creationId xmlns:p14="http://schemas.microsoft.com/office/powerpoint/2010/main" val="371560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0A08-DE97-4FC4-B5AB-44123CAB4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Device Risk Management Platforms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F342-6974-4B25-9CC6-5A14F2B96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1714500"/>
            <a:ext cx="9833429" cy="4419600"/>
          </a:xfrm>
        </p:spPr>
        <p:txBody>
          <a:bodyPr>
            <a:normAutofit/>
          </a:bodyPr>
          <a:lstStyle/>
          <a:p>
            <a:pPr marL="171446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Passive network monitoring solutions</a:t>
            </a:r>
          </a:p>
          <a:p>
            <a:pPr marL="171446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Sniff the network passively via TAPs, SPANs, Filtered ACLs, SNMP</a:t>
            </a:r>
          </a:p>
          <a:p>
            <a:pPr marL="171446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Pros: </a:t>
            </a:r>
          </a:p>
          <a:p>
            <a:pPr marL="628635" lvl="1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Almost real-time visibility into medical and non-medical devices connecting to the hospital network</a:t>
            </a:r>
          </a:p>
          <a:p>
            <a:pPr marL="628635" lvl="1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Don’t have to install agents on the device itself </a:t>
            </a:r>
          </a:p>
          <a:p>
            <a:pPr marL="171446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Cons: </a:t>
            </a:r>
          </a:p>
          <a:p>
            <a:pPr marL="628635" lvl="1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Implementation cost can be high</a:t>
            </a:r>
          </a:p>
          <a:p>
            <a:pPr marL="628635" lvl="1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Require multiple teams to coordinate tasks so visibility is accurate </a:t>
            </a:r>
          </a:p>
          <a:p>
            <a:pPr marL="628635" lvl="1" indent="-171446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Overwhelming amount of information that is new for HTM-CE professionals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5520E-C29A-49C0-A6B1-28F395CC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5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08">
              <a:defRPr/>
            </a:pPr>
            <a:fld id="{D8D877B3-D348-4611-9BDB-C5374591D951}" type="slidenum">
              <a:rPr lang="en-US">
                <a:solidFill>
                  <a:schemeClr val="bg1"/>
                </a:solidFill>
              </a:rPr>
              <a:pPr defTabSz="914308"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76238"/>
            <a:ext cx="9834563" cy="577850"/>
          </a:xfrm>
        </p:spPr>
        <p:txBody>
          <a:bodyPr wrap="none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Alignment with NIST CSF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A6C524-24A1-4B56-821A-3B6EC4E1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78600"/>
              </p:ext>
            </p:extLst>
          </p:nvPr>
        </p:nvGraphicFramePr>
        <p:xfrm>
          <a:off x="367070" y="1199951"/>
          <a:ext cx="11457861" cy="43814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4763">
                  <a:extLst>
                    <a:ext uri="{9D8B030D-6E8A-4147-A177-3AD203B41FA5}">
                      <a16:colId xmlns:a16="http://schemas.microsoft.com/office/drawing/2014/main" val="1477212764"/>
                    </a:ext>
                  </a:extLst>
                </a:gridCol>
                <a:gridCol w="4984955">
                  <a:extLst>
                    <a:ext uri="{9D8B030D-6E8A-4147-A177-3AD203B41FA5}">
                      <a16:colId xmlns:a16="http://schemas.microsoft.com/office/drawing/2014/main" val="3339287786"/>
                    </a:ext>
                  </a:extLst>
                </a:gridCol>
                <a:gridCol w="4798143">
                  <a:extLst>
                    <a:ext uri="{9D8B030D-6E8A-4147-A177-3AD203B41FA5}">
                      <a16:colId xmlns:a16="http://schemas.microsoft.com/office/drawing/2014/main" val="2490528586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Identify</a:t>
                      </a:r>
                    </a:p>
                  </a:txBody>
                  <a:tcPr anchor="ctr">
                    <a:solidFill>
                      <a:srgbClr val="87A4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Inventory &amp; risk management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Discover attributes of the medical device and build a risk profile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3711743"/>
                  </a:ext>
                </a:extLst>
              </a:tr>
              <a:tr h="12293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Protect 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Vulnerability &amp; risk prioritization</a:t>
                      </a:r>
                    </a:p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Containment &amp; micro-segmentation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Gather vulnerability information from variety of sources, MDS2, and prioritize risk recommendations to generate actionable work orders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445975"/>
                  </a:ext>
                </a:extLst>
              </a:tr>
              <a:tr h="76937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Detect 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Anomaly &amp; event detection</a:t>
                      </a:r>
                    </a:p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Continuous intrusion 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Gather flow analytics, set baseline behavior, and monitor intrusions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69407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Respond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Communication, analysis &amp; mitigation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Communicate risk recommendations to stakeholders, communicate with NAC and firewall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032194"/>
                  </a:ext>
                </a:extLst>
              </a:tr>
              <a:tr h="731668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Recover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Recovery, improvements &amp; communication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solidFill>
                            <a:schemeClr val="bg1"/>
                          </a:solidFill>
                        </a:rPr>
                        <a:t>Enforce policies, mitigation plans, and communicate to stakeholders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50656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1855280B-C9C0-477B-BBA3-B2CD6B15183B}"/>
              </a:ext>
            </a:extLst>
          </p:cNvPr>
          <p:cNvSpPr txBox="1"/>
          <p:nvPr/>
        </p:nvSpPr>
        <p:spPr>
          <a:xfrm>
            <a:off x="7343777" y="5567304"/>
            <a:ext cx="4481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Reference: National Health IT Week Webinar – ACCE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68898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87400" y="944562"/>
            <a:ext cx="4940300" cy="5113338"/>
          </a:xfrm>
        </p:spPr>
        <p:txBody>
          <a:bodyPr>
            <a:normAutofit/>
          </a:bodyPr>
          <a:lstStyle/>
          <a:p>
            <a:pPr marL="349242" lvl="1">
              <a:lnSpc>
                <a:spcPct val="110000"/>
              </a:lnSpc>
              <a:buClr>
                <a:srgbClr val="FF5A5A"/>
              </a:buClr>
            </a:pPr>
            <a:r>
              <a:rPr lang="en-US" sz="2000" b="1" dirty="0">
                <a:solidFill>
                  <a:schemeClr val="accent2"/>
                </a:solidFill>
              </a:rPr>
              <a:t>Current State </a:t>
            </a:r>
          </a:p>
          <a:p>
            <a:pPr marL="292100" lvl="2" indent="-1698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Varying asset management procedures between HTM and IT</a:t>
            </a:r>
          </a:p>
          <a:p>
            <a:pPr marL="292100" lvl="2" indent="-1698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Manual inventory and tagging of assets (or devices) with unique identification numbers </a:t>
            </a:r>
          </a:p>
          <a:p>
            <a:pPr marL="292100" lvl="2" indent="-1698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GRC frameworks between HTM and IT are different</a:t>
            </a:r>
          </a:p>
          <a:p>
            <a:pPr marL="292100" lvl="2" indent="-1698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Patch and update notification process is manual</a:t>
            </a:r>
          </a:p>
          <a:p>
            <a:pPr marL="292100" lvl="2" indent="-1698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Non-compliance with policies cannot be monitored or managed automatically</a:t>
            </a:r>
          </a:p>
          <a:p>
            <a:pPr marL="292100" lvl="2" indent="-169863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Lack of centralized account management for medical device vendors and users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1763"/>
            <a:ext cx="9832975" cy="635000"/>
          </a:xfrm>
        </p:spPr>
        <p:txBody>
          <a:bodyPr/>
          <a:lstStyle/>
          <a:p>
            <a:pPr algn="ctr"/>
            <a:r>
              <a:rPr lang="en-US" dirty="0"/>
              <a:t>Quality of Asset Management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0726CF-603A-45CC-BA09-844E939C3953}"/>
              </a:ext>
            </a:extLst>
          </p:cNvPr>
          <p:cNvSpPr txBox="1">
            <a:spLocks/>
          </p:cNvSpPr>
          <p:nvPr/>
        </p:nvSpPr>
        <p:spPr>
          <a:xfrm>
            <a:off x="6096001" y="945109"/>
            <a:ext cx="4807975" cy="536218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295275" indent="-295275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7525" indent="-168275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1" i="0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7388" indent="-1698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66775" indent="-179388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36638" indent="-169863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chemeClr val="tx1">
                    <a:alpha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42" lvl="1" indent="0">
              <a:buNone/>
            </a:pPr>
            <a:r>
              <a:rPr lang="en-US" sz="2000" dirty="0"/>
              <a:t>Improved State (w/ passive network monitoring solution)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Automated inventory and each asset is recognized with a unique ID on the network 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All fields are preset 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Identifies and profiles associated equipment or dependent systems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Patch and update notification is almost real-time as these solutions subscribe to various security providers for threat intel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Policy compliance is automated and monitored real-time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Account management is automated and inbound/ outbound communication is monitored</a:t>
            </a:r>
          </a:p>
        </p:txBody>
      </p:sp>
    </p:spTree>
    <p:extLst>
      <p:ext uri="{BB962C8B-B14F-4D97-AF65-F5344CB8AC3E}">
        <p14:creationId xmlns:p14="http://schemas.microsoft.com/office/powerpoint/2010/main" val="405674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2BE0-760A-4C3D-950B-A04CB362C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Importance to a Health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C8C58-FF89-4B8E-9928-32D8AC65C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1739900"/>
            <a:ext cx="9833429" cy="444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Accurate inventory bridges gap between varying asset management procedures in HTM and IT</a:t>
            </a:r>
          </a:p>
          <a:p>
            <a:r>
              <a:rPr lang="en-US" dirty="0"/>
              <a:t>Enhances ability to track new network connected devices </a:t>
            </a:r>
          </a:p>
          <a:p>
            <a:r>
              <a:rPr lang="en-US" dirty="0"/>
              <a:t>Enhances ability to track missing or lost network connected devices with and without sensitive information </a:t>
            </a:r>
          </a:p>
          <a:p>
            <a:r>
              <a:rPr lang="en-US" dirty="0"/>
              <a:t>Understanding what is present on the network and its attributes helps with cyber-risk analysis and development of remediation strategies</a:t>
            </a:r>
          </a:p>
          <a:p>
            <a:r>
              <a:rPr lang="en-US" dirty="0"/>
              <a:t>Identified inventory is fed to the computerized maintenance management system used by HTM to create an active and up-to-date inventory of connected medical devices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70629-06C2-4C76-AF9E-8051FAD4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41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4A644-A776-4B05-9CDB-28A31E7A0630}"/>
              </a:ext>
            </a:extLst>
          </p:cNvPr>
          <p:cNvSpPr txBox="1"/>
          <p:nvPr/>
        </p:nvSpPr>
        <p:spPr>
          <a:xfrm>
            <a:off x="6842760" y="6211923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Image Source: MedScan by MedSec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549FA4-38E2-47AC-950F-898DE1D16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240658"/>
            <a:ext cx="12192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60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4A644-A776-4B05-9CDB-28A31E7A0630}"/>
              </a:ext>
            </a:extLst>
          </p:cNvPr>
          <p:cNvSpPr txBox="1"/>
          <p:nvPr/>
        </p:nvSpPr>
        <p:spPr>
          <a:xfrm>
            <a:off x="6842760" y="6211923"/>
            <a:ext cx="3526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Image Source: MedScan by MedSec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985F5-7175-4CC4-AB70-1AF4AA364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74" y="177893"/>
            <a:ext cx="9582401" cy="60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27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071" b="0" i="0" kern="12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8D877B3-D348-4611-9BDB-C5374591D951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 algn="ctr"/>
              <a:t>18</a:t>
            </a:fld>
            <a:endParaRPr lang="en-US" sz="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FCB9E5D-35A0-4AAC-B189-C1648BBD1D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54894" y="1395412"/>
            <a:ext cx="4764088" cy="4725988"/>
          </a:xfrm>
        </p:spPr>
        <p:txBody>
          <a:bodyPr>
            <a:normAutofit fontScale="70000" lnSpcReduction="20000"/>
          </a:bodyPr>
          <a:lstStyle/>
          <a:p>
            <a:pPr marL="285744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Multi-step manual process if one doesn’t use an automated risk management platform</a:t>
            </a:r>
          </a:p>
          <a:p>
            <a:pPr marL="285744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US" sz="2133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44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Automated Risk is a combination of: 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Device Operating System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Protocols Used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of Encryption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Network Behavior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Clinical function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Known Vulnerabilities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Potential for Patient Harm</a:t>
            </a:r>
          </a:p>
          <a:p>
            <a:pPr marL="742932" lvl="1" indent="-285744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Threat to the network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5E5697-476E-4454-9D53-775654144F5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0925" y="944563"/>
            <a:ext cx="4791075" cy="4889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Low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363EB3-DC8B-4F12-B268-2C60A799539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0925" y="1603375"/>
            <a:ext cx="4791075" cy="68738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Presents low level of risk, continue to monitor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326E6AA-AF7F-4AC1-994E-DB460416C0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0925" y="2755900"/>
            <a:ext cx="4791075" cy="487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Medium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8C9B6-3B06-4318-AB70-28CC28384AB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0925" y="3414713"/>
            <a:ext cx="4791075" cy="687387"/>
          </a:xfrm>
        </p:spPr>
        <p:txBody>
          <a:bodyPr>
            <a:normAutofit fontScale="400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Presents a non-negligible risk, action can be taken in a timely manner, or integrated into a routine preventative maintenance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B575FD-D564-46CE-8421-E03C995E47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0925" y="4567238"/>
            <a:ext cx="4791075" cy="4873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High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452D9C1-E419-4836-A86A-55AAC4F6BA6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400925" y="5226050"/>
            <a:ext cx="4791075" cy="68738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Presents an immediate risk, timely action is recommended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8862E-DB5E-5041-A08F-32BF3761F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17550"/>
            <a:ext cx="4237038" cy="939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Risk Profiling</a:t>
            </a:r>
          </a:p>
        </p:txBody>
      </p:sp>
    </p:spTree>
    <p:extLst>
      <p:ext uri="{BB962C8B-B14F-4D97-AF65-F5344CB8AC3E}">
        <p14:creationId xmlns:p14="http://schemas.microsoft.com/office/powerpoint/2010/main" val="11848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28278" y="1379525"/>
            <a:ext cx="4346095" cy="4346092"/>
          </a:xfrm>
          <a:prstGeom prst="ellipse">
            <a:avLst/>
          </a:prstGeom>
          <a:noFill/>
          <a:ln w="12700">
            <a:solidFill>
              <a:schemeClr val="bg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89026" y="1457626"/>
            <a:ext cx="701268" cy="701268"/>
          </a:xfrm>
          <a:prstGeom prst="ellipse">
            <a:avLst/>
          </a:prstGeom>
          <a:solidFill>
            <a:srgbClr val="87A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053267" y="1457626"/>
            <a:ext cx="701268" cy="7012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85409" y="3182410"/>
            <a:ext cx="701268" cy="7012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3755903" y="4019795"/>
            <a:ext cx="701268" cy="7012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01293" y="5298709"/>
            <a:ext cx="701268" cy="7012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pic>
        <p:nvPicPr>
          <p:cNvPr id="47" name="Picture Placeholder 6">
            <a:extLst>
              <a:ext uri="{FF2B5EF4-FFF2-40B4-BE49-F238E27FC236}">
                <a16:creationId xmlns:a16="http://schemas.microsoft.com/office/drawing/2014/main" id="{A65900B5-2917-164E-A95C-5B21E09BC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837658" y="2883091"/>
            <a:ext cx="1938252" cy="19391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D877B3-D348-4611-9BDB-C5374591D951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Freeform 55"/>
          <p:cNvSpPr>
            <a:spLocks noEditPoints="1"/>
          </p:cNvSpPr>
          <p:nvPr/>
        </p:nvSpPr>
        <p:spPr bwMode="auto">
          <a:xfrm>
            <a:off x="7235626" y="1637276"/>
            <a:ext cx="336551" cy="338139"/>
          </a:xfrm>
          <a:custGeom>
            <a:avLst/>
            <a:gdLst>
              <a:gd name="T0" fmla="*/ 95 w 96"/>
              <a:gd name="T1" fmla="*/ 21 h 96"/>
              <a:gd name="T2" fmla="*/ 75 w 96"/>
              <a:gd name="T3" fmla="*/ 1 h 96"/>
              <a:gd name="T4" fmla="*/ 72 w 96"/>
              <a:gd name="T5" fmla="*/ 0 h 96"/>
              <a:gd name="T6" fmla="*/ 69 w 96"/>
              <a:gd name="T7" fmla="*/ 2 h 96"/>
              <a:gd name="T8" fmla="*/ 58 w 96"/>
              <a:gd name="T9" fmla="*/ 17 h 96"/>
              <a:gd name="T10" fmla="*/ 30 w 96"/>
              <a:gd name="T11" fmla="*/ 28 h 96"/>
              <a:gd name="T12" fmla="*/ 28 w 96"/>
              <a:gd name="T13" fmla="*/ 31 h 96"/>
              <a:gd name="T14" fmla="*/ 29 w 96"/>
              <a:gd name="T15" fmla="*/ 35 h 96"/>
              <a:gd name="T16" fmla="*/ 37 w 96"/>
              <a:gd name="T17" fmla="*/ 43 h 96"/>
              <a:gd name="T18" fmla="*/ 1 w 96"/>
              <a:gd name="T19" fmla="*/ 90 h 96"/>
              <a:gd name="T20" fmla="*/ 1 w 96"/>
              <a:gd name="T21" fmla="*/ 95 h 96"/>
              <a:gd name="T22" fmla="*/ 4 w 96"/>
              <a:gd name="T23" fmla="*/ 96 h 96"/>
              <a:gd name="T24" fmla="*/ 6 w 96"/>
              <a:gd name="T25" fmla="*/ 95 h 96"/>
              <a:gd name="T26" fmla="*/ 53 w 96"/>
              <a:gd name="T27" fmla="*/ 59 h 96"/>
              <a:gd name="T28" fmla="*/ 61 w 96"/>
              <a:gd name="T29" fmla="*/ 67 h 96"/>
              <a:gd name="T30" fmla="*/ 64 w 96"/>
              <a:gd name="T31" fmla="*/ 68 h 96"/>
              <a:gd name="T32" fmla="*/ 65 w 96"/>
              <a:gd name="T33" fmla="*/ 68 h 96"/>
              <a:gd name="T34" fmla="*/ 68 w 96"/>
              <a:gd name="T35" fmla="*/ 66 h 96"/>
              <a:gd name="T36" fmla="*/ 79 w 96"/>
              <a:gd name="T37" fmla="*/ 38 h 96"/>
              <a:gd name="T38" fmla="*/ 94 w 96"/>
              <a:gd name="T39" fmla="*/ 27 h 96"/>
              <a:gd name="T40" fmla="*/ 96 w 96"/>
              <a:gd name="T41" fmla="*/ 24 h 96"/>
              <a:gd name="T42" fmla="*/ 95 w 96"/>
              <a:gd name="T43" fmla="*/ 21 h 96"/>
              <a:gd name="T44" fmla="*/ 26 w 96"/>
              <a:gd name="T45" fmla="*/ 70 h 96"/>
              <a:gd name="T46" fmla="*/ 43 w 96"/>
              <a:gd name="T47" fmla="*/ 48 h 96"/>
              <a:gd name="T48" fmla="*/ 48 w 96"/>
              <a:gd name="T49" fmla="*/ 53 h 96"/>
              <a:gd name="T50" fmla="*/ 26 w 96"/>
              <a:gd name="T51" fmla="*/ 70 h 96"/>
              <a:gd name="T52" fmla="*/ 74 w 96"/>
              <a:gd name="T53" fmla="*/ 33 h 96"/>
              <a:gd name="T54" fmla="*/ 72 w 96"/>
              <a:gd name="T55" fmla="*/ 34 h 96"/>
              <a:gd name="T56" fmla="*/ 63 w 96"/>
              <a:gd name="T57" fmla="*/ 57 h 96"/>
              <a:gd name="T58" fmla="*/ 39 w 96"/>
              <a:gd name="T59" fmla="*/ 33 h 96"/>
              <a:gd name="T60" fmla="*/ 62 w 96"/>
              <a:gd name="T61" fmla="*/ 24 h 96"/>
              <a:gd name="T62" fmla="*/ 63 w 96"/>
              <a:gd name="T63" fmla="*/ 22 h 96"/>
              <a:gd name="T64" fmla="*/ 72 w 96"/>
              <a:gd name="T65" fmla="*/ 10 h 96"/>
              <a:gd name="T66" fmla="*/ 86 w 96"/>
              <a:gd name="T67" fmla="*/ 24 h 96"/>
              <a:gd name="T68" fmla="*/ 74 w 96"/>
              <a:gd name="T69" fmla="*/ 3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95" y="21"/>
                </a:move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2" y="0"/>
                </a:cubicBezTo>
                <a:cubicBezTo>
                  <a:pt x="70" y="0"/>
                  <a:pt x="70" y="1"/>
                  <a:pt x="69" y="2"/>
                </a:cubicBezTo>
                <a:cubicBezTo>
                  <a:pt x="58" y="17"/>
                  <a:pt x="58" y="17"/>
                  <a:pt x="58" y="17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9"/>
                  <a:pt x="28" y="30"/>
                  <a:pt x="28" y="31"/>
                </a:cubicBezTo>
                <a:cubicBezTo>
                  <a:pt x="28" y="32"/>
                  <a:pt x="28" y="34"/>
                  <a:pt x="29" y="35"/>
                </a:cubicBezTo>
                <a:cubicBezTo>
                  <a:pt x="37" y="43"/>
                  <a:pt x="37" y="43"/>
                  <a:pt x="37" y="43"/>
                </a:cubicBezTo>
                <a:cubicBezTo>
                  <a:pt x="1" y="90"/>
                  <a:pt x="1" y="90"/>
                  <a:pt x="1" y="90"/>
                </a:cubicBezTo>
                <a:cubicBezTo>
                  <a:pt x="0" y="91"/>
                  <a:pt x="0" y="93"/>
                  <a:pt x="1" y="95"/>
                </a:cubicBezTo>
                <a:cubicBezTo>
                  <a:pt x="2" y="96"/>
                  <a:pt x="3" y="96"/>
                  <a:pt x="4" y="96"/>
                </a:cubicBezTo>
                <a:cubicBezTo>
                  <a:pt x="5" y="96"/>
                  <a:pt x="6" y="96"/>
                  <a:pt x="6" y="95"/>
                </a:cubicBezTo>
                <a:cubicBezTo>
                  <a:pt x="53" y="59"/>
                  <a:pt x="53" y="59"/>
                  <a:pt x="53" y="59"/>
                </a:cubicBezTo>
                <a:cubicBezTo>
                  <a:pt x="61" y="67"/>
                  <a:pt x="61" y="67"/>
                  <a:pt x="61" y="67"/>
                </a:cubicBezTo>
                <a:cubicBezTo>
                  <a:pt x="62" y="68"/>
                  <a:pt x="63" y="68"/>
                  <a:pt x="64" y="68"/>
                </a:cubicBezTo>
                <a:cubicBezTo>
                  <a:pt x="64" y="68"/>
                  <a:pt x="64" y="68"/>
                  <a:pt x="65" y="68"/>
                </a:cubicBezTo>
                <a:cubicBezTo>
                  <a:pt x="66" y="68"/>
                  <a:pt x="67" y="67"/>
                  <a:pt x="68" y="66"/>
                </a:cubicBezTo>
                <a:cubicBezTo>
                  <a:pt x="79" y="38"/>
                  <a:pt x="79" y="38"/>
                  <a:pt x="79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95" y="27"/>
                  <a:pt x="96" y="26"/>
                  <a:pt x="96" y="24"/>
                </a:cubicBezTo>
                <a:cubicBezTo>
                  <a:pt x="96" y="23"/>
                  <a:pt x="96" y="22"/>
                  <a:pt x="95" y="21"/>
                </a:cubicBezTo>
                <a:close/>
                <a:moveTo>
                  <a:pt x="26" y="70"/>
                </a:moveTo>
                <a:cubicBezTo>
                  <a:pt x="43" y="48"/>
                  <a:pt x="43" y="48"/>
                  <a:pt x="43" y="48"/>
                </a:cubicBezTo>
                <a:cubicBezTo>
                  <a:pt x="48" y="53"/>
                  <a:pt x="48" y="53"/>
                  <a:pt x="48" y="53"/>
                </a:cubicBezTo>
                <a:lnTo>
                  <a:pt x="26" y="70"/>
                </a:lnTo>
                <a:close/>
                <a:moveTo>
                  <a:pt x="74" y="33"/>
                </a:moveTo>
                <a:cubicBezTo>
                  <a:pt x="73" y="33"/>
                  <a:pt x="73" y="34"/>
                  <a:pt x="72" y="34"/>
                </a:cubicBezTo>
                <a:cubicBezTo>
                  <a:pt x="63" y="57"/>
                  <a:pt x="63" y="57"/>
                  <a:pt x="63" y="57"/>
                </a:cubicBezTo>
                <a:cubicBezTo>
                  <a:pt x="39" y="33"/>
                  <a:pt x="39" y="33"/>
                  <a:pt x="39" y="33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3" y="23"/>
                  <a:pt x="63" y="22"/>
                </a:cubicBezTo>
                <a:cubicBezTo>
                  <a:pt x="72" y="10"/>
                  <a:pt x="72" y="10"/>
                  <a:pt x="72" y="10"/>
                </a:cubicBezTo>
                <a:cubicBezTo>
                  <a:pt x="86" y="24"/>
                  <a:pt x="86" y="24"/>
                  <a:pt x="86" y="24"/>
                </a:cubicBezTo>
                <a:lnTo>
                  <a:pt x="74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65758" y="948485"/>
            <a:ext cx="2650216" cy="1055608"/>
          </a:xfrm>
          <a:prstGeom prst="roundRect">
            <a:avLst/>
          </a:prstGeom>
          <a:solidFill>
            <a:srgbClr val="C5D3ED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Manual Device identification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72-96 hours</a:t>
            </a:r>
          </a:p>
        </p:txBody>
      </p:sp>
      <p:sp>
        <p:nvSpPr>
          <p:cNvPr id="42" name="Freeform 36"/>
          <p:cNvSpPr>
            <a:spLocks noEditPoints="1"/>
          </p:cNvSpPr>
          <p:nvPr/>
        </p:nvSpPr>
        <p:spPr bwMode="auto">
          <a:xfrm>
            <a:off x="8072277" y="3349629"/>
            <a:ext cx="336551" cy="338139"/>
          </a:xfrm>
          <a:custGeom>
            <a:avLst/>
            <a:gdLst>
              <a:gd name="T0" fmla="*/ 88 w 96"/>
              <a:gd name="T1" fmla="*/ 73 h 96"/>
              <a:gd name="T2" fmla="*/ 88 w 96"/>
              <a:gd name="T3" fmla="*/ 56 h 96"/>
              <a:gd name="T4" fmla="*/ 76 w 96"/>
              <a:gd name="T5" fmla="*/ 44 h 96"/>
              <a:gd name="T6" fmla="*/ 52 w 96"/>
              <a:gd name="T7" fmla="*/ 44 h 96"/>
              <a:gd name="T8" fmla="*/ 52 w 96"/>
              <a:gd name="T9" fmla="*/ 23 h 96"/>
              <a:gd name="T10" fmla="*/ 60 w 96"/>
              <a:gd name="T11" fmla="*/ 12 h 96"/>
              <a:gd name="T12" fmla="*/ 48 w 96"/>
              <a:gd name="T13" fmla="*/ 0 h 96"/>
              <a:gd name="T14" fmla="*/ 36 w 96"/>
              <a:gd name="T15" fmla="*/ 12 h 96"/>
              <a:gd name="T16" fmla="*/ 44 w 96"/>
              <a:gd name="T17" fmla="*/ 23 h 96"/>
              <a:gd name="T18" fmla="*/ 44 w 96"/>
              <a:gd name="T19" fmla="*/ 44 h 96"/>
              <a:gd name="T20" fmla="*/ 20 w 96"/>
              <a:gd name="T21" fmla="*/ 44 h 96"/>
              <a:gd name="T22" fmla="*/ 8 w 96"/>
              <a:gd name="T23" fmla="*/ 56 h 96"/>
              <a:gd name="T24" fmla="*/ 8 w 96"/>
              <a:gd name="T25" fmla="*/ 73 h 96"/>
              <a:gd name="T26" fmla="*/ 0 w 96"/>
              <a:gd name="T27" fmla="*/ 84 h 96"/>
              <a:gd name="T28" fmla="*/ 12 w 96"/>
              <a:gd name="T29" fmla="*/ 96 h 96"/>
              <a:gd name="T30" fmla="*/ 24 w 96"/>
              <a:gd name="T31" fmla="*/ 84 h 96"/>
              <a:gd name="T32" fmla="*/ 16 w 96"/>
              <a:gd name="T33" fmla="*/ 73 h 96"/>
              <a:gd name="T34" fmla="*/ 16 w 96"/>
              <a:gd name="T35" fmla="*/ 56 h 96"/>
              <a:gd name="T36" fmla="*/ 20 w 96"/>
              <a:gd name="T37" fmla="*/ 52 h 96"/>
              <a:gd name="T38" fmla="*/ 44 w 96"/>
              <a:gd name="T39" fmla="*/ 52 h 96"/>
              <a:gd name="T40" fmla="*/ 44 w 96"/>
              <a:gd name="T41" fmla="*/ 73 h 96"/>
              <a:gd name="T42" fmla="*/ 36 w 96"/>
              <a:gd name="T43" fmla="*/ 84 h 96"/>
              <a:gd name="T44" fmla="*/ 48 w 96"/>
              <a:gd name="T45" fmla="*/ 96 h 96"/>
              <a:gd name="T46" fmla="*/ 60 w 96"/>
              <a:gd name="T47" fmla="*/ 84 h 96"/>
              <a:gd name="T48" fmla="*/ 52 w 96"/>
              <a:gd name="T49" fmla="*/ 73 h 96"/>
              <a:gd name="T50" fmla="*/ 52 w 96"/>
              <a:gd name="T51" fmla="*/ 52 h 96"/>
              <a:gd name="T52" fmla="*/ 76 w 96"/>
              <a:gd name="T53" fmla="*/ 52 h 96"/>
              <a:gd name="T54" fmla="*/ 80 w 96"/>
              <a:gd name="T55" fmla="*/ 56 h 96"/>
              <a:gd name="T56" fmla="*/ 80 w 96"/>
              <a:gd name="T57" fmla="*/ 73 h 96"/>
              <a:gd name="T58" fmla="*/ 72 w 96"/>
              <a:gd name="T59" fmla="*/ 84 h 96"/>
              <a:gd name="T60" fmla="*/ 84 w 96"/>
              <a:gd name="T61" fmla="*/ 96 h 96"/>
              <a:gd name="T62" fmla="*/ 96 w 96"/>
              <a:gd name="T63" fmla="*/ 84 h 96"/>
              <a:gd name="T64" fmla="*/ 88 w 96"/>
              <a:gd name="T65" fmla="*/ 73 h 96"/>
              <a:gd name="T66" fmla="*/ 12 w 96"/>
              <a:gd name="T67" fmla="*/ 88 h 96"/>
              <a:gd name="T68" fmla="*/ 8 w 96"/>
              <a:gd name="T69" fmla="*/ 84 h 96"/>
              <a:gd name="T70" fmla="*/ 12 w 96"/>
              <a:gd name="T71" fmla="*/ 80 h 96"/>
              <a:gd name="T72" fmla="*/ 16 w 96"/>
              <a:gd name="T73" fmla="*/ 84 h 96"/>
              <a:gd name="T74" fmla="*/ 12 w 96"/>
              <a:gd name="T75" fmla="*/ 88 h 96"/>
              <a:gd name="T76" fmla="*/ 48 w 96"/>
              <a:gd name="T77" fmla="*/ 8 h 96"/>
              <a:gd name="T78" fmla="*/ 52 w 96"/>
              <a:gd name="T79" fmla="*/ 12 h 96"/>
              <a:gd name="T80" fmla="*/ 48 w 96"/>
              <a:gd name="T81" fmla="*/ 16 h 96"/>
              <a:gd name="T82" fmla="*/ 44 w 96"/>
              <a:gd name="T83" fmla="*/ 12 h 96"/>
              <a:gd name="T84" fmla="*/ 48 w 96"/>
              <a:gd name="T85" fmla="*/ 8 h 96"/>
              <a:gd name="T86" fmla="*/ 48 w 96"/>
              <a:gd name="T87" fmla="*/ 88 h 96"/>
              <a:gd name="T88" fmla="*/ 44 w 96"/>
              <a:gd name="T89" fmla="*/ 84 h 96"/>
              <a:gd name="T90" fmla="*/ 48 w 96"/>
              <a:gd name="T91" fmla="*/ 80 h 96"/>
              <a:gd name="T92" fmla="*/ 52 w 96"/>
              <a:gd name="T93" fmla="*/ 84 h 96"/>
              <a:gd name="T94" fmla="*/ 48 w 96"/>
              <a:gd name="T95" fmla="*/ 88 h 96"/>
              <a:gd name="T96" fmla="*/ 84 w 96"/>
              <a:gd name="T97" fmla="*/ 88 h 96"/>
              <a:gd name="T98" fmla="*/ 80 w 96"/>
              <a:gd name="T99" fmla="*/ 84 h 96"/>
              <a:gd name="T100" fmla="*/ 84 w 96"/>
              <a:gd name="T101" fmla="*/ 80 h 96"/>
              <a:gd name="T102" fmla="*/ 88 w 96"/>
              <a:gd name="T103" fmla="*/ 84 h 96"/>
              <a:gd name="T104" fmla="*/ 84 w 96"/>
              <a:gd name="T105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" h="96">
                <a:moveTo>
                  <a:pt x="88" y="73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49"/>
                  <a:pt x="83" y="44"/>
                  <a:pt x="76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23"/>
                  <a:pt x="52" y="23"/>
                  <a:pt x="52" y="23"/>
                </a:cubicBezTo>
                <a:cubicBezTo>
                  <a:pt x="57" y="22"/>
                  <a:pt x="60" y="17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41" y="0"/>
                  <a:pt x="36" y="5"/>
                  <a:pt x="36" y="12"/>
                </a:cubicBezTo>
                <a:cubicBezTo>
                  <a:pt x="36" y="17"/>
                  <a:pt x="39" y="22"/>
                  <a:pt x="44" y="23"/>
                </a:cubicBezTo>
                <a:cubicBezTo>
                  <a:pt x="44" y="44"/>
                  <a:pt x="44" y="44"/>
                  <a:pt x="44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3" y="44"/>
                  <a:pt x="8" y="49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4"/>
                  <a:pt x="0" y="79"/>
                  <a:pt x="0" y="84"/>
                </a:cubicBezTo>
                <a:cubicBezTo>
                  <a:pt x="0" y="91"/>
                  <a:pt x="5" y="96"/>
                  <a:pt x="12" y="96"/>
                </a:cubicBezTo>
                <a:cubicBezTo>
                  <a:pt x="19" y="96"/>
                  <a:pt x="24" y="91"/>
                  <a:pt x="24" y="84"/>
                </a:cubicBezTo>
                <a:cubicBezTo>
                  <a:pt x="24" y="79"/>
                  <a:pt x="21" y="74"/>
                  <a:pt x="16" y="7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4"/>
                  <a:pt x="18" y="52"/>
                  <a:pt x="2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73"/>
                  <a:pt x="44" y="73"/>
                  <a:pt x="44" y="73"/>
                </a:cubicBezTo>
                <a:cubicBezTo>
                  <a:pt x="39" y="74"/>
                  <a:pt x="36" y="79"/>
                  <a:pt x="36" y="84"/>
                </a:cubicBezTo>
                <a:cubicBezTo>
                  <a:pt x="36" y="91"/>
                  <a:pt x="41" y="96"/>
                  <a:pt x="48" y="96"/>
                </a:cubicBezTo>
                <a:cubicBezTo>
                  <a:pt x="55" y="96"/>
                  <a:pt x="60" y="91"/>
                  <a:pt x="60" y="84"/>
                </a:cubicBezTo>
                <a:cubicBezTo>
                  <a:pt x="60" y="79"/>
                  <a:pt x="57" y="74"/>
                  <a:pt x="52" y="73"/>
                </a:cubicBezTo>
                <a:cubicBezTo>
                  <a:pt x="52" y="52"/>
                  <a:pt x="52" y="52"/>
                  <a:pt x="52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80" y="54"/>
                  <a:pt x="80" y="56"/>
                </a:cubicBezTo>
                <a:cubicBezTo>
                  <a:pt x="80" y="73"/>
                  <a:pt x="80" y="73"/>
                  <a:pt x="80" y="73"/>
                </a:cubicBezTo>
                <a:cubicBezTo>
                  <a:pt x="75" y="74"/>
                  <a:pt x="72" y="79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9"/>
                  <a:pt x="93" y="74"/>
                  <a:pt x="88" y="73"/>
                </a:cubicBezTo>
                <a:close/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close/>
                <a:moveTo>
                  <a:pt x="48" y="8"/>
                </a:moveTo>
                <a:cubicBezTo>
                  <a:pt x="50" y="8"/>
                  <a:pt x="52" y="10"/>
                  <a:pt x="52" y="12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4" y="14"/>
                  <a:pt x="44" y="12"/>
                </a:cubicBezTo>
                <a:cubicBezTo>
                  <a:pt x="44" y="10"/>
                  <a:pt x="46" y="8"/>
                  <a:pt x="48" y="8"/>
                </a:cubicBezTo>
                <a:close/>
                <a:moveTo>
                  <a:pt x="48" y="88"/>
                </a:moveTo>
                <a:cubicBezTo>
                  <a:pt x="46" y="88"/>
                  <a:pt x="44" y="86"/>
                  <a:pt x="44" y="84"/>
                </a:cubicBezTo>
                <a:cubicBezTo>
                  <a:pt x="44" y="82"/>
                  <a:pt x="46" y="80"/>
                  <a:pt x="48" y="80"/>
                </a:cubicBezTo>
                <a:cubicBezTo>
                  <a:pt x="50" y="80"/>
                  <a:pt x="52" y="82"/>
                  <a:pt x="52" y="84"/>
                </a:cubicBezTo>
                <a:cubicBezTo>
                  <a:pt x="52" y="86"/>
                  <a:pt x="50" y="88"/>
                  <a:pt x="48" y="88"/>
                </a:cubicBezTo>
                <a:close/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Freeform 20"/>
          <p:cNvSpPr>
            <a:spLocks noEditPoints="1"/>
          </p:cNvSpPr>
          <p:nvPr/>
        </p:nvSpPr>
        <p:spPr bwMode="auto">
          <a:xfrm>
            <a:off x="6133346" y="5548802"/>
            <a:ext cx="336551" cy="282575"/>
          </a:xfrm>
          <a:custGeom>
            <a:avLst/>
            <a:gdLst>
              <a:gd name="T0" fmla="*/ 94 w 96"/>
              <a:gd name="T1" fmla="*/ 1 h 80"/>
              <a:gd name="T2" fmla="*/ 91 w 96"/>
              <a:gd name="T3" fmla="*/ 0 h 80"/>
              <a:gd name="T4" fmla="*/ 44 w 96"/>
              <a:gd name="T5" fmla="*/ 16 h 80"/>
              <a:gd name="T6" fmla="*/ 44 w 96"/>
              <a:gd name="T7" fmla="*/ 16 h 80"/>
              <a:gd name="T8" fmla="*/ 20 w 96"/>
              <a:gd name="T9" fmla="*/ 16 h 80"/>
              <a:gd name="T10" fmla="*/ 0 w 96"/>
              <a:gd name="T11" fmla="*/ 36 h 80"/>
              <a:gd name="T12" fmla="*/ 19 w 96"/>
              <a:gd name="T13" fmla="*/ 56 h 80"/>
              <a:gd name="T14" fmla="*/ 12 w 96"/>
              <a:gd name="T15" fmla="*/ 75 h 80"/>
              <a:gd name="T16" fmla="*/ 13 w 96"/>
              <a:gd name="T17" fmla="*/ 78 h 80"/>
              <a:gd name="T18" fmla="*/ 16 w 96"/>
              <a:gd name="T19" fmla="*/ 80 h 80"/>
              <a:gd name="T20" fmla="*/ 32 w 96"/>
              <a:gd name="T21" fmla="*/ 80 h 80"/>
              <a:gd name="T22" fmla="*/ 36 w 96"/>
              <a:gd name="T23" fmla="*/ 77 h 80"/>
              <a:gd name="T24" fmla="*/ 43 w 96"/>
              <a:gd name="T25" fmla="*/ 56 h 80"/>
              <a:gd name="T26" fmla="*/ 44 w 96"/>
              <a:gd name="T27" fmla="*/ 56 h 80"/>
              <a:gd name="T28" fmla="*/ 91 w 96"/>
              <a:gd name="T29" fmla="*/ 72 h 80"/>
              <a:gd name="T30" fmla="*/ 92 w 96"/>
              <a:gd name="T31" fmla="*/ 72 h 80"/>
              <a:gd name="T32" fmla="*/ 94 w 96"/>
              <a:gd name="T33" fmla="*/ 71 h 80"/>
              <a:gd name="T34" fmla="*/ 96 w 96"/>
              <a:gd name="T35" fmla="*/ 68 h 80"/>
              <a:gd name="T36" fmla="*/ 96 w 96"/>
              <a:gd name="T37" fmla="*/ 4 h 80"/>
              <a:gd name="T38" fmla="*/ 94 w 96"/>
              <a:gd name="T39" fmla="*/ 1 h 80"/>
              <a:gd name="T40" fmla="*/ 8 w 96"/>
              <a:gd name="T41" fmla="*/ 36 h 80"/>
              <a:gd name="T42" fmla="*/ 20 w 96"/>
              <a:gd name="T43" fmla="*/ 24 h 80"/>
              <a:gd name="T44" fmla="*/ 40 w 96"/>
              <a:gd name="T45" fmla="*/ 24 h 80"/>
              <a:gd name="T46" fmla="*/ 40 w 96"/>
              <a:gd name="T47" fmla="*/ 48 h 80"/>
              <a:gd name="T48" fmla="*/ 24 w 96"/>
              <a:gd name="T49" fmla="*/ 48 h 80"/>
              <a:gd name="T50" fmla="*/ 20 w 96"/>
              <a:gd name="T51" fmla="*/ 48 h 80"/>
              <a:gd name="T52" fmla="*/ 8 w 96"/>
              <a:gd name="T53" fmla="*/ 36 h 80"/>
              <a:gd name="T54" fmla="*/ 29 w 96"/>
              <a:gd name="T55" fmla="*/ 72 h 80"/>
              <a:gd name="T56" fmla="*/ 22 w 96"/>
              <a:gd name="T57" fmla="*/ 72 h 80"/>
              <a:gd name="T58" fmla="*/ 27 w 96"/>
              <a:gd name="T59" fmla="*/ 56 h 80"/>
              <a:gd name="T60" fmla="*/ 34 w 96"/>
              <a:gd name="T61" fmla="*/ 56 h 80"/>
              <a:gd name="T62" fmla="*/ 29 w 96"/>
              <a:gd name="T63" fmla="*/ 72 h 80"/>
              <a:gd name="T64" fmla="*/ 88 w 96"/>
              <a:gd name="T65" fmla="*/ 62 h 80"/>
              <a:gd name="T66" fmla="*/ 48 w 96"/>
              <a:gd name="T67" fmla="*/ 49 h 80"/>
              <a:gd name="T68" fmla="*/ 48 w 96"/>
              <a:gd name="T69" fmla="*/ 23 h 80"/>
              <a:gd name="T70" fmla="*/ 88 w 96"/>
              <a:gd name="T71" fmla="*/ 10 h 80"/>
              <a:gd name="T72" fmla="*/ 88 w 96"/>
              <a:gd name="T73" fmla="*/ 6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80">
                <a:moveTo>
                  <a:pt x="94" y="1"/>
                </a:moveTo>
                <a:cubicBezTo>
                  <a:pt x="93" y="0"/>
                  <a:pt x="92" y="0"/>
                  <a:pt x="91" y="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9" y="16"/>
                  <a:pt x="0" y="25"/>
                  <a:pt x="0" y="36"/>
                </a:cubicBezTo>
                <a:cubicBezTo>
                  <a:pt x="0" y="47"/>
                  <a:pt x="8" y="55"/>
                  <a:pt x="19" y="56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6"/>
                  <a:pt x="12" y="77"/>
                  <a:pt x="13" y="78"/>
                </a:cubicBezTo>
                <a:cubicBezTo>
                  <a:pt x="14" y="79"/>
                  <a:pt x="15" y="80"/>
                  <a:pt x="16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4" y="80"/>
                  <a:pt x="35" y="79"/>
                  <a:pt x="36" y="77"/>
                </a:cubicBezTo>
                <a:cubicBezTo>
                  <a:pt x="43" y="56"/>
                  <a:pt x="43" y="56"/>
                  <a:pt x="43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2" y="72"/>
                  <a:pt x="92" y="72"/>
                </a:cubicBezTo>
                <a:cubicBezTo>
                  <a:pt x="93" y="72"/>
                  <a:pt x="94" y="72"/>
                  <a:pt x="94" y="71"/>
                </a:cubicBezTo>
                <a:cubicBezTo>
                  <a:pt x="95" y="70"/>
                  <a:pt x="96" y="69"/>
                  <a:pt x="96" y="68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3"/>
                  <a:pt x="95" y="2"/>
                  <a:pt x="94" y="1"/>
                </a:cubicBezTo>
                <a:close/>
                <a:moveTo>
                  <a:pt x="8" y="36"/>
                </a:moveTo>
                <a:cubicBezTo>
                  <a:pt x="8" y="29"/>
                  <a:pt x="14" y="24"/>
                  <a:pt x="2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48"/>
                  <a:pt x="40" y="48"/>
                  <a:pt x="40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3" y="48"/>
                  <a:pt x="8" y="43"/>
                  <a:pt x="8" y="36"/>
                </a:cubicBezTo>
                <a:close/>
                <a:moveTo>
                  <a:pt x="29" y="72"/>
                </a:moveTo>
                <a:cubicBezTo>
                  <a:pt x="22" y="72"/>
                  <a:pt x="22" y="72"/>
                  <a:pt x="22" y="72"/>
                </a:cubicBezTo>
                <a:cubicBezTo>
                  <a:pt x="27" y="56"/>
                  <a:pt x="27" y="56"/>
                  <a:pt x="27" y="56"/>
                </a:cubicBezTo>
                <a:cubicBezTo>
                  <a:pt x="34" y="56"/>
                  <a:pt x="34" y="56"/>
                  <a:pt x="34" y="56"/>
                </a:cubicBezTo>
                <a:lnTo>
                  <a:pt x="29" y="72"/>
                </a:lnTo>
                <a:close/>
                <a:moveTo>
                  <a:pt x="88" y="62"/>
                </a:moveTo>
                <a:cubicBezTo>
                  <a:pt x="48" y="49"/>
                  <a:pt x="48" y="49"/>
                  <a:pt x="48" y="49"/>
                </a:cubicBezTo>
                <a:cubicBezTo>
                  <a:pt x="48" y="23"/>
                  <a:pt x="48" y="23"/>
                  <a:pt x="48" y="23"/>
                </a:cubicBezTo>
                <a:cubicBezTo>
                  <a:pt x="88" y="10"/>
                  <a:pt x="88" y="10"/>
                  <a:pt x="88" y="10"/>
                </a:cubicBezTo>
                <a:lnTo>
                  <a:pt x="88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4472379" y="1624853"/>
            <a:ext cx="334963" cy="338139"/>
          </a:xfrm>
          <a:custGeom>
            <a:avLst/>
            <a:gdLst>
              <a:gd name="T0" fmla="*/ 95 w 96"/>
              <a:gd name="T1" fmla="*/ 2 h 96"/>
              <a:gd name="T2" fmla="*/ 90 w 96"/>
              <a:gd name="T3" fmla="*/ 0 h 96"/>
              <a:gd name="T4" fmla="*/ 90 w 96"/>
              <a:gd name="T5" fmla="*/ 0 h 96"/>
              <a:gd name="T6" fmla="*/ 2 w 96"/>
              <a:gd name="T7" fmla="*/ 32 h 96"/>
              <a:gd name="T8" fmla="*/ 0 w 96"/>
              <a:gd name="T9" fmla="*/ 35 h 96"/>
              <a:gd name="T10" fmla="*/ 1 w 96"/>
              <a:gd name="T11" fmla="*/ 39 h 96"/>
              <a:gd name="T12" fmla="*/ 20 w 96"/>
              <a:gd name="T13" fmla="*/ 58 h 96"/>
              <a:gd name="T14" fmla="*/ 20 w 96"/>
              <a:gd name="T15" fmla="*/ 88 h 96"/>
              <a:gd name="T16" fmla="*/ 24 w 96"/>
              <a:gd name="T17" fmla="*/ 92 h 96"/>
              <a:gd name="T18" fmla="*/ 27 w 96"/>
              <a:gd name="T19" fmla="*/ 91 h 96"/>
              <a:gd name="T20" fmla="*/ 28 w 96"/>
              <a:gd name="T21" fmla="*/ 90 h 96"/>
              <a:gd name="T22" fmla="*/ 39 w 96"/>
              <a:gd name="T23" fmla="*/ 76 h 96"/>
              <a:gd name="T24" fmla="*/ 57 w 96"/>
              <a:gd name="T25" fmla="*/ 95 h 96"/>
              <a:gd name="T26" fmla="*/ 60 w 96"/>
              <a:gd name="T27" fmla="*/ 96 h 96"/>
              <a:gd name="T28" fmla="*/ 60 w 96"/>
              <a:gd name="T29" fmla="*/ 96 h 96"/>
              <a:gd name="T30" fmla="*/ 63 w 96"/>
              <a:gd name="T31" fmla="*/ 93 h 96"/>
              <a:gd name="T32" fmla="*/ 95 w 96"/>
              <a:gd name="T33" fmla="*/ 7 h 96"/>
              <a:gd name="T34" fmla="*/ 95 w 96"/>
              <a:gd name="T35" fmla="*/ 2 h 96"/>
              <a:gd name="T36" fmla="*/ 69 w 96"/>
              <a:gd name="T37" fmla="*/ 17 h 96"/>
              <a:gd name="T38" fmla="*/ 24 w 96"/>
              <a:gd name="T39" fmla="*/ 51 h 96"/>
              <a:gd name="T40" fmla="*/ 11 w 96"/>
              <a:gd name="T41" fmla="*/ 38 h 96"/>
              <a:gd name="T42" fmla="*/ 69 w 96"/>
              <a:gd name="T43" fmla="*/ 17 h 96"/>
              <a:gd name="T44" fmla="*/ 28 w 96"/>
              <a:gd name="T45" fmla="*/ 77 h 96"/>
              <a:gd name="T46" fmla="*/ 28 w 96"/>
              <a:gd name="T47" fmla="*/ 66 h 96"/>
              <a:gd name="T48" fmla="*/ 33 w 96"/>
              <a:gd name="T49" fmla="*/ 71 h 96"/>
              <a:gd name="T50" fmla="*/ 28 w 96"/>
              <a:gd name="T51" fmla="*/ 77 h 96"/>
              <a:gd name="T52" fmla="*/ 58 w 96"/>
              <a:gd name="T53" fmla="*/ 85 h 96"/>
              <a:gd name="T54" fmla="*/ 30 w 96"/>
              <a:gd name="T55" fmla="*/ 56 h 96"/>
              <a:gd name="T56" fmla="*/ 83 w 96"/>
              <a:gd name="T57" fmla="*/ 16 h 96"/>
              <a:gd name="T58" fmla="*/ 58 w 96"/>
              <a:gd name="T59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96">
                <a:moveTo>
                  <a:pt x="95" y="2"/>
                </a:moveTo>
                <a:cubicBezTo>
                  <a:pt x="94" y="0"/>
                  <a:pt x="92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0"/>
                  <a:pt x="22" y="92"/>
                  <a:pt x="24" y="92"/>
                </a:cubicBezTo>
                <a:cubicBezTo>
                  <a:pt x="25" y="92"/>
                  <a:pt x="26" y="92"/>
                  <a:pt x="27" y="91"/>
                </a:cubicBezTo>
                <a:cubicBezTo>
                  <a:pt x="27" y="91"/>
                  <a:pt x="27" y="90"/>
                  <a:pt x="28" y="90"/>
                </a:cubicBezTo>
                <a:cubicBezTo>
                  <a:pt x="39" y="76"/>
                  <a:pt x="39" y="76"/>
                  <a:pt x="39" y="76"/>
                </a:cubicBezTo>
                <a:cubicBezTo>
                  <a:pt x="57" y="95"/>
                  <a:pt x="57" y="95"/>
                  <a:pt x="57" y="95"/>
                </a:cubicBezTo>
                <a:cubicBezTo>
                  <a:pt x="58" y="96"/>
                  <a:pt x="59" y="96"/>
                  <a:pt x="60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2" y="96"/>
                  <a:pt x="63" y="94"/>
                  <a:pt x="63" y="93"/>
                </a:cubicBezTo>
                <a:cubicBezTo>
                  <a:pt x="95" y="7"/>
                  <a:pt x="95" y="7"/>
                  <a:pt x="95" y="7"/>
                </a:cubicBezTo>
                <a:cubicBezTo>
                  <a:pt x="96" y="6"/>
                  <a:pt x="96" y="3"/>
                  <a:pt x="95" y="2"/>
                </a:cubicBezTo>
                <a:close/>
                <a:moveTo>
                  <a:pt x="69" y="17"/>
                </a:moveTo>
                <a:cubicBezTo>
                  <a:pt x="24" y="51"/>
                  <a:pt x="24" y="51"/>
                  <a:pt x="24" y="51"/>
                </a:cubicBezTo>
                <a:cubicBezTo>
                  <a:pt x="11" y="38"/>
                  <a:pt x="11" y="38"/>
                  <a:pt x="11" y="38"/>
                </a:cubicBezTo>
                <a:lnTo>
                  <a:pt x="69" y="17"/>
                </a:lnTo>
                <a:close/>
                <a:moveTo>
                  <a:pt x="28" y="77"/>
                </a:moveTo>
                <a:cubicBezTo>
                  <a:pt x="28" y="66"/>
                  <a:pt x="28" y="66"/>
                  <a:pt x="28" y="66"/>
                </a:cubicBezTo>
                <a:cubicBezTo>
                  <a:pt x="33" y="71"/>
                  <a:pt x="33" y="71"/>
                  <a:pt x="33" y="71"/>
                </a:cubicBezTo>
                <a:lnTo>
                  <a:pt x="28" y="77"/>
                </a:lnTo>
                <a:close/>
                <a:moveTo>
                  <a:pt x="58" y="85"/>
                </a:moveTo>
                <a:cubicBezTo>
                  <a:pt x="30" y="56"/>
                  <a:pt x="30" y="56"/>
                  <a:pt x="30" y="56"/>
                </a:cubicBezTo>
                <a:cubicBezTo>
                  <a:pt x="83" y="16"/>
                  <a:pt x="83" y="16"/>
                  <a:pt x="83" y="16"/>
                </a:cubicBezTo>
                <a:lnTo>
                  <a:pt x="58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Freeform 104"/>
          <p:cNvSpPr>
            <a:spLocks noEditPoints="1"/>
          </p:cNvSpPr>
          <p:nvPr/>
        </p:nvSpPr>
        <p:spPr bwMode="auto">
          <a:xfrm>
            <a:off x="3936927" y="4194460"/>
            <a:ext cx="307975" cy="341313"/>
          </a:xfrm>
          <a:custGeom>
            <a:avLst/>
            <a:gdLst>
              <a:gd name="T0" fmla="*/ 84 w 88"/>
              <a:gd name="T1" fmla="*/ 39 h 97"/>
              <a:gd name="T2" fmla="*/ 72 w 88"/>
              <a:gd name="T3" fmla="*/ 33 h 97"/>
              <a:gd name="T4" fmla="*/ 71 w 88"/>
              <a:gd name="T5" fmla="*/ 33 h 97"/>
              <a:gd name="T6" fmla="*/ 45 w 88"/>
              <a:gd name="T7" fmla="*/ 36 h 97"/>
              <a:gd name="T8" fmla="*/ 45 w 88"/>
              <a:gd name="T9" fmla="*/ 34 h 97"/>
              <a:gd name="T10" fmla="*/ 26 w 88"/>
              <a:gd name="T11" fmla="*/ 1 h 97"/>
              <a:gd name="T12" fmla="*/ 22 w 88"/>
              <a:gd name="T13" fmla="*/ 2 h 97"/>
              <a:gd name="T14" fmla="*/ 20 w 88"/>
              <a:gd name="T15" fmla="*/ 5 h 97"/>
              <a:gd name="T16" fmla="*/ 20 w 88"/>
              <a:gd name="T17" fmla="*/ 33 h 97"/>
              <a:gd name="T18" fmla="*/ 4 w 88"/>
              <a:gd name="T19" fmla="*/ 33 h 97"/>
              <a:gd name="T20" fmla="*/ 0 w 88"/>
              <a:gd name="T21" fmla="*/ 37 h 97"/>
              <a:gd name="T22" fmla="*/ 0 w 88"/>
              <a:gd name="T23" fmla="*/ 93 h 97"/>
              <a:gd name="T24" fmla="*/ 4 w 88"/>
              <a:gd name="T25" fmla="*/ 97 h 97"/>
              <a:gd name="T26" fmla="*/ 24 w 88"/>
              <a:gd name="T27" fmla="*/ 97 h 97"/>
              <a:gd name="T28" fmla="*/ 28 w 88"/>
              <a:gd name="T29" fmla="*/ 93 h 97"/>
              <a:gd name="T30" fmla="*/ 28 w 88"/>
              <a:gd name="T31" fmla="*/ 92 h 97"/>
              <a:gd name="T32" fmla="*/ 35 w 88"/>
              <a:gd name="T33" fmla="*/ 94 h 97"/>
              <a:gd name="T34" fmla="*/ 69 w 88"/>
              <a:gd name="T35" fmla="*/ 97 h 97"/>
              <a:gd name="T36" fmla="*/ 70 w 88"/>
              <a:gd name="T37" fmla="*/ 97 h 97"/>
              <a:gd name="T38" fmla="*/ 86 w 88"/>
              <a:gd name="T39" fmla="*/ 82 h 97"/>
              <a:gd name="T40" fmla="*/ 88 w 88"/>
              <a:gd name="T41" fmla="*/ 52 h 97"/>
              <a:gd name="T42" fmla="*/ 84 w 88"/>
              <a:gd name="T43" fmla="*/ 39 h 97"/>
              <a:gd name="T44" fmla="*/ 20 w 88"/>
              <a:gd name="T45" fmla="*/ 89 h 97"/>
              <a:gd name="T46" fmla="*/ 8 w 88"/>
              <a:gd name="T47" fmla="*/ 89 h 97"/>
              <a:gd name="T48" fmla="*/ 8 w 88"/>
              <a:gd name="T49" fmla="*/ 41 h 97"/>
              <a:gd name="T50" fmla="*/ 20 w 88"/>
              <a:gd name="T51" fmla="*/ 41 h 97"/>
              <a:gd name="T52" fmla="*/ 20 w 88"/>
              <a:gd name="T53" fmla="*/ 78 h 97"/>
              <a:gd name="T54" fmla="*/ 20 w 88"/>
              <a:gd name="T55" fmla="*/ 89 h 97"/>
              <a:gd name="T56" fmla="*/ 78 w 88"/>
              <a:gd name="T57" fmla="*/ 81 h 97"/>
              <a:gd name="T58" fmla="*/ 70 w 88"/>
              <a:gd name="T59" fmla="*/ 89 h 97"/>
              <a:gd name="T60" fmla="*/ 69 w 88"/>
              <a:gd name="T61" fmla="*/ 89 h 97"/>
              <a:gd name="T62" fmla="*/ 35 w 88"/>
              <a:gd name="T63" fmla="*/ 86 h 97"/>
              <a:gd name="T64" fmla="*/ 28 w 88"/>
              <a:gd name="T65" fmla="*/ 78 h 97"/>
              <a:gd name="T66" fmla="*/ 28 w 88"/>
              <a:gd name="T67" fmla="*/ 37 h 97"/>
              <a:gd name="T68" fmla="*/ 28 w 88"/>
              <a:gd name="T69" fmla="*/ 12 h 97"/>
              <a:gd name="T70" fmla="*/ 37 w 88"/>
              <a:gd name="T71" fmla="*/ 34 h 97"/>
              <a:gd name="T72" fmla="*/ 36 w 88"/>
              <a:gd name="T73" fmla="*/ 41 h 97"/>
              <a:gd name="T74" fmla="*/ 37 w 88"/>
              <a:gd name="T75" fmla="*/ 44 h 97"/>
              <a:gd name="T76" fmla="*/ 40 w 88"/>
              <a:gd name="T77" fmla="*/ 45 h 97"/>
              <a:gd name="T78" fmla="*/ 71 w 88"/>
              <a:gd name="T79" fmla="*/ 43 h 97"/>
              <a:gd name="T80" fmla="*/ 78 w 88"/>
              <a:gd name="T81" fmla="*/ 45 h 97"/>
              <a:gd name="T82" fmla="*/ 80 w 88"/>
              <a:gd name="T83" fmla="*/ 51 h 97"/>
              <a:gd name="T84" fmla="*/ 78 w 88"/>
              <a:gd name="T85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8" h="97">
                <a:moveTo>
                  <a:pt x="84" y="39"/>
                </a:moveTo>
                <a:cubicBezTo>
                  <a:pt x="81" y="36"/>
                  <a:pt x="77" y="33"/>
                  <a:pt x="72" y="33"/>
                </a:cubicBezTo>
                <a:cubicBezTo>
                  <a:pt x="72" y="33"/>
                  <a:pt x="71" y="33"/>
                  <a:pt x="71" y="33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4"/>
                  <a:pt x="45" y="34"/>
                  <a:pt x="45" y="34"/>
                </a:cubicBezTo>
                <a:cubicBezTo>
                  <a:pt x="47" y="20"/>
                  <a:pt x="39" y="7"/>
                  <a:pt x="26" y="1"/>
                </a:cubicBezTo>
                <a:cubicBezTo>
                  <a:pt x="24" y="0"/>
                  <a:pt x="23" y="1"/>
                  <a:pt x="22" y="2"/>
                </a:cubicBezTo>
                <a:cubicBezTo>
                  <a:pt x="21" y="3"/>
                  <a:pt x="20" y="4"/>
                  <a:pt x="20" y="5"/>
                </a:cubicBezTo>
                <a:cubicBezTo>
                  <a:pt x="20" y="33"/>
                  <a:pt x="20" y="33"/>
                  <a:pt x="20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5"/>
                  <a:pt x="2" y="97"/>
                  <a:pt x="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6" y="97"/>
                  <a:pt x="28" y="95"/>
                  <a:pt x="28" y="93"/>
                </a:cubicBezTo>
                <a:cubicBezTo>
                  <a:pt x="28" y="92"/>
                  <a:pt x="28" y="92"/>
                  <a:pt x="28" y="92"/>
                </a:cubicBezTo>
                <a:cubicBezTo>
                  <a:pt x="30" y="93"/>
                  <a:pt x="32" y="94"/>
                  <a:pt x="35" y="94"/>
                </a:cubicBezTo>
                <a:cubicBezTo>
                  <a:pt x="69" y="97"/>
                  <a:pt x="69" y="97"/>
                  <a:pt x="69" y="97"/>
                </a:cubicBezTo>
                <a:cubicBezTo>
                  <a:pt x="69" y="97"/>
                  <a:pt x="70" y="97"/>
                  <a:pt x="70" y="97"/>
                </a:cubicBezTo>
                <a:cubicBezTo>
                  <a:pt x="78" y="97"/>
                  <a:pt x="85" y="90"/>
                  <a:pt x="86" y="8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7"/>
                  <a:pt x="87" y="42"/>
                  <a:pt x="84" y="39"/>
                </a:cubicBezTo>
                <a:close/>
                <a:moveTo>
                  <a:pt x="20" y="89"/>
                </a:moveTo>
                <a:cubicBezTo>
                  <a:pt x="8" y="89"/>
                  <a:pt x="8" y="89"/>
                  <a:pt x="8" y="89"/>
                </a:cubicBezTo>
                <a:cubicBezTo>
                  <a:pt x="8" y="41"/>
                  <a:pt x="8" y="41"/>
                  <a:pt x="8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78"/>
                  <a:pt x="20" y="78"/>
                  <a:pt x="20" y="78"/>
                </a:cubicBezTo>
                <a:lnTo>
                  <a:pt x="20" y="89"/>
                </a:lnTo>
                <a:close/>
                <a:moveTo>
                  <a:pt x="78" y="81"/>
                </a:moveTo>
                <a:cubicBezTo>
                  <a:pt x="78" y="85"/>
                  <a:pt x="74" y="89"/>
                  <a:pt x="70" y="89"/>
                </a:cubicBezTo>
                <a:cubicBezTo>
                  <a:pt x="70" y="89"/>
                  <a:pt x="70" y="89"/>
                  <a:pt x="69" y="89"/>
                </a:cubicBezTo>
                <a:cubicBezTo>
                  <a:pt x="35" y="86"/>
                  <a:pt x="35" y="86"/>
                  <a:pt x="35" y="86"/>
                </a:cubicBezTo>
                <a:cubicBezTo>
                  <a:pt x="31" y="86"/>
                  <a:pt x="28" y="82"/>
                  <a:pt x="28" y="78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12"/>
                  <a:pt x="28" y="12"/>
                  <a:pt x="28" y="12"/>
                </a:cubicBezTo>
                <a:cubicBezTo>
                  <a:pt x="35" y="17"/>
                  <a:pt x="38" y="25"/>
                  <a:pt x="37" y="3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6" y="43"/>
                  <a:pt x="37" y="44"/>
                </a:cubicBezTo>
                <a:cubicBezTo>
                  <a:pt x="38" y="45"/>
                  <a:pt x="39" y="45"/>
                  <a:pt x="40" y="45"/>
                </a:cubicBezTo>
                <a:cubicBezTo>
                  <a:pt x="71" y="43"/>
                  <a:pt x="71" y="43"/>
                  <a:pt x="71" y="43"/>
                </a:cubicBezTo>
                <a:cubicBezTo>
                  <a:pt x="74" y="42"/>
                  <a:pt x="76" y="43"/>
                  <a:pt x="78" y="45"/>
                </a:cubicBezTo>
                <a:cubicBezTo>
                  <a:pt x="80" y="47"/>
                  <a:pt x="80" y="49"/>
                  <a:pt x="80" y="51"/>
                </a:cubicBezTo>
                <a:lnTo>
                  <a:pt x="78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8922" y="4560259"/>
            <a:ext cx="2087383" cy="36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351" i="1" dirty="0">
                <a:solidFill>
                  <a:schemeClr val="bg1"/>
                </a:solidFill>
                <a:latin typeface="Roboto Light" panose="020B0604020202020204" charset="0"/>
              </a:rPr>
              <a:t>Recover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74756" y="1165809"/>
            <a:ext cx="2087383" cy="36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351" i="1" dirty="0">
                <a:solidFill>
                  <a:schemeClr val="bg1"/>
                </a:solidFill>
                <a:latin typeface="Roboto Light" panose="020B0604020202020204" charset="0"/>
              </a:rPr>
              <a:t>Identify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013793" y="5939333"/>
            <a:ext cx="2087383" cy="36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1" i="1" dirty="0">
                <a:solidFill>
                  <a:schemeClr val="bg1"/>
                </a:solidFill>
                <a:latin typeface="Roboto Light" panose="020B0604020202020204" charset="0"/>
              </a:rPr>
              <a:t>Respond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5409" y="1321141"/>
            <a:ext cx="2087383" cy="36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1" i="1" dirty="0">
                <a:solidFill>
                  <a:schemeClr val="bg1"/>
                </a:solidFill>
                <a:latin typeface="Roboto Light" panose="020B0604020202020204" charset="0"/>
              </a:rPr>
              <a:t>Detect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54980" y="2767881"/>
            <a:ext cx="2087383" cy="365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1" i="1" dirty="0">
                <a:solidFill>
                  <a:schemeClr val="bg1"/>
                </a:solidFill>
                <a:latin typeface="Roboto Light" panose="020B0604020202020204" charset="0"/>
              </a:rPr>
              <a:t>Protect </a:t>
            </a:r>
          </a:p>
        </p:txBody>
      </p:sp>
      <p:sp>
        <p:nvSpPr>
          <p:cNvPr id="54" name="Oval 53"/>
          <p:cNvSpPr/>
          <p:nvPr/>
        </p:nvSpPr>
        <p:spPr>
          <a:xfrm>
            <a:off x="4986064" y="2344945"/>
            <a:ext cx="2268115" cy="22681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73535" y="3089700"/>
            <a:ext cx="2088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Roboto Light" panose="020B0604020202020204" charset="0"/>
              </a:rPr>
              <a:t>Without Real Time Asset Management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C52F76A-5B23-451C-9CB5-BBC0EC221A9C}"/>
              </a:ext>
            </a:extLst>
          </p:cNvPr>
          <p:cNvSpPr txBox="1">
            <a:spLocks/>
          </p:cNvSpPr>
          <p:nvPr/>
        </p:nvSpPr>
        <p:spPr>
          <a:xfrm>
            <a:off x="681835" y="182092"/>
            <a:ext cx="10828332" cy="585803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Roboto Light" panose="020B0604020202020204" charset="0"/>
              </a:rPr>
              <a:t>Cost of Vulnerability Remediation (in-house)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B4C057-1DF3-45AC-BD0D-5FEF42BCE3D7}"/>
              </a:ext>
            </a:extLst>
          </p:cNvPr>
          <p:cNvSpPr txBox="1"/>
          <p:nvPr/>
        </p:nvSpPr>
        <p:spPr>
          <a:xfrm>
            <a:off x="8682063" y="976176"/>
            <a:ext cx="3310565" cy="1055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Manual cross-referencing with H-ISAC and OEM advisory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96-120 hours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096913-836A-4DDE-A5CF-AEB98F30C909}"/>
              </a:ext>
            </a:extLst>
          </p:cNvPr>
          <p:cNvSpPr txBox="1"/>
          <p:nvPr/>
        </p:nvSpPr>
        <p:spPr>
          <a:xfrm>
            <a:off x="8929100" y="3341852"/>
            <a:ext cx="2935618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Locate device, plan downtime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96-120 hours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0978FD-CB0C-4DBA-8DC4-E929DDDF5588}"/>
              </a:ext>
            </a:extLst>
          </p:cNvPr>
          <p:cNvSpPr txBox="1"/>
          <p:nvPr/>
        </p:nvSpPr>
        <p:spPr>
          <a:xfrm>
            <a:off x="7014865" y="5616881"/>
            <a:ext cx="3143623" cy="10556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Device out of service, review change, perform change, validate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72-120 hours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1D5DB8-E38C-43C7-B1EE-BA909B54CA93}"/>
              </a:ext>
            </a:extLst>
          </p:cNvPr>
          <p:cNvSpPr txBox="1"/>
          <p:nvPr/>
        </p:nvSpPr>
        <p:spPr>
          <a:xfrm>
            <a:off x="535691" y="3812085"/>
            <a:ext cx="2946219" cy="1532334"/>
          </a:xfrm>
          <a:prstGeom prst="roundRect">
            <a:avLst/>
          </a:prstGeom>
          <a:solidFill>
            <a:srgbClr val="C4E59F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If device crashes, fails; locate backup; install &amp; configure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2-3 weeks for OEM validation</a:t>
            </a:r>
          </a:p>
          <a:p>
            <a:pPr algn="r"/>
            <a:endParaRPr lang="en-US" sz="14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48-96 hours</a:t>
            </a:r>
          </a:p>
        </p:txBody>
      </p:sp>
      <p:pic>
        <p:nvPicPr>
          <p:cNvPr id="7" name="Graphic 6" descr="Thumbs Down">
            <a:extLst>
              <a:ext uri="{FF2B5EF4-FFF2-40B4-BE49-F238E27FC236}">
                <a16:creationId xmlns:a16="http://schemas.microsoft.com/office/drawing/2014/main" id="{1B425760-27B5-45A7-B11D-13E4B2816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4193" y="18451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0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53E8D2-94E9-4CED-A7EB-E314EA5D95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B519A1-AAD4-4FDA-8A35-815C7386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About MedSec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0B6EC1B-5275-4CF2-800F-E5C318AADBA8}"/>
              </a:ext>
            </a:extLst>
          </p:cNvPr>
          <p:cNvSpPr txBox="1">
            <a:spLocks/>
          </p:cNvSpPr>
          <p:nvPr/>
        </p:nvSpPr>
        <p:spPr>
          <a:xfrm>
            <a:off x="4546600" y="850900"/>
            <a:ext cx="7035801" cy="5766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FF5A5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/>
              <a:t>US based, exclusively focused on the unique challenge of security medical devices and healthcare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/>
              <a:t>With Medical Device Manufacturers</a:t>
            </a:r>
          </a:p>
          <a:p>
            <a:pPr marL="1219155" lvl="1" indent="-380990"/>
            <a:r>
              <a:rPr lang="en-US"/>
              <a:t>Cybersecurity throughout the product lifecycle: design reviews, pentesting, regulatory filings, quality system integration, FIPS, ATO, threat modeling, product incident response, training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/>
              <a:t>With Hospital Delivery Organizations</a:t>
            </a:r>
          </a:p>
          <a:p>
            <a:pPr marL="1219155" lvl="1" indent="-380990"/>
            <a:r>
              <a:rPr lang="en-US"/>
              <a:t>Medical device management frameworks, governance programs, pre-purchase risk assessments, pentesting, security contractual clauses, training</a:t>
            </a:r>
          </a:p>
          <a:p>
            <a:pPr marL="1219155" lvl="1" indent="-380990"/>
            <a:r>
              <a:rPr lang="en-US"/>
              <a:t>MedScan, medical device asset and security management tool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11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28278" y="1379525"/>
            <a:ext cx="4346095" cy="4346092"/>
          </a:xfrm>
          <a:prstGeom prst="ellipse">
            <a:avLst/>
          </a:prstGeom>
          <a:noFill/>
          <a:ln w="12700">
            <a:solidFill>
              <a:schemeClr val="tx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289026" y="1457626"/>
            <a:ext cx="701268" cy="701268"/>
          </a:xfrm>
          <a:prstGeom prst="ellipse">
            <a:avLst/>
          </a:prstGeom>
          <a:solidFill>
            <a:srgbClr val="87A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1" name="Oval 30"/>
          <p:cNvSpPr/>
          <p:nvPr/>
        </p:nvSpPr>
        <p:spPr>
          <a:xfrm>
            <a:off x="7053267" y="1457626"/>
            <a:ext cx="701268" cy="70126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3" name="Oval 32"/>
          <p:cNvSpPr/>
          <p:nvPr/>
        </p:nvSpPr>
        <p:spPr>
          <a:xfrm>
            <a:off x="7885409" y="3182410"/>
            <a:ext cx="701268" cy="7012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7" name="Oval 36"/>
          <p:cNvSpPr/>
          <p:nvPr/>
        </p:nvSpPr>
        <p:spPr>
          <a:xfrm>
            <a:off x="3755903" y="4019795"/>
            <a:ext cx="701268" cy="7012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39" name="Oval 38"/>
          <p:cNvSpPr/>
          <p:nvPr/>
        </p:nvSpPr>
        <p:spPr>
          <a:xfrm>
            <a:off x="6286083" y="5370531"/>
            <a:ext cx="701268" cy="7012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47" name="Picture Placeholder 6">
            <a:extLst>
              <a:ext uri="{FF2B5EF4-FFF2-40B4-BE49-F238E27FC236}">
                <a16:creationId xmlns:a16="http://schemas.microsoft.com/office/drawing/2014/main" id="{A65900B5-2917-164E-A95C-5B21E09BC2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7" t="27080" r="19947" b="34162"/>
          <a:stretch/>
        </p:blipFill>
        <p:spPr>
          <a:xfrm rot="19800000">
            <a:off x="4837658" y="2883091"/>
            <a:ext cx="1938252" cy="193914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55"/>
          <p:cNvSpPr>
            <a:spLocks noEditPoints="1"/>
          </p:cNvSpPr>
          <p:nvPr/>
        </p:nvSpPr>
        <p:spPr bwMode="auto">
          <a:xfrm>
            <a:off x="7235626" y="1637276"/>
            <a:ext cx="336551" cy="338139"/>
          </a:xfrm>
          <a:custGeom>
            <a:avLst/>
            <a:gdLst>
              <a:gd name="T0" fmla="*/ 95 w 96"/>
              <a:gd name="T1" fmla="*/ 21 h 96"/>
              <a:gd name="T2" fmla="*/ 75 w 96"/>
              <a:gd name="T3" fmla="*/ 1 h 96"/>
              <a:gd name="T4" fmla="*/ 72 w 96"/>
              <a:gd name="T5" fmla="*/ 0 h 96"/>
              <a:gd name="T6" fmla="*/ 69 w 96"/>
              <a:gd name="T7" fmla="*/ 2 h 96"/>
              <a:gd name="T8" fmla="*/ 58 w 96"/>
              <a:gd name="T9" fmla="*/ 17 h 96"/>
              <a:gd name="T10" fmla="*/ 30 w 96"/>
              <a:gd name="T11" fmla="*/ 28 h 96"/>
              <a:gd name="T12" fmla="*/ 28 w 96"/>
              <a:gd name="T13" fmla="*/ 31 h 96"/>
              <a:gd name="T14" fmla="*/ 29 w 96"/>
              <a:gd name="T15" fmla="*/ 35 h 96"/>
              <a:gd name="T16" fmla="*/ 37 w 96"/>
              <a:gd name="T17" fmla="*/ 43 h 96"/>
              <a:gd name="T18" fmla="*/ 1 w 96"/>
              <a:gd name="T19" fmla="*/ 90 h 96"/>
              <a:gd name="T20" fmla="*/ 1 w 96"/>
              <a:gd name="T21" fmla="*/ 95 h 96"/>
              <a:gd name="T22" fmla="*/ 4 w 96"/>
              <a:gd name="T23" fmla="*/ 96 h 96"/>
              <a:gd name="T24" fmla="*/ 6 w 96"/>
              <a:gd name="T25" fmla="*/ 95 h 96"/>
              <a:gd name="T26" fmla="*/ 53 w 96"/>
              <a:gd name="T27" fmla="*/ 59 h 96"/>
              <a:gd name="T28" fmla="*/ 61 w 96"/>
              <a:gd name="T29" fmla="*/ 67 h 96"/>
              <a:gd name="T30" fmla="*/ 64 w 96"/>
              <a:gd name="T31" fmla="*/ 68 h 96"/>
              <a:gd name="T32" fmla="*/ 65 w 96"/>
              <a:gd name="T33" fmla="*/ 68 h 96"/>
              <a:gd name="T34" fmla="*/ 68 w 96"/>
              <a:gd name="T35" fmla="*/ 66 h 96"/>
              <a:gd name="T36" fmla="*/ 79 w 96"/>
              <a:gd name="T37" fmla="*/ 38 h 96"/>
              <a:gd name="T38" fmla="*/ 94 w 96"/>
              <a:gd name="T39" fmla="*/ 27 h 96"/>
              <a:gd name="T40" fmla="*/ 96 w 96"/>
              <a:gd name="T41" fmla="*/ 24 h 96"/>
              <a:gd name="T42" fmla="*/ 95 w 96"/>
              <a:gd name="T43" fmla="*/ 21 h 96"/>
              <a:gd name="T44" fmla="*/ 26 w 96"/>
              <a:gd name="T45" fmla="*/ 70 h 96"/>
              <a:gd name="T46" fmla="*/ 43 w 96"/>
              <a:gd name="T47" fmla="*/ 48 h 96"/>
              <a:gd name="T48" fmla="*/ 48 w 96"/>
              <a:gd name="T49" fmla="*/ 53 h 96"/>
              <a:gd name="T50" fmla="*/ 26 w 96"/>
              <a:gd name="T51" fmla="*/ 70 h 96"/>
              <a:gd name="T52" fmla="*/ 74 w 96"/>
              <a:gd name="T53" fmla="*/ 33 h 96"/>
              <a:gd name="T54" fmla="*/ 72 w 96"/>
              <a:gd name="T55" fmla="*/ 34 h 96"/>
              <a:gd name="T56" fmla="*/ 63 w 96"/>
              <a:gd name="T57" fmla="*/ 57 h 96"/>
              <a:gd name="T58" fmla="*/ 39 w 96"/>
              <a:gd name="T59" fmla="*/ 33 h 96"/>
              <a:gd name="T60" fmla="*/ 62 w 96"/>
              <a:gd name="T61" fmla="*/ 24 h 96"/>
              <a:gd name="T62" fmla="*/ 63 w 96"/>
              <a:gd name="T63" fmla="*/ 22 h 96"/>
              <a:gd name="T64" fmla="*/ 72 w 96"/>
              <a:gd name="T65" fmla="*/ 10 h 96"/>
              <a:gd name="T66" fmla="*/ 86 w 96"/>
              <a:gd name="T67" fmla="*/ 24 h 96"/>
              <a:gd name="T68" fmla="*/ 74 w 96"/>
              <a:gd name="T69" fmla="*/ 33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96">
                <a:moveTo>
                  <a:pt x="95" y="21"/>
                </a:move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2" y="0"/>
                </a:cubicBezTo>
                <a:cubicBezTo>
                  <a:pt x="70" y="0"/>
                  <a:pt x="70" y="1"/>
                  <a:pt x="69" y="2"/>
                </a:cubicBezTo>
                <a:cubicBezTo>
                  <a:pt x="58" y="17"/>
                  <a:pt x="58" y="17"/>
                  <a:pt x="58" y="17"/>
                </a:cubicBezTo>
                <a:cubicBezTo>
                  <a:pt x="30" y="28"/>
                  <a:pt x="30" y="28"/>
                  <a:pt x="30" y="28"/>
                </a:cubicBezTo>
                <a:cubicBezTo>
                  <a:pt x="29" y="29"/>
                  <a:pt x="28" y="30"/>
                  <a:pt x="28" y="31"/>
                </a:cubicBezTo>
                <a:cubicBezTo>
                  <a:pt x="28" y="32"/>
                  <a:pt x="28" y="34"/>
                  <a:pt x="29" y="35"/>
                </a:cubicBezTo>
                <a:cubicBezTo>
                  <a:pt x="37" y="43"/>
                  <a:pt x="37" y="43"/>
                  <a:pt x="37" y="43"/>
                </a:cubicBezTo>
                <a:cubicBezTo>
                  <a:pt x="1" y="90"/>
                  <a:pt x="1" y="90"/>
                  <a:pt x="1" y="90"/>
                </a:cubicBezTo>
                <a:cubicBezTo>
                  <a:pt x="0" y="91"/>
                  <a:pt x="0" y="93"/>
                  <a:pt x="1" y="95"/>
                </a:cubicBezTo>
                <a:cubicBezTo>
                  <a:pt x="2" y="96"/>
                  <a:pt x="3" y="96"/>
                  <a:pt x="4" y="96"/>
                </a:cubicBezTo>
                <a:cubicBezTo>
                  <a:pt x="5" y="96"/>
                  <a:pt x="6" y="96"/>
                  <a:pt x="6" y="95"/>
                </a:cubicBezTo>
                <a:cubicBezTo>
                  <a:pt x="53" y="59"/>
                  <a:pt x="53" y="59"/>
                  <a:pt x="53" y="59"/>
                </a:cubicBezTo>
                <a:cubicBezTo>
                  <a:pt x="61" y="67"/>
                  <a:pt x="61" y="67"/>
                  <a:pt x="61" y="67"/>
                </a:cubicBezTo>
                <a:cubicBezTo>
                  <a:pt x="62" y="68"/>
                  <a:pt x="63" y="68"/>
                  <a:pt x="64" y="68"/>
                </a:cubicBezTo>
                <a:cubicBezTo>
                  <a:pt x="64" y="68"/>
                  <a:pt x="64" y="68"/>
                  <a:pt x="65" y="68"/>
                </a:cubicBezTo>
                <a:cubicBezTo>
                  <a:pt x="66" y="68"/>
                  <a:pt x="67" y="67"/>
                  <a:pt x="68" y="66"/>
                </a:cubicBezTo>
                <a:cubicBezTo>
                  <a:pt x="79" y="38"/>
                  <a:pt x="79" y="38"/>
                  <a:pt x="79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95" y="27"/>
                  <a:pt x="96" y="26"/>
                  <a:pt x="96" y="24"/>
                </a:cubicBezTo>
                <a:cubicBezTo>
                  <a:pt x="96" y="23"/>
                  <a:pt x="96" y="22"/>
                  <a:pt x="95" y="21"/>
                </a:cubicBezTo>
                <a:close/>
                <a:moveTo>
                  <a:pt x="26" y="70"/>
                </a:moveTo>
                <a:cubicBezTo>
                  <a:pt x="43" y="48"/>
                  <a:pt x="43" y="48"/>
                  <a:pt x="43" y="48"/>
                </a:cubicBezTo>
                <a:cubicBezTo>
                  <a:pt x="48" y="53"/>
                  <a:pt x="48" y="53"/>
                  <a:pt x="48" y="53"/>
                </a:cubicBezTo>
                <a:lnTo>
                  <a:pt x="26" y="70"/>
                </a:lnTo>
                <a:close/>
                <a:moveTo>
                  <a:pt x="74" y="33"/>
                </a:moveTo>
                <a:cubicBezTo>
                  <a:pt x="73" y="33"/>
                  <a:pt x="73" y="34"/>
                  <a:pt x="72" y="34"/>
                </a:cubicBezTo>
                <a:cubicBezTo>
                  <a:pt x="63" y="57"/>
                  <a:pt x="63" y="57"/>
                  <a:pt x="63" y="57"/>
                </a:cubicBezTo>
                <a:cubicBezTo>
                  <a:pt x="39" y="33"/>
                  <a:pt x="39" y="33"/>
                  <a:pt x="39" y="33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24"/>
                  <a:pt x="63" y="23"/>
                  <a:pt x="63" y="22"/>
                </a:cubicBezTo>
                <a:cubicBezTo>
                  <a:pt x="72" y="10"/>
                  <a:pt x="72" y="10"/>
                  <a:pt x="72" y="10"/>
                </a:cubicBezTo>
                <a:cubicBezTo>
                  <a:pt x="86" y="24"/>
                  <a:pt x="86" y="24"/>
                  <a:pt x="86" y="24"/>
                </a:cubicBezTo>
                <a:lnTo>
                  <a:pt x="74" y="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840" y="1131639"/>
            <a:ext cx="2749553" cy="1532334"/>
          </a:xfrm>
          <a:prstGeom prst="roundRect">
            <a:avLst/>
          </a:prstGeom>
          <a:solidFill>
            <a:srgbClr val="C5D3ED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Automated identification</a:t>
            </a:r>
          </a:p>
          <a:p>
            <a:pPr algn="r"/>
            <a:endParaRPr lang="en-US" sz="1400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All teams review data almost real-time simultaneously</a:t>
            </a:r>
          </a:p>
          <a:p>
            <a:pPr algn="r"/>
            <a:endParaRPr lang="en-US" sz="1400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12-24 hours</a:t>
            </a:r>
          </a:p>
        </p:txBody>
      </p:sp>
      <p:sp>
        <p:nvSpPr>
          <p:cNvPr id="42" name="Freeform 36"/>
          <p:cNvSpPr>
            <a:spLocks noEditPoints="1"/>
          </p:cNvSpPr>
          <p:nvPr/>
        </p:nvSpPr>
        <p:spPr bwMode="auto">
          <a:xfrm>
            <a:off x="8072277" y="3349629"/>
            <a:ext cx="336551" cy="338139"/>
          </a:xfrm>
          <a:custGeom>
            <a:avLst/>
            <a:gdLst>
              <a:gd name="T0" fmla="*/ 88 w 96"/>
              <a:gd name="T1" fmla="*/ 73 h 96"/>
              <a:gd name="T2" fmla="*/ 88 w 96"/>
              <a:gd name="T3" fmla="*/ 56 h 96"/>
              <a:gd name="T4" fmla="*/ 76 w 96"/>
              <a:gd name="T5" fmla="*/ 44 h 96"/>
              <a:gd name="T6" fmla="*/ 52 w 96"/>
              <a:gd name="T7" fmla="*/ 44 h 96"/>
              <a:gd name="T8" fmla="*/ 52 w 96"/>
              <a:gd name="T9" fmla="*/ 23 h 96"/>
              <a:gd name="T10" fmla="*/ 60 w 96"/>
              <a:gd name="T11" fmla="*/ 12 h 96"/>
              <a:gd name="T12" fmla="*/ 48 w 96"/>
              <a:gd name="T13" fmla="*/ 0 h 96"/>
              <a:gd name="T14" fmla="*/ 36 w 96"/>
              <a:gd name="T15" fmla="*/ 12 h 96"/>
              <a:gd name="T16" fmla="*/ 44 w 96"/>
              <a:gd name="T17" fmla="*/ 23 h 96"/>
              <a:gd name="T18" fmla="*/ 44 w 96"/>
              <a:gd name="T19" fmla="*/ 44 h 96"/>
              <a:gd name="T20" fmla="*/ 20 w 96"/>
              <a:gd name="T21" fmla="*/ 44 h 96"/>
              <a:gd name="T22" fmla="*/ 8 w 96"/>
              <a:gd name="T23" fmla="*/ 56 h 96"/>
              <a:gd name="T24" fmla="*/ 8 w 96"/>
              <a:gd name="T25" fmla="*/ 73 h 96"/>
              <a:gd name="T26" fmla="*/ 0 w 96"/>
              <a:gd name="T27" fmla="*/ 84 h 96"/>
              <a:gd name="T28" fmla="*/ 12 w 96"/>
              <a:gd name="T29" fmla="*/ 96 h 96"/>
              <a:gd name="T30" fmla="*/ 24 w 96"/>
              <a:gd name="T31" fmla="*/ 84 h 96"/>
              <a:gd name="T32" fmla="*/ 16 w 96"/>
              <a:gd name="T33" fmla="*/ 73 h 96"/>
              <a:gd name="T34" fmla="*/ 16 w 96"/>
              <a:gd name="T35" fmla="*/ 56 h 96"/>
              <a:gd name="T36" fmla="*/ 20 w 96"/>
              <a:gd name="T37" fmla="*/ 52 h 96"/>
              <a:gd name="T38" fmla="*/ 44 w 96"/>
              <a:gd name="T39" fmla="*/ 52 h 96"/>
              <a:gd name="T40" fmla="*/ 44 w 96"/>
              <a:gd name="T41" fmla="*/ 73 h 96"/>
              <a:gd name="T42" fmla="*/ 36 w 96"/>
              <a:gd name="T43" fmla="*/ 84 h 96"/>
              <a:gd name="T44" fmla="*/ 48 w 96"/>
              <a:gd name="T45" fmla="*/ 96 h 96"/>
              <a:gd name="T46" fmla="*/ 60 w 96"/>
              <a:gd name="T47" fmla="*/ 84 h 96"/>
              <a:gd name="T48" fmla="*/ 52 w 96"/>
              <a:gd name="T49" fmla="*/ 73 h 96"/>
              <a:gd name="T50" fmla="*/ 52 w 96"/>
              <a:gd name="T51" fmla="*/ 52 h 96"/>
              <a:gd name="T52" fmla="*/ 76 w 96"/>
              <a:gd name="T53" fmla="*/ 52 h 96"/>
              <a:gd name="T54" fmla="*/ 80 w 96"/>
              <a:gd name="T55" fmla="*/ 56 h 96"/>
              <a:gd name="T56" fmla="*/ 80 w 96"/>
              <a:gd name="T57" fmla="*/ 73 h 96"/>
              <a:gd name="T58" fmla="*/ 72 w 96"/>
              <a:gd name="T59" fmla="*/ 84 h 96"/>
              <a:gd name="T60" fmla="*/ 84 w 96"/>
              <a:gd name="T61" fmla="*/ 96 h 96"/>
              <a:gd name="T62" fmla="*/ 96 w 96"/>
              <a:gd name="T63" fmla="*/ 84 h 96"/>
              <a:gd name="T64" fmla="*/ 88 w 96"/>
              <a:gd name="T65" fmla="*/ 73 h 96"/>
              <a:gd name="T66" fmla="*/ 12 w 96"/>
              <a:gd name="T67" fmla="*/ 88 h 96"/>
              <a:gd name="T68" fmla="*/ 8 w 96"/>
              <a:gd name="T69" fmla="*/ 84 h 96"/>
              <a:gd name="T70" fmla="*/ 12 w 96"/>
              <a:gd name="T71" fmla="*/ 80 h 96"/>
              <a:gd name="T72" fmla="*/ 16 w 96"/>
              <a:gd name="T73" fmla="*/ 84 h 96"/>
              <a:gd name="T74" fmla="*/ 12 w 96"/>
              <a:gd name="T75" fmla="*/ 88 h 96"/>
              <a:gd name="T76" fmla="*/ 48 w 96"/>
              <a:gd name="T77" fmla="*/ 8 h 96"/>
              <a:gd name="T78" fmla="*/ 52 w 96"/>
              <a:gd name="T79" fmla="*/ 12 h 96"/>
              <a:gd name="T80" fmla="*/ 48 w 96"/>
              <a:gd name="T81" fmla="*/ 16 h 96"/>
              <a:gd name="T82" fmla="*/ 44 w 96"/>
              <a:gd name="T83" fmla="*/ 12 h 96"/>
              <a:gd name="T84" fmla="*/ 48 w 96"/>
              <a:gd name="T85" fmla="*/ 8 h 96"/>
              <a:gd name="T86" fmla="*/ 48 w 96"/>
              <a:gd name="T87" fmla="*/ 88 h 96"/>
              <a:gd name="T88" fmla="*/ 44 w 96"/>
              <a:gd name="T89" fmla="*/ 84 h 96"/>
              <a:gd name="T90" fmla="*/ 48 w 96"/>
              <a:gd name="T91" fmla="*/ 80 h 96"/>
              <a:gd name="T92" fmla="*/ 52 w 96"/>
              <a:gd name="T93" fmla="*/ 84 h 96"/>
              <a:gd name="T94" fmla="*/ 48 w 96"/>
              <a:gd name="T95" fmla="*/ 88 h 96"/>
              <a:gd name="T96" fmla="*/ 84 w 96"/>
              <a:gd name="T97" fmla="*/ 88 h 96"/>
              <a:gd name="T98" fmla="*/ 80 w 96"/>
              <a:gd name="T99" fmla="*/ 84 h 96"/>
              <a:gd name="T100" fmla="*/ 84 w 96"/>
              <a:gd name="T101" fmla="*/ 80 h 96"/>
              <a:gd name="T102" fmla="*/ 88 w 96"/>
              <a:gd name="T103" fmla="*/ 84 h 96"/>
              <a:gd name="T104" fmla="*/ 84 w 96"/>
              <a:gd name="T105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" h="96">
                <a:moveTo>
                  <a:pt x="88" y="73"/>
                </a:moveTo>
                <a:cubicBezTo>
                  <a:pt x="88" y="56"/>
                  <a:pt x="88" y="56"/>
                  <a:pt x="88" y="56"/>
                </a:cubicBezTo>
                <a:cubicBezTo>
                  <a:pt x="88" y="49"/>
                  <a:pt x="83" y="44"/>
                  <a:pt x="76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23"/>
                  <a:pt x="52" y="23"/>
                  <a:pt x="52" y="23"/>
                </a:cubicBezTo>
                <a:cubicBezTo>
                  <a:pt x="57" y="22"/>
                  <a:pt x="60" y="17"/>
                  <a:pt x="60" y="12"/>
                </a:cubicBezTo>
                <a:cubicBezTo>
                  <a:pt x="60" y="5"/>
                  <a:pt x="55" y="0"/>
                  <a:pt x="48" y="0"/>
                </a:cubicBezTo>
                <a:cubicBezTo>
                  <a:pt x="41" y="0"/>
                  <a:pt x="36" y="5"/>
                  <a:pt x="36" y="12"/>
                </a:cubicBezTo>
                <a:cubicBezTo>
                  <a:pt x="36" y="17"/>
                  <a:pt x="39" y="22"/>
                  <a:pt x="44" y="23"/>
                </a:cubicBezTo>
                <a:cubicBezTo>
                  <a:pt x="44" y="44"/>
                  <a:pt x="44" y="44"/>
                  <a:pt x="44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3" y="44"/>
                  <a:pt x="8" y="49"/>
                  <a:pt x="8" y="56"/>
                </a:cubicBezTo>
                <a:cubicBezTo>
                  <a:pt x="8" y="73"/>
                  <a:pt x="8" y="73"/>
                  <a:pt x="8" y="73"/>
                </a:cubicBezTo>
                <a:cubicBezTo>
                  <a:pt x="3" y="74"/>
                  <a:pt x="0" y="79"/>
                  <a:pt x="0" y="84"/>
                </a:cubicBezTo>
                <a:cubicBezTo>
                  <a:pt x="0" y="91"/>
                  <a:pt x="5" y="96"/>
                  <a:pt x="12" y="96"/>
                </a:cubicBezTo>
                <a:cubicBezTo>
                  <a:pt x="19" y="96"/>
                  <a:pt x="24" y="91"/>
                  <a:pt x="24" y="84"/>
                </a:cubicBezTo>
                <a:cubicBezTo>
                  <a:pt x="24" y="79"/>
                  <a:pt x="21" y="74"/>
                  <a:pt x="16" y="73"/>
                </a:cubicBezTo>
                <a:cubicBezTo>
                  <a:pt x="16" y="56"/>
                  <a:pt x="16" y="56"/>
                  <a:pt x="16" y="56"/>
                </a:cubicBezTo>
                <a:cubicBezTo>
                  <a:pt x="16" y="54"/>
                  <a:pt x="18" y="52"/>
                  <a:pt x="20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73"/>
                  <a:pt x="44" y="73"/>
                  <a:pt x="44" y="73"/>
                </a:cubicBezTo>
                <a:cubicBezTo>
                  <a:pt x="39" y="74"/>
                  <a:pt x="36" y="79"/>
                  <a:pt x="36" y="84"/>
                </a:cubicBezTo>
                <a:cubicBezTo>
                  <a:pt x="36" y="91"/>
                  <a:pt x="41" y="96"/>
                  <a:pt x="48" y="96"/>
                </a:cubicBezTo>
                <a:cubicBezTo>
                  <a:pt x="55" y="96"/>
                  <a:pt x="60" y="91"/>
                  <a:pt x="60" y="84"/>
                </a:cubicBezTo>
                <a:cubicBezTo>
                  <a:pt x="60" y="79"/>
                  <a:pt x="57" y="74"/>
                  <a:pt x="52" y="73"/>
                </a:cubicBezTo>
                <a:cubicBezTo>
                  <a:pt x="52" y="52"/>
                  <a:pt x="52" y="52"/>
                  <a:pt x="52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8" y="52"/>
                  <a:pt x="80" y="54"/>
                  <a:pt x="80" y="56"/>
                </a:cubicBezTo>
                <a:cubicBezTo>
                  <a:pt x="80" y="73"/>
                  <a:pt x="80" y="73"/>
                  <a:pt x="80" y="73"/>
                </a:cubicBezTo>
                <a:cubicBezTo>
                  <a:pt x="75" y="74"/>
                  <a:pt x="72" y="79"/>
                  <a:pt x="72" y="84"/>
                </a:cubicBezTo>
                <a:cubicBezTo>
                  <a:pt x="72" y="91"/>
                  <a:pt x="77" y="96"/>
                  <a:pt x="84" y="96"/>
                </a:cubicBezTo>
                <a:cubicBezTo>
                  <a:pt x="91" y="96"/>
                  <a:pt x="96" y="91"/>
                  <a:pt x="96" y="84"/>
                </a:cubicBezTo>
                <a:cubicBezTo>
                  <a:pt x="96" y="79"/>
                  <a:pt x="93" y="74"/>
                  <a:pt x="88" y="73"/>
                </a:cubicBezTo>
                <a:close/>
                <a:moveTo>
                  <a:pt x="12" y="88"/>
                </a:moveTo>
                <a:cubicBezTo>
                  <a:pt x="10" y="88"/>
                  <a:pt x="8" y="86"/>
                  <a:pt x="8" y="84"/>
                </a:cubicBezTo>
                <a:cubicBezTo>
                  <a:pt x="8" y="82"/>
                  <a:pt x="10" y="80"/>
                  <a:pt x="12" y="80"/>
                </a:cubicBezTo>
                <a:cubicBezTo>
                  <a:pt x="14" y="80"/>
                  <a:pt x="16" y="82"/>
                  <a:pt x="16" y="84"/>
                </a:cubicBezTo>
                <a:cubicBezTo>
                  <a:pt x="16" y="86"/>
                  <a:pt x="14" y="88"/>
                  <a:pt x="12" y="88"/>
                </a:cubicBezTo>
                <a:close/>
                <a:moveTo>
                  <a:pt x="48" y="8"/>
                </a:moveTo>
                <a:cubicBezTo>
                  <a:pt x="50" y="8"/>
                  <a:pt x="52" y="10"/>
                  <a:pt x="52" y="12"/>
                </a:cubicBezTo>
                <a:cubicBezTo>
                  <a:pt x="52" y="14"/>
                  <a:pt x="50" y="16"/>
                  <a:pt x="48" y="16"/>
                </a:cubicBezTo>
                <a:cubicBezTo>
                  <a:pt x="46" y="16"/>
                  <a:pt x="44" y="14"/>
                  <a:pt x="44" y="12"/>
                </a:cubicBezTo>
                <a:cubicBezTo>
                  <a:pt x="44" y="10"/>
                  <a:pt x="46" y="8"/>
                  <a:pt x="48" y="8"/>
                </a:cubicBezTo>
                <a:close/>
                <a:moveTo>
                  <a:pt x="48" y="88"/>
                </a:moveTo>
                <a:cubicBezTo>
                  <a:pt x="46" y="88"/>
                  <a:pt x="44" y="86"/>
                  <a:pt x="44" y="84"/>
                </a:cubicBezTo>
                <a:cubicBezTo>
                  <a:pt x="44" y="82"/>
                  <a:pt x="46" y="80"/>
                  <a:pt x="48" y="80"/>
                </a:cubicBezTo>
                <a:cubicBezTo>
                  <a:pt x="50" y="80"/>
                  <a:pt x="52" y="82"/>
                  <a:pt x="52" y="84"/>
                </a:cubicBezTo>
                <a:cubicBezTo>
                  <a:pt x="52" y="86"/>
                  <a:pt x="50" y="88"/>
                  <a:pt x="48" y="88"/>
                </a:cubicBezTo>
                <a:close/>
                <a:moveTo>
                  <a:pt x="84" y="88"/>
                </a:moveTo>
                <a:cubicBezTo>
                  <a:pt x="82" y="88"/>
                  <a:pt x="80" y="86"/>
                  <a:pt x="80" y="84"/>
                </a:cubicBezTo>
                <a:cubicBezTo>
                  <a:pt x="80" y="82"/>
                  <a:pt x="82" y="80"/>
                  <a:pt x="84" y="80"/>
                </a:cubicBezTo>
                <a:cubicBezTo>
                  <a:pt x="86" y="80"/>
                  <a:pt x="88" y="82"/>
                  <a:pt x="88" y="84"/>
                </a:cubicBezTo>
                <a:cubicBezTo>
                  <a:pt x="88" y="86"/>
                  <a:pt x="86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43" name="Freeform 20"/>
          <p:cNvSpPr>
            <a:spLocks noEditPoints="1"/>
          </p:cNvSpPr>
          <p:nvPr/>
        </p:nvSpPr>
        <p:spPr bwMode="auto">
          <a:xfrm>
            <a:off x="6419355" y="5616133"/>
            <a:ext cx="336551" cy="282575"/>
          </a:xfrm>
          <a:custGeom>
            <a:avLst/>
            <a:gdLst>
              <a:gd name="T0" fmla="*/ 94 w 96"/>
              <a:gd name="T1" fmla="*/ 1 h 80"/>
              <a:gd name="T2" fmla="*/ 91 w 96"/>
              <a:gd name="T3" fmla="*/ 0 h 80"/>
              <a:gd name="T4" fmla="*/ 44 w 96"/>
              <a:gd name="T5" fmla="*/ 16 h 80"/>
              <a:gd name="T6" fmla="*/ 44 w 96"/>
              <a:gd name="T7" fmla="*/ 16 h 80"/>
              <a:gd name="T8" fmla="*/ 20 w 96"/>
              <a:gd name="T9" fmla="*/ 16 h 80"/>
              <a:gd name="T10" fmla="*/ 0 w 96"/>
              <a:gd name="T11" fmla="*/ 36 h 80"/>
              <a:gd name="T12" fmla="*/ 19 w 96"/>
              <a:gd name="T13" fmla="*/ 56 h 80"/>
              <a:gd name="T14" fmla="*/ 12 w 96"/>
              <a:gd name="T15" fmla="*/ 75 h 80"/>
              <a:gd name="T16" fmla="*/ 13 w 96"/>
              <a:gd name="T17" fmla="*/ 78 h 80"/>
              <a:gd name="T18" fmla="*/ 16 w 96"/>
              <a:gd name="T19" fmla="*/ 80 h 80"/>
              <a:gd name="T20" fmla="*/ 32 w 96"/>
              <a:gd name="T21" fmla="*/ 80 h 80"/>
              <a:gd name="T22" fmla="*/ 36 w 96"/>
              <a:gd name="T23" fmla="*/ 77 h 80"/>
              <a:gd name="T24" fmla="*/ 43 w 96"/>
              <a:gd name="T25" fmla="*/ 56 h 80"/>
              <a:gd name="T26" fmla="*/ 44 w 96"/>
              <a:gd name="T27" fmla="*/ 56 h 80"/>
              <a:gd name="T28" fmla="*/ 91 w 96"/>
              <a:gd name="T29" fmla="*/ 72 h 80"/>
              <a:gd name="T30" fmla="*/ 92 w 96"/>
              <a:gd name="T31" fmla="*/ 72 h 80"/>
              <a:gd name="T32" fmla="*/ 94 w 96"/>
              <a:gd name="T33" fmla="*/ 71 h 80"/>
              <a:gd name="T34" fmla="*/ 96 w 96"/>
              <a:gd name="T35" fmla="*/ 68 h 80"/>
              <a:gd name="T36" fmla="*/ 96 w 96"/>
              <a:gd name="T37" fmla="*/ 4 h 80"/>
              <a:gd name="T38" fmla="*/ 94 w 96"/>
              <a:gd name="T39" fmla="*/ 1 h 80"/>
              <a:gd name="T40" fmla="*/ 8 w 96"/>
              <a:gd name="T41" fmla="*/ 36 h 80"/>
              <a:gd name="T42" fmla="*/ 20 w 96"/>
              <a:gd name="T43" fmla="*/ 24 h 80"/>
              <a:gd name="T44" fmla="*/ 40 w 96"/>
              <a:gd name="T45" fmla="*/ 24 h 80"/>
              <a:gd name="T46" fmla="*/ 40 w 96"/>
              <a:gd name="T47" fmla="*/ 48 h 80"/>
              <a:gd name="T48" fmla="*/ 24 w 96"/>
              <a:gd name="T49" fmla="*/ 48 h 80"/>
              <a:gd name="T50" fmla="*/ 20 w 96"/>
              <a:gd name="T51" fmla="*/ 48 h 80"/>
              <a:gd name="T52" fmla="*/ 8 w 96"/>
              <a:gd name="T53" fmla="*/ 36 h 80"/>
              <a:gd name="T54" fmla="*/ 29 w 96"/>
              <a:gd name="T55" fmla="*/ 72 h 80"/>
              <a:gd name="T56" fmla="*/ 22 w 96"/>
              <a:gd name="T57" fmla="*/ 72 h 80"/>
              <a:gd name="T58" fmla="*/ 27 w 96"/>
              <a:gd name="T59" fmla="*/ 56 h 80"/>
              <a:gd name="T60" fmla="*/ 34 w 96"/>
              <a:gd name="T61" fmla="*/ 56 h 80"/>
              <a:gd name="T62" fmla="*/ 29 w 96"/>
              <a:gd name="T63" fmla="*/ 72 h 80"/>
              <a:gd name="T64" fmla="*/ 88 w 96"/>
              <a:gd name="T65" fmla="*/ 62 h 80"/>
              <a:gd name="T66" fmla="*/ 48 w 96"/>
              <a:gd name="T67" fmla="*/ 49 h 80"/>
              <a:gd name="T68" fmla="*/ 48 w 96"/>
              <a:gd name="T69" fmla="*/ 23 h 80"/>
              <a:gd name="T70" fmla="*/ 88 w 96"/>
              <a:gd name="T71" fmla="*/ 10 h 80"/>
              <a:gd name="T72" fmla="*/ 88 w 96"/>
              <a:gd name="T73" fmla="*/ 6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" h="80">
                <a:moveTo>
                  <a:pt x="94" y="1"/>
                </a:moveTo>
                <a:cubicBezTo>
                  <a:pt x="93" y="0"/>
                  <a:pt x="92" y="0"/>
                  <a:pt x="91" y="0"/>
                </a:cubicBezTo>
                <a:cubicBezTo>
                  <a:pt x="44" y="16"/>
                  <a:pt x="44" y="16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9" y="16"/>
                  <a:pt x="0" y="25"/>
                  <a:pt x="0" y="36"/>
                </a:cubicBezTo>
                <a:cubicBezTo>
                  <a:pt x="0" y="47"/>
                  <a:pt x="8" y="55"/>
                  <a:pt x="19" y="56"/>
                </a:cubicBezTo>
                <a:cubicBezTo>
                  <a:pt x="12" y="75"/>
                  <a:pt x="12" y="75"/>
                  <a:pt x="12" y="75"/>
                </a:cubicBezTo>
                <a:cubicBezTo>
                  <a:pt x="12" y="76"/>
                  <a:pt x="12" y="77"/>
                  <a:pt x="13" y="78"/>
                </a:cubicBezTo>
                <a:cubicBezTo>
                  <a:pt x="14" y="79"/>
                  <a:pt x="15" y="80"/>
                  <a:pt x="16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4" y="80"/>
                  <a:pt x="35" y="79"/>
                  <a:pt x="36" y="77"/>
                </a:cubicBezTo>
                <a:cubicBezTo>
                  <a:pt x="43" y="56"/>
                  <a:pt x="43" y="56"/>
                  <a:pt x="43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91" y="72"/>
                  <a:pt x="91" y="72"/>
                  <a:pt x="91" y="72"/>
                </a:cubicBezTo>
                <a:cubicBezTo>
                  <a:pt x="91" y="72"/>
                  <a:pt x="92" y="72"/>
                  <a:pt x="92" y="72"/>
                </a:cubicBezTo>
                <a:cubicBezTo>
                  <a:pt x="93" y="72"/>
                  <a:pt x="94" y="72"/>
                  <a:pt x="94" y="71"/>
                </a:cubicBezTo>
                <a:cubicBezTo>
                  <a:pt x="95" y="70"/>
                  <a:pt x="96" y="69"/>
                  <a:pt x="96" y="68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3"/>
                  <a:pt x="95" y="2"/>
                  <a:pt x="94" y="1"/>
                </a:cubicBezTo>
                <a:close/>
                <a:moveTo>
                  <a:pt x="8" y="36"/>
                </a:moveTo>
                <a:cubicBezTo>
                  <a:pt x="8" y="29"/>
                  <a:pt x="14" y="24"/>
                  <a:pt x="20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48"/>
                  <a:pt x="40" y="48"/>
                  <a:pt x="40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3" y="48"/>
                  <a:pt x="8" y="43"/>
                  <a:pt x="8" y="36"/>
                </a:cubicBezTo>
                <a:close/>
                <a:moveTo>
                  <a:pt x="29" y="72"/>
                </a:moveTo>
                <a:cubicBezTo>
                  <a:pt x="22" y="72"/>
                  <a:pt x="22" y="72"/>
                  <a:pt x="22" y="72"/>
                </a:cubicBezTo>
                <a:cubicBezTo>
                  <a:pt x="27" y="56"/>
                  <a:pt x="27" y="56"/>
                  <a:pt x="27" y="56"/>
                </a:cubicBezTo>
                <a:cubicBezTo>
                  <a:pt x="34" y="56"/>
                  <a:pt x="34" y="56"/>
                  <a:pt x="34" y="56"/>
                </a:cubicBezTo>
                <a:lnTo>
                  <a:pt x="29" y="72"/>
                </a:lnTo>
                <a:close/>
                <a:moveTo>
                  <a:pt x="88" y="62"/>
                </a:moveTo>
                <a:cubicBezTo>
                  <a:pt x="48" y="49"/>
                  <a:pt x="48" y="49"/>
                  <a:pt x="48" y="49"/>
                </a:cubicBezTo>
                <a:cubicBezTo>
                  <a:pt x="48" y="23"/>
                  <a:pt x="48" y="23"/>
                  <a:pt x="48" y="23"/>
                </a:cubicBezTo>
                <a:cubicBezTo>
                  <a:pt x="88" y="10"/>
                  <a:pt x="88" y="10"/>
                  <a:pt x="88" y="10"/>
                </a:cubicBezTo>
                <a:lnTo>
                  <a:pt x="88" y="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44" name="Freeform 47"/>
          <p:cNvSpPr>
            <a:spLocks noEditPoints="1"/>
          </p:cNvSpPr>
          <p:nvPr/>
        </p:nvSpPr>
        <p:spPr bwMode="auto">
          <a:xfrm>
            <a:off x="4472379" y="1624853"/>
            <a:ext cx="334963" cy="338139"/>
          </a:xfrm>
          <a:custGeom>
            <a:avLst/>
            <a:gdLst>
              <a:gd name="T0" fmla="*/ 95 w 96"/>
              <a:gd name="T1" fmla="*/ 2 h 96"/>
              <a:gd name="T2" fmla="*/ 90 w 96"/>
              <a:gd name="T3" fmla="*/ 0 h 96"/>
              <a:gd name="T4" fmla="*/ 90 w 96"/>
              <a:gd name="T5" fmla="*/ 0 h 96"/>
              <a:gd name="T6" fmla="*/ 2 w 96"/>
              <a:gd name="T7" fmla="*/ 32 h 96"/>
              <a:gd name="T8" fmla="*/ 0 w 96"/>
              <a:gd name="T9" fmla="*/ 35 h 96"/>
              <a:gd name="T10" fmla="*/ 1 w 96"/>
              <a:gd name="T11" fmla="*/ 39 h 96"/>
              <a:gd name="T12" fmla="*/ 20 w 96"/>
              <a:gd name="T13" fmla="*/ 58 h 96"/>
              <a:gd name="T14" fmla="*/ 20 w 96"/>
              <a:gd name="T15" fmla="*/ 88 h 96"/>
              <a:gd name="T16" fmla="*/ 24 w 96"/>
              <a:gd name="T17" fmla="*/ 92 h 96"/>
              <a:gd name="T18" fmla="*/ 27 w 96"/>
              <a:gd name="T19" fmla="*/ 91 h 96"/>
              <a:gd name="T20" fmla="*/ 28 w 96"/>
              <a:gd name="T21" fmla="*/ 90 h 96"/>
              <a:gd name="T22" fmla="*/ 39 w 96"/>
              <a:gd name="T23" fmla="*/ 76 h 96"/>
              <a:gd name="T24" fmla="*/ 57 w 96"/>
              <a:gd name="T25" fmla="*/ 95 h 96"/>
              <a:gd name="T26" fmla="*/ 60 w 96"/>
              <a:gd name="T27" fmla="*/ 96 h 96"/>
              <a:gd name="T28" fmla="*/ 60 w 96"/>
              <a:gd name="T29" fmla="*/ 96 h 96"/>
              <a:gd name="T30" fmla="*/ 63 w 96"/>
              <a:gd name="T31" fmla="*/ 93 h 96"/>
              <a:gd name="T32" fmla="*/ 95 w 96"/>
              <a:gd name="T33" fmla="*/ 7 h 96"/>
              <a:gd name="T34" fmla="*/ 95 w 96"/>
              <a:gd name="T35" fmla="*/ 2 h 96"/>
              <a:gd name="T36" fmla="*/ 69 w 96"/>
              <a:gd name="T37" fmla="*/ 17 h 96"/>
              <a:gd name="T38" fmla="*/ 24 w 96"/>
              <a:gd name="T39" fmla="*/ 51 h 96"/>
              <a:gd name="T40" fmla="*/ 11 w 96"/>
              <a:gd name="T41" fmla="*/ 38 h 96"/>
              <a:gd name="T42" fmla="*/ 69 w 96"/>
              <a:gd name="T43" fmla="*/ 17 h 96"/>
              <a:gd name="T44" fmla="*/ 28 w 96"/>
              <a:gd name="T45" fmla="*/ 77 h 96"/>
              <a:gd name="T46" fmla="*/ 28 w 96"/>
              <a:gd name="T47" fmla="*/ 66 h 96"/>
              <a:gd name="T48" fmla="*/ 33 w 96"/>
              <a:gd name="T49" fmla="*/ 71 h 96"/>
              <a:gd name="T50" fmla="*/ 28 w 96"/>
              <a:gd name="T51" fmla="*/ 77 h 96"/>
              <a:gd name="T52" fmla="*/ 58 w 96"/>
              <a:gd name="T53" fmla="*/ 85 h 96"/>
              <a:gd name="T54" fmla="*/ 30 w 96"/>
              <a:gd name="T55" fmla="*/ 56 h 96"/>
              <a:gd name="T56" fmla="*/ 83 w 96"/>
              <a:gd name="T57" fmla="*/ 16 h 96"/>
              <a:gd name="T58" fmla="*/ 58 w 96"/>
              <a:gd name="T59" fmla="*/ 85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96">
                <a:moveTo>
                  <a:pt x="95" y="2"/>
                </a:moveTo>
                <a:cubicBezTo>
                  <a:pt x="94" y="0"/>
                  <a:pt x="92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3"/>
                  <a:pt x="0" y="34"/>
                  <a:pt x="0" y="35"/>
                </a:cubicBezTo>
                <a:cubicBezTo>
                  <a:pt x="0" y="36"/>
                  <a:pt x="0" y="38"/>
                  <a:pt x="1" y="39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0"/>
                  <a:pt x="22" y="92"/>
                  <a:pt x="24" y="92"/>
                </a:cubicBezTo>
                <a:cubicBezTo>
                  <a:pt x="25" y="92"/>
                  <a:pt x="26" y="92"/>
                  <a:pt x="27" y="91"/>
                </a:cubicBezTo>
                <a:cubicBezTo>
                  <a:pt x="27" y="91"/>
                  <a:pt x="27" y="90"/>
                  <a:pt x="28" y="90"/>
                </a:cubicBezTo>
                <a:cubicBezTo>
                  <a:pt x="39" y="76"/>
                  <a:pt x="39" y="76"/>
                  <a:pt x="39" y="76"/>
                </a:cubicBezTo>
                <a:cubicBezTo>
                  <a:pt x="57" y="95"/>
                  <a:pt x="57" y="95"/>
                  <a:pt x="57" y="95"/>
                </a:cubicBezTo>
                <a:cubicBezTo>
                  <a:pt x="58" y="96"/>
                  <a:pt x="59" y="96"/>
                  <a:pt x="60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2" y="96"/>
                  <a:pt x="63" y="94"/>
                  <a:pt x="63" y="93"/>
                </a:cubicBezTo>
                <a:cubicBezTo>
                  <a:pt x="95" y="7"/>
                  <a:pt x="95" y="7"/>
                  <a:pt x="95" y="7"/>
                </a:cubicBezTo>
                <a:cubicBezTo>
                  <a:pt x="96" y="6"/>
                  <a:pt x="96" y="3"/>
                  <a:pt x="95" y="2"/>
                </a:cubicBezTo>
                <a:close/>
                <a:moveTo>
                  <a:pt x="69" y="17"/>
                </a:moveTo>
                <a:cubicBezTo>
                  <a:pt x="24" y="51"/>
                  <a:pt x="24" y="51"/>
                  <a:pt x="24" y="51"/>
                </a:cubicBezTo>
                <a:cubicBezTo>
                  <a:pt x="11" y="38"/>
                  <a:pt x="11" y="38"/>
                  <a:pt x="11" y="38"/>
                </a:cubicBezTo>
                <a:lnTo>
                  <a:pt x="69" y="17"/>
                </a:lnTo>
                <a:close/>
                <a:moveTo>
                  <a:pt x="28" y="77"/>
                </a:moveTo>
                <a:cubicBezTo>
                  <a:pt x="28" y="66"/>
                  <a:pt x="28" y="66"/>
                  <a:pt x="28" y="66"/>
                </a:cubicBezTo>
                <a:cubicBezTo>
                  <a:pt x="33" y="71"/>
                  <a:pt x="33" y="71"/>
                  <a:pt x="33" y="71"/>
                </a:cubicBezTo>
                <a:lnTo>
                  <a:pt x="28" y="77"/>
                </a:lnTo>
                <a:close/>
                <a:moveTo>
                  <a:pt x="58" y="85"/>
                </a:moveTo>
                <a:cubicBezTo>
                  <a:pt x="30" y="56"/>
                  <a:pt x="30" y="56"/>
                  <a:pt x="30" y="56"/>
                </a:cubicBezTo>
                <a:cubicBezTo>
                  <a:pt x="83" y="16"/>
                  <a:pt x="83" y="16"/>
                  <a:pt x="83" y="16"/>
                </a:cubicBezTo>
                <a:lnTo>
                  <a:pt x="58" y="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45" name="Freeform 85"/>
          <p:cNvSpPr>
            <a:spLocks noEditPoints="1"/>
          </p:cNvSpPr>
          <p:nvPr/>
        </p:nvSpPr>
        <p:spPr bwMode="auto">
          <a:xfrm>
            <a:off x="3775215" y="3383501"/>
            <a:ext cx="338139" cy="338139"/>
          </a:xfrm>
          <a:custGeom>
            <a:avLst/>
            <a:gdLst>
              <a:gd name="T0" fmla="*/ 95 w 97"/>
              <a:gd name="T1" fmla="*/ 22 h 96"/>
              <a:gd name="T2" fmla="*/ 79 w 97"/>
              <a:gd name="T3" fmla="*/ 2 h 96"/>
              <a:gd name="T4" fmla="*/ 76 w 97"/>
              <a:gd name="T5" fmla="*/ 0 h 96"/>
              <a:gd name="T6" fmla="*/ 4 w 97"/>
              <a:gd name="T7" fmla="*/ 0 h 96"/>
              <a:gd name="T8" fmla="*/ 1 w 97"/>
              <a:gd name="T9" fmla="*/ 2 h 96"/>
              <a:gd name="T10" fmla="*/ 1 w 97"/>
              <a:gd name="T11" fmla="*/ 6 h 96"/>
              <a:gd name="T12" fmla="*/ 11 w 97"/>
              <a:gd name="T13" fmla="*/ 24 h 96"/>
              <a:gd name="T14" fmla="*/ 1 w 97"/>
              <a:gd name="T15" fmla="*/ 42 h 96"/>
              <a:gd name="T16" fmla="*/ 1 w 97"/>
              <a:gd name="T17" fmla="*/ 46 h 96"/>
              <a:gd name="T18" fmla="*/ 4 w 97"/>
              <a:gd name="T19" fmla="*/ 48 h 96"/>
              <a:gd name="T20" fmla="*/ 36 w 97"/>
              <a:gd name="T21" fmla="*/ 48 h 96"/>
              <a:gd name="T22" fmla="*/ 36 w 97"/>
              <a:gd name="T23" fmla="*/ 92 h 96"/>
              <a:gd name="T24" fmla="*/ 40 w 97"/>
              <a:gd name="T25" fmla="*/ 96 h 96"/>
              <a:gd name="T26" fmla="*/ 52 w 97"/>
              <a:gd name="T27" fmla="*/ 96 h 96"/>
              <a:gd name="T28" fmla="*/ 56 w 97"/>
              <a:gd name="T29" fmla="*/ 92 h 96"/>
              <a:gd name="T30" fmla="*/ 56 w 97"/>
              <a:gd name="T31" fmla="*/ 48 h 96"/>
              <a:gd name="T32" fmla="*/ 76 w 97"/>
              <a:gd name="T33" fmla="*/ 48 h 96"/>
              <a:gd name="T34" fmla="*/ 79 w 97"/>
              <a:gd name="T35" fmla="*/ 46 h 96"/>
              <a:gd name="T36" fmla="*/ 95 w 97"/>
              <a:gd name="T37" fmla="*/ 26 h 96"/>
              <a:gd name="T38" fmla="*/ 95 w 97"/>
              <a:gd name="T39" fmla="*/ 22 h 96"/>
              <a:gd name="T40" fmla="*/ 48 w 97"/>
              <a:gd name="T41" fmla="*/ 88 h 96"/>
              <a:gd name="T42" fmla="*/ 44 w 97"/>
              <a:gd name="T43" fmla="*/ 88 h 96"/>
              <a:gd name="T44" fmla="*/ 44 w 97"/>
              <a:gd name="T45" fmla="*/ 48 h 96"/>
              <a:gd name="T46" fmla="*/ 48 w 97"/>
              <a:gd name="T47" fmla="*/ 48 h 96"/>
              <a:gd name="T48" fmla="*/ 48 w 97"/>
              <a:gd name="T49" fmla="*/ 88 h 96"/>
              <a:gd name="T50" fmla="*/ 75 w 97"/>
              <a:gd name="T51" fmla="*/ 40 h 96"/>
              <a:gd name="T52" fmla="*/ 52 w 97"/>
              <a:gd name="T53" fmla="*/ 40 h 96"/>
              <a:gd name="T54" fmla="*/ 40 w 97"/>
              <a:gd name="T55" fmla="*/ 40 h 96"/>
              <a:gd name="T56" fmla="*/ 11 w 97"/>
              <a:gd name="T57" fmla="*/ 40 h 96"/>
              <a:gd name="T58" fmla="*/ 20 w 97"/>
              <a:gd name="T59" fmla="*/ 26 h 96"/>
              <a:gd name="T60" fmla="*/ 20 w 97"/>
              <a:gd name="T61" fmla="*/ 22 h 96"/>
              <a:gd name="T62" fmla="*/ 11 w 97"/>
              <a:gd name="T63" fmla="*/ 8 h 96"/>
              <a:gd name="T64" fmla="*/ 75 w 97"/>
              <a:gd name="T65" fmla="*/ 8 h 96"/>
              <a:gd name="T66" fmla="*/ 87 w 97"/>
              <a:gd name="T67" fmla="*/ 24 h 96"/>
              <a:gd name="T68" fmla="*/ 75 w 97"/>
              <a:gd name="T69" fmla="*/ 4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96">
                <a:moveTo>
                  <a:pt x="95" y="22"/>
                </a:moveTo>
                <a:cubicBezTo>
                  <a:pt x="79" y="2"/>
                  <a:pt x="79" y="2"/>
                  <a:pt x="79" y="2"/>
                </a:cubicBezTo>
                <a:cubicBezTo>
                  <a:pt x="79" y="0"/>
                  <a:pt x="77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1" y="2"/>
                </a:cubicBezTo>
                <a:cubicBezTo>
                  <a:pt x="0" y="3"/>
                  <a:pt x="0" y="5"/>
                  <a:pt x="1" y="6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3"/>
                  <a:pt x="0" y="45"/>
                  <a:pt x="1" y="46"/>
                </a:cubicBezTo>
                <a:cubicBezTo>
                  <a:pt x="1" y="47"/>
                  <a:pt x="3" y="48"/>
                  <a:pt x="4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4"/>
                  <a:pt x="38" y="96"/>
                  <a:pt x="40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5" y="96"/>
                  <a:pt x="56" y="94"/>
                  <a:pt x="56" y="92"/>
                </a:cubicBezTo>
                <a:cubicBezTo>
                  <a:pt x="56" y="48"/>
                  <a:pt x="56" y="48"/>
                  <a:pt x="56" y="48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8"/>
                  <a:pt x="79" y="48"/>
                  <a:pt x="79" y="46"/>
                </a:cubicBezTo>
                <a:cubicBezTo>
                  <a:pt x="95" y="26"/>
                  <a:pt x="95" y="26"/>
                  <a:pt x="95" y="26"/>
                </a:cubicBezTo>
                <a:cubicBezTo>
                  <a:pt x="97" y="25"/>
                  <a:pt x="97" y="23"/>
                  <a:pt x="95" y="22"/>
                </a:cubicBezTo>
                <a:close/>
                <a:moveTo>
                  <a:pt x="48" y="88"/>
                </a:moveTo>
                <a:cubicBezTo>
                  <a:pt x="44" y="88"/>
                  <a:pt x="44" y="88"/>
                  <a:pt x="44" y="88"/>
                </a:cubicBezTo>
                <a:cubicBezTo>
                  <a:pt x="44" y="48"/>
                  <a:pt x="44" y="48"/>
                  <a:pt x="44" y="48"/>
                </a:cubicBezTo>
                <a:cubicBezTo>
                  <a:pt x="48" y="48"/>
                  <a:pt x="48" y="48"/>
                  <a:pt x="48" y="48"/>
                </a:cubicBezTo>
                <a:lnTo>
                  <a:pt x="48" y="88"/>
                </a:lnTo>
                <a:close/>
                <a:moveTo>
                  <a:pt x="75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20" y="26"/>
                  <a:pt x="20" y="26"/>
                  <a:pt x="20" y="26"/>
                </a:cubicBezTo>
                <a:cubicBezTo>
                  <a:pt x="21" y="25"/>
                  <a:pt x="21" y="23"/>
                  <a:pt x="20" y="22"/>
                </a:cubicBezTo>
                <a:cubicBezTo>
                  <a:pt x="11" y="8"/>
                  <a:pt x="11" y="8"/>
                  <a:pt x="11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87" y="24"/>
                  <a:pt x="87" y="24"/>
                  <a:pt x="87" y="24"/>
                </a:cubicBezTo>
                <a:lnTo>
                  <a:pt x="75" y="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46" name="Freeform 104"/>
          <p:cNvSpPr>
            <a:spLocks noEditPoints="1"/>
          </p:cNvSpPr>
          <p:nvPr/>
        </p:nvSpPr>
        <p:spPr bwMode="auto">
          <a:xfrm>
            <a:off x="3936927" y="4194460"/>
            <a:ext cx="307975" cy="341313"/>
          </a:xfrm>
          <a:custGeom>
            <a:avLst/>
            <a:gdLst>
              <a:gd name="T0" fmla="*/ 84 w 88"/>
              <a:gd name="T1" fmla="*/ 39 h 97"/>
              <a:gd name="T2" fmla="*/ 72 w 88"/>
              <a:gd name="T3" fmla="*/ 33 h 97"/>
              <a:gd name="T4" fmla="*/ 71 w 88"/>
              <a:gd name="T5" fmla="*/ 33 h 97"/>
              <a:gd name="T6" fmla="*/ 45 w 88"/>
              <a:gd name="T7" fmla="*/ 36 h 97"/>
              <a:gd name="T8" fmla="*/ 45 w 88"/>
              <a:gd name="T9" fmla="*/ 34 h 97"/>
              <a:gd name="T10" fmla="*/ 26 w 88"/>
              <a:gd name="T11" fmla="*/ 1 h 97"/>
              <a:gd name="T12" fmla="*/ 22 w 88"/>
              <a:gd name="T13" fmla="*/ 2 h 97"/>
              <a:gd name="T14" fmla="*/ 20 w 88"/>
              <a:gd name="T15" fmla="*/ 5 h 97"/>
              <a:gd name="T16" fmla="*/ 20 w 88"/>
              <a:gd name="T17" fmla="*/ 33 h 97"/>
              <a:gd name="T18" fmla="*/ 4 w 88"/>
              <a:gd name="T19" fmla="*/ 33 h 97"/>
              <a:gd name="T20" fmla="*/ 0 w 88"/>
              <a:gd name="T21" fmla="*/ 37 h 97"/>
              <a:gd name="T22" fmla="*/ 0 w 88"/>
              <a:gd name="T23" fmla="*/ 93 h 97"/>
              <a:gd name="T24" fmla="*/ 4 w 88"/>
              <a:gd name="T25" fmla="*/ 97 h 97"/>
              <a:gd name="T26" fmla="*/ 24 w 88"/>
              <a:gd name="T27" fmla="*/ 97 h 97"/>
              <a:gd name="T28" fmla="*/ 28 w 88"/>
              <a:gd name="T29" fmla="*/ 93 h 97"/>
              <a:gd name="T30" fmla="*/ 28 w 88"/>
              <a:gd name="T31" fmla="*/ 92 h 97"/>
              <a:gd name="T32" fmla="*/ 35 w 88"/>
              <a:gd name="T33" fmla="*/ 94 h 97"/>
              <a:gd name="T34" fmla="*/ 69 w 88"/>
              <a:gd name="T35" fmla="*/ 97 h 97"/>
              <a:gd name="T36" fmla="*/ 70 w 88"/>
              <a:gd name="T37" fmla="*/ 97 h 97"/>
              <a:gd name="T38" fmla="*/ 86 w 88"/>
              <a:gd name="T39" fmla="*/ 82 h 97"/>
              <a:gd name="T40" fmla="*/ 88 w 88"/>
              <a:gd name="T41" fmla="*/ 52 h 97"/>
              <a:gd name="T42" fmla="*/ 84 w 88"/>
              <a:gd name="T43" fmla="*/ 39 h 97"/>
              <a:gd name="T44" fmla="*/ 20 w 88"/>
              <a:gd name="T45" fmla="*/ 89 h 97"/>
              <a:gd name="T46" fmla="*/ 8 w 88"/>
              <a:gd name="T47" fmla="*/ 89 h 97"/>
              <a:gd name="T48" fmla="*/ 8 w 88"/>
              <a:gd name="T49" fmla="*/ 41 h 97"/>
              <a:gd name="T50" fmla="*/ 20 w 88"/>
              <a:gd name="T51" fmla="*/ 41 h 97"/>
              <a:gd name="T52" fmla="*/ 20 w 88"/>
              <a:gd name="T53" fmla="*/ 78 h 97"/>
              <a:gd name="T54" fmla="*/ 20 w 88"/>
              <a:gd name="T55" fmla="*/ 89 h 97"/>
              <a:gd name="T56" fmla="*/ 78 w 88"/>
              <a:gd name="T57" fmla="*/ 81 h 97"/>
              <a:gd name="T58" fmla="*/ 70 w 88"/>
              <a:gd name="T59" fmla="*/ 89 h 97"/>
              <a:gd name="T60" fmla="*/ 69 w 88"/>
              <a:gd name="T61" fmla="*/ 89 h 97"/>
              <a:gd name="T62" fmla="*/ 35 w 88"/>
              <a:gd name="T63" fmla="*/ 86 h 97"/>
              <a:gd name="T64" fmla="*/ 28 w 88"/>
              <a:gd name="T65" fmla="*/ 78 h 97"/>
              <a:gd name="T66" fmla="*/ 28 w 88"/>
              <a:gd name="T67" fmla="*/ 37 h 97"/>
              <a:gd name="T68" fmla="*/ 28 w 88"/>
              <a:gd name="T69" fmla="*/ 12 h 97"/>
              <a:gd name="T70" fmla="*/ 37 w 88"/>
              <a:gd name="T71" fmla="*/ 34 h 97"/>
              <a:gd name="T72" fmla="*/ 36 w 88"/>
              <a:gd name="T73" fmla="*/ 41 h 97"/>
              <a:gd name="T74" fmla="*/ 37 w 88"/>
              <a:gd name="T75" fmla="*/ 44 h 97"/>
              <a:gd name="T76" fmla="*/ 40 w 88"/>
              <a:gd name="T77" fmla="*/ 45 h 97"/>
              <a:gd name="T78" fmla="*/ 71 w 88"/>
              <a:gd name="T79" fmla="*/ 43 h 97"/>
              <a:gd name="T80" fmla="*/ 78 w 88"/>
              <a:gd name="T81" fmla="*/ 45 h 97"/>
              <a:gd name="T82" fmla="*/ 80 w 88"/>
              <a:gd name="T83" fmla="*/ 51 h 97"/>
              <a:gd name="T84" fmla="*/ 78 w 88"/>
              <a:gd name="T85" fmla="*/ 8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8" h="97">
                <a:moveTo>
                  <a:pt x="84" y="39"/>
                </a:moveTo>
                <a:cubicBezTo>
                  <a:pt x="81" y="36"/>
                  <a:pt x="77" y="33"/>
                  <a:pt x="72" y="33"/>
                </a:cubicBezTo>
                <a:cubicBezTo>
                  <a:pt x="72" y="33"/>
                  <a:pt x="71" y="33"/>
                  <a:pt x="71" y="33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4"/>
                  <a:pt x="45" y="34"/>
                  <a:pt x="45" y="34"/>
                </a:cubicBezTo>
                <a:cubicBezTo>
                  <a:pt x="47" y="20"/>
                  <a:pt x="39" y="7"/>
                  <a:pt x="26" y="1"/>
                </a:cubicBezTo>
                <a:cubicBezTo>
                  <a:pt x="24" y="0"/>
                  <a:pt x="23" y="1"/>
                  <a:pt x="22" y="2"/>
                </a:cubicBezTo>
                <a:cubicBezTo>
                  <a:pt x="21" y="3"/>
                  <a:pt x="20" y="4"/>
                  <a:pt x="20" y="5"/>
                </a:cubicBezTo>
                <a:cubicBezTo>
                  <a:pt x="20" y="33"/>
                  <a:pt x="20" y="33"/>
                  <a:pt x="20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2" y="33"/>
                  <a:pt x="0" y="35"/>
                  <a:pt x="0" y="37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5"/>
                  <a:pt x="2" y="97"/>
                  <a:pt x="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6" y="97"/>
                  <a:pt x="28" y="95"/>
                  <a:pt x="28" y="93"/>
                </a:cubicBezTo>
                <a:cubicBezTo>
                  <a:pt x="28" y="92"/>
                  <a:pt x="28" y="92"/>
                  <a:pt x="28" y="92"/>
                </a:cubicBezTo>
                <a:cubicBezTo>
                  <a:pt x="30" y="93"/>
                  <a:pt x="32" y="94"/>
                  <a:pt x="35" y="94"/>
                </a:cubicBezTo>
                <a:cubicBezTo>
                  <a:pt x="69" y="97"/>
                  <a:pt x="69" y="97"/>
                  <a:pt x="69" y="97"/>
                </a:cubicBezTo>
                <a:cubicBezTo>
                  <a:pt x="69" y="97"/>
                  <a:pt x="70" y="97"/>
                  <a:pt x="70" y="97"/>
                </a:cubicBezTo>
                <a:cubicBezTo>
                  <a:pt x="78" y="97"/>
                  <a:pt x="85" y="90"/>
                  <a:pt x="86" y="8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7"/>
                  <a:pt x="87" y="42"/>
                  <a:pt x="84" y="39"/>
                </a:cubicBezTo>
                <a:close/>
                <a:moveTo>
                  <a:pt x="20" y="89"/>
                </a:moveTo>
                <a:cubicBezTo>
                  <a:pt x="8" y="89"/>
                  <a:pt x="8" y="89"/>
                  <a:pt x="8" y="89"/>
                </a:cubicBezTo>
                <a:cubicBezTo>
                  <a:pt x="8" y="41"/>
                  <a:pt x="8" y="41"/>
                  <a:pt x="8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78"/>
                  <a:pt x="20" y="78"/>
                  <a:pt x="20" y="78"/>
                </a:cubicBezTo>
                <a:lnTo>
                  <a:pt x="20" y="89"/>
                </a:lnTo>
                <a:close/>
                <a:moveTo>
                  <a:pt x="78" y="81"/>
                </a:moveTo>
                <a:cubicBezTo>
                  <a:pt x="78" y="85"/>
                  <a:pt x="74" y="89"/>
                  <a:pt x="70" y="89"/>
                </a:cubicBezTo>
                <a:cubicBezTo>
                  <a:pt x="70" y="89"/>
                  <a:pt x="70" y="89"/>
                  <a:pt x="69" y="89"/>
                </a:cubicBezTo>
                <a:cubicBezTo>
                  <a:pt x="35" y="86"/>
                  <a:pt x="35" y="86"/>
                  <a:pt x="35" y="86"/>
                </a:cubicBezTo>
                <a:cubicBezTo>
                  <a:pt x="31" y="86"/>
                  <a:pt x="28" y="82"/>
                  <a:pt x="28" y="78"/>
                </a:cubicBezTo>
                <a:cubicBezTo>
                  <a:pt x="28" y="37"/>
                  <a:pt x="28" y="37"/>
                  <a:pt x="28" y="37"/>
                </a:cubicBezTo>
                <a:cubicBezTo>
                  <a:pt x="28" y="12"/>
                  <a:pt x="28" y="12"/>
                  <a:pt x="28" y="12"/>
                </a:cubicBezTo>
                <a:cubicBezTo>
                  <a:pt x="35" y="17"/>
                  <a:pt x="38" y="25"/>
                  <a:pt x="37" y="34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6" y="43"/>
                  <a:pt x="37" y="44"/>
                </a:cubicBezTo>
                <a:cubicBezTo>
                  <a:pt x="38" y="45"/>
                  <a:pt x="39" y="45"/>
                  <a:pt x="40" y="45"/>
                </a:cubicBezTo>
                <a:cubicBezTo>
                  <a:pt x="71" y="43"/>
                  <a:pt x="71" y="43"/>
                  <a:pt x="71" y="43"/>
                </a:cubicBezTo>
                <a:cubicBezTo>
                  <a:pt x="74" y="42"/>
                  <a:pt x="76" y="43"/>
                  <a:pt x="78" y="45"/>
                </a:cubicBezTo>
                <a:cubicBezTo>
                  <a:pt x="80" y="47"/>
                  <a:pt x="80" y="49"/>
                  <a:pt x="80" y="51"/>
                </a:cubicBezTo>
                <a:lnTo>
                  <a:pt x="78" y="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>
              <a:latin typeface="Century Gothic" panose="020B0502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88922" y="4560259"/>
            <a:ext cx="2087383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133" b="1" i="1" dirty="0">
                <a:solidFill>
                  <a:schemeClr val="accent1"/>
                </a:solidFill>
                <a:latin typeface="Roboto Light" panose="020B0604020202020204" charset="0"/>
              </a:rPr>
              <a:t>Recover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94713" y="1328628"/>
            <a:ext cx="2087383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133" b="1" i="1" dirty="0">
                <a:solidFill>
                  <a:schemeClr val="accent1"/>
                </a:solidFill>
                <a:latin typeface="Roboto Light" panose="020B0604020202020204" charset="0"/>
              </a:rPr>
              <a:t>Identify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17846" y="5941687"/>
            <a:ext cx="2087383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 b="1" i="1" dirty="0">
                <a:solidFill>
                  <a:schemeClr val="accent1"/>
                </a:solidFill>
                <a:latin typeface="Roboto Light" panose="020B0604020202020204" charset="0"/>
              </a:rPr>
              <a:t>Respond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5409" y="1321141"/>
            <a:ext cx="2087383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 b="1" i="1" dirty="0">
                <a:solidFill>
                  <a:schemeClr val="accent1"/>
                </a:solidFill>
                <a:latin typeface="Roboto Light" panose="020B0604020202020204" charset="0"/>
              </a:rPr>
              <a:t>Detect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02683" y="2636995"/>
            <a:ext cx="2087383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33" b="1" i="1" dirty="0">
                <a:solidFill>
                  <a:schemeClr val="accent1"/>
                </a:solidFill>
                <a:latin typeface="Roboto Light" panose="020B0604020202020204" charset="0"/>
              </a:rPr>
              <a:t>Protect </a:t>
            </a:r>
          </a:p>
        </p:txBody>
      </p:sp>
      <p:sp>
        <p:nvSpPr>
          <p:cNvPr id="54" name="Oval 53"/>
          <p:cNvSpPr/>
          <p:nvPr/>
        </p:nvSpPr>
        <p:spPr>
          <a:xfrm>
            <a:off x="4986064" y="2344945"/>
            <a:ext cx="2268115" cy="226811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5" name="TextBox 54"/>
          <p:cNvSpPr txBox="1"/>
          <p:nvPr/>
        </p:nvSpPr>
        <p:spPr>
          <a:xfrm>
            <a:off x="5088401" y="2655432"/>
            <a:ext cx="2088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Roboto Light" panose="020B0604020202020204" charset="0"/>
              </a:rPr>
              <a:t>With</a:t>
            </a:r>
            <a:br>
              <a:rPr lang="en-US" sz="2400" i="1" dirty="0">
                <a:solidFill>
                  <a:schemeClr val="bg1"/>
                </a:solidFill>
                <a:latin typeface="Roboto Light" panose="020B0604020202020204" charset="0"/>
              </a:rPr>
            </a:br>
            <a:r>
              <a:rPr lang="en-US" sz="2400" i="1" dirty="0">
                <a:solidFill>
                  <a:schemeClr val="bg1"/>
                </a:solidFill>
                <a:latin typeface="Roboto Light" panose="020B0604020202020204" charset="0"/>
              </a:rPr>
              <a:t>Realtime Asset Management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C52F76A-5B23-451C-9CB5-BBC0EC221A9C}"/>
              </a:ext>
            </a:extLst>
          </p:cNvPr>
          <p:cNvSpPr txBox="1">
            <a:spLocks/>
          </p:cNvSpPr>
          <p:nvPr/>
        </p:nvSpPr>
        <p:spPr>
          <a:xfrm>
            <a:off x="871917" y="130134"/>
            <a:ext cx="10828332" cy="585803"/>
          </a:xfrm>
          <a:prstGeom prst="rect">
            <a:avLst/>
          </a:prstGeom>
        </p:spPr>
        <p:txBody>
          <a:bodyPr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Roboto Light" panose="020B0604020202020204" charset="0"/>
              </a:rPr>
              <a:t>Cost of Vulnerability Remediation - </a:t>
            </a:r>
            <a:r>
              <a:rPr lang="en-US" u="sng" dirty="0">
                <a:latin typeface="Roboto Light" panose="020B0604020202020204" charset="0"/>
              </a:rPr>
              <a:t>Improved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B4C057-1DF3-45AC-BD0D-5FEF42BCE3D7}"/>
              </a:ext>
            </a:extLst>
          </p:cNvPr>
          <p:cNvSpPr txBox="1"/>
          <p:nvPr/>
        </p:nvSpPr>
        <p:spPr>
          <a:xfrm>
            <a:off x="8909570" y="1131641"/>
            <a:ext cx="2524733" cy="10556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Advisories feed into risk management tool</a:t>
            </a:r>
          </a:p>
          <a:p>
            <a:pPr algn="r"/>
            <a:endParaRPr lang="en-US" sz="1400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12-24 hours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096913-836A-4DDE-A5CF-AEB98F30C909}"/>
              </a:ext>
            </a:extLst>
          </p:cNvPr>
          <p:cNvSpPr txBox="1"/>
          <p:nvPr/>
        </p:nvSpPr>
        <p:spPr>
          <a:xfrm>
            <a:off x="9217907" y="2727414"/>
            <a:ext cx="2738904" cy="1351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67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Locate device, plan downtime is automated via CMMS</a:t>
            </a:r>
          </a:p>
          <a:p>
            <a:pPr algn="r"/>
            <a:endParaRPr lang="en-US" sz="1467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67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6-12 hours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0978FD-CB0C-4DBA-8DC4-E929DDDF5588}"/>
              </a:ext>
            </a:extLst>
          </p:cNvPr>
          <p:cNvSpPr txBox="1"/>
          <p:nvPr/>
        </p:nvSpPr>
        <p:spPr>
          <a:xfrm>
            <a:off x="7572177" y="4777828"/>
            <a:ext cx="4346095" cy="12939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Device in service, review change via feed, perform change via feed, validate via real-time utilization data</a:t>
            </a:r>
          </a:p>
          <a:p>
            <a:pPr algn="r"/>
            <a:endParaRPr lang="en-US" sz="1400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72-120 hours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1D5DB8-E38C-43C7-B1EE-BA909B54CA93}"/>
              </a:ext>
            </a:extLst>
          </p:cNvPr>
          <p:cNvSpPr txBox="1"/>
          <p:nvPr/>
        </p:nvSpPr>
        <p:spPr>
          <a:xfrm>
            <a:off x="364840" y="4119423"/>
            <a:ext cx="2932209" cy="1532334"/>
          </a:xfrm>
          <a:prstGeom prst="roundRect">
            <a:avLst/>
          </a:prstGeom>
          <a:solidFill>
            <a:srgbClr val="C4E59F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If device crashes, fails; backup; install &amp; configure</a:t>
            </a:r>
          </a:p>
          <a:p>
            <a:pPr algn="r"/>
            <a:endParaRPr lang="en-US" sz="1400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2-3 weeks for OEM validation</a:t>
            </a:r>
          </a:p>
          <a:p>
            <a:pPr algn="r"/>
            <a:endParaRPr lang="en-US" sz="1400" dirty="0">
              <a:solidFill>
                <a:schemeClr val="tx1">
                  <a:alpha val="70000"/>
                </a:schemeClr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400" dirty="0">
                <a:solidFill>
                  <a:schemeClr val="tx1">
                    <a:alpha val="70000"/>
                  </a:schemeClr>
                </a:solidFill>
                <a:latin typeface="Century Gothic" panose="020B0502020202020204" pitchFamily="34" charset="0"/>
              </a:rPr>
              <a:t>12-24 hours</a:t>
            </a:r>
          </a:p>
        </p:txBody>
      </p:sp>
      <p:pic>
        <p:nvPicPr>
          <p:cNvPr id="6" name="Graphic 5" descr="Thumbs up sign">
            <a:extLst>
              <a:ext uri="{FF2B5EF4-FFF2-40B4-BE49-F238E27FC236}">
                <a16:creationId xmlns:a16="http://schemas.microsoft.com/office/drawing/2014/main" id="{27AA720F-4015-4234-90B1-FAEC1943E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4088" y="1549293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76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18">
            <a:extLst>
              <a:ext uri="{FF2B5EF4-FFF2-40B4-BE49-F238E27FC236}">
                <a16:creationId xmlns:a16="http://schemas.microsoft.com/office/drawing/2014/main" id="{F26C4186-9DA7-4B71-8E3A-4B4157EA6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3" t="37013" r="9954" b="9955"/>
          <a:stretch/>
        </p:blipFill>
        <p:spPr>
          <a:xfrm>
            <a:off x="5729095" y="3806656"/>
            <a:ext cx="1780899" cy="178344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" name="Picture Placeholder 18">
            <a:extLst>
              <a:ext uri="{FF2B5EF4-FFF2-40B4-BE49-F238E27FC236}">
                <a16:creationId xmlns:a16="http://schemas.microsoft.com/office/drawing/2014/main" id="{E623BAD7-8E68-4AD2-B14E-07D0C5FCC6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0" t="39324" r="33985" b="13371"/>
          <a:stretch/>
        </p:blipFill>
        <p:spPr>
          <a:xfrm rot="2700000">
            <a:off x="5835421" y="1688743"/>
            <a:ext cx="1823531" cy="1826135"/>
          </a:xfrm>
          <a:prstGeom prst="ellipse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329" y="2361680"/>
            <a:ext cx="4187371" cy="1783443"/>
          </a:xfrm>
        </p:spPr>
        <p:txBody>
          <a:bodyPr wrap="square"/>
          <a:lstStyle/>
          <a:p>
            <a:r>
              <a:rPr lang="en-US" i="1" dirty="0">
                <a:solidFill>
                  <a:schemeClr val="accent1"/>
                </a:solidFill>
              </a:rPr>
              <a:t>Improved Process, Time, and Budget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60517" y="5448290"/>
            <a:ext cx="513735" cy="227164"/>
          </a:xfrm>
        </p:spPr>
        <p:txBody>
          <a:bodyPr/>
          <a:lstStyle/>
          <a:p>
            <a:fld id="{D8D877B3-D348-4611-9BDB-C5374591D951}" type="slidenum">
              <a:rPr lang="en-US" sz="1000" smtClean="0">
                <a:solidFill>
                  <a:schemeClr val="accent1"/>
                </a:solidFill>
              </a:rPr>
              <a:pPr/>
              <a:t>21</a:t>
            </a:fld>
            <a:endParaRPr lang="en-US" sz="10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63883" y="2361680"/>
            <a:ext cx="30257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Initial = 552 hours </a:t>
            </a:r>
          </a:p>
          <a:p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Improved = 204 hours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7356" y="4340394"/>
            <a:ext cx="302578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@$50/hr</a:t>
            </a:r>
          </a:p>
          <a:p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Initial = $27,600</a:t>
            </a:r>
          </a:p>
          <a:p>
            <a:r>
              <a:rPr lang="en-US" sz="1600" dirty="0">
                <a:solidFill>
                  <a:schemeClr val="accent1"/>
                </a:solidFill>
                <a:latin typeface="Century Gothic" panose="020B0502020202020204" pitchFamily="34" charset="0"/>
              </a:rPr>
              <a:t>Improved = $10,200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5095" y="1778846"/>
            <a:ext cx="31954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  <a:latin typeface="Roboto Light" panose="020B0604020202020204" charset="0"/>
              </a:rPr>
              <a:t>Spent labor hours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2264" y="3855922"/>
            <a:ext cx="30257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  <a:latin typeface="Roboto Light" panose="020B0604020202020204" charset="0"/>
              </a:rPr>
              <a:t>Cost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6AC0AAE-8F6A-4895-A4DA-271E021D8668}"/>
              </a:ext>
            </a:extLst>
          </p:cNvPr>
          <p:cNvSpPr/>
          <p:nvPr/>
        </p:nvSpPr>
        <p:spPr>
          <a:xfrm>
            <a:off x="6210258" y="1558773"/>
            <a:ext cx="1721031" cy="164446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Century Gothic" panose="020B0502020202020204" pitchFamily="34" charset="0"/>
              </a:rPr>
              <a:t>63%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AD83A4-4AF8-4BA9-B94B-B716AC47B1A8}"/>
              </a:ext>
            </a:extLst>
          </p:cNvPr>
          <p:cNvSpPr/>
          <p:nvPr/>
        </p:nvSpPr>
        <p:spPr>
          <a:xfrm>
            <a:off x="6210258" y="3675184"/>
            <a:ext cx="2099542" cy="177310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$17,400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9FF0249-A9A9-4055-89E1-D53434765FA3}"/>
              </a:ext>
            </a:extLst>
          </p:cNvPr>
          <p:cNvSpPr/>
          <p:nvPr/>
        </p:nvSpPr>
        <p:spPr>
          <a:xfrm>
            <a:off x="6449962" y="1992628"/>
            <a:ext cx="147484" cy="77674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accent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FD46516-15CA-4A1D-AF91-18D9D131792B}"/>
              </a:ext>
            </a:extLst>
          </p:cNvPr>
          <p:cNvSpPr/>
          <p:nvPr/>
        </p:nvSpPr>
        <p:spPr>
          <a:xfrm>
            <a:off x="6386518" y="4214752"/>
            <a:ext cx="147484" cy="776749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accent1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5820A029-2981-45AE-B7A6-A2027BD4E295}"/>
              </a:ext>
            </a:extLst>
          </p:cNvPr>
          <p:cNvSpPr/>
          <p:nvPr/>
        </p:nvSpPr>
        <p:spPr>
          <a:xfrm>
            <a:off x="6386518" y="924611"/>
            <a:ext cx="147484" cy="697712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8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415C-6156-4880-80A9-14967392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7"/>
            <a:ext cx="10849620" cy="1028700"/>
          </a:xfrm>
        </p:spPr>
        <p:txBody>
          <a:bodyPr/>
          <a:lstStyle/>
          <a:p>
            <a:r>
              <a:rPr lang="en-US" dirty="0"/>
              <a:t>Conclusion - Passive network monitoring for medical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089B3-CAE3-4600-8906-EFE8BC742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00" y="2017947"/>
            <a:ext cx="9833429" cy="4093293"/>
          </a:xfrm>
        </p:spPr>
        <p:txBody>
          <a:bodyPr/>
          <a:lstStyle/>
          <a:p>
            <a:r>
              <a:rPr lang="en-US" sz="2667" dirty="0"/>
              <a:t>Lowers risk through proactive alerting</a:t>
            </a:r>
          </a:p>
          <a:p>
            <a:r>
              <a:rPr lang="en-US" sz="2667" dirty="0"/>
              <a:t>Saves money by reducing the man-hours associated with inventory, and incident response</a:t>
            </a:r>
          </a:p>
          <a:p>
            <a:r>
              <a:rPr lang="en-US" sz="2667" dirty="0"/>
              <a:t>Optimizes your defensive strategy by identifying the highest risk devices to protect first</a:t>
            </a:r>
          </a:p>
          <a:p>
            <a:r>
              <a:rPr lang="en-US" sz="2667" dirty="0"/>
              <a:t>Realtime look into device performance and activity</a:t>
            </a:r>
          </a:p>
          <a:p>
            <a:endParaRPr lang="en-US" sz="2667" dirty="0"/>
          </a:p>
        </p:txBody>
      </p:sp>
    </p:spTree>
    <p:extLst>
      <p:ext uri="{BB962C8B-B14F-4D97-AF65-F5344CB8AC3E}">
        <p14:creationId xmlns:p14="http://schemas.microsoft.com/office/powerpoint/2010/main" val="13776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D3CFB-A4FF-4D28-9FA3-B6737BCAF0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81CEA91-1404-4AC7-9C47-D9DAB4716E8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2" r="262"/>
          <a:stretch/>
        </p:blipFill>
        <p:spPr>
          <a:xfrm>
            <a:off x="1596572" y="1554465"/>
            <a:ext cx="4126316" cy="4126316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D32CBE5-4842-4D71-98B0-D3C120242E98}"/>
              </a:ext>
            </a:extLst>
          </p:cNvPr>
          <p:cNvSpPr txBox="1">
            <a:spLocks/>
          </p:cNvSpPr>
          <p:nvPr/>
        </p:nvSpPr>
        <p:spPr>
          <a:xfrm>
            <a:off x="6469114" y="3156945"/>
            <a:ext cx="3528907" cy="470364"/>
          </a:xfrm>
          <a:prstGeom prst="rect">
            <a:avLst/>
          </a:prstGeom>
        </p:spPr>
        <p:txBody>
          <a:bodyPr/>
          <a:lstStyle>
            <a:lvl1pPr marL="0" indent="0" algn="l" defTabSz="22859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28639" indent="-171450" algn="l" defTabSz="4571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85827" indent="-17145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543016" indent="-17145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754" indent="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dirty="0"/>
              <a:t>Executive Vice President, MedSec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CDAB94D-BA5A-430E-99CE-1EC1E5AF03C6}"/>
              </a:ext>
            </a:extLst>
          </p:cNvPr>
          <p:cNvSpPr txBox="1">
            <a:spLocks/>
          </p:cNvSpPr>
          <p:nvPr/>
        </p:nvSpPr>
        <p:spPr>
          <a:xfrm>
            <a:off x="6469114" y="2780746"/>
            <a:ext cx="4077547" cy="363701"/>
          </a:xfrm>
          <a:prstGeom prst="rect">
            <a:avLst/>
          </a:prstGeom>
        </p:spPr>
        <p:txBody>
          <a:bodyPr/>
          <a:lstStyle>
            <a:lvl1pPr marL="0" indent="0" algn="l" defTabSz="22859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28639" indent="-171450" algn="l" defTabSz="4571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85827" indent="-17145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543016" indent="-17145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754" indent="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dirty="0"/>
              <a:t>Stephanie Domas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3C137-13A6-4B9B-A4B8-4073189E1FC5}"/>
              </a:ext>
            </a:extLst>
          </p:cNvPr>
          <p:cNvSpPr txBox="1">
            <a:spLocks/>
          </p:cNvSpPr>
          <p:nvPr/>
        </p:nvSpPr>
        <p:spPr>
          <a:xfrm>
            <a:off x="6584260" y="3889608"/>
            <a:ext cx="5418667" cy="3637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228594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000" b="0" i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628639" indent="-171450" algn="l" defTabSz="45718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1085827" indent="-17145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 marL="1543016" indent="-17145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 marL="1828754" indent="0" algn="l" defTabSz="228594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0" algn="l"/>
              </a:tabLst>
              <a:defRPr sz="1200" b="0" i="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9170">
              <a:spcBef>
                <a:spcPts val="0"/>
              </a:spcBef>
              <a:tabLst/>
              <a:defRPr/>
            </a:pPr>
            <a:r>
              <a:rPr lang="en-US" sz="1867" dirty="0">
                <a:solidFill>
                  <a:schemeClr val="tx1"/>
                </a:solidFill>
                <a:latin typeface="Century Gothic" panose="020F0302020204030204"/>
              </a:rPr>
              <a:t>stephaniedomas@medsec.com</a:t>
            </a:r>
            <a:endParaRPr lang="en-US" sz="1867" dirty="0">
              <a:solidFill>
                <a:schemeClr val="tx1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3" name="Picture 2" descr="logo">
            <a:extLst>
              <a:ext uri="{FF2B5EF4-FFF2-40B4-BE49-F238E27FC236}">
                <a16:creationId xmlns:a16="http://schemas.microsoft.com/office/drawing/2014/main" id="{9CF08F43-BB2C-49FE-A9D8-FC97589D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300" y="1385809"/>
            <a:ext cx="3928533" cy="92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81562C-731A-8C44-8935-B0E5C0A4292C}"/>
              </a:ext>
            </a:extLst>
          </p:cNvPr>
          <p:cNvSpPr txBox="1"/>
          <p:nvPr/>
        </p:nvSpPr>
        <p:spPr>
          <a:xfrm>
            <a:off x="653935" y="432262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The Challenge: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E88CC-6C63-4F0E-8B4C-B73CBD6BC7F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219200" y="2876550"/>
            <a:ext cx="10972800" cy="1957388"/>
          </a:xfrm>
        </p:spPr>
        <p:txBody>
          <a:bodyPr>
            <a:normAutofit fontScale="77500" lnSpcReduction="20000"/>
          </a:bodyPr>
          <a:lstStyle/>
          <a:p>
            <a:pPr defTabSz="914377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400" dirty="0">
                <a:solidFill>
                  <a:schemeClr val="bg1"/>
                </a:solidFill>
              </a:rPr>
              <a:t>Healthcare organizations are struggling to protect medical devices</a:t>
            </a:r>
          </a:p>
          <a:p>
            <a:pPr algn="l" defTabSz="914377">
              <a:lnSpc>
                <a:spcPct val="100000"/>
              </a:lnSpc>
              <a:spcBef>
                <a:spcPts val="0"/>
              </a:spcBef>
              <a:defRPr/>
            </a:pPr>
            <a:endParaRPr lang="en-US" sz="2667" dirty="0">
              <a:solidFill>
                <a:schemeClr val="bg1"/>
              </a:solidFill>
            </a:endParaRPr>
          </a:p>
          <a:p>
            <a:pPr algn="l" defTabSz="914377">
              <a:lnSpc>
                <a:spcPct val="100000"/>
              </a:lnSpc>
              <a:spcBef>
                <a:spcPts val="0"/>
              </a:spcBef>
              <a:defRPr/>
            </a:pPr>
            <a:endParaRPr lang="en-US" sz="2667" dirty="0">
              <a:solidFill>
                <a:schemeClr val="bg1"/>
              </a:solidFill>
            </a:endParaRPr>
          </a:p>
          <a:p>
            <a:pPr algn="l" defTabSz="914377">
              <a:lnSpc>
                <a:spcPct val="100000"/>
              </a:lnSpc>
              <a:spcBef>
                <a:spcPts val="0"/>
              </a:spcBef>
              <a:defRPr/>
            </a:pPr>
            <a:endParaRPr lang="en-US" sz="2667" dirty="0">
              <a:solidFill>
                <a:schemeClr val="bg1"/>
              </a:solidFill>
            </a:endParaRPr>
          </a:p>
          <a:p>
            <a:pPr algn="l" defTabSz="914377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1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772F66F-479B-4638-920E-8A138E89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6EBBE8-1CA0-482C-B18B-134EEDEA8B1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1198" y="1340502"/>
            <a:ext cx="3714750" cy="4841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03831-AA51-40C0-88A1-905AE2C221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256463" y="2178050"/>
            <a:ext cx="4935537" cy="4841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current solutions fall short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FC96E-8F4A-4372-8A05-8D7FF67668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1198" y="3016902"/>
            <a:ext cx="3714750" cy="4841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Approaches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1293C-AC26-477C-8DEB-18B93B61442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1198" y="3855102"/>
            <a:ext cx="3714750" cy="4841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How it helps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2D536-D83C-4C8A-923A-DB2E75034B1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71198" y="4693302"/>
            <a:ext cx="3714750" cy="4841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to go from here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7E47DEEE-ABD1-4ACA-B164-E505AAD8483A}"/>
              </a:ext>
            </a:extLst>
          </p:cNvPr>
          <p:cNvSpPr txBox="1">
            <a:spLocks/>
          </p:cNvSpPr>
          <p:nvPr/>
        </p:nvSpPr>
        <p:spPr>
          <a:xfrm>
            <a:off x="1505771" y="1340502"/>
            <a:ext cx="3714751" cy="484089"/>
          </a:xfrm>
          <a:prstGeom prst="rect">
            <a:avLst/>
          </a:prstGeom>
        </p:spPr>
        <p:txBody>
          <a:bodyPr vert="horz" lIns="182880" tIns="0" rIns="0" bIns="0" rtlCol="0">
            <a:normAutofit/>
          </a:bodyPr>
          <a:lstStyle>
            <a:lvl1pPr marL="0" indent="0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kern="1200">
                <a:solidFill>
                  <a:srgbClr val="FF5A5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0" indent="0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0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3E3F8E-C28C-4DEC-9B30-F1E8219E4D13}"/>
              </a:ext>
            </a:extLst>
          </p:cNvPr>
          <p:cNvGraphicFramePr/>
          <p:nvPr/>
        </p:nvGraphicFramePr>
        <p:xfrm>
          <a:off x="1312033" y="-133350"/>
          <a:ext cx="8879719" cy="721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3FBBD1-E1A5-D34C-BA8F-B9B38112D14A}"/>
              </a:ext>
            </a:extLst>
          </p:cNvPr>
          <p:cNvSpPr txBox="1"/>
          <p:nvPr/>
        </p:nvSpPr>
        <p:spPr>
          <a:xfrm>
            <a:off x="931997" y="4253572"/>
            <a:ext cx="23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Governance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Skilled Staff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User Awareness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E3057-AC5E-D24C-AE6B-A18A35FD7BF2}"/>
              </a:ext>
            </a:extLst>
          </p:cNvPr>
          <p:cNvSpPr txBox="1"/>
          <p:nvPr/>
        </p:nvSpPr>
        <p:spPr>
          <a:xfrm>
            <a:off x="9484997" y="3884022"/>
            <a:ext cx="238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Procurement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Onboarding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Policies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6968F-2593-3D4E-98BB-09D11A4FE119}"/>
              </a:ext>
            </a:extLst>
          </p:cNvPr>
          <p:cNvSpPr txBox="1"/>
          <p:nvPr/>
        </p:nvSpPr>
        <p:spPr>
          <a:xfrm>
            <a:off x="8070003" y="896328"/>
            <a:ext cx="280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Testing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Mitigations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Compensating Controls</a:t>
            </a:r>
          </a:p>
        </p:txBody>
      </p:sp>
    </p:spTree>
    <p:extLst>
      <p:ext uri="{BB962C8B-B14F-4D97-AF65-F5344CB8AC3E}">
        <p14:creationId xmlns:p14="http://schemas.microsoft.com/office/powerpoint/2010/main" val="339456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5AAA2-2264-4119-A79F-B1B38DF6E6E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3100" y="825500"/>
            <a:ext cx="10299700" cy="5210175"/>
          </a:xfrm>
        </p:spPr>
        <p:txBody>
          <a:bodyPr>
            <a:normAutofit lnSpcReduction="10000"/>
          </a:bodyPr>
          <a:lstStyle/>
          <a:p>
            <a:r>
              <a:rPr lang="en-US" sz="3733" i="1" dirty="0">
                <a:solidFill>
                  <a:schemeClr val="bg1"/>
                </a:solidFill>
              </a:rPr>
              <a:t>You can’t secure it, if you don’t know you have it</a:t>
            </a:r>
          </a:p>
          <a:p>
            <a:endParaRPr lang="en-US" sz="3733" i="1" dirty="0">
              <a:solidFill>
                <a:schemeClr val="bg1"/>
              </a:solidFill>
            </a:endParaRPr>
          </a:p>
          <a:p>
            <a:pPr algn="ctr"/>
            <a:r>
              <a:rPr lang="en-US" sz="3733" i="1" dirty="0">
                <a:solidFill>
                  <a:schemeClr val="bg1"/>
                </a:solidFill>
              </a:rPr>
              <a:t>The foundation of a medical device cybersecurity program hinges on an accurate asset list</a:t>
            </a:r>
          </a:p>
          <a:p>
            <a:pPr algn="ctr"/>
            <a:endParaRPr lang="en-US" i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0372E69-9B26-46D0-B0BF-525070C898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2CF840D-AB27-4C74-BBF7-6D4F5923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388708"/>
            <a:ext cx="4796695" cy="4643792"/>
          </a:xfrm>
        </p:spPr>
        <p:txBody>
          <a:bodyPr/>
          <a:lstStyle/>
          <a:p>
            <a:r>
              <a:rPr lang="en-US" sz="5400" dirty="0">
                <a:solidFill>
                  <a:schemeClr val="bg1"/>
                </a:solidFill>
              </a:rPr>
              <a:t>Medical devices represent 15-20% of hospital endpoints</a:t>
            </a:r>
            <a:br>
              <a:rPr lang="en-US" sz="5400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D1746-A752-4F70-9DA2-BAD8D97CE9F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99138" y="1041400"/>
            <a:ext cx="6392862" cy="4735513"/>
          </a:xfrm>
        </p:spPr>
        <p:txBody>
          <a:bodyPr/>
          <a:lstStyle/>
          <a:p>
            <a:pPr algn="ctr"/>
            <a:endParaRPr lang="en-US" sz="3733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BB227B-E0AD-46EA-A446-5F1EAD697D5D}"/>
              </a:ext>
            </a:extLst>
          </p:cNvPr>
          <p:cNvGrpSpPr/>
          <p:nvPr/>
        </p:nvGrpSpPr>
        <p:grpSpPr>
          <a:xfrm>
            <a:off x="6047153" y="632619"/>
            <a:ext cx="5111585" cy="5111584"/>
            <a:chOff x="289406" y="1299635"/>
            <a:chExt cx="5111585" cy="51115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9926EE7-F5E8-4EB3-BB66-F71EB93A1C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00" t="2730" r="2824" b="3294"/>
            <a:stretch/>
          </p:blipFill>
          <p:spPr>
            <a:xfrm>
              <a:off x="289406" y="1299635"/>
              <a:ext cx="5111585" cy="51115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2" descr="Infusion Pumps icon. This is a picture of what appears to be a calculator or screen of a machine with six square buttons and a rectangular blank screen. on the left side of it is a needle or IV with fluid in it, nearing the bottom.">
              <a:extLst>
                <a:ext uri="{FF2B5EF4-FFF2-40B4-BE49-F238E27FC236}">
                  <a16:creationId xmlns:a16="http://schemas.microsoft.com/office/drawing/2014/main" id="{27CB0076-6F91-45AB-A283-0598A063D0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615" y="5595439"/>
              <a:ext cx="463771" cy="46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nfusion Pumps icon. This is a picture of what appears to be a calculator or screen of a machine with six square buttons and a rectangular blank screen. on the left side of it is a needle or IV with fluid in it, nearing the bottom.">
              <a:extLst>
                <a:ext uri="{FF2B5EF4-FFF2-40B4-BE49-F238E27FC236}">
                  <a16:creationId xmlns:a16="http://schemas.microsoft.com/office/drawing/2014/main" id="{648D5215-5A56-4975-937A-8243EF315E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615" y="1309507"/>
              <a:ext cx="463771" cy="46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nfusion Pumps icon. This is a picture of what appears to be a calculator or screen of a machine with six square buttons and a rectangular blank screen. on the left side of it is a needle or IV with fluid in it, nearing the bottom.">
              <a:extLst>
                <a:ext uri="{FF2B5EF4-FFF2-40B4-BE49-F238E27FC236}">
                  <a16:creationId xmlns:a16="http://schemas.microsoft.com/office/drawing/2014/main" id="{3E8F4F6A-2E29-4B30-A3E3-D715326AE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133" y="2055724"/>
              <a:ext cx="463771" cy="46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nfusion Pumps icon. This is a picture of what appears to be a calculator or screen of a machine with six square buttons and a rectangular blank screen. on the left side of it is a needle or IV with fluid in it, nearing the bottom.">
              <a:extLst>
                <a:ext uri="{FF2B5EF4-FFF2-40B4-BE49-F238E27FC236}">
                  <a16:creationId xmlns:a16="http://schemas.microsoft.com/office/drawing/2014/main" id="{E7D32311-AB4F-4CB9-B973-52D708D90B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1681" y="2821303"/>
              <a:ext cx="463771" cy="46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Infusion Pumps icon. This is a picture of what appears to be a calculator or screen of a machine with six square buttons and a rectangular blank screen. on the left side of it is a needle or IV with fluid in it, nearing the bottom.">
              <a:extLst>
                <a:ext uri="{FF2B5EF4-FFF2-40B4-BE49-F238E27FC236}">
                  <a16:creationId xmlns:a16="http://schemas.microsoft.com/office/drawing/2014/main" id="{0103F53A-03DC-443B-9F71-36D992C4F7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11" y="5544816"/>
              <a:ext cx="463771" cy="46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777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A7C436-DF2A-4E97-9646-29805510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and Inventory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F6CC3-BA5C-2F4B-9A68-C47E50F31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4027254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Goal: Automation of asset discovery</a:t>
            </a:r>
          </a:p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Asset lists constantly change:</a:t>
            </a:r>
          </a:p>
          <a:p>
            <a:pPr marL="679439" lvl="1" indent="-457189"/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New device purchases</a:t>
            </a:r>
          </a:p>
          <a:p>
            <a:pPr marL="679439" lvl="1" indent="-457189"/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Old devices removed or added to the network</a:t>
            </a:r>
          </a:p>
          <a:p>
            <a:pPr marL="679439" lvl="1" indent="-457189"/>
            <a:r>
              <a:rPr lang="en-US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Unapproved devices added to the network	</a:t>
            </a:r>
          </a:p>
          <a:p>
            <a:r>
              <a:rPr lang="en-US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Feeds into other programs, e.g. digital transformation, network segmentation &amp; fleet risk assessments to identify high risk devices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600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4DE1A-1BD7-4787-ACBF-432DB788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and Inventory 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BF510-DC84-4B05-8091-E25D8420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Robust and accurate asset inventories have added benefits </a:t>
            </a:r>
          </a:p>
          <a:p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Medical Device ‘Behavior Profile’: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Feeds into risk assessments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Input into network segmentation requirements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Used for scheduled maintenance planning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Feeds into device usage statistics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C789C-9293-475D-9FD5-75D54C27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9628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7053033427540A45BCD60A43D3FF7" ma:contentTypeVersion="13" ma:contentTypeDescription="Create a new document." ma:contentTypeScope="" ma:versionID="0e1aaf4b252f3a268da831de98b607ed">
  <xsd:schema xmlns:xsd="http://www.w3.org/2001/XMLSchema" xmlns:xs="http://www.w3.org/2001/XMLSchema" xmlns:p="http://schemas.microsoft.com/office/2006/metadata/properties" xmlns:ns3="072d266d-b8d0-41ac-ac54-fdf1beeb1839" xmlns:ns4="231fd5a7-fc94-41b7-b2ee-740200048191" targetNamespace="http://schemas.microsoft.com/office/2006/metadata/properties" ma:root="true" ma:fieldsID="0c82900ed565a2799bf7c2da9db7ef8c" ns3:_="" ns4:_="">
    <xsd:import namespace="072d266d-b8d0-41ac-ac54-fdf1beeb1839"/>
    <xsd:import namespace="231fd5a7-fc94-41b7-b2ee-74020004819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d266d-b8d0-41ac-ac54-fdf1beeb1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fd5a7-fc94-41b7-b2ee-740200048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C85721-E09A-4E7E-B0D5-7A59EC18F5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26451E-523B-4197-A6F1-E030BE6BF74C}">
  <ds:schemaRefs>
    <ds:schemaRef ds:uri="http://schemas.microsoft.com/office/2006/metadata/properties"/>
    <ds:schemaRef ds:uri="http://purl.org/dc/terms/"/>
    <ds:schemaRef ds:uri="072d266d-b8d0-41ac-ac54-fdf1beeb1839"/>
    <ds:schemaRef ds:uri="http://schemas.microsoft.com/office/2006/documentManagement/types"/>
    <ds:schemaRef ds:uri="http://schemas.microsoft.com/office/infopath/2007/PartnerControls"/>
    <ds:schemaRef ds:uri="231fd5a7-fc94-41b7-b2ee-740200048191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4262B5-5E6B-47C1-B7F1-E7506B823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2d266d-b8d0-41ac-ac54-fdf1beeb1839"/>
    <ds:schemaRef ds:uri="231fd5a7-fc94-41b7-b2ee-740200048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4628</TotalTime>
  <Words>1934</Words>
  <Application>Microsoft Office PowerPoint</Application>
  <PresentationFormat>Widescreen</PresentationFormat>
  <Paragraphs>340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Prometo Medium</vt:lpstr>
      <vt:lpstr>Roboto</vt:lpstr>
      <vt:lpstr>Roboto Light</vt:lpstr>
      <vt:lpstr>Roboto Thin</vt:lpstr>
      <vt:lpstr>Wingdings</vt:lpstr>
      <vt:lpstr>Ravi Powerpoint Template</vt:lpstr>
      <vt:lpstr>PowerPoint Presentation</vt:lpstr>
      <vt:lpstr>About MedSec</vt:lpstr>
      <vt:lpstr>PowerPoint Presentation</vt:lpstr>
      <vt:lpstr>Agenda</vt:lpstr>
      <vt:lpstr>PowerPoint Presentation</vt:lpstr>
      <vt:lpstr>PowerPoint Presentation</vt:lpstr>
      <vt:lpstr>Medical devices represent 15-20% of hospital endpoints </vt:lpstr>
      <vt:lpstr>Asset and Inventory Management </vt:lpstr>
      <vt:lpstr>Asset and Inventory Management </vt:lpstr>
      <vt:lpstr>Considerations for Asset Management and Identification Tool Solutions </vt:lpstr>
      <vt:lpstr>Current Trend - Medical Device Security Programs</vt:lpstr>
      <vt:lpstr>Connected Device Risk Management Platforms </vt:lpstr>
      <vt:lpstr>Alignment with NIST CSF</vt:lpstr>
      <vt:lpstr>Quality of Asset Management</vt:lpstr>
      <vt:lpstr>Importance to a Health System</vt:lpstr>
      <vt:lpstr>PowerPoint Presentation</vt:lpstr>
      <vt:lpstr>PowerPoint Presentation</vt:lpstr>
      <vt:lpstr>Risk Profiling</vt:lpstr>
      <vt:lpstr>PowerPoint Presentation</vt:lpstr>
      <vt:lpstr>PowerPoint Presentation</vt:lpstr>
      <vt:lpstr>Improved Process, Time, and Budget</vt:lpstr>
      <vt:lpstr>Conclusion - Passive network monitoring for medical devices</vt:lpstr>
      <vt:lpstr>PowerPoint Presentation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Stephanie Domas</cp:lastModifiedBy>
  <cp:revision>98</cp:revision>
  <dcterms:created xsi:type="dcterms:W3CDTF">2019-10-16T19:16:43Z</dcterms:created>
  <dcterms:modified xsi:type="dcterms:W3CDTF">2020-10-23T01:54:08Z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0x01010021F7053033427540A45BCD60A43D3FF7</vt:lpwstr>
  </property>
</Properties>
</file>