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9"/>
  </p:notesMasterIdLst>
  <p:sldIdLst>
    <p:sldId id="257" r:id="rId2"/>
    <p:sldId id="284" r:id="rId3"/>
    <p:sldId id="259" r:id="rId4"/>
    <p:sldId id="258" r:id="rId5"/>
    <p:sldId id="345" r:id="rId6"/>
    <p:sldId id="346" r:id="rId7"/>
    <p:sldId id="347" r:id="rId8"/>
    <p:sldId id="350" r:id="rId9"/>
    <p:sldId id="348" r:id="rId10"/>
    <p:sldId id="349" r:id="rId11"/>
    <p:sldId id="351" r:id="rId12"/>
    <p:sldId id="352" r:id="rId13"/>
    <p:sldId id="353" r:id="rId14"/>
    <p:sldId id="354" r:id="rId15"/>
    <p:sldId id="356" r:id="rId16"/>
    <p:sldId id="355" r:id="rId17"/>
    <p:sldId id="20761367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50" autoAdjust="0"/>
    <p:restoredTop sz="94660"/>
  </p:normalViewPr>
  <p:slideViewPr>
    <p:cSldViewPr snapToGrid="0">
      <p:cViewPr varScale="1">
        <p:scale>
          <a:sx n="102" d="100"/>
          <a:sy n="102" d="100"/>
        </p:scale>
        <p:origin x="192" y="4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10/27/20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17</a:t>
            </a:fld>
            <a:endParaRPr lang="en-US" dirty="0"/>
          </a:p>
        </p:txBody>
      </p:sp>
    </p:spTree>
    <p:extLst>
      <p:ext uri="{BB962C8B-B14F-4D97-AF65-F5344CB8AC3E}">
        <p14:creationId xmlns:p14="http://schemas.microsoft.com/office/powerpoint/2010/main" val="76186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E9336-6955-2D4C-BA8B-05639B964A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04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104">
          <p15:clr>
            <a:srgbClr val="FBAE40"/>
          </p15:clr>
        </p15:guide>
        <p15:guide id="2" pos="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5504537" cy="255846"/>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Healthcare Executives Guide to Ransomware Threats</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 id="2147483700" r:id="rId43"/>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tament@fortinet.com"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mailto:healthcare@fortine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rgbClr val="FFFFFF"/>
                </a:solidFill>
                <a:latin typeface="Prometo Medium" panose="020B0704030203060203" pitchFamily="34" charset="0"/>
              </a:rPr>
              <a:t>Healthcare Executives Guide to Ransomware Threats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Troy Ament		</a:t>
            </a:r>
          </a:p>
        </p:txBody>
      </p:sp>
      <p:sp>
        <p:nvSpPr>
          <p:cNvPr id="15" name="TextBox 14"/>
          <p:cNvSpPr txBox="1"/>
          <p:nvPr/>
        </p:nvSpPr>
        <p:spPr>
          <a:xfrm>
            <a:off x="810883" y="5179581"/>
            <a:ext cx="3811712" cy="323165"/>
          </a:xfrm>
          <a:prstGeom prst="rect">
            <a:avLst/>
          </a:prstGeom>
          <a:noFill/>
        </p:spPr>
        <p:txBody>
          <a:bodyPr wrap="square" rtlCol="0">
            <a:spAutoFit/>
          </a:bodyPr>
          <a:lstStyle/>
          <a:p>
            <a:r>
              <a:rPr lang="en-US" sz="1500" dirty="0">
                <a:solidFill>
                  <a:schemeClr val="bg1"/>
                </a:solidFill>
              </a:rPr>
              <a:t>Field CISO – Healthcare Fortinet</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a:xfrm>
            <a:off x="11281495" y="6107956"/>
            <a:ext cx="513735" cy="227164"/>
          </a:xfrm>
        </p:spPr>
        <p:txBody>
          <a:bodyPr/>
          <a:lstStyle/>
          <a:p>
            <a:fld id="{2F8AF2E6-64A8-0F46-AF27-0A96D82A033B}" type="slidenum">
              <a:rPr lang="en-US" smtClean="0"/>
              <a:t>10</a:t>
            </a:fld>
            <a:endParaRPr lang="en-US" dirty="0"/>
          </a:p>
        </p:txBody>
      </p:sp>
      <p:sp>
        <p:nvSpPr>
          <p:cNvPr id="6" name="Google Shape;137;p4">
            <a:extLst>
              <a:ext uri="{FF2B5EF4-FFF2-40B4-BE49-F238E27FC236}">
                <a16:creationId xmlns:a16="http://schemas.microsoft.com/office/drawing/2014/main" id="{B1F02434-7DD6-1C45-A545-EE2E2A00E649}"/>
              </a:ext>
            </a:extLst>
          </p:cNvPr>
          <p:cNvSpPr txBox="1"/>
          <p:nvPr/>
        </p:nvSpPr>
        <p:spPr>
          <a:xfrm>
            <a:off x="644878" y="5062323"/>
            <a:ext cx="9470229" cy="835593"/>
          </a:xfrm>
          <a:prstGeom prst="rect">
            <a:avLst/>
          </a:prstGeom>
          <a:noFill/>
          <a:ln>
            <a:noFill/>
          </a:ln>
        </p:spPr>
        <p:txBody>
          <a:bodyPr spcFirstLastPara="1" wrap="square" lIns="0" tIns="45700" rIns="91425" bIns="0" anchor="b" anchorCtr="0">
            <a:spAutoFit/>
          </a:bodyPr>
          <a:lstStyle/>
          <a:p>
            <a:pPr marL="171450" lvl="0" indent="-171450">
              <a:lnSpc>
                <a:spcPct val="95000"/>
              </a:lnSpc>
              <a:buClr>
                <a:schemeClr val="dk1"/>
              </a:buClr>
              <a:buSzPts val="800"/>
              <a:buFont typeface="Arial"/>
              <a:buAutoNum type="arabicPeriod"/>
            </a:pPr>
            <a:r>
              <a:rPr lang="en-US" sz="900" dirty="0">
                <a:latin typeface="Arial" panose="020B0604020202020204" pitchFamily="34" charset="0"/>
                <a:cs typeface="Arial" panose="020B0604020202020204" pitchFamily="34" charset="0"/>
              </a:rPr>
              <a:t>Adam Oldenburg, </a:t>
            </a:r>
            <a:r>
              <a:rPr lang="en-US" sz="900" dirty="0">
                <a:solidFill>
                  <a:schemeClr val="dk1"/>
                </a:solidFill>
                <a:latin typeface="Arial" panose="020B0604020202020204" pitchFamily="34" charset="0"/>
                <a:cs typeface="Arial" panose="020B0604020202020204" pitchFamily="34" charset="0"/>
              </a:rPr>
              <a:t>“Why IoT Devices Are a Worthy Investment for Hospitals,” </a:t>
            </a:r>
            <a:r>
              <a:rPr lang="en-US" sz="900" b="0" i="0" u="none" strike="noStrike" cap="none" dirty="0">
                <a:solidFill>
                  <a:schemeClr val="dk1"/>
                </a:solidFill>
                <a:latin typeface="Arial" panose="020B0604020202020204" pitchFamily="34" charset="0"/>
                <a:ea typeface="Arial"/>
                <a:cs typeface="Arial" panose="020B0604020202020204" pitchFamily="34" charset="0"/>
                <a:sym typeface="Arial"/>
              </a:rPr>
              <a:t>HealthTech Magize, August 22, 2019.</a:t>
            </a:r>
            <a:endParaRPr sz="900" dirty="0">
              <a:latin typeface="Arial" panose="020B0604020202020204" pitchFamily="34" charset="0"/>
              <a:cs typeface="Arial" panose="020B0604020202020204" pitchFamily="34" charset="0"/>
            </a:endParaRPr>
          </a:p>
          <a:p>
            <a:pPr marL="171450" lvl="0" indent="-171450">
              <a:lnSpc>
                <a:spcPct val="95000"/>
              </a:lnSpc>
              <a:buClr>
                <a:schemeClr val="dk1"/>
              </a:buClr>
              <a:buSzPts val="800"/>
              <a:buFont typeface="Arial"/>
              <a:buAutoNum type="arabicPeriod"/>
            </a:pPr>
            <a:r>
              <a:rPr lang="en-US" sz="900" dirty="0">
                <a:solidFill>
                  <a:schemeClr val="dk1"/>
                </a:solidFill>
                <a:latin typeface="Arial" panose="020B0604020202020204" pitchFamily="34" charset="0"/>
                <a:cs typeface="Arial" panose="020B0604020202020204" pitchFamily="34" charset="0"/>
              </a:rPr>
              <a:t>“HIMSS Technology Outlook Survey:The Outlook for Cloud,” </a:t>
            </a:r>
            <a:r>
              <a:rPr lang="en-US" sz="900" b="0" i="0" u="none" strike="noStrike" cap="none" dirty="0">
                <a:solidFill>
                  <a:schemeClr val="dk1"/>
                </a:solidFill>
                <a:latin typeface="Arial" panose="020B0604020202020204" pitchFamily="34" charset="0"/>
                <a:ea typeface="Arial"/>
                <a:cs typeface="Arial" panose="020B0604020202020204" pitchFamily="34" charset="0"/>
                <a:sym typeface="Arial"/>
              </a:rPr>
              <a:t>HIMSS Media and Perficient, June 2019.</a:t>
            </a:r>
            <a:endParaRPr lang="en-US" sz="900" b="0" i="0" u="none" strike="noStrike" cap="none" dirty="0">
              <a:solidFill>
                <a:schemeClr val="dk1"/>
              </a:solidFill>
              <a:latin typeface="Arial" panose="020B0604020202020204" pitchFamily="34" charset="0"/>
              <a:cs typeface="Arial" panose="020B0604020202020204" pitchFamily="34" charset="0"/>
              <a:sym typeface="Arial"/>
            </a:endParaRPr>
          </a:p>
          <a:p>
            <a:pPr marL="171450" lvl="0" indent="-171450">
              <a:lnSpc>
                <a:spcPct val="95000"/>
              </a:lnSpc>
              <a:buClr>
                <a:schemeClr val="dk1"/>
              </a:buClr>
              <a:buSzPts val="800"/>
              <a:buFont typeface="Arial"/>
              <a:buAutoNum type="arabicPeriod"/>
            </a:pPr>
            <a:r>
              <a:rPr lang="en-US" sz="900" dirty="0">
                <a:latin typeface="Arial" panose="020B0604020202020204" pitchFamily="34" charset="0"/>
                <a:ea typeface="+mn-lt"/>
                <a:cs typeface="Arial" panose="020B0604020202020204" pitchFamily="34" charset="0"/>
              </a:rPr>
              <a:t>“2019 Data Breach Investigation Report,” Verizon, May 8, 2019.</a:t>
            </a:r>
          </a:p>
          <a:p>
            <a:pPr marL="171450" lvl="0" indent="-171450">
              <a:lnSpc>
                <a:spcPct val="95000"/>
              </a:lnSpc>
              <a:buClr>
                <a:schemeClr val="dk1"/>
              </a:buClr>
              <a:buSzPts val="800"/>
              <a:buFont typeface="Arial"/>
              <a:buAutoNum type="arabicPeriod"/>
            </a:pPr>
            <a:r>
              <a:rPr lang="en-US" sz="900" dirty="0">
                <a:solidFill>
                  <a:schemeClr val="dk1"/>
                </a:solidFill>
                <a:latin typeface="Arial" panose="020B0604020202020204" pitchFamily="34" charset="0"/>
                <a:cs typeface="Arial" panose="020B0604020202020204" pitchFamily="34" charset="0"/>
              </a:rPr>
              <a:t>Robert Lemos, “Attacks on Healthcare Jump 60% in 2019 - So Far”, November 14, 2019.</a:t>
            </a:r>
          </a:p>
          <a:p>
            <a:pPr marL="171450" lvl="0" indent="-171450">
              <a:lnSpc>
                <a:spcPct val="95000"/>
              </a:lnSpc>
              <a:buClr>
                <a:schemeClr val="dk1"/>
              </a:buClr>
              <a:buSzPts val="800"/>
              <a:buFont typeface="Arial"/>
              <a:buAutoNum type="arabicPeriod"/>
            </a:pPr>
            <a:r>
              <a:rPr lang="en-US" sz="900" dirty="0">
                <a:solidFill>
                  <a:schemeClr val="dk1"/>
                </a:solidFill>
                <a:latin typeface="Arial" panose="020B0604020202020204" pitchFamily="34" charset="0"/>
                <a:cs typeface="Arial" panose="020B0604020202020204" pitchFamily="34" charset="0"/>
              </a:rPr>
              <a:t>“</a:t>
            </a:r>
            <a:r>
              <a:rPr lang="pt-BR" sz="900" dirty="0">
                <a:solidFill>
                  <a:schemeClr val="dk1"/>
                </a:solidFill>
                <a:latin typeface="Arial" panose="020B0604020202020204" pitchFamily="34" charset="0"/>
                <a:cs typeface="Arial" panose="020B0604020202020204" pitchFamily="34" charset="0"/>
              </a:rPr>
              <a:t>2020 Horizon Report, The State of Cybersecurity in Healthcare,” Fortified Health Security, December 2019</a:t>
            </a:r>
            <a:r>
              <a:rPr lang="en-US" sz="900" b="0" i="0" u="none" strike="noStrike" cap="none" dirty="0">
                <a:solidFill>
                  <a:schemeClr val="dk1"/>
                </a:solidFill>
                <a:latin typeface="Arial" panose="020B0604020202020204" pitchFamily="34" charset="0"/>
                <a:ea typeface="Arial"/>
                <a:cs typeface="Arial" panose="020B0604020202020204" pitchFamily="34" charset="0"/>
                <a:sym typeface="Arial"/>
              </a:rPr>
              <a:t>.</a:t>
            </a:r>
            <a:endParaRPr sz="900" dirty="0">
              <a:latin typeface="Arial" panose="020B0604020202020204" pitchFamily="34" charset="0"/>
              <a:cs typeface="Arial" panose="020B0604020202020204" pitchFamily="34" charset="0"/>
            </a:endParaRPr>
          </a:p>
          <a:p>
            <a:pPr marL="171450" lvl="0" indent="-171450">
              <a:lnSpc>
                <a:spcPct val="95000"/>
              </a:lnSpc>
              <a:buClr>
                <a:schemeClr val="dk1"/>
              </a:buClr>
              <a:buSzPts val="800"/>
              <a:buFont typeface="Arial"/>
              <a:buAutoNum type="arabicPeriod"/>
            </a:pPr>
            <a:r>
              <a:rPr lang="en-US" sz="900" dirty="0">
                <a:solidFill>
                  <a:schemeClr val="dk1"/>
                </a:solidFill>
                <a:latin typeface="Arial" panose="020B0604020202020204" pitchFamily="34" charset="0"/>
                <a:cs typeface="Arial" panose="020B0604020202020204" pitchFamily="34" charset="0"/>
              </a:rPr>
              <a:t>"Ransomware Costs Double in Q4 as Ryuk, Sodinokibi Proliferate,” Coveware, January 22, 2020.</a:t>
            </a:r>
            <a:endParaRPr sz="9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994E755-B4F1-604B-B2FD-9A719856D1F4}"/>
              </a:ext>
            </a:extLst>
          </p:cNvPr>
          <p:cNvSpPr txBox="1">
            <a:spLocks/>
          </p:cNvSpPr>
          <p:nvPr/>
        </p:nvSpPr>
        <p:spPr>
          <a:xfrm>
            <a:off x="837537" y="3097653"/>
            <a:ext cx="4736895" cy="1678408"/>
          </a:xfrm>
          <a:prstGeom prst="rect">
            <a:avLst/>
          </a:prstGeom>
          <a:noFill/>
          <a:ln>
            <a:noFill/>
          </a:ln>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1600" dirty="0"/>
              <a:t>An estimated </a:t>
            </a:r>
            <a:r>
              <a:rPr lang="en-US" sz="1600" b="1" dirty="0">
                <a:solidFill>
                  <a:schemeClr val="accent3">
                    <a:lumMod val="50000"/>
                  </a:schemeClr>
                </a:solidFill>
              </a:rPr>
              <a:t>87%</a:t>
            </a:r>
            <a:r>
              <a:rPr lang="en-US" sz="1600" dirty="0">
                <a:solidFill>
                  <a:schemeClr val="accent3">
                    <a:lumMod val="50000"/>
                  </a:schemeClr>
                </a:solidFill>
              </a:rPr>
              <a:t> </a:t>
            </a:r>
            <a:r>
              <a:rPr lang="en-US" sz="1600" dirty="0"/>
              <a:t>of healthcare providers use Internet of Things (IoT) devices</a:t>
            </a:r>
            <a:r>
              <a:rPr lang="en-US" sz="1600" baseline="30000" dirty="0"/>
              <a:t>1</a:t>
            </a:r>
          </a:p>
          <a:p>
            <a:pPr>
              <a:buClr>
                <a:schemeClr val="tx1"/>
              </a:buClr>
            </a:pPr>
            <a:r>
              <a:rPr lang="en-US" sz="1600" b="1" dirty="0">
                <a:solidFill>
                  <a:schemeClr val="accent3">
                    <a:lumMod val="50000"/>
                  </a:schemeClr>
                </a:solidFill>
              </a:rPr>
              <a:t>79%</a:t>
            </a:r>
            <a:r>
              <a:rPr lang="en-US" sz="1600" dirty="0">
                <a:solidFill>
                  <a:schemeClr val="accent3">
                    <a:lumMod val="50000"/>
                  </a:schemeClr>
                </a:solidFill>
              </a:rPr>
              <a:t> </a:t>
            </a:r>
            <a:r>
              <a:rPr lang="en-US" sz="1600" dirty="0"/>
              <a:t>of healthcare providers are making cloud adoption a strategic priority</a:t>
            </a:r>
            <a:r>
              <a:rPr lang="en-US" sz="1600" baseline="30000" dirty="0"/>
              <a:t>2</a:t>
            </a:r>
          </a:p>
          <a:p>
            <a:pPr>
              <a:buClr>
                <a:schemeClr val="tx1"/>
              </a:buClr>
            </a:pPr>
            <a:r>
              <a:rPr lang="en-US" sz="1600" b="1" dirty="0">
                <a:solidFill>
                  <a:schemeClr val="accent3">
                    <a:lumMod val="50000"/>
                  </a:schemeClr>
                </a:solidFill>
              </a:rPr>
              <a:t>59%</a:t>
            </a:r>
            <a:r>
              <a:rPr lang="en-US" sz="1600" dirty="0">
                <a:solidFill>
                  <a:schemeClr val="accent3">
                    <a:lumMod val="50000"/>
                  </a:schemeClr>
                </a:solidFill>
              </a:rPr>
              <a:t> </a:t>
            </a:r>
            <a:r>
              <a:rPr lang="en-US" sz="1600" dirty="0"/>
              <a:t>of healthcare data breaches are carried out by internal threats</a:t>
            </a:r>
            <a:r>
              <a:rPr lang="en-US" sz="1600" baseline="30000" dirty="0"/>
              <a:t>3</a:t>
            </a:r>
          </a:p>
        </p:txBody>
      </p:sp>
      <p:sp>
        <p:nvSpPr>
          <p:cNvPr id="8" name="Shape 268">
            <a:extLst>
              <a:ext uri="{FF2B5EF4-FFF2-40B4-BE49-F238E27FC236}">
                <a16:creationId xmlns:a16="http://schemas.microsoft.com/office/drawing/2014/main" id="{FCEC5A3B-D5D0-EF49-B66E-E32CC8CCC94E}"/>
              </a:ext>
            </a:extLst>
          </p:cNvPr>
          <p:cNvSpPr txBox="1">
            <a:spLocks/>
          </p:cNvSpPr>
          <p:nvPr/>
        </p:nvSpPr>
        <p:spPr bwMode="gray">
          <a:xfrm>
            <a:off x="7472287" y="2205808"/>
            <a:ext cx="2546198" cy="838200"/>
          </a:xfrm>
          <a:prstGeom prst="rect">
            <a:avLst/>
          </a:prstGeom>
          <a:noFill/>
          <a:ln w="12700">
            <a:miter lim="400000"/>
          </a:ln>
          <a:extLst>
            <a:ext uri="{C572A759-6A51-4108-AA02-DFA0A04FC94B}">
              <ma14:wrappingTextBoxFlag xmlns="" xmlns:ma14="http://schemas.microsoft.com/office/mac/drawingml/2011/main" val="1"/>
            </a:ext>
          </a:extLst>
        </p:spPr>
        <p:txBody>
          <a:bodyPr lIns="60880" tIns="91440" rIns="60880" bIns="9144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ct val="95000"/>
              </a:lnSpc>
              <a:spcBef>
                <a:spcPts val="300"/>
              </a:spcBef>
              <a:spcAft>
                <a:spcPts val="300"/>
              </a:spcAft>
              <a:buNone/>
              <a:tabLst>
                <a:tab pos="1341569" algn="l"/>
              </a:tabLst>
              <a:defRPr sz="4956"/>
            </a:pPr>
            <a:r>
              <a:rPr lang="en-US" sz="2000" b="1" dirty="0">
                <a:solidFill>
                  <a:schemeClr val="accent3">
                    <a:lumMod val="50000"/>
                  </a:schemeClr>
                </a:solidFill>
                <a:latin typeface="+mn-lt"/>
                <a:ea typeface="BentonSans Medium"/>
                <a:sym typeface="BentonSans Medium"/>
              </a:rPr>
              <a:t>Attacks are Ongoing</a:t>
            </a:r>
          </a:p>
        </p:txBody>
      </p:sp>
      <p:sp>
        <p:nvSpPr>
          <p:cNvPr id="10" name="Shape 268">
            <a:extLst>
              <a:ext uri="{FF2B5EF4-FFF2-40B4-BE49-F238E27FC236}">
                <a16:creationId xmlns:a16="http://schemas.microsoft.com/office/drawing/2014/main" id="{2C1A19FD-5801-7C44-B2BA-E0817E2F530C}"/>
              </a:ext>
            </a:extLst>
          </p:cNvPr>
          <p:cNvSpPr txBox="1">
            <a:spLocks/>
          </p:cNvSpPr>
          <p:nvPr/>
        </p:nvSpPr>
        <p:spPr bwMode="gray">
          <a:xfrm>
            <a:off x="1217385" y="2205808"/>
            <a:ext cx="4161418" cy="838200"/>
          </a:xfrm>
          <a:prstGeom prst="rect">
            <a:avLst/>
          </a:prstGeom>
          <a:noFill/>
          <a:ln w="12700">
            <a:miter lim="400000"/>
          </a:ln>
          <a:extLst>
            <a:ext uri="{C572A759-6A51-4108-AA02-DFA0A04FC94B}">
              <ma14:wrappingTextBoxFlag xmlns="" xmlns:ma14="http://schemas.microsoft.com/office/mac/drawingml/2011/main" val="1"/>
            </a:ext>
          </a:extLst>
        </p:spPr>
        <p:txBody>
          <a:bodyPr lIns="60880" tIns="91440" rIns="60880" bIns="9144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ct val="95000"/>
              </a:lnSpc>
              <a:spcBef>
                <a:spcPts val="300"/>
              </a:spcBef>
              <a:spcAft>
                <a:spcPts val="300"/>
              </a:spcAft>
              <a:buNone/>
              <a:tabLst>
                <a:tab pos="1341569" algn="l"/>
              </a:tabLst>
              <a:defRPr sz="4956"/>
            </a:pPr>
            <a:r>
              <a:rPr lang="en-US" sz="2000" b="1" dirty="0">
                <a:solidFill>
                  <a:schemeClr val="accent3">
                    <a:lumMod val="50000"/>
                  </a:schemeClr>
                </a:solidFill>
                <a:latin typeface="+mn-lt"/>
                <a:ea typeface="BentonSans Medium"/>
                <a:sym typeface="BentonSans Medium"/>
              </a:rPr>
              <a:t>Healthcare Providers Must Protect a Growing Attack Surface</a:t>
            </a:r>
          </a:p>
        </p:txBody>
      </p:sp>
      <p:sp>
        <p:nvSpPr>
          <p:cNvPr id="11" name="Content Placeholder 2">
            <a:extLst>
              <a:ext uri="{FF2B5EF4-FFF2-40B4-BE49-F238E27FC236}">
                <a16:creationId xmlns:a16="http://schemas.microsoft.com/office/drawing/2014/main" id="{2D7DFA44-85C5-EE43-8118-2D5DB605BB35}"/>
              </a:ext>
            </a:extLst>
          </p:cNvPr>
          <p:cNvSpPr txBox="1">
            <a:spLocks/>
          </p:cNvSpPr>
          <p:nvPr/>
        </p:nvSpPr>
        <p:spPr>
          <a:xfrm>
            <a:off x="6149824" y="3097653"/>
            <a:ext cx="4972554" cy="1900007"/>
          </a:xfrm>
          <a:prstGeom prst="rect">
            <a:avLst/>
          </a:prstGeom>
          <a:noFill/>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1600" dirty="0">
                <a:solidFill>
                  <a:srgbClr val="253746"/>
                </a:solidFill>
              </a:rPr>
              <a:t>Attacks against healthcare increased by over </a:t>
            </a:r>
            <a:r>
              <a:rPr lang="en-US" sz="1600" b="1" dirty="0">
                <a:solidFill>
                  <a:schemeClr val="accent3">
                    <a:lumMod val="50000"/>
                  </a:schemeClr>
                </a:solidFill>
              </a:rPr>
              <a:t>60%</a:t>
            </a:r>
            <a:r>
              <a:rPr lang="en-US" sz="1600" dirty="0">
                <a:solidFill>
                  <a:schemeClr val="accent3">
                    <a:lumMod val="50000"/>
                  </a:schemeClr>
                </a:solidFill>
              </a:rPr>
              <a:t> </a:t>
            </a:r>
            <a:r>
              <a:rPr lang="en-US" sz="1600" dirty="0">
                <a:solidFill>
                  <a:srgbClr val="253746"/>
                </a:solidFill>
              </a:rPr>
              <a:t>year over year</a:t>
            </a:r>
            <a:r>
              <a:rPr lang="en-US" sz="1600" baseline="30000" dirty="0">
                <a:solidFill>
                  <a:srgbClr val="253746"/>
                </a:solidFill>
              </a:rPr>
              <a:t>4</a:t>
            </a:r>
          </a:p>
          <a:p>
            <a:pPr>
              <a:buClr>
                <a:schemeClr val="tx1"/>
              </a:buClr>
            </a:pPr>
            <a:r>
              <a:rPr lang="en-US" sz="1600" b="1" dirty="0">
                <a:solidFill>
                  <a:schemeClr val="accent3">
                    <a:lumMod val="50000"/>
                  </a:schemeClr>
                </a:solidFill>
              </a:rPr>
              <a:t>41% </a:t>
            </a:r>
            <a:r>
              <a:rPr lang="en-US" sz="1600" dirty="0">
                <a:solidFill>
                  <a:srgbClr val="253746"/>
                </a:solidFill>
              </a:rPr>
              <a:t>of healthcare data breaches are caused</a:t>
            </a:r>
            <a:br>
              <a:rPr lang="en-US" sz="1600" dirty="0">
                <a:solidFill>
                  <a:srgbClr val="253746"/>
                </a:solidFill>
              </a:rPr>
            </a:br>
            <a:r>
              <a:rPr lang="en-US" sz="1600" dirty="0">
                <a:solidFill>
                  <a:srgbClr val="253746"/>
                </a:solidFill>
              </a:rPr>
              <a:t>by email</a:t>
            </a:r>
            <a:r>
              <a:rPr lang="en-US" sz="1600" baseline="30000" dirty="0">
                <a:solidFill>
                  <a:srgbClr val="253746"/>
                </a:solidFill>
              </a:rPr>
              <a:t>5</a:t>
            </a:r>
          </a:p>
          <a:p>
            <a:pPr>
              <a:buClr>
                <a:schemeClr val="tx1"/>
              </a:buClr>
            </a:pPr>
            <a:r>
              <a:rPr lang="en-US" sz="1600" b="1" dirty="0">
                <a:solidFill>
                  <a:schemeClr val="accent3">
                    <a:lumMod val="50000"/>
                  </a:schemeClr>
                </a:solidFill>
              </a:rPr>
              <a:t>18.7% </a:t>
            </a:r>
            <a:r>
              <a:rPr lang="en-US" sz="1600" dirty="0">
                <a:solidFill>
                  <a:srgbClr val="253746"/>
                </a:solidFill>
              </a:rPr>
              <a:t>of ransomware attacks target healthcare, making it the second most targeted industry</a:t>
            </a:r>
            <a:r>
              <a:rPr lang="en-US" sz="1600" baseline="30000" dirty="0">
                <a:solidFill>
                  <a:srgbClr val="253746"/>
                </a:solidFill>
              </a:rPr>
              <a:t>6</a:t>
            </a:r>
          </a:p>
        </p:txBody>
      </p:sp>
      <p:cxnSp>
        <p:nvCxnSpPr>
          <p:cNvPr id="12" name="Straight Connector 11">
            <a:extLst>
              <a:ext uri="{FF2B5EF4-FFF2-40B4-BE49-F238E27FC236}">
                <a16:creationId xmlns:a16="http://schemas.microsoft.com/office/drawing/2014/main" id="{D0C4ADAB-9018-6846-A07B-23C7774FFA92}"/>
              </a:ext>
            </a:extLst>
          </p:cNvPr>
          <p:cNvCxnSpPr>
            <a:cxnSpLocks/>
          </p:cNvCxnSpPr>
          <p:nvPr/>
        </p:nvCxnSpPr>
        <p:spPr>
          <a:xfrm>
            <a:off x="6016978" y="1021448"/>
            <a:ext cx="0" cy="3763334"/>
          </a:xfrm>
          <a:prstGeom prst="line">
            <a:avLst/>
          </a:prstGeom>
          <a:ln w="12700">
            <a:solidFill>
              <a:srgbClr val="B0AEAF"/>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8FFC0F5-BFC4-CA47-B778-EE26C67227F0}"/>
              </a:ext>
            </a:extLst>
          </p:cNvPr>
          <p:cNvGrpSpPr/>
          <p:nvPr/>
        </p:nvGrpSpPr>
        <p:grpSpPr>
          <a:xfrm>
            <a:off x="7978387" y="1051278"/>
            <a:ext cx="1533999" cy="1123950"/>
            <a:chOff x="1552575" y="4251325"/>
            <a:chExt cx="1651000" cy="1209676"/>
          </a:xfrm>
        </p:grpSpPr>
        <p:sp>
          <p:nvSpPr>
            <p:cNvPr id="14" name="Freeform 16">
              <a:extLst>
                <a:ext uri="{FF2B5EF4-FFF2-40B4-BE49-F238E27FC236}">
                  <a16:creationId xmlns:a16="http://schemas.microsoft.com/office/drawing/2014/main" id="{D2E16ECA-1B86-4E4D-BE3A-DCDC1B2EE325}"/>
                </a:ext>
              </a:extLst>
            </p:cNvPr>
            <p:cNvSpPr>
              <a:spLocks noEditPoints="1"/>
            </p:cNvSpPr>
            <p:nvPr/>
          </p:nvSpPr>
          <p:spPr bwMode="auto">
            <a:xfrm>
              <a:off x="1887538" y="5138738"/>
              <a:ext cx="968375" cy="322263"/>
            </a:xfrm>
            <a:custGeom>
              <a:avLst/>
              <a:gdLst>
                <a:gd name="T0" fmla="*/ 4 w 307"/>
                <a:gd name="T1" fmla="*/ 0 h 103"/>
                <a:gd name="T2" fmla="*/ 155 w 307"/>
                <a:gd name="T3" fmla="*/ 8 h 103"/>
                <a:gd name="T4" fmla="*/ 303 w 307"/>
                <a:gd name="T5" fmla="*/ 0 h 103"/>
                <a:gd name="T6" fmla="*/ 218 w 307"/>
                <a:gd name="T7" fmla="*/ 96 h 103"/>
                <a:gd name="T8" fmla="*/ 155 w 307"/>
                <a:gd name="T9" fmla="*/ 73 h 103"/>
                <a:gd name="T10" fmla="*/ 154 w 307"/>
                <a:gd name="T11" fmla="*/ 71 h 103"/>
                <a:gd name="T12" fmla="*/ 152 w 307"/>
                <a:gd name="T13" fmla="*/ 73 h 103"/>
                <a:gd name="T14" fmla="*/ 89 w 307"/>
                <a:gd name="T15" fmla="*/ 96 h 103"/>
                <a:gd name="T16" fmla="*/ 4 w 307"/>
                <a:gd name="T17" fmla="*/ 0 h 103"/>
                <a:gd name="T18" fmla="*/ 243 w 307"/>
                <a:gd name="T19" fmla="*/ 32 h 103"/>
                <a:gd name="T20" fmla="*/ 192 w 307"/>
                <a:gd name="T21" fmla="*/ 58 h 103"/>
                <a:gd name="T22" fmla="*/ 221 w 307"/>
                <a:gd name="T23" fmla="*/ 74 h 103"/>
                <a:gd name="T24" fmla="*/ 243 w 307"/>
                <a:gd name="T25" fmla="*/ 32 h 103"/>
                <a:gd name="T26" fmla="*/ 64 w 307"/>
                <a:gd name="T27" fmla="*/ 32 h 103"/>
                <a:gd name="T28" fmla="*/ 86 w 307"/>
                <a:gd name="T29" fmla="*/ 74 h 103"/>
                <a:gd name="T30" fmla="*/ 116 w 307"/>
                <a:gd name="T31" fmla="*/ 58 h 103"/>
                <a:gd name="T32" fmla="*/ 64 w 307"/>
                <a:gd name="T33"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103">
                  <a:moveTo>
                    <a:pt x="4" y="0"/>
                  </a:moveTo>
                  <a:cubicBezTo>
                    <a:pt x="70" y="9"/>
                    <a:pt x="140" y="8"/>
                    <a:pt x="155" y="8"/>
                  </a:cubicBezTo>
                  <a:cubicBezTo>
                    <a:pt x="171" y="8"/>
                    <a:pt x="238" y="9"/>
                    <a:pt x="303" y="0"/>
                  </a:cubicBezTo>
                  <a:cubicBezTo>
                    <a:pt x="303" y="0"/>
                    <a:pt x="307" y="72"/>
                    <a:pt x="218" y="96"/>
                  </a:cubicBezTo>
                  <a:cubicBezTo>
                    <a:pt x="180" y="103"/>
                    <a:pt x="155" y="73"/>
                    <a:pt x="155" y="73"/>
                  </a:cubicBezTo>
                  <a:cubicBezTo>
                    <a:pt x="154" y="71"/>
                    <a:pt x="154" y="71"/>
                    <a:pt x="154" y="71"/>
                  </a:cubicBezTo>
                  <a:cubicBezTo>
                    <a:pt x="152" y="73"/>
                    <a:pt x="152" y="73"/>
                    <a:pt x="152" y="73"/>
                  </a:cubicBezTo>
                  <a:cubicBezTo>
                    <a:pt x="152" y="73"/>
                    <a:pt x="127" y="103"/>
                    <a:pt x="89" y="96"/>
                  </a:cubicBezTo>
                  <a:cubicBezTo>
                    <a:pt x="0" y="72"/>
                    <a:pt x="4" y="0"/>
                    <a:pt x="4" y="0"/>
                  </a:cubicBezTo>
                  <a:close/>
                  <a:moveTo>
                    <a:pt x="243" y="32"/>
                  </a:moveTo>
                  <a:cubicBezTo>
                    <a:pt x="243" y="32"/>
                    <a:pt x="215" y="56"/>
                    <a:pt x="192" y="58"/>
                  </a:cubicBezTo>
                  <a:cubicBezTo>
                    <a:pt x="193" y="61"/>
                    <a:pt x="205" y="77"/>
                    <a:pt x="221" y="74"/>
                  </a:cubicBezTo>
                  <a:cubicBezTo>
                    <a:pt x="243" y="59"/>
                    <a:pt x="243" y="32"/>
                    <a:pt x="243" y="32"/>
                  </a:cubicBezTo>
                  <a:close/>
                  <a:moveTo>
                    <a:pt x="64" y="32"/>
                  </a:moveTo>
                  <a:cubicBezTo>
                    <a:pt x="64" y="32"/>
                    <a:pt x="64" y="59"/>
                    <a:pt x="86" y="74"/>
                  </a:cubicBezTo>
                  <a:cubicBezTo>
                    <a:pt x="102" y="77"/>
                    <a:pt x="114" y="61"/>
                    <a:pt x="116" y="58"/>
                  </a:cubicBezTo>
                  <a:cubicBezTo>
                    <a:pt x="92" y="56"/>
                    <a:pt x="64" y="32"/>
                    <a:pt x="64" y="32"/>
                  </a:cubicBezTo>
                  <a:close/>
                </a:path>
              </a:pathLst>
            </a:custGeom>
            <a:solidFill>
              <a:srgbClr val="4251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
              <a:extLst>
                <a:ext uri="{FF2B5EF4-FFF2-40B4-BE49-F238E27FC236}">
                  <a16:creationId xmlns:a16="http://schemas.microsoft.com/office/drawing/2014/main" id="{890F7305-DC77-F742-83E5-D7540EC1092B}"/>
                </a:ext>
              </a:extLst>
            </p:cNvPr>
            <p:cNvSpPr>
              <a:spLocks/>
            </p:cNvSpPr>
            <p:nvPr/>
          </p:nvSpPr>
          <p:spPr bwMode="auto">
            <a:xfrm>
              <a:off x="1552575" y="4251325"/>
              <a:ext cx="1651000" cy="858838"/>
            </a:xfrm>
            <a:custGeom>
              <a:avLst/>
              <a:gdLst>
                <a:gd name="T0" fmla="*/ 0 w 523"/>
                <a:gd name="T1" fmla="*/ 222 h 274"/>
                <a:gd name="T2" fmla="*/ 105 w 523"/>
                <a:gd name="T3" fmla="*/ 181 h 274"/>
                <a:gd name="T4" fmla="*/ 144 w 523"/>
                <a:gd name="T5" fmla="*/ 44 h 274"/>
                <a:gd name="T6" fmla="*/ 193 w 523"/>
                <a:gd name="T7" fmla="*/ 0 h 274"/>
                <a:gd name="T8" fmla="*/ 245 w 523"/>
                <a:gd name="T9" fmla="*/ 33 h 274"/>
                <a:gd name="T10" fmla="*/ 260 w 523"/>
                <a:gd name="T11" fmla="*/ 37 h 274"/>
                <a:gd name="T12" fmla="*/ 261 w 523"/>
                <a:gd name="T13" fmla="*/ 37 h 274"/>
                <a:gd name="T14" fmla="*/ 263 w 523"/>
                <a:gd name="T15" fmla="*/ 37 h 274"/>
                <a:gd name="T16" fmla="*/ 278 w 523"/>
                <a:gd name="T17" fmla="*/ 33 h 274"/>
                <a:gd name="T18" fmla="*/ 329 w 523"/>
                <a:gd name="T19" fmla="*/ 0 h 274"/>
                <a:gd name="T20" fmla="*/ 379 w 523"/>
                <a:gd name="T21" fmla="*/ 44 h 274"/>
                <a:gd name="T22" fmla="*/ 418 w 523"/>
                <a:gd name="T23" fmla="*/ 181 h 274"/>
                <a:gd name="T24" fmla="*/ 523 w 523"/>
                <a:gd name="T25" fmla="*/ 222 h 274"/>
                <a:gd name="T26" fmla="*/ 261 w 523"/>
                <a:gd name="T27" fmla="*/ 274 h 274"/>
                <a:gd name="T28" fmla="*/ 0 w 523"/>
                <a:gd name="T29" fmla="*/ 22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274">
                  <a:moveTo>
                    <a:pt x="0" y="222"/>
                  </a:moveTo>
                  <a:cubicBezTo>
                    <a:pt x="0" y="206"/>
                    <a:pt x="41" y="190"/>
                    <a:pt x="105" y="181"/>
                  </a:cubicBezTo>
                  <a:cubicBezTo>
                    <a:pt x="144" y="44"/>
                    <a:pt x="144" y="44"/>
                    <a:pt x="144" y="44"/>
                  </a:cubicBezTo>
                  <a:cubicBezTo>
                    <a:pt x="144" y="44"/>
                    <a:pt x="163" y="0"/>
                    <a:pt x="193" y="0"/>
                  </a:cubicBezTo>
                  <a:cubicBezTo>
                    <a:pt x="221" y="1"/>
                    <a:pt x="245" y="33"/>
                    <a:pt x="245" y="33"/>
                  </a:cubicBezTo>
                  <a:cubicBezTo>
                    <a:pt x="250" y="37"/>
                    <a:pt x="257" y="38"/>
                    <a:pt x="260" y="37"/>
                  </a:cubicBezTo>
                  <a:cubicBezTo>
                    <a:pt x="261" y="37"/>
                    <a:pt x="261" y="37"/>
                    <a:pt x="261" y="37"/>
                  </a:cubicBezTo>
                  <a:cubicBezTo>
                    <a:pt x="262" y="37"/>
                    <a:pt x="263" y="37"/>
                    <a:pt x="263" y="37"/>
                  </a:cubicBezTo>
                  <a:cubicBezTo>
                    <a:pt x="266" y="38"/>
                    <a:pt x="272" y="37"/>
                    <a:pt x="278" y="33"/>
                  </a:cubicBezTo>
                  <a:cubicBezTo>
                    <a:pt x="278" y="33"/>
                    <a:pt x="302" y="1"/>
                    <a:pt x="329" y="0"/>
                  </a:cubicBezTo>
                  <a:cubicBezTo>
                    <a:pt x="359" y="0"/>
                    <a:pt x="379" y="44"/>
                    <a:pt x="379" y="44"/>
                  </a:cubicBezTo>
                  <a:cubicBezTo>
                    <a:pt x="418" y="181"/>
                    <a:pt x="418" y="181"/>
                    <a:pt x="418" y="181"/>
                  </a:cubicBezTo>
                  <a:cubicBezTo>
                    <a:pt x="482" y="190"/>
                    <a:pt x="523" y="206"/>
                    <a:pt x="523" y="222"/>
                  </a:cubicBezTo>
                  <a:cubicBezTo>
                    <a:pt x="523" y="251"/>
                    <a:pt x="406" y="274"/>
                    <a:pt x="261" y="274"/>
                  </a:cubicBezTo>
                  <a:cubicBezTo>
                    <a:pt x="117" y="274"/>
                    <a:pt x="0" y="251"/>
                    <a:pt x="0" y="222"/>
                  </a:cubicBezTo>
                  <a:close/>
                </a:path>
              </a:pathLst>
            </a:custGeom>
            <a:solidFill>
              <a:srgbClr val="4251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a:extLst>
              <a:ext uri="{FF2B5EF4-FFF2-40B4-BE49-F238E27FC236}">
                <a16:creationId xmlns:a16="http://schemas.microsoft.com/office/drawing/2014/main" id="{F77D71C2-2552-BD4B-8933-A026AC3344BF}"/>
              </a:ext>
            </a:extLst>
          </p:cNvPr>
          <p:cNvGrpSpPr/>
          <p:nvPr/>
        </p:nvGrpSpPr>
        <p:grpSpPr>
          <a:xfrm>
            <a:off x="2829278" y="1051278"/>
            <a:ext cx="938213" cy="1163638"/>
            <a:chOff x="2908300" y="1333500"/>
            <a:chExt cx="938213" cy="1163638"/>
          </a:xfrm>
        </p:grpSpPr>
        <p:sp>
          <p:nvSpPr>
            <p:cNvPr id="17" name="Freeform 5">
              <a:extLst>
                <a:ext uri="{FF2B5EF4-FFF2-40B4-BE49-F238E27FC236}">
                  <a16:creationId xmlns:a16="http://schemas.microsoft.com/office/drawing/2014/main" id="{05E23736-C11C-E141-87C3-545A6AC203F5}"/>
                </a:ext>
              </a:extLst>
            </p:cNvPr>
            <p:cNvSpPr>
              <a:spLocks noEditPoints="1"/>
            </p:cNvSpPr>
            <p:nvPr/>
          </p:nvSpPr>
          <p:spPr bwMode="auto">
            <a:xfrm>
              <a:off x="3355975" y="1416050"/>
              <a:ext cx="41275" cy="1081088"/>
            </a:xfrm>
            <a:custGeom>
              <a:avLst/>
              <a:gdLst>
                <a:gd name="T0" fmla="*/ 0 w 71"/>
                <a:gd name="T1" fmla="*/ 23 h 1881"/>
                <a:gd name="T2" fmla="*/ 24 w 71"/>
                <a:gd name="T3" fmla="*/ 0 h 1881"/>
                <a:gd name="T4" fmla="*/ 48 w 71"/>
                <a:gd name="T5" fmla="*/ 0 h 1881"/>
                <a:gd name="T6" fmla="*/ 71 w 71"/>
                <a:gd name="T7" fmla="*/ 23 h 1881"/>
                <a:gd name="T8" fmla="*/ 71 w 71"/>
                <a:gd name="T9" fmla="*/ 637 h 1881"/>
                <a:gd name="T10" fmla="*/ 0 w 71"/>
                <a:gd name="T11" fmla="*/ 651 h 1881"/>
                <a:gd name="T12" fmla="*/ 0 w 71"/>
                <a:gd name="T13" fmla="*/ 23 h 1881"/>
                <a:gd name="T14" fmla="*/ 71 w 71"/>
                <a:gd name="T15" fmla="*/ 1726 h 1881"/>
                <a:gd name="T16" fmla="*/ 71 w 71"/>
                <a:gd name="T17" fmla="*/ 1858 h 1881"/>
                <a:gd name="T18" fmla="*/ 48 w 71"/>
                <a:gd name="T19" fmla="*/ 1881 h 1881"/>
                <a:gd name="T20" fmla="*/ 24 w 71"/>
                <a:gd name="T21" fmla="*/ 1881 h 1881"/>
                <a:gd name="T22" fmla="*/ 0 w 71"/>
                <a:gd name="T23" fmla="*/ 1858 h 1881"/>
                <a:gd name="T24" fmla="*/ 0 w 71"/>
                <a:gd name="T25" fmla="*/ 1726 h 1881"/>
                <a:gd name="T26" fmla="*/ 36 w 71"/>
                <a:gd name="T27" fmla="*/ 1709 h 1881"/>
                <a:gd name="T28" fmla="*/ 71 w 71"/>
                <a:gd name="T29" fmla="*/ 1726 h 1881"/>
                <a:gd name="T30" fmla="*/ 71 w 71"/>
                <a:gd name="T31" fmla="*/ 780 h 1881"/>
                <a:gd name="T32" fmla="*/ 71 w 71"/>
                <a:gd name="T33" fmla="*/ 906 h 1881"/>
                <a:gd name="T34" fmla="*/ 0 w 71"/>
                <a:gd name="T35" fmla="*/ 944 h 1881"/>
                <a:gd name="T36" fmla="*/ 0 w 71"/>
                <a:gd name="T37" fmla="*/ 791 h 1881"/>
                <a:gd name="T38" fmla="*/ 71 w 71"/>
                <a:gd name="T39" fmla="*/ 780 h 1881"/>
                <a:gd name="T40" fmla="*/ 71 w 71"/>
                <a:gd name="T41" fmla="*/ 1087 h 1881"/>
                <a:gd name="T42" fmla="*/ 71 w 71"/>
                <a:gd name="T43" fmla="*/ 1194 h 1881"/>
                <a:gd name="T44" fmla="*/ 36 w 71"/>
                <a:gd name="T45" fmla="*/ 1207 h 1881"/>
                <a:gd name="T46" fmla="*/ 0 w 71"/>
                <a:gd name="T47" fmla="*/ 1194 h 1881"/>
                <a:gd name="T48" fmla="*/ 0 w 71"/>
                <a:gd name="T49" fmla="*/ 1122 h 1881"/>
                <a:gd name="T50" fmla="*/ 71 w 71"/>
                <a:gd name="T51" fmla="*/ 1087 h 1881"/>
                <a:gd name="T52" fmla="*/ 36 w 71"/>
                <a:gd name="T53" fmla="*/ 1534 h 1881"/>
                <a:gd name="T54" fmla="*/ 44 w 71"/>
                <a:gd name="T55" fmla="*/ 1541 h 1881"/>
                <a:gd name="T56" fmla="*/ 36 w 71"/>
                <a:gd name="T57" fmla="*/ 1547 h 1881"/>
                <a:gd name="T58" fmla="*/ 27 w 71"/>
                <a:gd name="T59" fmla="*/ 1541 h 1881"/>
                <a:gd name="T60" fmla="*/ 36 w 71"/>
                <a:gd name="T61" fmla="*/ 1534 h 1881"/>
                <a:gd name="T62" fmla="*/ 51 w 71"/>
                <a:gd name="T63" fmla="*/ 1334 h 1881"/>
                <a:gd name="T64" fmla="*/ 63 w 71"/>
                <a:gd name="T65" fmla="*/ 1345 h 1881"/>
                <a:gd name="T66" fmla="*/ 0 w 71"/>
                <a:gd name="T67" fmla="*/ 1380 h 1881"/>
                <a:gd name="T68" fmla="*/ 0 w 71"/>
                <a:gd name="T69" fmla="*/ 1352 h 1881"/>
                <a:gd name="T70" fmla="*/ 51 w 71"/>
                <a:gd name="T71" fmla="*/ 1334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881">
                  <a:moveTo>
                    <a:pt x="0" y="23"/>
                  </a:moveTo>
                  <a:cubicBezTo>
                    <a:pt x="0" y="10"/>
                    <a:pt x="11" y="0"/>
                    <a:pt x="24" y="0"/>
                  </a:cubicBezTo>
                  <a:cubicBezTo>
                    <a:pt x="48" y="0"/>
                    <a:pt x="48" y="0"/>
                    <a:pt x="48" y="0"/>
                  </a:cubicBezTo>
                  <a:cubicBezTo>
                    <a:pt x="61" y="0"/>
                    <a:pt x="71" y="10"/>
                    <a:pt x="71" y="23"/>
                  </a:cubicBezTo>
                  <a:cubicBezTo>
                    <a:pt x="71" y="637"/>
                    <a:pt x="71" y="637"/>
                    <a:pt x="71" y="637"/>
                  </a:cubicBezTo>
                  <a:cubicBezTo>
                    <a:pt x="52" y="641"/>
                    <a:pt x="27" y="645"/>
                    <a:pt x="0" y="651"/>
                  </a:cubicBezTo>
                  <a:lnTo>
                    <a:pt x="0" y="23"/>
                  </a:lnTo>
                  <a:close/>
                  <a:moveTo>
                    <a:pt x="71" y="1726"/>
                  </a:moveTo>
                  <a:cubicBezTo>
                    <a:pt x="71" y="1858"/>
                    <a:pt x="71" y="1858"/>
                    <a:pt x="71" y="1858"/>
                  </a:cubicBezTo>
                  <a:cubicBezTo>
                    <a:pt x="71" y="1870"/>
                    <a:pt x="61" y="1881"/>
                    <a:pt x="48" y="1881"/>
                  </a:cubicBezTo>
                  <a:cubicBezTo>
                    <a:pt x="24" y="1881"/>
                    <a:pt x="24" y="1881"/>
                    <a:pt x="24" y="1881"/>
                  </a:cubicBezTo>
                  <a:cubicBezTo>
                    <a:pt x="11" y="1881"/>
                    <a:pt x="0" y="1870"/>
                    <a:pt x="0" y="1858"/>
                  </a:cubicBezTo>
                  <a:cubicBezTo>
                    <a:pt x="0" y="1726"/>
                    <a:pt x="0" y="1726"/>
                    <a:pt x="0" y="1726"/>
                  </a:cubicBezTo>
                  <a:cubicBezTo>
                    <a:pt x="12" y="1720"/>
                    <a:pt x="24" y="1715"/>
                    <a:pt x="36" y="1709"/>
                  </a:cubicBezTo>
                  <a:cubicBezTo>
                    <a:pt x="48" y="1715"/>
                    <a:pt x="60" y="1720"/>
                    <a:pt x="71" y="1726"/>
                  </a:cubicBezTo>
                  <a:close/>
                  <a:moveTo>
                    <a:pt x="71" y="780"/>
                  </a:moveTo>
                  <a:cubicBezTo>
                    <a:pt x="71" y="906"/>
                    <a:pt x="71" y="906"/>
                    <a:pt x="71" y="906"/>
                  </a:cubicBezTo>
                  <a:cubicBezTo>
                    <a:pt x="50" y="917"/>
                    <a:pt x="25" y="930"/>
                    <a:pt x="0" y="944"/>
                  </a:cubicBezTo>
                  <a:cubicBezTo>
                    <a:pt x="0" y="791"/>
                    <a:pt x="0" y="791"/>
                    <a:pt x="0" y="791"/>
                  </a:cubicBezTo>
                  <a:cubicBezTo>
                    <a:pt x="22" y="787"/>
                    <a:pt x="45" y="784"/>
                    <a:pt x="71" y="780"/>
                  </a:cubicBezTo>
                  <a:close/>
                  <a:moveTo>
                    <a:pt x="71" y="1087"/>
                  </a:moveTo>
                  <a:cubicBezTo>
                    <a:pt x="71" y="1194"/>
                    <a:pt x="71" y="1194"/>
                    <a:pt x="71" y="1194"/>
                  </a:cubicBezTo>
                  <a:cubicBezTo>
                    <a:pt x="60" y="1199"/>
                    <a:pt x="48" y="1203"/>
                    <a:pt x="36" y="1207"/>
                  </a:cubicBezTo>
                  <a:cubicBezTo>
                    <a:pt x="23" y="1203"/>
                    <a:pt x="12" y="1199"/>
                    <a:pt x="0" y="1194"/>
                  </a:cubicBezTo>
                  <a:cubicBezTo>
                    <a:pt x="0" y="1122"/>
                    <a:pt x="0" y="1122"/>
                    <a:pt x="0" y="1122"/>
                  </a:cubicBezTo>
                  <a:lnTo>
                    <a:pt x="71" y="1087"/>
                  </a:lnTo>
                  <a:close/>
                  <a:moveTo>
                    <a:pt x="36" y="1534"/>
                  </a:moveTo>
                  <a:cubicBezTo>
                    <a:pt x="39" y="1537"/>
                    <a:pt x="42" y="1539"/>
                    <a:pt x="44" y="1541"/>
                  </a:cubicBezTo>
                  <a:cubicBezTo>
                    <a:pt x="41" y="1543"/>
                    <a:pt x="39" y="1545"/>
                    <a:pt x="36" y="1547"/>
                  </a:cubicBezTo>
                  <a:cubicBezTo>
                    <a:pt x="27" y="1541"/>
                    <a:pt x="27" y="1541"/>
                    <a:pt x="27" y="1541"/>
                  </a:cubicBezTo>
                  <a:cubicBezTo>
                    <a:pt x="30" y="1539"/>
                    <a:pt x="33" y="1537"/>
                    <a:pt x="36" y="1534"/>
                  </a:cubicBezTo>
                  <a:close/>
                  <a:moveTo>
                    <a:pt x="51" y="1334"/>
                  </a:moveTo>
                  <a:cubicBezTo>
                    <a:pt x="55" y="1337"/>
                    <a:pt x="59" y="1341"/>
                    <a:pt x="63" y="1345"/>
                  </a:cubicBezTo>
                  <a:cubicBezTo>
                    <a:pt x="39" y="1357"/>
                    <a:pt x="18" y="1369"/>
                    <a:pt x="0" y="1380"/>
                  </a:cubicBezTo>
                  <a:cubicBezTo>
                    <a:pt x="0" y="1352"/>
                    <a:pt x="0" y="1352"/>
                    <a:pt x="0" y="1352"/>
                  </a:cubicBezTo>
                  <a:lnTo>
                    <a:pt x="51" y="1334"/>
                  </a:lnTo>
                  <a:close/>
                </a:path>
              </a:pathLst>
            </a:cu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6">
              <a:extLst>
                <a:ext uri="{FF2B5EF4-FFF2-40B4-BE49-F238E27FC236}">
                  <a16:creationId xmlns:a16="http://schemas.microsoft.com/office/drawing/2014/main" id="{ED2DBD3B-D39E-D643-B21A-70A4AF760E2E}"/>
                </a:ext>
              </a:extLst>
            </p:cNvPr>
            <p:cNvSpPr>
              <a:spLocks noChangeArrowheads="1"/>
            </p:cNvSpPr>
            <p:nvPr/>
          </p:nvSpPr>
          <p:spPr bwMode="auto">
            <a:xfrm>
              <a:off x="3316288" y="1333500"/>
              <a:ext cx="122238" cy="122238"/>
            </a:xfrm>
            <a:prstGeom prst="ellipse">
              <a:avLst/>
            </a:pr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27C2E1C2-FBB3-E349-8B65-600D3EDADC81}"/>
                </a:ext>
              </a:extLst>
            </p:cNvPr>
            <p:cNvSpPr>
              <a:spLocks/>
            </p:cNvSpPr>
            <p:nvPr/>
          </p:nvSpPr>
          <p:spPr bwMode="auto">
            <a:xfrm>
              <a:off x="2908300" y="1436688"/>
              <a:ext cx="433388" cy="187325"/>
            </a:xfrm>
            <a:custGeom>
              <a:avLst/>
              <a:gdLst>
                <a:gd name="T0" fmla="*/ 359 w 752"/>
                <a:gd name="T1" fmla="*/ 285 h 326"/>
                <a:gd name="T2" fmla="*/ 406 w 752"/>
                <a:gd name="T3" fmla="*/ 245 h 326"/>
                <a:gd name="T4" fmla="*/ 286 w 752"/>
                <a:gd name="T5" fmla="*/ 244 h 326"/>
                <a:gd name="T6" fmla="*/ 239 w 752"/>
                <a:gd name="T7" fmla="*/ 204 h 326"/>
                <a:gd name="T8" fmla="*/ 286 w 752"/>
                <a:gd name="T9" fmla="*/ 163 h 326"/>
                <a:gd name="T10" fmla="*/ 166 w 752"/>
                <a:gd name="T11" fmla="*/ 163 h 326"/>
                <a:gd name="T12" fmla="*/ 120 w 752"/>
                <a:gd name="T13" fmla="*/ 122 h 326"/>
                <a:gd name="T14" fmla="*/ 166 w 752"/>
                <a:gd name="T15" fmla="*/ 82 h 326"/>
                <a:gd name="T16" fmla="*/ 46 w 752"/>
                <a:gd name="T17" fmla="*/ 81 h 326"/>
                <a:gd name="T18" fmla="*/ 0 w 752"/>
                <a:gd name="T19" fmla="*/ 41 h 326"/>
                <a:gd name="T20" fmla="*/ 46 w 752"/>
                <a:gd name="T21" fmla="*/ 0 h 326"/>
                <a:gd name="T22" fmla="*/ 632 w 752"/>
                <a:gd name="T23" fmla="*/ 0 h 326"/>
                <a:gd name="T24" fmla="*/ 678 w 752"/>
                <a:gd name="T25" fmla="*/ 41 h 326"/>
                <a:gd name="T26" fmla="*/ 632 w 752"/>
                <a:gd name="T27" fmla="*/ 81 h 326"/>
                <a:gd name="T28" fmla="*/ 751 w 752"/>
                <a:gd name="T29" fmla="*/ 82 h 326"/>
                <a:gd name="T30" fmla="*/ 752 w 752"/>
                <a:gd name="T31" fmla="*/ 326 h 326"/>
                <a:gd name="T32" fmla="*/ 406 w 752"/>
                <a:gd name="T33" fmla="*/ 326 h 326"/>
                <a:gd name="T34" fmla="*/ 359 w 752"/>
                <a:gd name="T35" fmla="*/ 2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2" h="326">
                  <a:moveTo>
                    <a:pt x="359" y="285"/>
                  </a:moveTo>
                  <a:cubicBezTo>
                    <a:pt x="359" y="263"/>
                    <a:pt x="380" y="245"/>
                    <a:pt x="406" y="245"/>
                  </a:cubicBezTo>
                  <a:cubicBezTo>
                    <a:pt x="286" y="244"/>
                    <a:pt x="286" y="244"/>
                    <a:pt x="286" y="244"/>
                  </a:cubicBezTo>
                  <a:cubicBezTo>
                    <a:pt x="260" y="244"/>
                    <a:pt x="239" y="226"/>
                    <a:pt x="239" y="204"/>
                  </a:cubicBezTo>
                  <a:cubicBezTo>
                    <a:pt x="239" y="181"/>
                    <a:pt x="260" y="163"/>
                    <a:pt x="286" y="163"/>
                  </a:cubicBezTo>
                  <a:cubicBezTo>
                    <a:pt x="166" y="163"/>
                    <a:pt x="166" y="163"/>
                    <a:pt x="166" y="163"/>
                  </a:cubicBezTo>
                  <a:cubicBezTo>
                    <a:pt x="140" y="163"/>
                    <a:pt x="120" y="144"/>
                    <a:pt x="120" y="122"/>
                  </a:cubicBezTo>
                  <a:cubicBezTo>
                    <a:pt x="120" y="100"/>
                    <a:pt x="140" y="82"/>
                    <a:pt x="166" y="82"/>
                  </a:cubicBezTo>
                  <a:cubicBezTo>
                    <a:pt x="46" y="81"/>
                    <a:pt x="46" y="81"/>
                    <a:pt x="46" y="81"/>
                  </a:cubicBezTo>
                  <a:cubicBezTo>
                    <a:pt x="21" y="81"/>
                    <a:pt x="0" y="63"/>
                    <a:pt x="0" y="41"/>
                  </a:cubicBezTo>
                  <a:cubicBezTo>
                    <a:pt x="0" y="18"/>
                    <a:pt x="21" y="0"/>
                    <a:pt x="46" y="0"/>
                  </a:cubicBezTo>
                  <a:cubicBezTo>
                    <a:pt x="632" y="0"/>
                    <a:pt x="632" y="0"/>
                    <a:pt x="632" y="0"/>
                  </a:cubicBezTo>
                  <a:cubicBezTo>
                    <a:pt x="657" y="0"/>
                    <a:pt x="678" y="18"/>
                    <a:pt x="678" y="41"/>
                  </a:cubicBezTo>
                  <a:cubicBezTo>
                    <a:pt x="678" y="63"/>
                    <a:pt x="657" y="81"/>
                    <a:pt x="632" y="81"/>
                  </a:cubicBezTo>
                  <a:cubicBezTo>
                    <a:pt x="751" y="82"/>
                    <a:pt x="751" y="82"/>
                    <a:pt x="751" y="82"/>
                  </a:cubicBezTo>
                  <a:cubicBezTo>
                    <a:pt x="752" y="326"/>
                    <a:pt x="752" y="326"/>
                    <a:pt x="752" y="326"/>
                  </a:cubicBezTo>
                  <a:cubicBezTo>
                    <a:pt x="406" y="326"/>
                    <a:pt x="406" y="326"/>
                    <a:pt x="406" y="326"/>
                  </a:cubicBezTo>
                  <a:cubicBezTo>
                    <a:pt x="380" y="326"/>
                    <a:pt x="359" y="307"/>
                    <a:pt x="359" y="285"/>
                  </a:cubicBezTo>
                  <a:close/>
                </a:path>
              </a:pathLst>
            </a:cu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80606840-A0C5-C949-A331-5ED435103339}"/>
                </a:ext>
              </a:extLst>
            </p:cNvPr>
            <p:cNvSpPr>
              <a:spLocks/>
            </p:cNvSpPr>
            <p:nvPr/>
          </p:nvSpPr>
          <p:spPr bwMode="auto">
            <a:xfrm>
              <a:off x="3413125" y="1436688"/>
              <a:ext cx="433388" cy="187325"/>
            </a:xfrm>
            <a:custGeom>
              <a:avLst/>
              <a:gdLst>
                <a:gd name="T0" fmla="*/ 393 w 753"/>
                <a:gd name="T1" fmla="*/ 285 h 326"/>
                <a:gd name="T2" fmla="*/ 347 w 753"/>
                <a:gd name="T3" fmla="*/ 245 h 326"/>
                <a:gd name="T4" fmla="*/ 466 w 753"/>
                <a:gd name="T5" fmla="*/ 244 h 326"/>
                <a:gd name="T6" fmla="*/ 513 w 753"/>
                <a:gd name="T7" fmla="*/ 204 h 326"/>
                <a:gd name="T8" fmla="*/ 466 w 753"/>
                <a:gd name="T9" fmla="*/ 163 h 326"/>
                <a:gd name="T10" fmla="*/ 586 w 753"/>
                <a:gd name="T11" fmla="*/ 163 h 326"/>
                <a:gd name="T12" fmla="*/ 633 w 753"/>
                <a:gd name="T13" fmla="*/ 122 h 326"/>
                <a:gd name="T14" fmla="*/ 586 w 753"/>
                <a:gd name="T15" fmla="*/ 82 h 326"/>
                <a:gd name="T16" fmla="*/ 706 w 753"/>
                <a:gd name="T17" fmla="*/ 81 h 326"/>
                <a:gd name="T18" fmla="*/ 753 w 753"/>
                <a:gd name="T19" fmla="*/ 41 h 326"/>
                <a:gd name="T20" fmla="*/ 706 w 753"/>
                <a:gd name="T21" fmla="*/ 0 h 326"/>
                <a:gd name="T22" fmla="*/ 121 w 753"/>
                <a:gd name="T23" fmla="*/ 0 h 326"/>
                <a:gd name="T24" fmla="*/ 74 w 753"/>
                <a:gd name="T25" fmla="*/ 41 h 326"/>
                <a:gd name="T26" fmla="*/ 121 w 753"/>
                <a:gd name="T27" fmla="*/ 81 h 326"/>
                <a:gd name="T28" fmla="*/ 1 w 753"/>
                <a:gd name="T29" fmla="*/ 82 h 326"/>
                <a:gd name="T30" fmla="*/ 0 w 753"/>
                <a:gd name="T31" fmla="*/ 326 h 326"/>
                <a:gd name="T32" fmla="*/ 347 w 753"/>
                <a:gd name="T33" fmla="*/ 326 h 326"/>
                <a:gd name="T34" fmla="*/ 393 w 753"/>
                <a:gd name="T35" fmla="*/ 2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3" h="326">
                  <a:moveTo>
                    <a:pt x="393" y="285"/>
                  </a:moveTo>
                  <a:cubicBezTo>
                    <a:pt x="393" y="263"/>
                    <a:pt x="372" y="245"/>
                    <a:pt x="347" y="245"/>
                  </a:cubicBezTo>
                  <a:cubicBezTo>
                    <a:pt x="466" y="244"/>
                    <a:pt x="466" y="244"/>
                    <a:pt x="466" y="244"/>
                  </a:cubicBezTo>
                  <a:cubicBezTo>
                    <a:pt x="492" y="244"/>
                    <a:pt x="513" y="226"/>
                    <a:pt x="513" y="204"/>
                  </a:cubicBezTo>
                  <a:cubicBezTo>
                    <a:pt x="513" y="181"/>
                    <a:pt x="492" y="163"/>
                    <a:pt x="466" y="163"/>
                  </a:cubicBezTo>
                  <a:cubicBezTo>
                    <a:pt x="586" y="163"/>
                    <a:pt x="586" y="163"/>
                    <a:pt x="586" y="163"/>
                  </a:cubicBezTo>
                  <a:cubicBezTo>
                    <a:pt x="612" y="163"/>
                    <a:pt x="633" y="144"/>
                    <a:pt x="633" y="122"/>
                  </a:cubicBezTo>
                  <a:cubicBezTo>
                    <a:pt x="633" y="100"/>
                    <a:pt x="612" y="82"/>
                    <a:pt x="586" y="82"/>
                  </a:cubicBezTo>
                  <a:cubicBezTo>
                    <a:pt x="706" y="81"/>
                    <a:pt x="706" y="81"/>
                    <a:pt x="706" y="81"/>
                  </a:cubicBezTo>
                  <a:cubicBezTo>
                    <a:pt x="732" y="81"/>
                    <a:pt x="753" y="63"/>
                    <a:pt x="753" y="41"/>
                  </a:cubicBezTo>
                  <a:cubicBezTo>
                    <a:pt x="753" y="18"/>
                    <a:pt x="732" y="0"/>
                    <a:pt x="706" y="0"/>
                  </a:cubicBezTo>
                  <a:cubicBezTo>
                    <a:pt x="121" y="0"/>
                    <a:pt x="121" y="0"/>
                    <a:pt x="121" y="0"/>
                  </a:cubicBezTo>
                  <a:cubicBezTo>
                    <a:pt x="95" y="0"/>
                    <a:pt x="74" y="18"/>
                    <a:pt x="74" y="41"/>
                  </a:cubicBezTo>
                  <a:cubicBezTo>
                    <a:pt x="74" y="63"/>
                    <a:pt x="95" y="81"/>
                    <a:pt x="121" y="81"/>
                  </a:cubicBezTo>
                  <a:cubicBezTo>
                    <a:pt x="1" y="82"/>
                    <a:pt x="1" y="82"/>
                    <a:pt x="1" y="82"/>
                  </a:cubicBezTo>
                  <a:cubicBezTo>
                    <a:pt x="0" y="326"/>
                    <a:pt x="0" y="326"/>
                    <a:pt x="0" y="326"/>
                  </a:cubicBezTo>
                  <a:cubicBezTo>
                    <a:pt x="347" y="326"/>
                    <a:pt x="347" y="326"/>
                    <a:pt x="347" y="326"/>
                  </a:cubicBezTo>
                  <a:cubicBezTo>
                    <a:pt x="372" y="326"/>
                    <a:pt x="393" y="307"/>
                    <a:pt x="393" y="285"/>
                  </a:cubicBezTo>
                  <a:close/>
                </a:path>
              </a:pathLst>
            </a:cu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418FEBAB-D5EA-DC41-82C5-89EE58B7C32C}"/>
                </a:ext>
              </a:extLst>
            </p:cNvPr>
            <p:cNvSpPr>
              <a:spLocks noEditPoints="1"/>
            </p:cNvSpPr>
            <p:nvPr/>
          </p:nvSpPr>
          <p:spPr bwMode="auto">
            <a:xfrm>
              <a:off x="3228975" y="1655763"/>
              <a:ext cx="379413" cy="769938"/>
            </a:xfrm>
            <a:custGeom>
              <a:avLst/>
              <a:gdLst>
                <a:gd name="T0" fmla="*/ 302 w 659"/>
                <a:gd name="T1" fmla="*/ 1124 h 1339"/>
                <a:gd name="T2" fmla="*/ 288 w 659"/>
                <a:gd name="T3" fmla="*/ 1109 h 1339"/>
                <a:gd name="T4" fmla="*/ 373 w 659"/>
                <a:gd name="T5" fmla="*/ 1063 h 1339"/>
                <a:gd name="T6" fmla="*/ 399 w 659"/>
                <a:gd name="T7" fmla="*/ 1131 h 1339"/>
                <a:gd name="T8" fmla="*/ 147 w 659"/>
                <a:gd name="T9" fmla="*/ 1315 h 1339"/>
                <a:gd name="T10" fmla="*/ 110 w 659"/>
                <a:gd name="T11" fmla="*/ 1229 h 1339"/>
                <a:gd name="T12" fmla="*/ 219 w 659"/>
                <a:gd name="T13" fmla="*/ 1177 h 1339"/>
                <a:gd name="T14" fmla="*/ 302 w 659"/>
                <a:gd name="T15" fmla="*/ 1124 h 1339"/>
                <a:gd name="T16" fmla="*/ 139 w 659"/>
                <a:gd name="T17" fmla="*/ 1018 h 1339"/>
                <a:gd name="T18" fmla="*/ 82 w 659"/>
                <a:gd name="T19" fmla="*/ 933 h 1339"/>
                <a:gd name="T20" fmla="*/ 369 w 659"/>
                <a:gd name="T21" fmla="*/ 743 h 1339"/>
                <a:gd name="T22" fmla="*/ 292 w 659"/>
                <a:gd name="T23" fmla="*/ 669 h 1339"/>
                <a:gd name="T24" fmla="*/ 387 w 659"/>
                <a:gd name="T25" fmla="*/ 622 h 1339"/>
                <a:gd name="T26" fmla="*/ 462 w 659"/>
                <a:gd name="T27" fmla="*/ 743 h 1339"/>
                <a:gd name="T28" fmla="*/ 180 w 659"/>
                <a:gd name="T29" fmla="*/ 932 h 1339"/>
                <a:gd name="T30" fmla="*/ 223 w 659"/>
                <a:gd name="T31" fmla="*/ 962 h 1339"/>
                <a:gd name="T32" fmla="*/ 139 w 659"/>
                <a:gd name="T33" fmla="*/ 1018 h 1339"/>
                <a:gd name="T34" fmla="*/ 126 w 659"/>
                <a:gd name="T35" fmla="*/ 581 h 1339"/>
                <a:gd name="T36" fmla="*/ 0 w 659"/>
                <a:gd name="T37" fmla="*/ 430 h 1339"/>
                <a:gd name="T38" fmla="*/ 260 w 659"/>
                <a:gd name="T39" fmla="*/ 250 h 1339"/>
                <a:gd name="T40" fmla="*/ 426 w 659"/>
                <a:gd name="T41" fmla="*/ 216 h 1339"/>
                <a:gd name="T42" fmla="*/ 566 w 659"/>
                <a:gd name="T43" fmla="*/ 138 h 1339"/>
                <a:gd name="T44" fmla="*/ 509 w 659"/>
                <a:gd name="T45" fmla="*/ 93 h 1339"/>
                <a:gd name="T46" fmla="*/ 424 w 659"/>
                <a:gd name="T47" fmla="*/ 137 h 1339"/>
                <a:gd name="T48" fmla="*/ 348 w 659"/>
                <a:gd name="T49" fmla="*/ 83 h 1339"/>
                <a:gd name="T50" fmla="*/ 360 w 659"/>
                <a:gd name="T51" fmla="*/ 69 h 1339"/>
                <a:gd name="T52" fmla="*/ 509 w 659"/>
                <a:gd name="T53" fmla="*/ 0 h 1339"/>
                <a:gd name="T54" fmla="*/ 659 w 659"/>
                <a:gd name="T55" fmla="*/ 138 h 1339"/>
                <a:gd name="T56" fmla="*/ 274 w 659"/>
                <a:gd name="T57" fmla="*/ 342 h 1339"/>
                <a:gd name="T58" fmla="*/ 94 w 659"/>
                <a:gd name="T59" fmla="*/ 430 h 1339"/>
                <a:gd name="T60" fmla="*/ 223 w 659"/>
                <a:gd name="T61" fmla="*/ 526 h 1339"/>
                <a:gd name="T62" fmla="*/ 126 w 659"/>
                <a:gd name="T63" fmla="*/ 581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9" h="1339">
                  <a:moveTo>
                    <a:pt x="302" y="1124"/>
                  </a:moveTo>
                  <a:cubicBezTo>
                    <a:pt x="298" y="1119"/>
                    <a:pt x="294" y="1114"/>
                    <a:pt x="288" y="1109"/>
                  </a:cubicBezTo>
                  <a:cubicBezTo>
                    <a:pt x="314" y="1094"/>
                    <a:pt x="345" y="1080"/>
                    <a:pt x="373" y="1063"/>
                  </a:cubicBezTo>
                  <a:cubicBezTo>
                    <a:pt x="389" y="1082"/>
                    <a:pt x="399" y="1104"/>
                    <a:pt x="399" y="1131"/>
                  </a:cubicBezTo>
                  <a:cubicBezTo>
                    <a:pt x="399" y="1210"/>
                    <a:pt x="199" y="1293"/>
                    <a:pt x="147" y="1315"/>
                  </a:cubicBezTo>
                  <a:cubicBezTo>
                    <a:pt x="91" y="1339"/>
                    <a:pt x="53" y="1254"/>
                    <a:pt x="110" y="1229"/>
                  </a:cubicBezTo>
                  <a:cubicBezTo>
                    <a:pt x="110" y="1229"/>
                    <a:pt x="165" y="1206"/>
                    <a:pt x="219" y="1177"/>
                  </a:cubicBezTo>
                  <a:cubicBezTo>
                    <a:pt x="247" y="1162"/>
                    <a:pt x="278" y="1146"/>
                    <a:pt x="302" y="1124"/>
                  </a:cubicBezTo>
                  <a:close/>
                  <a:moveTo>
                    <a:pt x="139" y="1018"/>
                  </a:moveTo>
                  <a:cubicBezTo>
                    <a:pt x="106" y="996"/>
                    <a:pt x="82" y="969"/>
                    <a:pt x="82" y="933"/>
                  </a:cubicBezTo>
                  <a:cubicBezTo>
                    <a:pt x="82" y="808"/>
                    <a:pt x="311" y="815"/>
                    <a:pt x="369" y="743"/>
                  </a:cubicBezTo>
                  <a:cubicBezTo>
                    <a:pt x="369" y="719"/>
                    <a:pt x="337" y="695"/>
                    <a:pt x="292" y="669"/>
                  </a:cubicBezTo>
                  <a:cubicBezTo>
                    <a:pt x="323" y="654"/>
                    <a:pt x="355" y="639"/>
                    <a:pt x="387" y="622"/>
                  </a:cubicBezTo>
                  <a:cubicBezTo>
                    <a:pt x="431" y="657"/>
                    <a:pt x="462" y="696"/>
                    <a:pt x="462" y="743"/>
                  </a:cubicBezTo>
                  <a:cubicBezTo>
                    <a:pt x="462" y="870"/>
                    <a:pt x="257" y="873"/>
                    <a:pt x="180" y="932"/>
                  </a:cubicBezTo>
                  <a:cubicBezTo>
                    <a:pt x="192" y="942"/>
                    <a:pt x="207" y="952"/>
                    <a:pt x="223" y="962"/>
                  </a:cubicBezTo>
                  <a:cubicBezTo>
                    <a:pt x="194" y="978"/>
                    <a:pt x="164" y="996"/>
                    <a:pt x="139" y="1018"/>
                  </a:cubicBezTo>
                  <a:close/>
                  <a:moveTo>
                    <a:pt x="126" y="581"/>
                  </a:moveTo>
                  <a:cubicBezTo>
                    <a:pt x="57" y="539"/>
                    <a:pt x="0" y="491"/>
                    <a:pt x="0" y="430"/>
                  </a:cubicBezTo>
                  <a:cubicBezTo>
                    <a:pt x="0" y="305"/>
                    <a:pt x="166" y="265"/>
                    <a:pt x="260" y="250"/>
                  </a:cubicBezTo>
                  <a:cubicBezTo>
                    <a:pt x="260" y="250"/>
                    <a:pt x="344" y="240"/>
                    <a:pt x="426" y="216"/>
                  </a:cubicBezTo>
                  <a:cubicBezTo>
                    <a:pt x="450" y="209"/>
                    <a:pt x="564" y="172"/>
                    <a:pt x="566" y="138"/>
                  </a:cubicBezTo>
                  <a:cubicBezTo>
                    <a:pt x="566" y="99"/>
                    <a:pt x="542" y="93"/>
                    <a:pt x="509" y="93"/>
                  </a:cubicBezTo>
                  <a:cubicBezTo>
                    <a:pt x="476" y="93"/>
                    <a:pt x="443" y="111"/>
                    <a:pt x="424" y="137"/>
                  </a:cubicBezTo>
                  <a:cubicBezTo>
                    <a:pt x="388" y="187"/>
                    <a:pt x="312" y="134"/>
                    <a:pt x="348" y="83"/>
                  </a:cubicBezTo>
                  <a:cubicBezTo>
                    <a:pt x="348" y="83"/>
                    <a:pt x="352" y="77"/>
                    <a:pt x="360" y="69"/>
                  </a:cubicBezTo>
                  <a:cubicBezTo>
                    <a:pt x="398" y="27"/>
                    <a:pt x="452" y="0"/>
                    <a:pt x="509" y="0"/>
                  </a:cubicBezTo>
                  <a:cubicBezTo>
                    <a:pt x="593" y="0"/>
                    <a:pt x="659" y="45"/>
                    <a:pt x="659" y="138"/>
                  </a:cubicBezTo>
                  <a:cubicBezTo>
                    <a:pt x="657" y="282"/>
                    <a:pt x="373" y="329"/>
                    <a:pt x="274" y="342"/>
                  </a:cubicBezTo>
                  <a:cubicBezTo>
                    <a:pt x="236" y="348"/>
                    <a:pt x="94" y="375"/>
                    <a:pt x="94" y="430"/>
                  </a:cubicBezTo>
                  <a:cubicBezTo>
                    <a:pt x="94" y="460"/>
                    <a:pt x="152" y="490"/>
                    <a:pt x="223" y="526"/>
                  </a:cubicBezTo>
                  <a:cubicBezTo>
                    <a:pt x="190" y="542"/>
                    <a:pt x="156" y="560"/>
                    <a:pt x="126" y="581"/>
                  </a:cubicBezTo>
                  <a:close/>
                </a:path>
              </a:pathLst>
            </a:cu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B9CDF47E-333B-0745-B7BA-5F5FBBE09BA0}"/>
                </a:ext>
              </a:extLst>
            </p:cNvPr>
            <p:cNvSpPr>
              <a:spLocks noEditPoints="1"/>
            </p:cNvSpPr>
            <p:nvPr/>
          </p:nvSpPr>
          <p:spPr bwMode="auto">
            <a:xfrm>
              <a:off x="3146425" y="1655763"/>
              <a:ext cx="379413" cy="769938"/>
            </a:xfrm>
            <a:custGeom>
              <a:avLst/>
              <a:gdLst>
                <a:gd name="T0" fmla="*/ 479 w 659"/>
                <a:gd name="T1" fmla="*/ 932 h 1339"/>
                <a:gd name="T2" fmla="*/ 435 w 659"/>
                <a:gd name="T3" fmla="*/ 908 h 1339"/>
                <a:gd name="T4" fmla="*/ 545 w 659"/>
                <a:gd name="T5" fmla="*/ 864 h 1339"/>
                <a:gd name="T6" fmla="*/ 577 w 659"/>
                <a:gd name="T7" fmla="*/ 933 h 1339"/>
                <a:gd name="T8" fmla="*/ 356 w 659"/>
                <a:gd name="T9" fmla="*/ 1126 h 1339"/>
                <a:gd name="T10" fmla="*/ 549 w 659"/>
                <a:gd name="T11" fmla="*/ 1229 h 1339"/>
                <a:gd name="T12" fmla="*/ 512 w 659"/>
                <a:gd name="T13" fmla="*/ 1315 h 1339"/>
                <a:gd name="T14" fmla="*/ 397 w 659"/>
                <a:gd name="T15" fmla="*/ 1259 h 1339"/>
                <a:gd name="T16" fmla="*/ 260 w 659"/>
                <a:gd name="T17" fmla="*/ 1131 h 1339"/>
                <a:gd name="T18" fmla="*/ 479 w 659"/>
                <a:gd name="T19" fmla="*/ 932 h 1339"/>
                <a:gd name="T20" fmla="*/ 254 w 659"/>
                <a:gd name="T21" fmla="*/ 835 h 1339"/>
                <a:gd name="T22" fmla="*/ 197 w 659"/>
                <a:gd name="T23" fmla="*/ 743 h 1339"/>
                <a:gd name="T24" fmla="*/ 566 w 659"/>
                <a:gd name="T25" fmla="*/ 430 h 1339"/>
                <a:gd name="T26" fmla="*/ 462 w 659"/>
                <a:gd name="T27" fmla="*/ 359 h 1339"/>
                <a:gd name="T28" fmla="*/ 607 w 659"/>
                <a:gd name="T29" fmla="*/ 327 h 1339"/>
                <a:gd name="T30" fmla="*/ 659 w 659"/>
                <a:gd name="T31" fmla="*/ 430 h 1339"/>
                <a:gd name="T32" fmla="*/ 290 w 659"/>
                <a:gd name="T33" fmla="*/ 743 h 1339"/>
                <a:gd name="T34" fmla="*/ 366 w 659"/>
                <a:gd name="T35" fmla="*/ 788 h 1339"/>
                <a:gd name="T36" fmla="*/ 254 w 659"/>
                <a:gd name="T37" fmla="*/ 835 h 1339"/>
                <a:gd name="T38" fmla="*/ 189 w 659"/>
                <a:gd name="T39" fmla="*/ 301 h 1339"/>
                <a:gd name="T40" fmla="*/ 0 w 659"/>
                <a:gd name="T41" fmla="*/ 138 h 1339"/>
                <a:gd name="T42" fmla="*/ 150 w 659"/>
                <a:gd name="T43" fmla="*/ 0 h 1339"/>
                <a:gd name="T44" fmla="*/ 311 w 659"/>
                <a:gd name="T45" fmla="*/ 83 h 1339"/>
                <a:gd name="T46" fmla="*/ 235 w 659"/>
                <a:gd name="T47" fmla="*/ 137 h 1339"/>
                <a:gd name="T48" fmla="*/ 231 w 659"/>
                <a:gd name="T49" fmla="*/ 131 h 1339"/>
                <a:gd name="T50" fmla="*/ 150 w 659"/>
                <a:gd name="T51" fmla="*/ 93 h 1339"/>
                <a:gd name="T52" fmla="*/ 94 w 659"/>
                <a:gd name="T53" fmla="*/ 138 h 1339"/>
                <a:gd name="T54" fmla="*/ 336 w 659"/>
                <a:gd name="T55" fmla="*/ 239 h 1339"/>
                <a:gd name="T56" fmla="*/ 189 w 659"/>
                <a:gd name="T57" fmla="*/ 301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9" h="1339">
                  <a:moveTo>
                    <a:pt x="479" y="932"/>
                  </a:moveTo>
                  <a:cubicBezTo>
                    <a:pt x="467" y="923"/>
                    <a:pt x="452" y="915"/>
                    <a:pt x="435" y="908"/>
                  </a:cubicBezTo>
                  <a:cubicBezTo>
                    <a:pt x="472" y="895"/>
                    <a:pt x="511" y="882"/>
                    <a:pt x="545" y="864"/>
                  </a:cubicBezTo>
                  <a:cubicBezTo>
                    <a:pt x="565" y="882"/>
                    <a:pt x="577" y="904"/>
                    <a:pt x="577" y="933"/>
                  </a:cubicBezTo>
                  <a:cubicBezTo>
                    <a:pt x="577" y="1032"/>
                    <a:pt x="399" y="1059"/>
                    <a:pt x="356" y="1126"/>
                  </a:cubicBezTo>
                  <a:cubicBezTo>
                    <a:pt x="356" y="1131"/>
                    <a:pt x="521" y="1217"/>
                    <a:pt x="549" y="1229"/>
                  </a:cubicBezTo>
                  <a:cubicBezTo>
                    <a:pt x="606" y="1254"/>
                    <a:pt x="569" y="1339"/>
                    <a:pt x="512" y="1315"/>
                  </a:cubicBezTo>
                  <a:cubicBezTo>
                    <a:pt x="512" y="1315"/>
                    <a:pt x="454" y="1290"/>
                    <a:pt x="397" y="1259"/>
                  </a:cubicBezTo>
                  <a:cubicBezTo>
                    <a:pt x="355" y="1237"/>
                    <a:pt x="260" y="1189"/>
                    <a:pt x="260" y="1131"/>
                  </a:cubicBezTo>
                  <a:cubicBezTo>
                    <a:pt x="260" y="1027"/>
                    <a:pt x="416" y="987"/>
                    <a:pt x="479" y="932"/>
                  </a:cubicBezTo>
                  <a:close/>
                  <a:moveTo>
                    <a:pt x="254" y="835"/>
                  </a:moveTo>
                  <a:cubicBezTo>
                    <a:pt x="220" y="814"/>
                    <a:pt x="197" y="785"/>
                    <a:pt x="197" y="743"/>
                  </a:cubicBezTo>
                  <a:cubicBezTo>
                    <a:pt x="197" y="583"/>
                    <a:pt x="566" y="504"/>
                    <a:pt x="566" y="430"/>
                  </a:cubicBezTo>
                  <a:cubicBezTo>
                    <a:pt x="566" y="397"/>
                    <a:pt x="512" y="373"/>
                    <a:pt x="462" y="359"/>
                  </a:cubicBezTo>
                  <a:cubicBezTo>
                    <a:pt x="504" y="352"/>
                    <a:pt x="556" y="342"/>
                    <a:pt x="607" y="327"/>
                  </a:cubicBezTo>
                  <a:cubicBezTo>
                    <a:pt x="638" y="352"/>
                    <a:pt x="659" y="386"/>
                    <a:pt x="659" y="430"/>
                  </a:cubicBezTo>
                  <a:cubicBezTo>
                    <a:pt x="659" y="585"/>
                    <a:pt x="290" y="659"/>
                    <a:pt x="290" y="743"/>
                  </a:cubicBezTo>
                  <a:cubicBezTo>
                    <a:pt x="306" y="762"/>
                    <a:pt x="334" y="776"/>
                    <a:pt x="366" y="788"/>
                  </a:cubicBezTo>
                  <a:cubicBezTo>
                    <a:pt x="326" y="800"/>
                    <a:pt x="285" y="814"/>
                    <a:pt x="254" y="835"/>
                  </a:cubicBezTo>
                  <a:close/>
                  <a:moveTo>
                    <a:pt x="189" y="301"/>
                  </a:moveTo>
                  <a:cubicBezTo>
                    <a:pt x="92" y="270"/>
                    <a:pt x="1" y="219"/>
                    <a:pt x="0" y="138"/>
                  </a:cubicBezTo>
                  <a:cubicBezTo>
                    <a:pt x="0" y="45"/>
                    <a:pt x="67" y="0"/>
                    <a:pt x="150" y="0"/>
                  </a:cubicBezTo>
                  <a:cubicBezTo>
                    <a:pt x="210" y="0"/>
                    <a:pt x="277" y="33"/>
                    <a:pt x="311" y="83"/>
                  </a:cubicBezTo>
                  <a:cubicBezTo>
                    <a:pt x="347" y="134"/>
                    <a:pt x="271" y="187"/>
                    <a:pt x="235" y="137"/>
                  </a:cubicBezTo>
                  <a:cubicBezTo>
                    <a:pt x="235" y="137"/>
                    <a:pt x="234" y="135"/>
                    <a:pt x="231" y="131"/>
                  </a:cubicBezTo>
                  <a:cubicBezTo>
                    <a:pt x="210" y="109"/>
                    <a:pt x="182" y="93"/>
                    <a:pt x="150" y="93"/>
                  </a:cubicBezTo>
                  <a:cubicBezTo>
                    <a:pt x="118" y="93"/>
                    <a:pt x="94" y="99"/>
                    <a:pt x="94" y="138"/>
                  </a:cubicBezTo>
                  <a:cubicBezTo>
                    <a:pt x="95" y="185"/>
                    <a:pt x="245" y="222"/>
                    <a:pt x="336" y="239"/>
                  </a:cubicBezTo>
                  <a:cubicBezTo>
                    <a:pt x="285" y="252"/>
                    <a:pt x="231" y="270"/>
                    <a:pt x="189" y="301"/>
                  </a:cubicBezTo>
                  <a:close/>
                </a:path>
              </a:pathLst>
            </a:custGeom>
            <a:solidFill>
              <a:srgbClr val="42515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4885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11</a:t>
            </a:fld>
            <a:endParaRPr lang="en-US" dirty="0"/>
          </a:p>
        </p:txBody>
      </p:sp>
      <p:sp>
        <p:nvSpPr>
          <p:cNvPr id="7" name="Google Shape;145;p5">
            <a:extLst>
              <a:ext uri="{FF2B5EF4-FFF2-40B4-BE49-F238E27FC236}">
                <a16:creationId xmlns:a16="http://schemas.microsoft.com/office/drawing/2014/main" id="{575C0616-463D-524C-B712-A07D81943550}"/>
              </a:ext>
            </a:extLst>
          </p:cNvPr>
          <p:cNvSpPr txBox="1"/>
          <p:nvPr/>
        </p:nvSpPr>
        <p:spPr>
          <a:xfrm>
            <a:off x="723900" y="5430630"/>
            <a:ext cx="9470229" cy="440870"/>
          </a:xfrm>
          <a:prstGeom prst="rect">
            <a:avLst/>
          </a:prstGeom>
          <a:noFill/>
          <a:ln>
            <a:noFill/>
          </a:ln>
        </p:spPr>
        <p:txBody>
          <a:bodyPr spcFirstLastPara="1" wrap="square" lIns="0" tIns="45700" rIns="91425" bIns="0" anchor="b" anchorCtr="0">
            <a:spAutoFit/>
          </a:bodyPr>
          <a:lstStyle>
            <a:defPPr>
              <a:defRPr lang="en-US"/>
            </a:defPPr>
            <a:lvl1pPr marL="171450" lvl="0" indent="-171450">
              <a:lnSpc>
                <a:spcPct val="95000"/>
              </a:lnSpc>
              <a:buClr>
                <a:schemeClr val="dk1"/>
              </a:buClr>
              <a:buSzPts val="800"/>
              <a:buFont typeface="Arial"/>
              <a:buAutoNum type="arabicPeriod"/>
              <a:defRPr sz="900">
                <a:latin typeface="Arial" panose="020B0604020202020204" pitchFamily="34" charset="0"/>
                <a:cs typeface="Arial" panose="020B0604020202020204" pitchFamily="34" charset="0"/>
              </a:defRPr>
            </a:lvl1pPr>
          </a:lstStyle>
          <a:p>
            <a:r>
              <a:rPr lang="en-US" dirty="0"/>
              <a:t>Jessica Davis, “Majority of Providers Fail to Fully Comply with HIPAA Right of Access,” Health IT Security, August 16, 2019.</a:t>
            </a:r>
            <a:endParaRPr dirty="0"/>
          </a:p>
          <a:p>
            <a:r>
              <a:rPr lang="en-US" dirty="0">
                <a:sym typeface="Arial"/>
              </a:rPr>
              <a:t>“Patient Safety: The Importance of Cybersecurity in Healthcare,” American Medical Association, October 2018.</a:t>
            </a:r>
          </a:p>
          <a:p>
            <a:r>
              <a:rPr lang="en-US" dirty="0"/>
              <a:t>Mike Miliard, “Healthcare organizations lagging behind NIST Cybersecurity Framework, HIPAA guidance,” Healthcare IT News, April 11, 2019.</a:t>
            </a:r>
            <a:endParaRPr dirty="0">
              <a:sym typeface="Arial"/>
            </a:endParaRPr>
          </a:p>
        </p:txBody>
      </p:sp>
      <p:sp>
        <p:nvSpPr>
          <p:cNvPr id="8" name="Google Shape;146;p5">
            <a:extLst>
              <a:ext uri="{FF2B5EF4-FFF2-40B4-BE49-F238E27FC236}">
                <a16:creationId xmlns:a16="http://schemas.microsoft.com/office/drawing/2014/main" id="{418CDBBE-D933-3640-A83D-972C9DC9D122}"/>
              </a:ext>
            </a:extLst>
          </p:cNvPr>
          <p:cNvSpPr/>
          <p:nvPr/>
        </p:nvSpPr>
        <p:spPr>
          <a:xfrm>
            <a:off x="723900" y="4434918"/>
            <a:ext cx="10744202" cy="954067"/>
          </a:xfrm>
          <a:prstGeom prst="rect">
            <a:avLst/>
          </a:prstGeom>
          <a:noFill/>
          <a:ln>
            <a:noFill/>
          </a:ln>
        </p:spPr>
        <p:txBody>
          <a:bodyPr spcFirstLastPara="1" wrap="square" lIns="91425" tIns="45700" rIns="91425" bIns="45700" anchor="t" anchorCtr="0">
            <a:spAutoFit/>
          </a:bodyPr>
          <a:lstStyle/>
          <a:p>
            <a:pPr marL="0" marR="0" lvl="1" algn="ctr" rtl="0">
              <a:spcBef>
                <a:spcPts val="0"/>
              </a:spcBef>
              <a:spcAft>
                <a:spcPts val="0"/>
              </a:spcAft>
              <a:buNone/>
            </a:pPr>
            <a:r>
              <a:rPr lang="en-US" sz="2800" b="1" i="0" u="none" strike="noStrike" cap="none" dirty="0">
                <a:latin typeface="Arial"/>
                <a:ea typeface="Arial"/>
                <a:cs typeface="Arial"/>
                <a:sym typeface="Arial"/>
              </a:rPr>
              <a:t>…Achieving security compliance requires understanding healthcare cybersecurity challenges.</a:t>
            </a:r>
            <a:endParaRPr sz="3200" b="1" i="0" u="none" strike="noStrike" cap="none" dirty="0">
              <a:latin typeface="Arial"/>
              <a:ea typeface="Arial"/>
              <a:cs typeface="Arial"/>
              <a:sym typeface="Arial"/>
            </a:endParaRPr>
          </a:p>
        </p:txBody>
      </p:sp>
      <p:sp>
        <p:nvSpPr>
          <p:cNvPr id="12" name="Rectangle 11">
            <a:extLst>
              <a:ext uri="{FF2B5EF4-FFF2-40B4-BE49-F238E27FC236}">
                <a16:creationId xmlns:a16="http://schemas.microsoft.com/office/drawing/2014/main" id="{D3302BE5-9AA6-2A48-BC4C-3C2BC8C92E16}"/>
              </a:ext>
            </a:extLst>
          </p:cNvPr>
          <p:cNvSpPr/>
          <p:nvPr/>
        </p:nvSpPr>
        <p:spPr>
          <a:xfrm>
            <a:off x="1603021" y="1474001"/>
            <a:ext cx="9460089" cy="2723823"/>
          </a:xfrm>
          <a:prstGeom prst="rect">
            <a:avLst/>
          </a:prstGeom>
        </p:spPr>
        <p:txBody>
          <a:bodyPr wrap="square">
            <a:spAutoFit/>
          </a:bodyPr>
          <a:lstStyle/>
          <a:p>
            <a:pPr lvl="0"/>
            <a:r>
              <a:rPr lang="en-US" b="1" dirty="0"/>
              <a:t>Struggling with Compliance:</a:t>
            </a:r>
          </a:p>
          <a:p>
            <a:pPr marL="1028700" lvl="1" indent="-457200">
              <a:spcBef>
                <a:spcPts val="600"/>
              </a:spcBef>
              <a:buClr>
                <a:schemeClr val="tx1"/>
              </a:buClr>
              <a:buSzPct val="65000"/>
              <a:buFont typeface="Arial" panose="020B0604020202020204" pitchFamily="34" charset="0"/>
              <a:buChar char="•"/>
            </a:pPr>
            <a:r>
              <a:rPr lang="en-US" sz="2800" b="1" dirty="0">
                <a:solidFill>
                  <a:schemeClr val="accent3">
                    <a:lumMod val="50000"/>
                  </a:schemeClr>
                </a:solidFill>
              </a:rPr>
              <a:t>51%</a:t>
            </a:r>
            <a:r>
              <a:rPr lang="en-US" dirty="0">
                <a:solidFill>
                  <a:schemeClr val="accent3">
                    <a:lumMod val="50000"/>
                  </a:schemeClr>
                </a:solidFill>
              </a:rPr>
              <a:t> </a:t>
            </a:r>
            <a:r>
              <a:rPr lang="en-US" dirty="0"/>
              <a:t>of healthcare providers fail to comply with Health Insurance Portability and Accountability (HIPAA) Right to Access</a:t>
            </a:r>
            <a:r>
              <a:rPr lang="en-US" baseline="30000" dirty="0"/>
              <a:t>1</a:t>
            </a:r>
          </a:p>
          <a:p>
            <a:pPr marL="1028700" lvl="1" indent="-457200">
              <a:spcBef>
                <a:spcPts val="600"/>
              </a:spcBef>
              <a:buClr>
                <a:schemeClr val="tx1"/>
              </a:buClr>
              <a:buSzPct val="65000"/>
              <a:buFont typeface="Arial" panose="020B0604020202020204" pitchFamily="34" charset="0"/>
              <a:buChar char="•"/>
            </a:pPr>
            <a:r>
              <a:rPr lang="en-US" sz="2800" b="1" dirty="0">
                <a:solidFill>
                  <a:schemeClr val="accent3">
                    <a:lumMod val="50000"/>
                  </a:schemeClr>
                </a:solidFill>
              </a:rPr>
              <a:t>83%</a:t>
            </a:r>
            <a:r>
              <a:rPr lang="en-US" dirty="0">
                <a:solidFill>
                  <a:schemeClr val="accent3">
                    <a:lumMod val="50000"/>
                  </a:schemeClr>
                </a:solidFill>
              </a:rPr>
              <a:t> </a:t>
            </a:r>
            <a:r>
              <a:rPr lang="en-US" dirty="0"/>
              <a:t>of physicians recognize that HIPAA compliance is not enough to address cyber threats</a:t>
            </a:r>
            <a:r>
              <a:rPr lang="en-US" baseline="30000" dirty="0"/>
              <a:t>2</a:t>
            </a:r>
          </a:p>
          <a:p>
            <a:pPr marL="857250" lvl="1" indent="-285750">
              <a:spcBef>
                <a:spcPts val="600"/>
              </a:spcBef>
              <a:buFont typeface="Arial" panose="020B0604020202020204" pitchFamily="34" charset="0"/>
              <a:buChar char="•"/>
            </a:pPr>
            <a:r>
              <a:rPr lang="en-US" dirty="0"/>
              <a:t>Healthcare organizations average </a:t>
            </a:r>
            <a:r>
              <a:rPr lang="en-US" sz="2800" b="1" dirty="0">
                <a:solidFill>
                  <a:schemeClr val="accent3">
                    <a:lumMod val="50000"/>
                  </a:schemeClr>
                </a:solidFill>
              </a:rPr>
              <a:t>72%</a:t>
            </a:r>
            <a:r>
              <a:rPr lang="en-US" dirty="0">
                <a:solidFill>
                  <a:schemeClr val="accent3">
                    <a:lumMod val="50000"/>
                  </a:schemeClr>
                </a:solidFill>
              </a:rPr>
              <a:t> </a:t>
            </a:r>
            <a:r>
              <a:rPr lang="en-US" dirty="0"/>
              <a:t>compliance with the HIPAA Security Rule</a:t>
            </a:r>
            <a:r>
              <a:rPr lang="en-US" baseline="30000" dirty="0"/>
              <a:t>3</a:t>
            </a:r>
          </a:p>
        </p:txBody>
      </p:sp>
      <p:sp>
        <p:nvSpPr>
          <p:cNvPr id="13" name="Title 2">
            <a:extLst>
              <a:ext uri="{FF2B5EF4-FFF2-40B4-BE49-F238E27FC236}">
                <a16:creationId xmlns:a16="http://schemas.microsoft.com/office/drawing/2014/main" id="{116DCA31-37D9-DF4A-86D1-BA71CE60032E}"/>
              </a:ext>
            </a:extLst>
          </p:cNvPr>
          <p:cNvSpPr>
            <a:spLocks noGrp="1"/>
          </p:cNvSpPr>
          <p:nvPr>
            <p:ph type="title"/>
          </p:nvPr>
        </p:nvSpPr>
        <p:spPr>
          <a:xfrm>
            <a:off x="723900" y="1011009"/>
            <a:ext cx="7305153" cy="462992"/>
          </a:xfrm>
        </p:spPr>
        <p:txBody>
          <a:bodyPr/>
          <a:lstStyle/>
          <a:p>
            <a:r>
              <a:rPr lang="en-US" dirty="0"/>
              <a:t>Healthcare Compliance Requirements</a:t>
            </a:r>
          </a:p>
        </p:txBody>
      </p:sp>
    </p:spTree>
    <p:extLst>
      <p:ext uri="{BB962C8B-B14F-4D97-AF65-F5344CB8AC3E}">
        <p14:creationId xmlns:p14="http://schemas.microsoft.com/office/powerpoint/2010/main" val="112371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926927" y="1185375"/>
            <a:ext cx="10077290" cy="1028700"/>
          </a:xfrm>
        </p:spPr>
        <p:txBody>
          <a:bodyPr/>
          <a:lstStyle/>
          <a:p>
            <a:r>
              <a:rPr lang="en-US" i="0" dirty="0"/>
              <a:t>2020 Ransomware during Global COVID-19 Pandemic</a:t>
            </a:r>
            <a:br>
              <a:rPr lang="en-US" dirty="0"/>
            </a:br>
            <a:br>
              <a:rPr lang="en-US" dirty="0"/>
            </a:b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12</a:t>
            </a:fld>
            <a:endParaRPr lang="en-US" dirty="0"/>
          </a:p>
        </p:txBody>
      </p:sp>
      <p:sp>
        <p:nvSpPr>
          <p:cNvPr id="3" name="TextBox 2">
            <a:extLst>
              <a:ext uri="{FF2B5EF4-FFF2-40B4-BE49-F238E27FC236}">
                <a16:creationId xmlns:a16="http://schemas.microsoft.com/office/drawing/2014/main" id="{846A7872-6A12-9A4E-AE54-B4FA60C8EE67}"/>
              </a:ext>
            </a:extLst>
          </p:cNvPr>
          <p:cNvSpPr txBox="1"/>
          <p:nvPr/>
        </p:nvSpPr>
        <p:spPr>
          <a:xfrm>
            <a:off x="1636889" y="2065867"/>
            <a:ext cx="8568267" cy="2369880"/>
          </a:xfrm>
          <a:prstGeom prst="rect">
            <a:avLst/>
          </a:prstGeom>
          <a:noFill/>
        </p:spPr>
        <p:txBody>
          <a:bodyPr wrap="square" rtlCol="0">
            <a:spAutoFit/>
          </a:bodyPr>
          <a:lstStyle/>
          <a:p>
            <a:r>
              <a:rPr lang="en-US" sz="4400" dirty="0">
                <a:solidFill>
                  <a:schemeClr val="accent3">
                    <a:lumMod val="50000"/>
                  </a:schemeClr>
                </a:solidFill>
              </a:rPr>
              <a:t>75% </a:t>
            </a:r>
            <a:r>
              <a:rPr lang="en-US" dirty="0"/>
              <a:t>Increase in Reports of Ransomware Attacks on Healthcare.</a:t>
            </a:r>
            <a:r>
              <a:rPr lang="en-US" baseline="30000" dirty="0"/>
              <a:t>1</a:t>
            </a:r>
          </a:p>
          <a:p>
            <a:endParaRPr lang="en-US" baseline="30000" dirty="0"/>
          </a:p>
          <a:p>
            <a:endParaRPr lang="en-US" baseline="30000" dirty="0"/>
          </a:p>
          <a:p>
            <a:r>
              <a:rPr lang="en-US" sz="2400" baseline="30000" dirty="0"/>
              <a:t>Large Midwest Academic Health System suffers 1 week of EMR downtime in September.</a:t>
            </a:r>
          </a:p>
          <a:p>
            <a:endParaRPr lang="en-US" sz="2400" baseline="30000" dirty="0"/>
          </a:p>
          <a:p>
            <a:r>
              <a:rPr lang="en-US" sz="2400" baseline="30000" dirty="0"/>
              <a:t>Large National/Global Health System suffers 2 weeks of EMR and system downtime in October.</a:t>
            </a:r>
          </a:p>
        </p:txBody>
      </p:sp>
      <p:sp>
        <p:nvSpPr>
          <p:cNvPr id="6" name="Google Shape;145;p5">
            <a:extLst>
              <a:ext uri="{FF2B5EF4-FFF2-40B4-BE49-F238E27FC236}">
                <a16:creationId xmlns:a16="http://schemas.microsoft.com/office/drawing/2014/main" id="{DE3BB117-9D0F-894C-963C-ED29F3AC1542}"/>
              </a:ext>
            </a:extLst>
          </p:cNvPr>
          <p:cNvSpPr txBox="1"/>
          <p:nvPr/>
        </p:nvSpPr>
        <p:spPr>
          <a:xfrm>
            <a:off x="723900" y="5562205"/>
            <a:ext cx="9470229" cy="309295"/>
          </a:xfrm>
          <a:prstGeom prst="rect">
            <a:avLst/>
          </a:prstGeom>
          <a:noFill/>
          <a:ln>
            <a:noFill/>
          </a:ln>
        </p:spPr>
        <p:txBody>
          <a:bodyPr spcFirstLastPara="1" wrap="square" lIns="0" tIns="45700" rIns="91425" bIns="0" anchor="b" anchorCtr="0">
            <a:spAutoFit/>
          </a:bodyPr>
          <a:lstStyle>
            <a:defPPr>
              <a:defRPr lang="en-US"/>
            </a:defPPr>
            <a:lvl1pPr marL="171450" lvl="0" indent="-171450">
              <a:lnSpc>
                <a:spcPct val="95000"/>
              </a:lnSpc>
              <a:buClr>
                <a:schemeClr val="dk1"/>
              </a:buClr>
              <a:buSzPts val="800"/>
              <a:buFont typeface="Arial"/>
              <a:buAutoNum type="arabicPeriod"/>
              <a:defRPr sz="900">
                <a:latin typeface="Arial" panose="020B0604020202020204" pitchFamily="34" charset="0"/>
                <a:cs typeface="Arial" panose="020B0604020202020204" pitchFamily="34" charset="0"/>
              </a:defRPr>
            </a:lvl1pPr>
          </a:lstStyle>
          <a:p>
            <a:r>
              <a:rPr lang="en-US" dirty="0"/>
              <a:t>“75% Increase in Reports of Ransomware Attacks on Healthcare Entities,” Security Magazine, June, 2020.</a:t>
            </a:r>
            <a:endParaRPr dirty="0"/>
          </a:p>
          <a:p>
            <a:endParaRPr dirty="0">
              <a:sym typeface="Arial"/>
            </a:endParaRPr>
          </a:p>
        </p:txBody>
      </p:sp>
    </p:spTree>
    <p:extLst>
      <p:ext uri="{BB962C8B-B14F-4D97-AF65-F5344CB8AC3E}">
        <p14:creationId xmlns:p14="http://schemas.microsoft.com/office/powerpoint/2010/main" val="40804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330613" y="1128856"/>
            <a:ext cx="6432234" cy="2616769"/>
          </a:xfrm>
        </p:spPr>
        <p:txBody>
          <a:bodyPr/>
          <a:lstStyle/>
          <a:p>
            <a:r>
              <a:rPr lang="en-US" dirty="0"/>
              <a:t>What are key strategies to protect from Ransomware?</a:t>
            </a:r>
            <a:br>
              <a:rPr lang="en-US" dirty="0"/>
            </a:b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13</a:t>
            </a:fld>
            <a:endParaRPr lang="en-US" dirty="0"/>
          </a:p>
        </p:txBody>
      </p:sp>
      <p:sp>
        <p:nvSpPr>
          <p:cNvPr id="2" name="Rectangle 1">
            <a:extLst>
              <a:ext uri="{FF2B5EF4-FFF2-40B4-BE49-F238E27FC236}">
                <a16:creationId xmlns:a16="http://schemas.microsoft.com/office/drawing/2014/main" id="{F486E6ED-CFBC-B84B-B270-ABA360FE24E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Donut 4">
            <a:extLst>
              <a:ext uri="{FF2B5EF4-FFF2-40B4-BE49-F238E27FC236}">
                <a16:creationId xmlns:a16="http://schemas.microsoft.com/office/drawing/2014/main" id="{781AC122-23C5-CF4D-9651-66FF612E7009}"/>
              </a:ext>
            </a:extLst>
          </p:cNvPr>
          <p:cNvSpPr>
            <a:spLocks noChangeAspect="1"/>
          </p:cNvSpPr>
          <p:nvPr/>
        </p:nvSpPr>
        <p:spPr>
          <a:xfrm>
            <a:off x="6771803" y="2041028"/>
            <a:ext cx="3796045" cy="3728461"/>
          </a:xfrm>
          <a:prstGeom prst="donut">
            <a:avLst>
              <a:gd name="adj" fmla="val 4428"/>
            </a:avLst>
          </a:prstGeom>
          <a:solidFill>
            <a:srgbClr val="777777"/>
          </a:solidFill>
          <a:ln>
            <a:solidFill>
              <a:srgbClr val="777777"/>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45709" rtlCol="0" anchor="t" anchorCtr="1">
            <a:noAutofit/>
          </a:bodyPr>
          <a:lstStyle/>
          <a:p>
            <a:pPr algn="ctr" defTabSz="913821">
              <a:lnSpc>
                <a:spcPct val="85000"/>
              </a:lnSpc>
            </a:pPr>
            <a:endParaRPr lang="en-US" sz="2700" dirty="0">
              <a:solidFill>
                <a:prstClr val="white"/>
              </a:solidFill>
              <a:latin typeface="Arial"/>
            </a:endParaRPr>
          </a:p>
        </p:txBody>
      </p:sp>
      <p:grpSp>
        <p:nvGrpSpPr>
          <p:cNvPr id="6" name="Group 5">
            <a:extLst>
              <a:ext uri="{FF2B5EF4-FFF2-40B4-BE49-F238E27FC236}">
                <a16:creationId xmlns:a16="http://schemas.microsoft.com/office/drawing/2014/main" id="{5EED508E-B50F-B245-A662-AB2350B88BBD}"/>
              </a:ext>
            </a:extLst>
          </p:cNvPr>
          <p:cNvGrpSpPr/>
          <p:nvPr/>
        </p:nvGrpSpPr>
        <p:grpSpPr>
          <a:xfrm>
            <a:off x="7377870" y="5788212"/>
            <a:ext cx="853765" cy="710125"/>
            <a:chOff x="6087881" y="3516498"/>
            <a:chExt cx="640491" cy="532594"/>
          </a:xfrm>
          <a:noFill/>
        </p:grpSpPr>
        <p:sp>
          <p:nvSpPr>
            <p:cNvPr id="7" name="Round Diagonal Corner Rectangle 6">
              <a:extLst>
                <a:ext uri="{FF2B5EF4-FFF2-40B4-BE49-F238E27FC236}">
                  <a16:creationId xmlns:a16="http://schemas.microsoft.com/office/drawing/2014/main" id="{FAAA84C3-35B6-864F-883F-CB905FF7E977}"/>
                </a:ext>
              </a:extLst>
            </p:cNvPr>
            <p:cNvSpPr/>
            <p:nvPr/>
          </p:nvSpPr>
          <p:spPr>
            <a:xfrm flipH="1">
              <a:off x="6116730" y="351649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8" name="TextBox 126">
              <a:extLst>
                <a:ext uri="{FF2B5EF4-FFF2-40B4-BE49-F238E27FC236}">
                  <a16:creationId xmlns:a16="http://schemas.microsoft.com/office/drawing/2014/main" id="{E336DFE3-8CE5-704C-AA54-DDE3DCFC3E6A}"/>
                </a:ext>
              </a:extLst>
            </p:cNvPr>
            <p:cNvSpPr txBox="1">
              <a:spLocks noChangeArrowheads="1"/>
            </p:cNvSpPr>
            <p:nvPr/>
          </p:nvSpPr>
          <p:spPr bwMode="auto">
            <a:xfrm>
              <a:off x="6087881" y="3852884"/>
              <a:ext cx="628005" cy="196208"/>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Pharmacies</a:t>
              </a:r>
            </a:p>
          </p:txBody>
        </p:sp>
        <p:pic>
          <p:nvPicPr>
            <p:cNvPr id="10" name="Picture 9" descr="gear mesh group new blue.png">
              <a:extLst>
                <a:ext uri="{FF2B5EF4-FFF2-40B4-BE49-F238E27FC236}">
                  <a16:creationId xmlns:a16="http://schemas.microsoft.com/office/drawing/2014/main" id="{0E5C5974-42BC-6746-9F69-273B7275A8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59427" y="3549266"/>
              <a:ext cx="337923" cy="314432"/>
            </a:xfrm>
            <a:prstGeom prst="rect">
              <a:avLst/>
            </a:prstGeom>
            <a:grpFill/>
            <a:effectLst/>
          </p:spPr>
        </p:pic>
      </p:grpSp>
      <p:cxnSp>
        <p:nvCxnSpPr>
          <p:cNvPr id="11" name="Straight Connector 10">
            <a:extLst>
              <a:ext uri="{FF2B5EF4-FFF2-40B4-BE49-F238E27FC236}">
                <a16:creationId xmlns:a16="http://schemas.microsoft.com/office/drawing/2014/main" id="{6B7018C3-AEFC-B945-B51B-810ACCFB8187}"/>
              </a:ext>
            </a:extLst>
          </p:cNvPr>
          <p:cNvCxnSpPr/>
          <p:nvPr/>
        </p:nvCxnSpPr>
        <p:spPr>
          <a:xfrm flipH="1" flipV="1">
            <a:off x="8694222" y="1916432"/>
            <a:ext cx="525" cy="243365"/>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grpSp>
        <p:nvGrpSpPr>
          <p:cNvPr id="12" name="Group 11">
            <a:extLst>
              <a:ext uri="{FF2B5EF4-FFF2-40B4-BE49-F238E27FC236}">
                <a16:creationId xmlns:a16="http://schemas.microsoft.com/office/drawing/2014/main" id="{0CAC39E7-2999-0941-8BF7-547CDED173FE}"/>
              </a:ext>
            </a:extLst>
          </p:cNvPr>
          <p:cNvGrpSpPr/>
          <p:nvPr/>
        </p:nvGrpSpPr>
        <p:grpSpPr>
          <a:xfrm>
            <a:off x="6292229" y="1800334"/>
            <a:ext cx="1269477" cy="762291"/>
            <a:chOff x="4822450" y="3844733"/>
            <a:chExt cx="952356" cy="571717"/>
          </a:xfrm>
        </p:grpSpPr>
        <p:sp>
          <p:nvSpPr>
            <p:cNvPr id="13" name="TextBox 12">
              <a:extLst>
                <a:ext uri="{FF2B5EF4-FFF2-40B4-BE49-F238E27FC236}">
                  <a16:creationId xmlns:a16="http://schemas.microsoft.com/office/drawing/2014/main" id="{393A2A4F-AA9E-AE46-BFD5-1A9B779CB075}"/>
                </a:ext>
              </a:extLst>
            </p:cNvPr>
            <p:cNvSpPr txBox="1"/>
            <p:nvPr/>
          </p:nvSpPr>
          <p:spPr>
            <a:xfrm>
              <a:off x="4822450" y="4208701"/>
              <a:ext cx="952356" cy="207749"/>
            </a:xfrm>
            <a:prstGeom prst="rect">
              <a:avLst/>
            </a:prstGeom>
            <a:noFill/>
          </p:spPr>
          <p:txBody>
            <a:bodyPr wrap="square" rtlCol="0" anchor="ctr">
              <a:spAutoFit/>
            </a:bodyPr>
            <a:lstStyle/>
            <a:p>
              <a:pPr algn="ctr" defTabSz="573253">
                <a:spcAft>
                  <a:spcPts val="533"/>
                </a:spcAft>
                <a:buSzPct val="100000"/>
              </a:pPr>
              <a:r>
                <a:rPr lang="en-US" sz="1200" dirty="0">
                  <a:solidFill>
                    <a:prstClr val="black">
                      <a:lumMod val="95000"/>
                      <a:lumOff val="5000"/>
                    </a:prstClr>
                  </a:solidFill>
                  <a:latin typeface="Arial"/>
                  <a:cs typeface="HP Simplified" pitchFamily="34" charset="0"/>
                </a:rPr>
                <a:t>Pharma</a:t>
              </a:r>
            </a:p>
          </p:txBody>
        </p:sp>
        <p:sp>
          <p:nvSpPr>
            <p:cNvPr id="14" name="Freeform 27">
              <a:extLst>
                <a:ext uri="{FF2B5EF4-FFF2-40B4-BE49-F238E27FC236}">
                  <a16:creationId xmlns:a16="http://schemas.microsoft.com/office/drawing/2014/main" id="{1C14CE65-BA20-C544-99BB-B4A2EE2E438C}"/>
                </a:ext>
              </a:extLst>
            </p:cNvPr>
            <p:cNvSpPr>
              <a:spLocks noEditPoints="1"/>
            </p:cNvSpPr>
            <p:nvPr/>
          </p:nvSpPr>
          <p:spPr bwMode="auto">
            <a:xfrm>
              <a:off x="5170874" y="3844733"/>
              <a:ext cx="256687" cy="373249"/>
            </a:xfrm>
            <a:custGeom>
              <a:avLst/>
              <a:gdLst>
                <a:gd name="T0" fmla="*/ 27 w 40"/>
                <a:gd name="T1" fmla="*/ 24 h 57"/>
                <a:gd name="T2" fmla="*/ 25 w 40"/>
                <a:gd name="T3" fmla="*/ 20 h 57"/>
                <a:gd name="T4" fmla="*/ 14 w 40"/>
                <a:gd name="T5" fmla="*/ 16 h 57"/>
                <a:gd name="T6" fmla="*/ 14 w 40"/>
                <a:gd name="T7" fmla="*/ 22 h 57"/>
                <a:gd name="T8" fmla="*/ 4 w 40"/>
                <a:gd name="T9" fmla="*/ 33 h 57"/>
                <a:gd name="T10" fmla="*/ 4 w 40"/>
                <a:gd name="T11" fmla="*/ 34 h 57"/>
                <a:gd name="T12" fmla="*/ 4 w 40"/>
                <a:gd name="T13" fmla="*/ 50 h 57"/>
                <a:gd name="T14" fmla="*/ 5 w 40"/>
                <a:gd name="T15" fmla="*/ 53 h 57"/>
                <a:gd name="T16" fmla="*/ 9 w 40"/>
                <a:gd name="T17" fmla="*/ 53 h 57"/>
                <a:gd name="T18" fmla="*/ 7 w 40"/>
                <a:gd name="T19" fmla="*/ 51 h 57"/>
                <a:gd name="T20" fmla="*/ 7 w 40"/>
                <a:gd name="T21" fmla="*/ 50 h 57"/>
                <a:gd name="T22" fmla="*/ 34 w 40"/>
                <a:gd name="T23" fmla="*/ 50 h 57"/>
                <a:gd name="T24" fmla="*/ 36 w 40"/>
                <a:gd name="T25" fmla="*/ 36 h 57"/>
                <a:gd name="T26" fmla="*/ 7 w 40"/>
                <a:gd name="T27" fmla="*/ 34 h 57"/>
                <a:gd name="T28" fmla="*/ 33 w 40"/>
                <a:gd name="T29" fmla="*/ 31 h 57"/>
                <a:gd name="T30" fmla="*/ 10 w 40"/>
                <a:gd name="T31" fmla="*/ 41 h 57"/>
                <a:gd name="T32" fmla="*/ 31 w 40"/>
                <a:gd name="T33" fmla="*/ 42 h 57"/>
                <a:gd name="T34" fmla="*/ 30 w 40"/>
                <a:gd name="T35" fmla="*/ 44 h 57"/>
                <a:gd name="T36" fmla="*/ 8 w 40"/>
                <a:gd name="T37" fmla="*/ 42 h 57"/>
                <a:gd name="T38" fmla="*/ 10 w 40"/>
                <a:gd name="T39" fmla="*/ 41 h 57"/>
                <a:gd name="T40" fmla="*/ 8 w 40"/>
                <a:gd name="T41" fmla="*/ 16 h 57"/>
                <a:gd name="T42" fmla="*/ 7 w 40"/>
                <a:gd name="T43" fmla="*/ 1 h 57"/>
                <a:gd name="T44" fmla="*/ 32 w 40"/>
                <a:gd name="T45" fmla="*/ 0 h 57"/>
                <a:gd name="T46" fmla="*/ 33 w 40"/>
                <a:gd name="T47" fmla="*/ 15 h 57"/>
                <a:gd name="T48" fmla="*/ 29 w 40"/>
                <a:gd name="T49" fmla="*/ 16 h 57"/>
                <a:gd name="T50" fmla="*/ 29 w 40"/>
                <a:gd name="T51" fmla="*/ 21 h 57"/>
                <a:gd name="T52" fmla="*/ 38 w 40"/>
                <a:gd name="T53" fmla="*/ 31 h 57"/>
                <a:gd name="T54" fmla="*/ 40 w 40"/>
                <a:gd name="T55" fmla="*/ 35 h 57"/>
                <a:gd name="T56" fmla="*/ 38 w 40"/>
                <a:gd name="T57" fmla="*/ 56 h 57"/>
                <a:gd name="T58" fmla="*/ 34 w 40"/>
                <a:gd name="T59" fmla="*/ 57 h 57"/>
                <a:gd name="T60" fmla="*/ 1 w 40"/>
                <a:gd name="T61" fmla="*/ 56 h 57"/>
                <a:gd name="T62" fmla="*/ 0 w 40"/>
                <a:gd name="T63" fmla="*/ 51 h 57"/>
                <a:gd name="T64" fmla="*/ 0 w 40"/>
                <a:gd name="T65" fmla="*/ 33 h 57"/>
                <a:gd name="T66" fmla="*/ 10 w 40"/>
                <a:gd name="T67" fmla="*/ 22 h 57"/>
                <a:gd name="T68" fmla="*/ 11 w 40"/>
                <a:gd name="T69" fmla="*/ 20 h 57"/>
                <a:gd name="T70" fmla="*/ 10 w 40"/>
                <a:gd name="T71"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7">
                  <a:moveTo>
                    <a:pt x="34" y="31"/>
                  </a:moveTo>
                  <a:cubicBezTo>
                    <a:pt x="27" y="24"/>
                    <a:pt x="27" y="24"/>
                    <a:pt x="27" y="24"/>
                  </a:cubicBezTo>
                  <a:cubicBezTo>
                    <a:pt x="27" y="24"/>
                    <a:pt x="26" y="23"/>
                    <a:pt x="26" y="22"/>
                  </a:cubicBezTo>
                  <a:cubicBezTo>
                    <a:pt x="25" y="22"/>
                    <a:pt x="25" y="21"/>
                    <a:pt x="25" y="20"/>
                  </a:cubicBezTo>
                  <a:cubicBezTo>
                    <a:pt x="25" y="16"/>
                    <a:pt x="25" y="16"/>
                    <a:pt x="25" y="16"/>
                  </a:cubicBezTo>
                  <a:cubicBezTo>
                    <a:pt x="14" y="16"/>
                    <a:pt x="14" y="16"/>
                    <a:pt x="14" y="16"/>
                  </a:cubicBezTo>
                  <a:cubicBezTo>
                    <a:pt x="14" y="20"/>
                    <a:pt x="14" y="20"/>
                    <a:pt x="14" y="20"/>
                  </a:cubicBezTo>
                  <a:cubicBezTo>
                    <a:pt x="14" y="21"/>
                    <a:pt x="14" y="22"/>
                    <a:pt x="14" y="22"/>
                  </a:cubicBezTo>
                  <a:cubicBezTo>
                    <a:pt x="14" y="23"/>
                    <a:pt x="13" y="24"/>
                    <a:pt x="13" y="24"/>
                  </a:cubicBezTo>
                  <a:cubicBezTo>
                    <a:pt x="10" y="27"/>
                    <a:pt x="7" y="30"/>
                    <a:pt x="4" y="33"/>
                  </a:cubicBezTo>
                  <a:cubicBezTo>
                    <a:pt x="4" y="33"/>
                    <a:pt x="4" y="33"/>
                    <a:pt x="4" y="34"/>
                  </a:cubicBezTo>
                  <a:cubicBezTo>
                    <a:pt x="4" y="34"/>
                    <a:pt x="4" y="34"/>
                    <a:pt x="4" y="34"/>
                  </a:cubicBezTo>
                  <a:cubicBezTo>
                    <a:pt x="4" y="34"/>
                    <a:pt x="4" y="34"/>
                    <a:pt x="4" y="34"/>
                  </a:cubicBezTo>
                  <a:cubicBezTo>
                    <a:pt x="4" y="50"/>
                    <a:pt x="4" y="50"/>
                    <a:pt x="4" y="50"/>
                  </a:cubicBezTo>
                  <a:cubicBezTo>
                    <a:pt x="4" y="50"/>
                    <a:pt x="4" y="50"/>
                    <a:pt x="4" y="50"/>
                  </a:cubicBezTo>
                  <a:cubicBezTo>
                    <a:pt x="4" y="51"/>
                    <a:pt x="4" y="52"/>
                    <a:pt x="5" y="53"/>
                  </a:cubicBezTo>
                  <a:cubicBezTo>
                    <a:pt x="6" y="54"/>
                    <a:pt x="7" y="54"/>
                    <a:pt x="8" y="54"/>
                  </a:cubicBezTo>
                  <a:cubicBezTo>
                    <a:pt x="8" y="54"/>
                    <a:pt x="9" y="53"/>
                    <a:pt x="9" y="53"/>
                  </a:cubicBezTo>
                  <a:cubicBezTo>
                    <a:pt x="9" y="52"/>
                    <a:pt x="8" y="51"/>
                    <a:pt x="8" y="51"/>
                  </a:cubicBezTo>
                  <a:cubicBezTo>
                    <a:pt x="7" y="51"/>
                    <a:pt x="7" y="51"/>
                    <a:pt x="7" y="51"/>
                  </a:cubicBezTo>
                  <a:cubicBezTo>
                    <a:pt x="7" y="51"/>
                    <a:pt x="7" y="51"/>
                    <a:pt x="7" y="51"/>
                  </a:cubicBezTo>
                  <a:cubicBezTo>
                    <a:pt x="7" y="51"/>
                    <a:pt x="7" y="51"/>
                    <a:pt x="7" y="50"/>
                  </a:cubicBezTo>
                  <a:cubicBezTo>
                    <a:pt x="7" y="50"/>
                    <a:pt x="7" y="50"/>
                    <a:pt x="7" y="50"/>
                  </a:cubicBezTo>
                  <a:cubicBezTo>
                    <a:pt x="34" y="50"/>
                    <a:pt x="34" y="50"/>
                    <a:pt x="34" y="50"/>
                  </a:cubicBezTo>
                  <a:cubicBezTo>
                    <a:pt x="35" y="50"/>
                    <a:pt x="36" y="49"/>
                    <a:pt x="36" y="48"/>
                  </a:cubicBezTo>
                  <a:cubicBezTo>
                    <a:pt x="36" y="36"/>
                    <a:pt x="36" y="36"/>
                    <a:pt x="36" y="36"/>
                  </a:cubicBezTo>
                  <a:cubicBezTo>
                    <a:pt x="36" y="35"/>
                    <a:pt x="35" y="34"/>
                    <a:pt x="34" y="34"/>
                  </a:cubicBezTo>
                  <a:cubicBezTo>
                    <a:pt x="7" y="34"/>
                    <a:pt x="7" y="34"/>
                    <a:pt x="7" y="34"/>
                  </a:cubicBezTo>
                  <a:cubicBezTo>
                    <a:pt x="8" y="33"/>
                    <a:pt x="12" y="28"/>
                    <a:pt x="14" y="28"/>
                  </a:cubicBezTo>
                  <a:cubicBezTo>
                    <a:pt x="22" y="28"/>
                    <a:pt x="24" y="34"/>
                    <a:pt x="33" y="31"/>
                  </a:cubicBezTo>
                  <a:cubicBezTo>
                    <a:pt x="34" y="31"/>
                    <a:pt x="34" y="31"/>
                    <a:pt x="34" y="31"/>
                  </a:cubicBezTo>
                  <a:close/>
                  <a:moveTo>
                    <a:pt x="10" y="41"/>
                  </a:moveTo>
                  <a:cubicBezTo>
                    <a:pt x="30" y="41"/>
                    <a:pt x="30" y="41"/>
                    <a:pt x="30" y="41"/>
                  </a:cubicBezTo>
                  <a:cubicBezTo>
                    <a:pt x="31" y="41"/>
                    <a:pt x="31" y="41"/>
                    <a:pt x="31" y="42"/>
                  </a:cubicBezTo>
                  <a:cubicBezTo>
                    <a:pt x="31" y="42"/>
                    <a:pt x="31" y="42"/>
                    <a:pt x="31" y="42"/>
                  </a:cubicBezTo>
                  <a:cubicBezTo>
                    <a:pt x="31" y="43"/>
                    <a:pt x="31" y="44"/>
                    <a:pt x="30" y="44"/>
                  </a:cubicBezTo>
                  <a:cubicBezTo>
                    <a:pt x="10" y="44"/>
                    <a:pt x="10" y="44"/>
                    <a:pt x="10" y="44"/>
                  </a:cubicBezTo>
                  <a:cubicBezTo>
                    <a:pt x="9" y="44"/>
                    <a:pt x="8" y="43"/>
                    <a:pt x="8" y="42"/>
                  </a:cubicBezTo>
                  <a:cubicBezTo>
                    <a:pt x="8" y="42"/>
                    <a:pt x="8" y="42"/>
                    <a:pt x="8" y="42"/>
                  </a:cubicBezTo>
                  <a:cubicBezTo>
                    <a:pt x="8" y="41"/>
                    <a:pt x="9" y="41"/>
                    <a:pt x="10" y="41"/>
                  </a:cubicBezTo>
                  <a:close/>
                  <a:moveTo>
                    <a:pt x="10" y="16"/>
                  </a:moveTo>
                  <a:cubicBezTo>
                    <a:pt x="8" y="16"/>
                    <a:pt x="8" y="16"/>
                    <a:pt x="8" y="16"/>
                  </a:cubicBezTo>
                  <a:cubicBezTo>
                    <a:pt x="8" y="16"/>
                    <a:pt x="7" y="16"/>
                    <a:pt x="7" y="15"/>
                  </a:cubicBezTo>
                  <a:cubicBezTo>
                    <a:pt x="7" y="1"/>
                    <a:pt x="7" y="1"/>
                    <a:pt x="7" y="1"/>
                  </a:cubicBezTo>
                  <a:cubicBezTo>
                    <a:pt x="7" y="0"/>
                    <a:pt x="8" y="0"/>
                    <a:pt x="8" y="0"/>
                  </a:cubicBezTo>
                  <a:cubicBezTo>
                    <a:pt x="16" y="0"/>
                    <a:pt x="24" y="0"/>
                    <a:pt x="32" y="0"/>
                  </a:cubicBezTo>
                  <a:cubicBezTo>
                    <a:pt x="32" y="0"/>
                    <a:pt x="33" y="0"/>
                    <a:pt x="33" y="1"/>
                  </a:cubicBezTo>
                  <a:cubicBezTo>
                    <a:pt x="33" y="15"/>
                    <a:pt x="33" y="15"/>
                    <a:pt x="33" y="15"/>
                  </a:cubicBezTo>
                  <a:cubicBezTo>
                    <a:pt x="33" y="16"/>
                    <a:pt x="32" y="16"/>
                    <a:pt x="32" y="16"/>
                  </a:cubicBezTo>
                  <a:cubicBezTo>
                    <a:pt x="29" y="16"/>
                    <a:pt x="29" y="16"/>
                    <a:pt x="29" y="16"/>
                  </a:cubicBezTo>
                  <a:cubicBezTo>
                    <a:pt x="29" y="20"/>
                    <a:pt x="29" y="20"/>
                    <a:pt x="29" y="20"/>
                  </a:cubicBezTo>
                  <a:cubicBezTo>
                    <a:pt x="29" y="20"/>
                    <a:pt x="29" y="21"/>
                    <a:pt x="29" y="21"/>
                  </a:cubicBezTo>
                  <a:cubicBezTo>
                    <a:pt x="29" y="21"/>
                    <a:pt x="29" y="21"/>
                    <a:pt x="30" y="22"/>
                  </a:cubicBezTo>
                  <a:cubicBezTo>
                    <a:pt x="38" y="31"/>
                    <a:pt x="38" y="31"/>
                    <a:pt x="38" y="31"/>
                  </a:cubicBezTo>
                  <a:cubicBezTo>
                    <a:pt x="39" y="31"/>
                    <a:pt x="39" y="32"/>
                    <a:pt x="40" y="33"/>
                  </a:cubicBezTo>
                  <a:cubicBezTo>
                    <a:pt x="40" y="33"/>
                    <a:pt x="40" y="34"/>
                    <a:pt x="40" y="35"/>
                  </a:cubicBezTo>
                  <a:cubicBezTo>
                    <a:pt x="40" y="51"/>
                    <a:pt x="40" y="51"/>
                    <a:pt x="40" y="51"/>
                  </a:cubicBezTo>
                  <a:cubicBezTo>
                    <a:pt x="40" y="53"/>
                    <a:pt x="39" y="55"/>
                    <a:pt x="38" y="56"/>
                  </a:cubicBezTo>
                  <a:cubicBezTo>
                    <a:pt x="38" y="56"/>
                    <a:pt x="38" y="56"/>
                    <a:pt x="38" y="56"/>
                  </a:cubicBezTo>
                  <a:cubicBezTo>
                    <a:pt x="37" y="57"/>
                    <a:pt x="36" y="57"/>
                    <a:pt x="34" y="57"/>
                  </a:cubicBezTo>
                  <a:cubicBezTo>
                    <a:pt x="6" y="57"/>
                    <a:pt x="6" y="57"/>
                    <a:pt x="6" y="57"/>
                  </a:cubicBezTo>
                  <a:cubicBezTo>
                    <a:pt x="4" y="57"/>
                    <a:pt x="2" y="57"/>
                    <a:pt x="1" y="56"/>
                  </a:cubicBezTo>
                  <a:cubicBezTo>
                    <a:pt x="1" y="56"/>
                    <a:pt x="1" y="56"/>
                    <a:pt x="1" y="56"/>
                  </a:cubicBezTo>
                  <a:cubicBezTo>
                    <a:pt x="0" y="55"/>
                    <a:pt x="0" y="53"/>
                    <a:pt x="0" y="51"/>
                  </a:cubicBezTo>
                  <a:cubicBezTo>
                    <a:pt x="0" y="35"/>
                    <a:pt x="0" y="35"/>
                    <a:pt x="0" y="35"/>
                  </a:cubicBezTo>
                  <a:cubicBezTo>
                    <a:pt x="0" y="34"/>
                    <a:pt x="0" y="33"/>
                    <a:pt x="0" y="33"/>
                  </a:cubicBezTo>
                  <a:cubicBezTo>
                    <a:pt x="0" y="32"/>
                    <a:pt x="1" y="31"/>
                    <a:pt x="1" y="31"/>
                  </a:cubicBezTo>
                  <a:cubicBezTo>
                    <a:pt x="10" y="22"/>
                    <a:pt x="10" y="22"/>
                    <a:pt x="10" y="22"/>
                  </a:cubicBezTo>
                  <a:cubicBezTo>
                    <a:pt x="10" y="21"/>
                    <a:pt x="11" y="21"/>
                    <a:pt x="11" y="21"/>
                  </a:cubicBezTo>
                  <a:cubicBezTo>
                    <a:pt x="11" y="21"/>
                    <a:pt x="11" y="20"/>
                    <a:pt x="11" y="20"/>
                  </a:cubicBezTo>
                  <a:cubicBezTo>
                    <a:pt x="11" y="16"/>
                    <a:pt x="11" y="16"/>
                    <a:pt x="11" y="16"/>
                  </a:cubicBezTo>
                  <a:lnTo>
                    <a:pt x="10" y="16"/>
                  </a:lnTo>
                  <a:close/>
                </a:path>
              </a:pathLst>
            </a:custGeom>
            <a:solidFill>
              <a:srgbClr val="18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15" name="Group 14">
            <a:extLst>
              <a:ext uri="{FF2B5EF4-FFF2-40B4-BE49-F238E27FC236}">
                <a16:creationId xmlns:a16="http://schemas.microsoft.com/office/drawing/2014/main" id="{77228497-4A86-D14B-8E96-E7B59EE276CA}"/>
              </a:ext>
            </a:extLst>
          </p:cNvPr>
          <p:cNvGrpSpPr/>
          <p:nvPr/>
        </p:nvGrpSpPr>
        <p:grpSpPr>
          <a:xfrm>
            <a:off x="10049664" y="4883470"/>
            <a:ext cx="1727261" cy="1001496"/>
            <a:chOff x="4171334" y="2222587"/>
            <a:chExt cx="1295783" cy="751122"/>
          </a:xfrm>
        </p:grpSpPr>
        <p:sp>
          <p:nvSpPr>
            <p:cNvPr id="16" name="TextBox 15">
              <a:extLst>
                <a:ext uri="{FF2B5EF4-FFF2-40B4-BE49-F238E27FC236}">
                  <a16:creationId xmlns:a16="http://schemas.microsoft.com/office/drawing/2014/main" id="{D521F795-F5A7-1641-9360-80083B78AA8F}"/>
                </a:ext>
              </a:extLst>
            </p:cNvPr>
            <p:cNvSpPr txBox="1"/>
            <p:nvPr/>
          </p:nvSpPr>
          <p:spPr>
            <a:xfrm>
              <a:off x="4171334" y="2652371"/>
              <a:ext cx="1295783" cy="321338"/>
            </a:xfrm>
            <a:prstGeom prst="rect">
              <a:avLst/>
            </a:prstGeom>
            <a:noFill/>
          </p:spPr>
          <p:txBody>
            <a:bodyPr wrap="square" rtlCol="0" anchor="ctr">
              <a:spAutoFit/>
            </a:bodyPr>
            <a:lstStyle/>
            <a:p>
              <a:pPr algn="ctr" defTabSz="573253">
                <a:lnSpc>
                  <a:spcPct val="70000"/>
                </a:lnSpc>
                <a:spcAft>
                  <a:spcPts val="533"/>
                </a:spcAft>
                <a:buSzPct val="100000"/>
              </a:pPr>
              <a:r>
                <a:rPr lang="en-US" sz="1200" dirty="0">
                  <a:solidFill>
                    <a:prstClr val="black">
                      <a:lumMod val="95000"/>
                      <a:lumOff val="5000"/>
                    </a:prstClr>
                  </a:solidFill>
                  <a:latin typeface="Arial"/>
                  <a:cs typeface="HP Simplified" pitchFamily="34" charset="0"/>
                </a:rPr>
                <a:t>Physician</a:t>
              </a:r>
            </a:p>
            <a:p>
              <a:pPr algn="ctr" defTabSz="573253">
                <a:lnSpc>
                  <a:spcPct val="70000"/>
                </a:lnSpc>
                <a:spcAft>
                  <a:spcPts val="533"/>
                </a:spcAft>
                <a:buSzPct val="100000"/>
              </a:pPr>
              <a:r>
                <a:rPr lang="en-US" sz="1200" dirty="0">
                  <a:solidFill>
                    <a:prstClr val="black">
                      <a:lumMod val="95000"/>
                      <a:lumOff val="5000"/>
                    </a:prstClr>
                  </a:solidFill>
                  <a:latin typeface="Arial"/>
                  <a:cs typeface="HP Simplified" pitchFamily="34" charset="0"/>
                </a:rPr>
                <a:t>Offices</a:t>
              </a:r>
            </a:p>
          </p:txBody>
        </p:sp>
        <p:sp>
          <p:nvSpPr>
            <p:cNvPr id="17" name="Freeform 950">
              <a:extLst>
                <a:ext uri="{FF2B5EF4-FFF2-40B4-BE49-F238E27FC236}">
                  <a16:creationId xmlns:a16="http://schemas.microsoft.com/office/drawing/2014/main" id="{34FF0231-B835-5B47-A452-90F6E114A797}"/>
                </a:ext>
              </a:extLst>
            </p:cNvPr>
            <p:cNvSpPr>
              <a:spLocks noEditPoints="1"/>
            </p:cNvSpPr>
            <p:nvPr/>
          </p:nvSpPr>
          <p:spPr bwMode="auto">
            <a:xfrm>
              <a:off x="4682080" y="2222587"/>
              <a:ext cx="303214" cy="440818"/>
            </a:xfrm>
            <a:custGeom>
              <a:avLst/>
              <a:gdLst>
                <a:gd name="T0" fmla="*/ 84 w 142"/>
                <a:gd name="T1" fmla="*/ 53 h 170"/>
                <a:gd name="T2" fmla="*/ 84 w 142"/>
                <a:gd name="T3" fmla="*/ 45 h 170"/>
                <a:gd name="T4" fmla="*/ 58 w 142"/>
                <a:gd name="T5" fmla="*/ 45 h 170"/>
                <a:gd name="T6" fmla="*/ 58 w 142"/>
                <a:gd name="T7" fmla="*/ 53 h 170"/>
                <a:gd name="T8" fmla="*/ 58 w 142"/>
                <a:gd name="T9" fmla="*/ 45 h 170"/>
                <a:gd name="T10" fmla="*/ 133 w 142"/>
                <a:gd name="T11" fmla="*/ 138 h 170"/>
                <a:gd name="T12" fmla="*/ 125 w 142"/>
                <a:gd name="T13" fmla="*/ 162 h 170"/>
                <a:gd name="T14" fmla="*/ 9 w 142"/>
                <a:gd name="T15" fmla="*/ 153 h 170"/>
                <a:gd name="T16" fmla="*/ 39 w 142"/>
                <a:gd name="T17" fmla="*/ 93 h 170"/>
                <a:gd name="T18" fmla="*/ 71 w 142"/>
                <a:gd name="T19" fmla="*/ 150 h 170"/>
                <a:gd name="T20" fmla="*/ 103 w 142"/>
                <a:gd name="T21" fmla="*/ 93 h 170"/>
                <a:gd name="T22" fmla="*/ 98 w 142"/>
                <a:gd name="T23" fmla="*/ 85 h 170"/>
                <a:gd name="T24" fmla="*/ 77 w 142"/>
                <a:gd name="T25" fmla="*/ 112 h 170"/>
                <a:gd name="T26" fmla="*/ 80 w 142"/>
                <a:gd name="T27" fmla="*/ 105 h 170"/>
                <a:gd name="T28" fmla="*/ 71 w 142"/>
                <a:gd name="T29" fmla="*/ 96 h 170"/>
                <a:gd name="T30" fmla="*/ 62 w 142"/>
                <a:gd name="T31" fmla="*/ 105 h 170"/>
                <a:gd name="T32" fmla="*/ 65 w 142"/>
                <a:gd name="T33" fmla="*/ 112 h 170"/>
                <a:gd name="T34" fmla="*/ 45 w 142"/>
                <a:gd name="T35" fmla="*/ 85 h 170"/>
                <a:gd name="T36" fmla="*/ 0 w 142"/>
                <a:gd name="T37" fmla="*/ 138 h 170"/>
                <a:gd name="T38" fmla="*/ 17 w 142"/>
                <a:gd name="T39" fmla="*/ 170 h 170"/>
                <a:gd name="T40" fmla="*/ 142 w 142"/>
                <a:gd name="T41" fmla="*/ 153 h 170"/>
                <a:gd name="T42" fmla="*/ 101 w 142"/>
                <a:gd name="T43" fmla="*/ 84 h 170"/>
                <a:gd name="T44" fmla="*/ 67 w 142"/>
                <a:gd name="T45" fmla="*/ 42 h 170"/>
                <a:gd name="T46" fmla="*/ 85 w 142"/>
                <a:gd name="T47" fmla="*/ 31 h 170"/>
                <a:gd name="T48" fmla="*/ 92 w 142"/>
                <a:gd name="T49" fmla="*/ 42 h 170"/>
                <a:gd name="T50" fmla="*/ 75 w 142"/>
                <a:gd name="T51" fmla="*/ 42 h 170"/>
                <a:gd name="T52" fmla="*/ 94 w 142"/>
                <a:gd name="T53" fmla="*/ 45 h 170"/>
                <a:gd name="T54" fmla="*/ 101 w 142"/>
                <a:gd name="T55" fmla="*/ 50 h 170"/>
                <a:gd name="T56" fmla="*/ 93 w 142"/>
                <a:gd name="T57" fmla="*/ 58 h 170"/>
                <a:gd name="T58" fmla="*/ 73 w 142"/>
                <a:gd name="T59" fmla="*/ 82 h 170"/>
                <a:gd name="T60" fmla="*/ 69 w 142"/>
                <a:gd name="T61" fmla="*/ 82 h 170"/>
                <a:gd name="T62" fmla="*/ 49 w 142"/>
                <a:gd name="T63" fmla="*/ 58 h 170"/>
                <a:gd name="T64" fmla="*/ 41 w 142"/>
                <a:gd name="T65" fmla="*/ 50 h 170"/>
                <a:gd name="T66" fmla="*/ 48 w 142"/>
                <a:gd name="T67" fmla="*/ 45 h 170"/>
                <a:gd name="T68" fmla="*/ 58 w 142"/>
                <a:gd name="T69" fmla="*/ 60 h 170"/>
                <a:gd name="T70" fmla="*/ 71 w 142"/>
                <a:gd name="T71" fmla="*/ 47 h 170"/>
                <a:gd name="T72" fmla="*/ 84 w 142"/>
                <a:gd name="T73" fmla="*/ 60 h 170"/>
                <a:gd name="T74" fmla="*/ 94 w 142"/>
                <a:gd name="T75" fmla="*/ 45 h 170"/>
                <a:gd name="T76" fmla="*/ 99 w 142"/>
                <a:gd name="T77" fmla="*/ 66 h 170"/>
                <a:gd name="T78" fmla="*/ 43 w 142"/>
                <a:gd name="T79" fmla="*/ 66 h 170"/>
                <a:gd name="T80" fmla="*/ 37 w 142"/>
                <a:gd name="T81" fmla="*/ 39 h 170"/>
                <a:gd name="T82" fmla="*/ 71 w 142"/>
                <a:gd name="T83" fmla="*/ 0 h 170"/>
                <a:gd name="T84" fmla="*/ 105 w 142"/>
                <a:gd name="T85" fmla="*/ 34 h 170"/>
                <a:gd name="T86" fmla="*/ 109 w 142"/>
                <a:gd name="T87" fmla="*/ 51 h 170"/>
                <a:gd name="T88" fmla="*/ 94 w 142"/>
                <a:gd name="T89" fmla="*/ 138 h 170"/>
                <a:gd name="T90" fmla="*/ 104 w 142"/>
                <a:gd name="T91" fmla="*/ 147 h 170"/>
                <a:gd name="T92" fmla="*/ 114 w 142"/>
                <a:gd name="T93" fmla="*/ 138 h 170"/>
                <a:gd name="T94" fmla="*/ 124 w 142"/>
                <a:gd name="T95" fmla="*/ 128 h 170"/>
                <a:gd name="T96" fmla="*/ 114 w 142"/>
                <a:gd name="T97" fmla="*/ 118 h 170"/>
                <a:gd name="T98" fmla="*/ 104 w 142"/>
                <a:gd name="T99"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0">
                  <a:moveTo>
                    <a:pt x="87" y="49"/>
                  </a:moveTo>
                  <a:cubicBezTo>
                    <a:pt x="87" y="51"/>
                    <a:pt x="86" y="53"/>
                    <a:pt x="84" y="53"/>
                  </a:cubicBezTo>
                  <a:cubicBezTo>
                    <a:pt x="82" y="53"/>
                    <a:pt x="80" y="51"/>
                    <a:pt x="80" y="49"/>
                  </a:cubicBezTo>
                  <a:cubicBezTo>
                    <a:pt x="80" y="47"/>
                    <a:pt x="82" y="45"/>
                    <a:pt x="84" y="45"/>
                  </a:cubicBezTo>
                  <a:cubicBezTo>
                    <a:pt x="86" y="45"/>
                    <a:pt x="87" y="47"/>
                    <a:pt x="87" y="49"/>
                  </a:cubicBezTo>
                  <a:close/>
                  <a:moveTo>
                    <a:pt x="58" y="45"/>
                  </a:moveTo>
                  <a:cubicBezTo>
                    <a:pt x="56" y="45"/>
                    <a:pt x="55" y="47"/>
                    <a:pt x="55" y="49"/>
                  </a:cubicBezTo>
                  <a:cubicBezTo>
                    <a:pt x="55" y="51"/>
                    <a:pt x="56" y="53"/>
                    <a:pt x="58" y="53"/>
                  </a:cubicBezTo>
                  <a:cubicBezTo>
                    <a:pt x="60" y="53"/>
                    <a:pt x="62" y="51"/>
                    <a:pt x="62" y="49"/>
                  </a:cubicBezTo>
                  <a:cubicBezTo>
                    <a:pt x="62" y="47"/>
                    <a:pt x="60" y="45"/>
                    <a:pt x="58" y="45"/>
                  </a:cubicBezTo>
                  <a:close/>
                  <a:moveTo>
                    <a:pt x="103" y="93"/>
                  </a:moveTo>
                  <a:cubicBezTo>
                    <a:pt x="121" y="101"/>
                    <a:pt x="133" y="118"/>
                    <a:pt x="133" y="138"/>
                  </a:cubicBezTo>
                  <a:cubicBezTo>
                    <a:pt x="133" y="153"/>
                    <a:pt x="133" y="153"/>
                    <a:pt x="133" y="153"/>
                  </a:cubicBezTo>
                  <a:cubicBezTo>
                    <a:pt x="133" y="158"/>
                    <a:pt x="130" y="162"/>
                    <a:pt x="125" y="162"/>
                  </a:cubicBezTo>
                  <a:cubicBezTo>
                    <a:pt x="17" y="162"/>
                    <a:pt x="17" y="162"/>
                    <a:pt x="17" y="162"/>
                  </a:cubicBezTo>
                  <a:cubicBezTo>
                    <a:pt x="13" y="162"/>
                    <a:pt x="9" y="158"/>
                    <a:pt x="9" y="153"/>
                  </a:cubicBezTo>
                  <a:cubicBezTo>
                    <a:pt x="9" y="138"/>
                    <a:pt x="9" y="138"/>
                    <a:pt x="9" y="138"/>
                  </a:cubicBezTo>
                  <a:cubicBezTo>
                    <a:pt x="9" y="118"/>
                    <a:pt x="21" y="101"/>
                    <a:pt x="39" y="93"/>
                  </a:cubicBezTo>
                  <a:cubicBezTo>
                    <a:pt x="66" y="147"/>
                    <a:pt x="66" y="147"/>
                    <a:pt x="66" y="147"/>
                  </a:cubicBezTo>
                  <a:cubicBezTo>
                    <a:pt x="67" y="149"/>
                    <a:pt x="69" y="150"/>
                    <a:pt x="71" y="150"/>
                  </a:cubicBezTo>
                  <a:cubicBezTo>
                    <a:pt x="73" y="150"/>
                    <a:pt x="75" y="149"/>
                    <a:pt x="76" y="147"/>
                  </a:cubicBezTo>
                  <a:lnTo>
                    <a:pt x="103" y="93"/>
                  </a:lnTo>
                  <a:close/>
                  <a:moveTo>
                    <a:pt x="101" y="84"/>
                  </a:moveTo>
                  <a:cubicBezTo>
                    <a:pt x="100" y="83"/>
                    <a:pt x="98" y="84"/>
                    <a:pt x="98" y="85"/>
                  </a:cubicBezTo>
                  <a:cubicBezTo>
                    <a:pt x="80" y="121"/>
                    <a:pt x="80" y="121"/>
                    <a:pt x="80" y="121"/>
                  </a:cubicBezTo>
                  <a:cubicBezTo>
                    <a:pt x="77" y="112"/>
                    <a:pt x="77" y="112"/>
                    <a:pt x="77" y="112"/>
                  </a:cubicBezTo>
                  <a:cubicBezTo>
                    <a:pt x="80" y="109"/>
                    <a:pt x="80" y="109"/>
                    <a:pt x="80" y="109"/>
                  </a:cubicBezTo>
                  <a:cubicBezTo>
                    <a:pt x="82" y="108"/>
                    <a:pt x="82" y="106"/>
                    <a:pt x="80" y="105"/>
                  </a:cubicBezTo>
                  <a:cubicBezTo>
                    <a:pt x="73" y="97"/>
                    <a:pt x="73" y="97"/>
                    <a:pt x="73" y="97"/>
                  </a:cubicBezTo>
                  <a:cubicBezTo>
                    <a:pt x="73" y="97"/>
                    <a:pt x="72" y="96"/>
                    <a:pt x="71" y="96"/>
                  </a:cubicBezTo>
                  <a:cubicBezTo>
                    <a:pt x="70" y="96"/>
                    <a:pt x="70" y="97"/>
                    <a:pt x="69" y="97"/>
                  </a:cubicBezTo>
                  <a:cubicBezTo>
                    <a:pt x="62" y="105"/>
                    <a:pt x="62" y="105"/>
                    <a:pt x="62" y="105"/>
                  </a:cubicBezTo>
                  <a:cubicBezTo>
                    <a:pt x="61" y="106"/>
                    <a:pt x="61" y="108"/>
                    <a:pt x="62" y="109"/>
                  </a:cubicBezTo>
                  <a:cubicBezTo>
                    <a:pt x="65" y="112"/>
                    <a:pt x="65" y="112"/>
                    <a:pt x="65" y="112"/>
                  </a:cubicBezTo>
                  <a:cubicBezTo>
                    <a:pt x="63" y="121"/>
                    <a:pt x="63" y="121"/>
                    <a:pt x="63" y="121"/>
                  </a:cubicBezTo>
                  <a:cubicBezTo>
                    <a:pt x="45" y="85"/>
                    <a:pt x="45" y="85"/>
                    <a:pt x="45" y="85"/>
                  </a:cubicBezTo>
                  <a:cubicBezTo>
                    <a:pt x="44" y="84"/>
                    <a:pt x="43" y="83"/>
                    <a:pt x="41" y="84"/>
                  </a:cubicBezTo>
                  <a:cubicBezTo>
                    <a:pt x="18" y="91"/>
                    <a:pt x="0" y="112"/>
                    <a:pt x="0" y="138"/>
                  </a:cubicBezTo>
                  <a:cubicBezTo>
                    <a:pt x="0" y="153"/>
                    <a:pt x="0" y="153"/>
                    <a:pt x="0" y="153"/>
                  </a:cubicBezTo>
                  <a:cubicBezTo>
                    <a:pt x="0" y="163"/>
                    <a:pt x="8" y="170"/>
                    <a:pt x="17" y="170"/>
                  </a:cubicBezTo>
                  <a:cubicBezTo>
                    <a:pt x="125" y="170"/>
                    <a:pt x="125" y="170"/>
                    <a:pt x="125" y="170"/>
                  </a:cubicBezTo>
                  <a:cubicBezTo>
                    <a:pt x="134" y="170"/>
                    <a:pt x="142" y="163"/>
                    <a:pt x="142" y="153"/>
                  </a:cubicBezTo>
                  <a:cubicBezTo>
                    <a:pt x="142" y="138"/>
                    <a:pt x="142" y="138"/>
                    <a:pt x="142" y="138"/>
                  </a:cubicBezTo>
                  <a:cubicBezTo>
                    <a:pt x="142" y="113"/>
                    <a:pt x="125" y="91"/>
                    <a:pt x="101" y="84"/>
                  </a:cubicBezTo>
                  <a:close/>
                  <a:moveTo>
                    <a:pt x="71" y="41"/>
                  </a:moveTo>
                  <a:cubicBezTo>
                    <a:pt x="70" y="41"/>
                    <a:pt x="68" y="42"/>
                    <a:pt x="67" y="42"/>
                  </a:cubicBezTo>
                  <a:cubicBezTo>
                    <a:pt x="66" y="41"/>
                    <a:pt x="64" y="40"/>
                    <a:pt x="63" y="39"/>
                  </a:cubicBezTo>
                  <a:cubicBezTo>
                    <a:pt x="71" y="38"/>
                    <a:pt x="79" y="35"/>
                    <a:pt x="85" y="31"/>
                  </a:cubicBezTo>
                  <a:cubicBezTo>
                    <a:pt x="86" y="33"/>
                    <a:pt x="89" y="35"/>
                    <a:pt x="92" y="36"/>
                  </a:cubicBezTo>
                  <a:cubicBezTo>
                    <a:pt x="92" y="42"/>
                    <a:pt x="92" y="42"/>
                    <a:pt x="92" y="42"/>
                  </a:cubicBezTo>
                  <a:cubicBezTo>
                    <a:pt x="90" y="40"/>
                    <a:pt x="87" y="38"/>
                    <a:pt x="84" y="38"/>
                  </a:cubicBezTo>
                  <a:cubicBezTo>
                    <a:pt x="80" y="38"/>
                    <a:pt x="77" y="40"/>
                    <a:pt x="75" y="42"/>
                  </a:cubicBezTo>
                  <a:cubicBezTo>
                    <a:pt x="74" y="42"/>
                    <a:pt x="73" y="41"/>
                    <a:pt x="71" y="41"/>
                  </a:cubicBezTo>
                  <a:close/>
                  <a:moveTo>
                    <a:pt x="94" y="45"/>
                  </a:moveTo>
                  <a:cubicBezTo>
                    <a:pt x="95" y="45"/>
                    <a:pt x="96" y="44"/>
                    <a:pt x="97" y="44"/>
                  </a:cubicBezTo>
                  <a:cubicBezTo>
                    <a:pt x="99" y="45"/>
                    <a:pt x="101" y="47"/>
                    <a:pt x="101" y="50"/>
                  </a:cubicBezTo>
                  <a:cubicBezTo>
                    <a:pt x="100" y="55"/>
                    <a:pt x="97" y="59"/>
                    <a:pt x="94" y="58"/>
                  </a:cubicBezTo>
                  <a:cubicBezTo>
                    <a:pt x="94" y="58"/>
                    <a:pt x="94" y="58"/>
                    <a:pt x="93" y="58"/>
                  </a:cubicBezTo>
                  <a:cubicBezTo>
                    <a:pt x="92" y="61"/>
                    <a:pt x="91" y="65"/>
                    <a:pt x="89" y="68"/>
                  </a:cubicBezTo>
                  <a:cubicBezTo>
                    <a:pt x="86" y="74"/>
                    <a:pt x="80" y="81"/>
                    <a:pt x="73" y="82"/>
                  </a:cubicBezTo>
                  <a:cubicBezTo>
                    <a:pt x="73" y="82"/>
                    <a:pt x="72" y="82"/>
                    <a:pt x="71" y="82"/>
                  </a:cubicBezTo>
                  <a:cubicBezTo>
                    <a:pt x="70" y="82"/>
                    <a:pt x="70" y="82"/>
                    <a:pt x="69" y="82"/>
                  </a:cubicBezTo>
                  <a:cubicBezTo>
                    <a:pt x="62" y="81"/>
                    <a:pt x="57" y="74"/>
                    <a:pt x="53" y="68"/>
                  </a:cubicBezTo>
                  <a:cubicBezTo>
                    <a:pt x="52" y="65"/>
                    <a:pt x="50" y="61"/>
                    <a:pt x="49" y="58"/>
                  </a:cubicBezTo>
                  <a:cubicBezTo>
                    <a:pt x="49" y="58"/>
                    <a:pt x="48" y="58"/>
                    <a:pt x="48" y="58"/>
                  </a:cubicBezTo>
                  <a:cubicBezTo>
                    <a:pt x="45" y="59"/>
                    <a:pt x="42" y="55"/>
                    <a:pt x="41" y="50"/>
                  </a:cubicBezTo>
                  <a:cubicBezTo>
                    <a:pt x="41" y="47"/>
                    <a:pt x="43" y="45"/>
                    <a:pt x="45" y="44"/>
                  </a:cubicBezTo>
                  <a:cubicBezTo>
                    <a:pt x="47" y="44"/>
                    <a:pt x="48" y="45"/>
                    <a:pt x="48" y="45"/>
                  </a:cubicBezTo>
                  <a:cubicBezTo>
                    <a:pt x="48" y="46"/>
                    <a:pt x="48" y="48"/>
                    <a:pt x="48" y="49"/>
                  </a:cubicBezTo>
                  <a:cubicBezTo>
                    <a:pt x="48" y="55"/>
                    <a:pt x="53" y="60"/>
                    <a:pt x="58" y="60"/>
                  </a:cubicBezTo>
                  <a:cubicBezTo>
                    <a:pt x="64" y="60"/>
                    <a:pt x="69" y="55"/>
                    <a:pt x="69" y="49"/>
                  </a:cubicBezTo>
                  <a:cubicBezTo>
                    <a:pt x="69" y="48"/>
                    <a:pt x="70" y="47"/>
                    <a:pt x="71" y="47"/>
                  </a:cubicBezTo>
                  <a:cubicBezTo>
                    <a:pt x="72" y="47"/>
                    <a:pt x="73" y="48"/>
                    <a:pt x="73" y="49"/>
                  </a:cubicBezTo>
                  <a:cubicBezTo>
                    <a:pt x="73" y="55"/>
                    <a:pt x="78" y="60"/>
                    <a:pt x="84" y="60"/>
                  </a:cubicBezTo>
                  <a:cubicBezTo>
                    <a:pt x="90" y="60"/>
                    <a:pt x="95" y="55"/>
                    <a:pt x="95" y="49"/>
                  </a:cubicBezTo>
                  <a:cubicBezTo>
                    <a:pt x="95" y="48"/>
                    <a:pt x="94" y="46"/>
                    <a:pt x="94" y="45"/>
                  </a:cubicBezTo>
                  <a:close/>
                  <a:moveTo>
                    <a:pt x="109" y="51"/>
                  </a:moveTo>
                  <a:cubicBezTo>
                    <a:pt x="108" y="57"/>
                    <a:pt x="105" y="63"/>
                    <a:pt x="99" y="66"/>
                  </a:cubicBezTo>
                  <a:cubicBezTo>
                    <a:pt x="93" y="81"/>
                    <a:pt x="83" y="91"/>
                    <a:pt x="71" y="91"/>
                  </a:cubicBezTo>
                  <a:cubicBezTo>
                    <a:pt x="59" y="91"/>
                    <a:pt x="49" y="81"/>
                    <a:pt x="43" y="66"/>
                  </a:cubicBezTo>
                  <a:cubicBezTo>
                    <a:pt x="38" y="63"/>
                    <a:pt x="34" y="57"/>
                    <a:pt x="33" y="51"/>
                  </a:cubicBezTo>
                  <a:cubicBezTo>
                    <a:pt x="32" y="47"/>
                    <a:pt x="34" y="42"/>
                    <a:pt x="37" y="39"/>
                  </a:cubicBezTo>
                  <a:cubicBezTo>
                    <a:pt x="37" y="37"/>
                    <a:pt x="37" y="36"/>
                    <a:pt x="37" y="34"/>
                  </a:cubicBezTo>
                  <a:cubicBezTo>
                    <a:pt x="37" y="15"/>
                    <a:pt x="52" y="0"/>
                    <a:pt x="71" y="0"/>
                  </a:cubicBezTo>
                  <a:cubicBezTo>
                    <a:pt x="79" y="0"/>
                    <a:pt x="85" y="4"/>
                    <a:pt x="85" y="9"/>
                  </a:cubicBezTo>
                  <a:cubicBezTo>
                    <a:pt x="96" y="9"/>
                    <a:pt x="105" y="20"/>
                    <a:pt x="105" y="34"/>
                  </a:cubicBezTo>
                  <a:cubicBezTo>
                    <a:pt x="105" y="36"/>
                    <a:pt x="105" y="37"/>
                    <a:pt x="105" y="39"/>
                  </a:cubicBezTo>
                  <a:cubicBezTo>
                    <a:pt x="108" y="42"/>
                    <a:pt x="110" y="47"/>
                    <a:pt x="109" y="51"/>
                  </a:cubicBezTo>
                  <a:close/>
                  <a:moveTo>
                    <a:pt x="94" y="128"/>
                  </a:moveTo>
                  <a:cubicBezTo>
                    <a:pt x="94" y="138"/>
                    <a:pt x="94" y="138"/>
                    <a:pt x="94" y="138"/>
                  </a:cubicBezTo>
                  <a:cubicBezTo>
                    <a:pt x="104" y="138"/>
                    <a:pt x="104" y="138"/>
                    <a:pt x="104" y="138"/>
                  </a:cubicBezTo>
                  <a:cubicBezTo>
                    <a:pt x="104" y="147"/>
                    <a:pt x="104" y="147"/>
                    <a:pt x="104" y="147"/>
                  </a:cubicBezTo>
                  <a:cubicBezTo>
                    <a:pt x="114" y="147"/>
                    <a:pt x="114" y="147"/>
                    <a:pt x="114" y="147"/>
                  </a:cubicBezTo>
                  <a:cubicBezTo>
                    <a:pt x="114" y="138"/>
                    <a:pt x="114" y="138"/>
                    <a:pt x="114" y="138"/>
                  </a:cubicBezTo>
                  <a:cubicBezTo>
                    <a:pt x="124" y="138"/>
                    <a:pt x="124" y="138"/>
                    <a:pt x="124" y="138"/>
                  </a:cubicBezTo>
                  <a:cubicBezTo>
                    <a:pt x="124" y="128"/>
                    <a:pt x="124" y="128"/>
                    <a:pt x="124" y="128"/>
                  </a:cubicBezTo>
                  <a:cubicBezTo>
                    <a:pt x="114" y="128"/>
                    <a:pt x="114" y="128"/>
                    <a:pt x="114" y="128"/>
                  </a:cubicBezTo>
                  <a:cubicBezTo>
                    <a:pt x="114" y="118"/>
                    <a:pt x="114" y="118"/>
                    <a:pt x="114" y="118"/>
                  </a:cubicBezTo>
                  <a:cubicBezTo>
                    <a:pt x="104" y="118"/>
                    <a:pt x="104" y="118"/>
                    <a:pt x="104" y="118"/>
                  </a:cubicBezTo>
                  <a:cubicBezTo>
                    <a:pt x="104" y="128"/>
                    <a:pt x="104" y="128"/>
                    <a:pt x="104" y="128"/>
                  </a:cubicBezTo>
                  <a:lnTo>
                    <a:pt x="94" y="128"/>
                  </a:lnTo>
                  <a:close/>
                </a:path>
              </a:pathLst>
            </a:custGeom>
            <a:solidFill>
              <a:srgbClr val="18AEEF"/>
            </a:solidFill>
            <a:ln>
              <a:noFill/>
            </a:ln>
          </p:spPr>
          <p:txBody>
            <a:bodyPr vert="horz" wrap="square" lIns="91440" tIns="45720" rIns="91440" bIns="45720" numCol="1" anchor="t" anchorCtr="0" compatLnSpc="1">
              <a:prstTxWarp prst="textNoShape">
                <a:avLst/>
              </a:prstTxWarp>
            </a:bodyPr>
            <a:lstStyle/>
            <a:p>
              <a:pPr defTabSz="1218429">
                <a:defRPr/>
              </a:pPr>
              <a:endParaRPr lang="en-US" sz="2400" kern="0" dirty="0">
                <a:solidFill>
                  <a:srgbClr val="636463"/>
                </a:solidFill>
                <a:latin typeface="Arial"/>
              </a:endParaRPr>
            </a:p>
          </p:txBody>
        </p:sp>
      </p:grpSp>
      <p:grpSp>
        <p:nvGrpSpPr>
          <p:cNvPr id="18" name="Group 17">
            <a:extLst>
              <a:ext uri="{FF2B5EF4-FFF2-40B4-BE49-F238E27FC236}">
                <a16:creationId xmlns:a16="http://schemas.microsoft.com/office/drawing/2014/main" id="{8E804211-EB8B-0B4F-8631-DA0562C40D8E}"/>
              </a:ext>
            </a:extLst>
          </p:cNvPr>
          <p:cNvGrpSpPr/>
          <p:nvPr/>
        </p:nvGrpSpPr>
        <p:grpSpPr>
          <a:xfrm>
            <a:off x="9265835" y="1343059"/>
            <a:ext cx="815310" cy="832799"/>
            <a:chOff x="-521640" y="3773902"/>
            <a:chExt cx="611642" cy="624598"/>
          </a:xfrm>
        </p:grpSpPr>
        <p:grpSp>
          <p:nvGrpSpPr>
            <p:cNvPr id="19" name="Group 18">
              <a:extLst>
                <a:ext uri="{FF2B5EF4-FFF2-40B4-BE49-F238E27FC236}">
                  <a16:creationId xmlns:a16="http://schemas.microsoft.com/office/drawing/2014/main" id="{33583DCF-E55C-164F-A0D8-55DEBB450019}"/>
                </a:ext>
              </a:extLst>
            </p:cNvPr>
            <p:cNvGrpSpPr/>
            <p:nvPr/>
          </p:nvGrpSpPr>
          <p:grpSpPr>
            <a:xfrm>
              <a:off x="-521640" y="3781384"/>
              <a:ext cx="611642" cy="617116"/>
              <a:chOff x="1390216" y="3558933"/>
              <a:chExt cx="611642" cy="617116"/>
            </a:xfrm>
            <a:noFill/>
          </p:grpSpPr>
          <p:sp>
            <p:nvSpPr>
              <p:cNvPr id="25" name="Round Diagonal Corner Rectangle 24">
                <a:extLst>
                  <a:ext uri="{FF2B5EF4-FFF2-40B4-BE49-F238E27FC236}">
                    <a16:creationId xmlns:a16="http://schemas.microsoft.com/office/drawing/2014/main" id="{C213FCB0-4412-BF4B-BB5F-E14A2F4A6B10}"/>
                  </a:ext>
                </a:extLst>
              </p:cNvPr>
              <p:cNvSpPr/>
              <p:nvPr/>
            </p:nvSpPr>
            <p:spPr>
              <a:xfrm flipH="1">
                <a:off x="1390216" y="3558933"/>
                <a:ext cx="611642" cy="485492"/>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26" name="TextBox 105">
                <a:extLst>
                  <a:ext uri="{FF2B5EF4-FFF2-40B4-BE49-F238E27FC236}">
                    <a16:creationId xmlns:a16="http://schemas.microsoft.com/office/drawing/2014/main" id="{65C218C3-EB5C-1349-B0EF-F5F99BF7468B}"/>
                  </a:ext>
                </a:extLst>
              </p:cNvPr>
              <p:cNvSpPr txBox="1">
                <a:spLocks noChangeArrowheads="1"/>
              </p:cNvSpPr>
              <p:nvPr/>
            </p:nvSpPr>
            <p:spPr bwMode="auto">
              <a:xfrm>
                <a:off x="1419655" y="3852884"/>
                <a:ext cx="567341" cy="323165"/>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Long Term</a:t>
                </a:r>
              </a:p>
              <a:p>
                <a:pPr algn="ctr" defTabSz="913821"/>
                <a:r>
                  <a:rPr lang="en-US" sz="1100" dirty="0">
                    <a:solidFill>
                      <a:srgbClr val="000000"/>
                    </a:solidFill>
                    <a:latin typeface="Arial"/>
                  </a:rPr>
                  <a:t>Care</a:t>
                </a:r>
              </a:p>
            </p:txBody>
          </p:sp>
        </p:grpSp>
        <p:grpSp>
          <p:nvGrpSpPr>
            <p:cNvPr id="20" name="Group 19">
              <a:extLst>
                <a:ext uri="{FF2B5EF4-FFF2-40B4-BE49-F238E27FC236}">
                  <a16:creationId xmlns:a16="http://schemas.microsoft.com/office/drawing/2014/main" id="{A8FFC1D7-DCB3-5645-9857-D7A5AD02EBE6}"/>
                </a:ext>
              </a:extLst>
            </p:cNvPr>
            <p:cNvGrpSpPr/>
            <p:nvPr/>
          </p:nvGrpSpPr>
          <p:grpSpPr>
            <a:xfrm>
              <a:off x="-413386" y="3773902"/>
              <a:ext cx="343292" cy="276909"/>
              <a:chOff x="-4449633" y="-300654"/>
              <a:chExt cx="12823826" cy="8416926"/>
            </a:xfrm>
            <a:solidFill>
              <a:schemeClr val="accent4"/>
            </a:solidFill>
          </p:grpSpPr>
          <p:sp>
            <p:nvSpPr>
              <p:cNvPr id="21" name="Freeform 6">
                <a:extLst>
                  <a:ext uri="{FF2B5EF4-FFF2-40B4-BE49-F238E27FC236}">
                    <a16:creationId xmlns:a16="http://schemas.microsoft.com/office/drawing/2014/main" id="{340E43D0-AA46-9F4B-8DB3-58A669026CAC}"/>
                  </a:ext>
                </a:extLst>
              </p:cNvPr>
              <p:cNvSpPr>
                <a:spLocks noEditPoints="1"/>
              </p:cNvSpPr>
              <p:nvPr/>
            </p:nvSpPr>
            <p:spPr bwMode="auto">
              <a:xfrm>
                <a:off x="-4449633" y="4093547"/>
                <a:ext cx="2868613" cy="4022725"/>
              </a:xfrm>
              <a:custGeom>
                <a:avLst/>
                <a:gdLst/>
                <a:ahLst/>
                <a:cxnLst>
                  <a:cxn ang="0">
                    <a:pos x="389" y="290"/>
                  </a:cxn>
                  <a:cxn ang="0">
                    <a:pos x="534" y="145"/>
                  </a:cxn>
                  <a:cxn ang="0">
                    <a:pos x="389" y="0"/>
                  </a:cxn>
                  <a:cxn ang="0">
                    <a:pos x="244" y="145"/>
                  </a:cxn>
                  <a:cxn ang="0">
                    <a:pos x="389" y="290"/>
                  </a:cxn>
                  <a:cxn ang="0">
                    <a:pos x="883" y="156"/>
                  </a:cxn>
                  <a:cxn ang="0">
                    <a:pos x="788" y="137"/>
                  </a:cxn>
                  <a:cxn ang="0">
                    <a:pos x="466" y="318"/>
                  </a:cxn>
                  <a:cxn ang="0">
                    <a:pos x="293" y="318"/>
                  </a:cxn>
                  <a:cxn ang="0">
                    <a:pos x="122" y="440"/>
                  </a:cxn>
                  <a:cxn ang="0">
                    <a:pos x="12" y="770"/>
                  </a:cxn>
                  <a:cxn ang="0">
                    <a:pos x="46" y="848"/>
                  </a:cxn>
                  <a:cxn ang="0">
                    <a:pos x="126" y="815"/>
                  </a:cxn>
                  <a:cxn ang="0">
                    <a:pos x="230" y="542"/>
                  </a:cxn>
                  <a:cxn ang="0">
                    <a:pos x="230" y="740"/>
                  </a:cxn>
                  <a:cxn ang="0">
                    <a:pos x="259" y="1196"/>
                  </a:cxn>
                  <a:cxn ang="0">
                    <a:pos x="225" y="1217"/>
                  </a:cxn>
                  <a:cxn ang="0">
                    <a:pos x="225" y="1267"/>
                  </a:cxn>
                  <a:cxn ang="0">
                    <a:pos x="371" y="1267"/>
                  </a:cxn>
                  <a:cxn ang="0">
                    <a:pos x="379" y="901"/>
                  </a:cxn>
                  <a:cxn ang="0">
                    <a:pos x="399" y="901"/>
                  </a:cxn>
                  <a:cxn ang="0">
                    <a:pos x="407" y="1267"/>
                  </a:cxn>
                  <a:cxn ang="0">
                    <a:pos x="553" y="1267"/>
                  </a:cxn>
                  <a:cxn ang="0">
                    <a:pos x="553" y="1217"/>
                  </a:cxn>
                  <a:cxn ang="0">
                    <a:pos x="519" y="1196"/>
                  </a:cxn>
                  <a:cxn ang="0">
                    <a:pos x="548" y="740"/>
                  </a:cxn>
                  <a:cxn ang="0">
                    <a:pos x="548" y="467"/>
                  </a:cxn>
                  <a:cxn ang="0">
                    <a:pos x="865" y="254"/>
                  </a:cxn>
                  <a:cxn ang="0">
                    <a:pos x="883" y="156"/>
                  </a:cxn>
                </a:cxnLst>
                <a:rect l="0" t="0" r="r" b="b"/>
                <a:pathLst>
                  <a:path w="903" h="1267">
                    <a:moveTo>
                      <a:pt x="389" y="290"/>
                    </a:moveTo>
                    <a:cubicBezTo>
                      <a:pt x="469" y="290"/>
                      <a:pt x="534" y="225"/>
                      <a:pt x="534" y="145"/>
                    </a:cubicBezTo>
                    <a:cubicBezTo>
                      <a:pt x="534" y="65"/>
                      <a:pt x="469" y="0"/>
                      <a:pt x="389" y="0"/>
                    </a:cubicBezTo>
                    <a:cubicBezTo>
                      <a:pt x="309" y="0"/>
                      <a:pt x="244" y="65"/>
                      <a:pt x="244" y="145"/>
                    </a:cubicBezTo>
                    <a:cubicBezTo>
                      <a:pt x="244" y="225"/>
                      <a:pt x="309" y="290"/>
                      <a:pt x="389" y="290"/>
                    </a:cubicBezTo>
                    <a:close/>
                    <a:moveTo>
                      <a:pt x="883" y="156"/>
                    </a:moveTo>
                    <a:cubicBezTo>
                      <a:pt x="862" y="125"/>
                      <a:pt x="819" y="116"/>
                      <a:pt x="788" y="137"/>
                    </a:cubicBezTo>
                    <a:cubicBezTo>
                      <a:pt x="788" y="137"/>
                      <a:pt x="616" y="234"/>
                      <a:pt x="466" y="318"/>
                    </a:cubicBezTo>
                    <a:cubicBezTo>
                      <a:pt x="293" y="318"/>
                      <a:pt x="293" y="318"/>
                      <a:pt x="293" y="318"/>
                    </a:cubicBezTo>
                    <a:cubicBezTo>
                      <a:pt x="206" y="318"/>
                      <a:pt x="145" y="363"/>
                      <a:pt x="122" y="440"/>
                    </a:cubicBezTo>
                    <a:cubicBezTo>
                      <a:pt x="12" y="770"/>
                      <a:pt x="12" y="770"/>
                      <a:pt x="12" y="770"/>
                    </a:cubicBezTo>
                    <a:cubicBezTo>
                      <a:pt x="0" y="801"/>
                      <a:pt x="15" y="836"/>
                      <a:pt x="46" y="848"/>
                    </a:cubicBezTo>
                    <a:cubicBezTo>
                      <a:pt x="76" y="860"/>
                      <a:pt x="112" y="845"/>
                      <a:pt x="126" y="815"/>
                    </a:cubicBezTo>
                    <a:cubicBezTo>
                      <a:pt x="230" y="542"/>
                      <a:pt x="230" y="542"/>
                      <a:pt x="230" y="542"/>
                    </a:cubicBezTo>
                    <a:cubicBezTo>
                      <a:pt x="230" y="740"/>
                      <a:pt x="230" y="740"/>
                      <a:pt x="230" y="740"/>
                    </a:cubicBezTo>
                    <a:cubicBezTo>
                      <a:pt x="259" y="1196"/>
                      <a:pt x="259" y="1196"/>
                      <a:pt x="259" y="1196"/>
                    </a:cubicBezTo>
                    <a:cubicBezTo>
                      <a:pt x="225" y="1217"/>
                      <a:pt x="225" y="1217"/>
                      <a:pt x="225" y="1217"/>
                    </a:cubicBezTo>
                    <a:cubicBezTo>
                      <a:pt x="225" y="1267"/>
                      <a:pt x="225" y="1267"/>
                      <a:pt x="225" y="1267"/>
                    </a:cubicBezTo>
                    <a:cubicBezTo>
                      <a:pt x="371" y="1267"/>
                      <a:pt x="371" y="1267"/>
                      <a:pt x="371" y="1267"/>
                    </a:cubicBezTo>
                    <a:cubicBezTo>
                      <a:pt x="379" y="901"/>
                      <a:pt x="379" y="901"/>
                      <a:pt x="379" y="901"/>
                    </a:cubicBezTo>
                    <a:cubicBezTo>
                      <a:pt x="399" y="901"/>
                      <a:pt x="399" y="901"/>
                      <a:pt x="399" y="901"/>
                    </a:cubicBezTo>
                    <a:cubicBezTo>
                      <a:pt x="407" y="1267"/>
                      <a:pt x="407" y="1267"/>
                      <a:pt x="407" y="1267"/>
                    </a:cubicBezTo>
                    <a:cubicBezTo>
                      <a:pt x="553" y="1267"/>
                      <a:pt x="553" y="1267"/>
                      <a:pt x="553" y="1267"/>
                    </a:cubicBezTo>
                    <a:cubicBezTo>
                      <a:pt x="553" y="1217"/>
                      <a:pt x="553" y="1217"/>
                      <a:pt x="553" y="1217"/>
                    </a:cubicBezTo>
                    <a:cubicBezTo>
                      <a:pt x="519" y="1196"/>
                      <a:pt x="519" y="1196"/>
                      <a:pt x="519" y="1196"/>
                    </a:cubicBezTo>
                    <a:cubicBezTo>
                      <a:pt x="548" y="740"/>
                      <a:pt x="548" y="740"/>
                      <a:pt x="548" y="740"/>
                    </a:cubicBezTo>
                    <a:cubicBezTo>
                      <a:pt x="548" y="740"/>
                      <a:pt x="548" y="565"/>
                      <a:pt x="548" y="467"/>
                    </a:cubicBezTo>
                    <a:cubicBezTo>
                      <a:pt x="681" y="377"/>
                      <a:pt x="865" y="254"/>
                      <a:pt x="865" y="254"/>
                    </a:cubicBezTo>
                    <a:cubicBezTo>
                      <a:pt x="895" y="231"/>
                      <a:pt x="903" y="188"/>
                      <a:pt x="883" y="156"/>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1B232A"/>
                  </a:solidFill>
                  <a:latin typeface="Arial"/>
                </a:endParaRPr>
              </a:p>
            </p:txBody>
          </p:sp>
          <p:sp>
            <p:nvSpPr>
              <p:cNvPr id="22" name="Freeform 7">
                <a:extLst>
                  <a:ext uri="{FF2B5EF4-FFF2-40B4-BE49-F238E27FC236}">
                    <a16:creationId xmlns:a16="http://schemas.microsoft.com/office/drawing/2014/main" id="{8FFB7D25-499E-8448-A698-3E98668F458D}"/>
                  </a:ext>
                </a:extLst>
              </p:cNvPr>
              <p:cNvSpPr>
                <a:spLocks noEditPoints="1"/>
              </p:cNvSpPr>
              <p:nvPr/>
            </p:nvSpPr>
            <p:spPr bwMode="auto">
              <a:xfrm>
                <a:off x="5394455" y="4093547"/>
                <a:ext cx="2979738" cy="4022725"/>
              </a:xfrm>
              <a:custGeom>
                <a:avLst/>
                <a:gdLst/>
                <a:ahLst/>
                <a:cxnLst>
                  <a:cxn ang="0">
                    <a:pos x="659" y="145"/>
                  </a:cxn>
                  <a:cxn ang="0">
                    <a:pos x="514" y="0"/>
                  </a:cxn>
                  <a:cxn ang="0">
                    <a:pos x="369" y="145"/>
                  </a:cxn>
                  <a:cxn ang="0">
                    <a:pos x="514" y="290"/>
                  </a:cxn>
                  <a:cxn ang="0">
                    <a:pos x="659" y="145"/>
                  </a:cxn>
                  <a:cxn ang="0">
                    <a:pos x="39" y="254"/>
                  </a:cxn>
                  <a:cxn ang="0">
                    <a:pos x="355" y="467"/>
                  </a:cxn>
                  <a:cxn ang="0">
                    <a:pos x="355" y="470"/>
                  </a:cxn>
                  <a:cxn ang="0">
                    <a:pos x="254" y="1009"/>
                  </a:cxn>
                  <a:cxn ang="0">
                    <a:pos x="372" y="1009"/>
                  </a:cxn>
                  <a:cxn ang="0">
                    <a:pos x="384" y="1196"/>
                  </a:cxn>
                  <a:cxn ang="0">
                    <a:pos x="350" y="1217"/>
                  </a:cxn>
                  <a:cxn ang="0">
                    <a:pos x="350" y="1267"/>
                  </a:cxn>
                  <a:cxn ang="0">
                    <a:pos x="496" y="1267"/>
                  </a:cxn>
                  <a:cxn ang="0">
                    <a:pos x="502" y="1009"/>
                  </a:cxn>
                  <a:cxn ang="0">
                    <a:pos x="527" y="1009"/>
                  </a:cxn>
                  <a:cxn ang="0">
                    <a:pos x="533" y="1267"/>
                  </a:cxn>
                  <a:cxn ang="0">
                    <a:pos x="678" y="1267"/>
                  </a:cxn>
                  <a:cxn ang="0">
                    <a:pos x="678" y="1217"/>
                  </a:cxn>
                  <a:cxn ang="0">
                    <a:pos x="645" y="1196"/>
                  </a:cxn>
                  <a:cxn ang="0">
                    <a:pos x="657" y="1009"/>
                  </a:cxn>
                  <a:cxn ang="0">
                    <a:pos x="777" y="1009"/>
                  </a:cxn>
                  <a:cxn ang="0">
                    <a:pos x="697" y="586"/>
                  </a:cxn>
                  <a:cxn ang="0">
                    <a:pos x="813" y="800"/>
                  </a:cxn>
                  <a:cxn ang="0">
                    <a:pos x="893" y="833"/>
                  </a:cxn>
                  <a:cxn ang="0">
                    <a:pos x="926" y="755"/>
                  </a:cxn>
                  <a:cxn ang="0">
                    <a:pos x="803" y="485"/>
                  </a:cxn>
                  <a:cxn ang="0">
                    <a:pos x="582" y="318"/>
                  </a:cxn>
                  <a:cxn ang="0">
                    <a:pos x="437" y="318"/>
                  </a:cxn>
                  <a:cxn ang="0">
                    <a:pos x="116" y="137"/>
                  </a:cxn>
                  <a:cxn ang="0">
                    <a:pos x="21" y="156"/>
                  </a:cxn>
                  <a:cxn ang="0">
                    <a:pos x="39" y="254"/>
                  </a:cxn>
                </a:cxnLst>
                <a:rect l="0" t="0" r="r" b="b"/>
                <a:pathLst>
                  <a:path w="938" h="1267">
                    <a:moveTo>
                      <a:pt x="659" y="145"/>
                    </a:moveTo>
                    <a:cubicBezTo>
                      <a:pt x="659" y="65"/>
                      <a:pt x="595" y="0"/>
                      <a:pt x="514" y="0"/>
                    </a:cubicBezTo>
                    <a:cubicBezTo>
                      <a:pt x="434" y="0"/>
                      <a:pt x="369" y="65"/>
                      <a:pt x="369" y="145"/>
                    </a:cubicBezTo>
                    <a:cubicBezTo>
                      <a:pt x="369" y="225"/>
                      <a:pt x="434" y="290"/>
                      <a:pt x="514" y="290"/>
                    </a:cubicBezTo>
                    <a:cubicBezTo>
                      <a:pt x="595" y="290"/>
                      <a:pt x="659" y="225"/>
                      <a:pt x="659" y="145"/>
                    </a:cubicBezTo>
                    <a:close/>
                    <a:moveTo>
                      <a:pt x="39" y="254"/>
                    </a:moveTo>
                    <a:cubicBezTo>
                      <a:pt x="39" y="254"/>
                      <a:pt x="222" y="377"/>
                      <a:pt x="355" y="467"/>
                    </a:cubicBezTo>
                    <a:cubicBezTo>
                      <a:pt x="355" y="470"/>
                      <a:pt x="355" y="470"/>
                      <a:pt x="355" y="470"/>
                    </a:cubicBezTo>
                    <a:cubicBezTo>
                      <a:pt x="254" y="1009"/>
                      <a:pt x="254" y="1009"/>
                      <a:pt x="254" y="1009"/>
                    </a:cubicBezTo>
                    <a:cubicBezTo>
                      <a:pt x="372" y="1009"/>
                      <a:pt x="372" y="1009"/>
                      <a:pt x="372" y="1009"/>
                    </a:cubicBezTo>
                    <a:cubicBezTo>
                      <a:pt x="384" y="1196"/>
                      <a:pt x="384" y="1196"/>
                      <a:pt x="384" y="1196"/>
                    </a:cubicBezTo>
                    <a:cubicBezTo>
                      <a:pt x="350" y="1217"/>
                      <a:pt x="350" y="1217"/>
                      <a:pt x="350" y="1217"/>
                    </a:cubicBezTo>
                    <a:cubicBezTo>
                      <a:pt x="350" y="1267"/>
                      <a:pt x="350" y="1267"/>
                      <a:pt x="350" y="1267"/>
                    </a:cubicBezTo>
                    <a:cubicBezTo>
                      <a:pt x="496" y="1267"/>
                      <a:pt x="496" y="1267"/>
                      <a:pt x="496" y="1267"/>
                    </a:cubicBezTo>
                    <a:cubicBezTo>
                      <a:pt x="502" y="1009"/>
                      <a:pt x="502" y="1009"/>
                      <a:pt x="502" y="1009"/>
                    </a:cubicBezTo>
                    <a:cubicBezTo>
                      <a:pt x="527" y="1009"/>
                      <a:pt x="527" y="1009"/>
                      <a:pt x="527" y="1009"/>
                    </a:cubicBezTo>
                    <a:cubicBezTo>
                      <a:pt x="533" y="1267"/>
                      <a:pt x="533" y="1267"/>
                      <a:pt x="533" y="1267"/>
                    </a:cubicBezTo>
                    <a:cubicBezTo>
                      <a:pt x="678" y="1267"/>
                      <a:pt x="678" y="1267"/>
                      <a:pt x="678" y="1267"/>
                    </a:cubicBezTo>
                    <a:cubicBezTo>
                      <a:pt x="678" y="1217"/>
                      <a:pt x="678" y="1217"/>
                      <a:pt x="678" y="1217"/>
                    </a:cubicBezTo>
                    <a:cubicBezTo>
                      <a:pt x="645" y="1196"/>
                      <a:pt x="645" y="1196"/>
                      <a:pt x="645" y="1196"/>
                    </a:cubicBezTo>
                    <a:cubicBezTo>
                      <a:pt x="657" y="1009"/>
                      <a:pt x="657" y="1009"/>
                      <a:pt x="657" y="1009"/>
                    </a:cubicBezTo>
                    <a:cubicBezTo>
                      <a:pt x="777" y="1009"/>
                      <a:pt x="777" y="1009"/>
                      <a:pt x="777" y="1009"/>
                    </a:cubicBezTo>
                    <a:cubicBezTo>
                      <a:pt x="697" y="586"/>
                      <a:pt x="697" y="586"/>
                      <a:pt x="697" y="586"/>
                    </a:cubicBezTo>
                    <a:cubicBezTo>
                      <a:pt x="813" y="800"/>
                      <a:pt x="813" y="800"/>
                      <a:pt x="813" y="800"/>
                    </a:cubicBezTo>
                    <a:cubicBezTo>
                      <a:pt x="826" y="830"/>
                      <a:pt x="862" y="845"/>
                      <a:pt x="893" y="833"/>
                    </a:cubicBezTo>
                    <a:cubicBezTo>
                      <a:pt x="923" y="821"/>
                      <a:pt x="938" y="786"/>
                      <a:pt x="926" y="755"/>
                    </a:cubicBezTo>
                    <a:cubicBezTo>
                      <a:pt x="803" y="485"/>
                      <a:pt x="803" y="485"/>
                      <a:pt x="803" y="485"/>
                    </a:cubicBezTo>
                    <a:cubicBezTo>
                      <a:pt x="752" y="363"/>
                      <a:pt x="670" y="318"/>
                      <a:pt x="582" y="318"/>
                    </a:cubicBezTo>
                    <a:cubicBezTo>
                      <a:pt x="437" y="318"/>
                      <a:pt x="437" y="318"/>
                      <a:pt x="437" y="318"/>
                    </a:cubicBezTo>
                    <a:cubicBezTo>
                      <a:pt x="288" y="234"/>
                      <a:pt x="116" y="137"/>
                      <a:pt x="116" y="137"/>
                    </a:cubicBezTo>
                    <a:cubicBezTo>
                      <a:pt x="84" y="116"/>
                      <a:pt x="41" y="125"/>
                      <a:pt x="21" y="156"/>
                    </a:cubicBezTo>
                    <a:cubicBezTo>
                      <a:pt x="0" y="188"/>
                      <a:pt x="8" y="231"/>
                      <a:pt x="39" y="254"/>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1B232A"/>
                  </a:solidFill>
                  <a:latin typeface="Arial"/>
                </a:endParaRPr>
              </a:p>
            </p:txBody>
          </p:sp>
          <p:sp>
            <p:nvSpPr>
              <p:cNvPr id="23" name="Freeform 8">
                <a:extLst>
                  <a:ext uri="{FF2B5EF4-FFF2-40B4-BE49-F238E27FC236}">
                    <a16:creationId xmlns:a16="http://schemas.microsoft.com/office/drawing/2014/main" id="{04682676-36D9-6046-A713-53A023D193B9}"/>
                  </a:ext>
                </a:extLst>
              </p:cNvPr>
              <p:cNvSpPr>
                <a:spLocks noEditPoints="1"/>
              </p:cNvSpPr>
              <p:nvPr/>
            </p:nvSpPr>
            <p:spPr bwMode="auto">
              <a:xfrm>
                <a:off x="1778130" y="216871"/>
                <a:ext cx="4025900" cy="7899401"/>
              </a:xfrm>
              <a:custGeom>
                <a:avLst/>
                <a:gdLst/>
                <a:ahLst/>
                <a:cxnLst>
                  <a:cxn ang="0">
                    <a:pos x="632" y="419"/>
                  </a:cxn>
                  <a:cxn ang="0">
                    <a:pos x="841" y="210"/>
                  </a:cxn>
                  <a:cxn ang="0">
                    <a:pos x="632" y="0"/>
                  </a:cxn>
                  <a:cxn ang="0">
                    <a:pos x="422" y="210"/>
                  </a:cxn>
                  <a:cxn ang="0">
                    <a:pos x="632" y="419"/>
                  </a:cxn>
                  <a:cxn ang="0">
                    <a:pos x="1250" y="1316"/>
                  </a:cxn>
                  <a:cxn ang="0">
                    <a:pos x="1052" y="762"/>
                  </a:cxn>
                  <a:cxn ang="0">
                    <a:pos x="695" y="469"/>
                  </a:cxn>
                  <a:cxn ang="0">
                    <a:pos x="632" y="469"/>
                  </a:cxn>
                  <a:cxn ang="0">
                    <a:pos x="632" y="469"/>
                  </a:cxn>
                  <a:cxn ang="0">
                    <a:pos x="573" y="469"/>
                  </a:cxn>
                  <a:cxn ang="0">
                    <a:pos x="215" y="762"/>
                  </a:cxn>
                  <a:cxn ang="0">
                    <a:pos x="17" y="1316"/>
                  </a:cxn>
                  <a:cxn ang="0">
                    <a:pos x="66" y="1431"/>
                  </a:cxn>
                  <a:cxn ang="0">
                    <a:pos x="177" y="1379"/>
                  </a:cxn>
                  <a:cxn ang="0">
                    <a:pos x="384" y="846"/>
                  </a:cxn>
                  <a:cxn ang="0">
                    <a:pos x="428" y="1042"/>
                  </a:cxn>
                  <a:cxn ang="0">
                    <a:pos x="192" y="1814"/>
                  </a:cxn>
                  <a:cxn ang="0">
                    <a:pos x="409" y="1814"/>
                  </a:cxn>
                  <a:cxn ang="0">
                    <a:pos x="482" y="2390"/>
                  </a:cxn>
                  <a:cxn ang="0">
                    <a:pos x="460" y="2419"/>
                  </a:cxn>
                  <a:cxn ang="0">
                    <a:pos x="460" y="2488"/>
                  </a:cxn>
                  <a:cxn ang="0">
                    <a:pos x="624" y="2488"/>
                  </a:cxn>
                  <a:cxn ang="0">
                    <a:pos x="624" y="1814"/>
                  </a:cxn>
                  <a:cxn ang="0">
                    <a:pos x="630" y="1814"/>
                  </a:cxn>
                  <a:cxn ang="0">
                    <a:pos x="630" y="1815"/>
                  </a:cxn>
                  <a:cxn ang="0">
                    <a:pos x="644" y="1815"/>
                  </a:cxn>
                  <a:cxn ang="0">
                    <a:pos x="644" y="2488"/>
                  </a:cxn>
                  <a:cxn ang="0">
                    <a:pos x="808" y="2488"/>
                  </a:cxn>
                  <a:cxn ang="0">
                    <a:pos x="808" y="2419"/>
                  </a:cxn>
                  <a:cxn ang="0">
                    <a:pos x="786" y="2390"/>
                  </a:cxn>
                  <a:cxn ang="0">
                    <a:pos x="859" y="1815"/>
                  </a:cxn>
                  <a:cxn ang="0">
                    <a:pos x="1075" y="1815"/>
                  </a:cxn>
                  <a:cxn ang="0">
                    <a:pos x="840" y="1042"/>
                  </a:cxn>
                  <a:cxn ang="0">
                    <a:pos x="883" y="846"/>
                  </a:cxn>
                  <a:cxn ang="0">
                    <a:pos x="1091" y="1379"/>
                  </a:cxn>
                  <a:cxn ang="0">
                    <a:pos x="1201" y="1431"/>
                  </a:cxn>
                  <a:cxn ang="0">
                    <a:pos x="1250" y="1316"/>
                  </a:cxn>
                </a:cxnLst>
                <a:rect l="0" t="0" r="r" b="b"/>
                <a:pathLst>
                  <a:path w="1267" h="2488">
                    <a:moveTo>
                      <a:pt x="632" y="419"/>
                    </a:moveTo>
                    <a:cubicBezTo>
                      <a:pt x="748" y="419"/>
                      <a:pt x="841" y="326"/>
                      <a:pt x="841" y="210"/>
                    </a:cubicBezTo>
                    <a:cubicBezTo>
                      <a:pt x="841" y="94"/>
                      <a:pt x="748" y="0"/>
                      <a:pt x="632" y="0"/>
                    </a:cubicBezTo>
                    <a:cubicBezTo>
                      <a:pt x="516" y="0"/>
                      <a:pt x="422" y="94"/>
                      <a:pt x="422" y="210"/>
                    </a:cubicBezTo>
                    <a:cubicBezTo>
                      <a:pt x="422" y="326"/>
                      <a:pt x="516" y="419"/>
                      <a:pt x="632" y="419"/>
                    </a:cubicBezTo>
                    <a:close/>
                    <a:moveTo>
                      <a:pt x="1250" y="1316"/>
                    </a:moveTo>
                    <a:cubicBezTo>
                      <a:pt x="1052" y="762"/>
                      <a:pt x="1052" y="762"/>
                      <a:pt x="1052" y="762"/>
                    </a:cubicBezTo>
                    <a:cubicBezTo>
                      <a:pt x="980" y="565"/>
                      <a:pt x="864" y="469"/>
                      <a:pt x="695" y="469"/>
                    </a:cubicBezTo>
                    <a:cubicBezTo>
                      <a:pt x="632" y="469"/>
                      <a:pt x="632" y="469"/>
                      <a:pt x="632" y="469"/>
                    </a:cubicBezTo>
                    <a:cubicBezTo>
                      <a:pt x="632" y="469"/>
                      <a:pt x="632" y="469"/>
                      <a:pt x="632" y="469"/>
                    </a:cubicBezTo>
                    <a:cubicBezTo>
                      <a:pt x="602" y="469"/>
                      <a:pt x="573" y="469"/>
                      <a:pt x="573" y="469"/>
                    </a:cubicBezTo>
                    <a:cubicBezTo>
                      <a:pt x="404" y="469"/>
                      <a:pt x="288" y="565"/>
                      <a:pt x="215" y="762"/>
                    </a:cubicBezTo>
                    <a:cubicBezTo>
                      <a:pt x="17" y="1316"/>
                      <a:pt x="17" y="1316"/>
                      <a:pt x="17" y="1316"/>
                    </a:cubicBezTo>
                    <a:cubicBezTo>
                      <a:pt x="0" y="1363"/>
                      <a:pt x="22" y="1414"/>
                      <a:pt x="66" y="1431"/>
                    </a:cubicBezTo>
                    <a:cubicBezTo>
                      <a:pt x="110" y="1448"/>
                      <a:pt x="159" y="1424"/>
                      <a:pt x="177" y="1379"/>
                    </a:cubicBezTo>
                    <a:cubicBezTo>
                      <a:pt x="384" y="846"/>
                      <a:pt x="384" y="846"/>
                      <a:pt x="384" y="846"/>
                    </a:cubicBezTo>
                    <a:cubicBezTo>
                      <a:pt x="428" y="1042"/>
                      <a:pt x="428" y="1042"/>
                      <a:pt x="428" y="1042"/>
                    </a:cubicBezTo>
                    <a:cubicBezTo>
                      <a:pt x="339" y="1282"/>
                      <a:pt x="192" y="1814"/>
                      <a:pt x="192" y="1814"/>
                    </a:cubicBezTo>
                    <a:cubicBezTo>
                      <a:pt x="409" y="1814"/>
                      <a:pt x="409" y="1814"/>
                      <a:pt x="409" y="1814"/>
                    </a:cubicBezTo>
                    <a:cubicBezTo>
                      <a:pt x="482" y="2390"/>
                      <a:pt x="482" y="2390"/>
                      <a:pt x="482" y="2390"/>
                    </a:cubicBezTo>
                    <a:cubicBezTo>
                      <a:pt x="460" y="2419"/>
                      <a:pt x="460" y="2419"/>
                      <a:pt x="460" y="2419"/>
                    </a:cubicBezTo>
                    <a:cubicBezTo>
                      <a:pt x="460" y="2488"/>
                      <a:pt x="460" y="2488"/>
                      <a:pt x="460" y="2488"/>
                    </a:cubicBezTo>
                    <a:cubicBezTo>
                      <a:pt x="624" y="2488"/>
                      <a:pt x="624" y="2488"/>
                      <a:pt x="624" y="2488"/>
                    </a:cubicBezTo>
                    <a:cubicBezTo>
                      <a:pt x="624" y="1814"/>
                      <a:pt x="624" y="1814"/>
                      <a:pt x="624" y="1814"/>
                    </a:cubicBezTo>
                    <a:cubicBezTo>
                      <a:pt x="624" y="1814"/>
                      <a:pt x="627" y="1814"/>
                      <a:pt x="630" y="1814"/>
                    </a:cubicBezTo>
                    <a:cubicBezTo>
                      <a:pt x="630" y="1815"/>
                      <a:pt x="630" y="1815"/>
                      <a:pt x="630" y="1815"/>
                    </a:cubicBezTo>
                    <a:cubicBezTo>
                      <a:pt x="644" y="1815"/>
                      <a:pt x="644" y="1815"/>
                      <a:pt x="644" y="1815"/>
                    </a:cubicBezTo>
                    <a:cubicBezTo>
                      <a:pt x="644" y="2488"/>
                      <a:pt x="644" y="2488"/>
                      <a:pt x="644" y="2488"/>
                    </a:cubicBezTo>
                    <a:cubicBezTo>
                      <a:pt x="808" y="2488"/>
                      <a:pt x="808" y="2488"/>
                      <a:pt x="808" y="2488"/>
                    </a:cubicBezTo>
                    <a:cubicBezTo>
                      <a:pt x="808" y="2419"/>
                      <a:pt x="808" y="2419"/>
                      <a:pt x="808" y="2419"/>
                    </a:cubicBezTo>
                    <a:cubicBezTo>
                      <a:pt x="786" y="2390"/>
                      <a:pt x="786" y="2390"/>
                      <a:pt x="786" y="2390"/>
                    </a:cubicBezTo>
                    <a:cubicBezTo>
                      <a:pt x="859" y="1815"/>
                      <a:pt x="859" y="1815"/>
                      <a:pt x="859" y="1815"/>
                    </a:cubicBezTo>
                    <a:cubicBezTo>
                      <a:pt x="1075" y="1815"/>
                      <a:pt x="1075" y="1815"/>
                      <a:pt x="1075" y="1815"/>
                    </a:cubicBezTo>
                    <a:cubicBezTo>
                      <a:pt x="1075" y="1815"/>
                      <a:pt x="928" y="1282"/>
                      <a:pt x="840" y="1042"/>
                    </a:cubicBezTo>
                    <a:cubicBezTo>
                      <a:pt x="883" y="846"/>
                      <a:pt x="883" y="846"/>
                      <a:pt x="883" y="846"/>
                    </a:cubicBezTo>
                    <a:cubicBezTo>
                      <a:pt x="1091" y="1379"/>
                      <a:pt x="1091" y="1379"/>
                      <a:pt x="1091" y="1379"/>
                    </a:cubicBezTo>
                    <a:cubicBezTo>
                      <a:pt x="1108" y="1424"/>
                      <a:pt x="1158" y="1448"/>
                      <a:pt x="1201" y="1431"/>
                    </a:cubicBezTo>
                    <a:cubicBezTo>
                      <a:pt x="1245" y="1414"/>
                      <a:pt x="1267" y="1363"/>
                      <a:pt x="1250" y="1316"/>
                    </a:cubicBezTo>
                    <a:close/>
                  </a:path>
                </a:pathLst>
              </a:custGeom>
              <a:solidFill>
                <a:srgbClr val="18AEEF"/>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1B232A"/>
                  </a:solidFill>
                  <a:latin typeface="Arial"/>
                </a:endParaRPr>
              </a:p>
            </p:txBody>
          </p:sp>
          <p:sp>
            <p:nvSpPr>
              <p:cNvPr id="24" name="Freeform 9">
                <a:extLst>
                  <a:ext uri="{FF2B5EF4-FFF2-40B4-BE49-F238E27FC236}">
                    <a16:creationId xmlns:a16="http://schemas.microsoft.com/office/drawing/2014/main" id="{589A557F-D416-5541-92DA-6ADE5972B7F0}"/>
                  </a:ext>
                </a:extLst>
              </p:cNvPr>
              <p:cNvSpPr>
                <a:spLocks noEditPoints="1"/>
              </p:cNvSpPr>
              <p:nvPr/>
            </p:nvSpPr>
            <p:spPr bwMode="auto">
              <a:xfrm>
                <a:off x="-1974720" y="-300654"/>
                <a:ext cx="4330699" cy="8416926"/>
              </a:xfrm>
              <a:custGeom>
                <a:avLst/>
                <a:gdLst/>
                <a:ahLst/>
                <a:cxnLst>
                  <a:cxn ang="0">
                    <a:pos x="681" y="424"/>
                  </a:cxn>
                  <a:cxn ang="0">
                    <a:pos x="893" y="212"/>
                  </a:cxn>
                  <a:cxn ang="0">
                    <a:pos x="681" y="0"/>
                  </a:cxn>
                  <a:cxn ang="0">
                    <a:pos x="469" y="212"/>
                  </a:cxn>
                  <a:cxn ang="0">
                    <a:pos x="681" y="424"/>
                  </a:cxn>
                  <a:cxn ang="0">
                    <a:pos x="1351" y="1510"/>
                  </a:cxn>
                  <a:cxn ang="0">
                    <a:pos x="1214" y="753"/>
                  </a:cxn>
                  <a:cxn ang="0">
                    <a:pos x="811" y="481"/>
                  </a:cxn>
                  <a:cxn ang="0">
                    <a:pos x="681" y="481"/>
                  </a:cxn>
                  <a:cxn ang="0">
                    <a:pos x="552" y="481"/>
                  </a:cxn>
                  <a:cxn ang="0">
                    <a:pos x="149" y="753"/>
                  </a:cxn>
                  <a:cxn ang="0">
                    <a:pos x="12" y="1510"/>
                  </a:cxn>
                  <a:cxn ang="0">
                    <a:pos x="73" y="1615"/>
                  </a:cxn>
                  <a:cxn ang="0">
                    <a:pos x="181" y="1554"/>
                  </a:cxn>
                  <a:cxn ang="0">
                    <a:pos x="355" y="898"/>
                  </a:cxn>
                  <a:cxn ang="0">
                    <a:pos x="375" y="898"/>
                  </a:cxn>
                  <a:cxn ang="0">
                    <a:pos x="375" y="1383"/>
                  </a:cxn>
                  <a:cxn ang="0">
                    <a:pos x="418" y="2545"/>
                  </a:cxn>
                  <a:cxn ang="0">
                    <a:pos x="371" y="2577"/>
                  </a:cxn>
                  <a:cxn ang="0">
                    <a:pos x="371" y="2651"/>
                  </a:cxn>
                  <a:cxn ang="0">
                    <a:pos x="656" y="2651"/>
                  </a:cxn>
                  <a:cxn ang="0">
                    <a:pos x="667" y="1605"/>
                  </a:cxn>
                  <a:cxn ang="0">
                    <a:pos x="681" y="1605"/>
                  </a:cxn>
                  <a:cxn ang="0">
                    <a:pos x="681" y="1605"/>
                  </a:cxn>
                  <a:cxn ang="0">
                    <a:pos x="695" y="1605"/>
                  </a:cxn>
                  <a:cxn ang="0">
                    <a:pos x="707" y="2651"/>
                  </a:cxn>
                  <a:cxn ang="0">
                    <a:pos x="991" y="2651"/>
                  </a:cxn>
                  <a:cxn ang="0">
                    <a:pos x="991" y="2577"/>
                  </a:cxn>
                  <a:cxn ang="0">
                    <a:pos x="945" y="2545"/>
                  </a:cxn>
                  <a:cxn ang="0">
                    <a:pos x="988" y="1383"/>
                  </a:cxn>
                  <a:cxn ang="0">
                    <a:pos x="988" y="898"/>
                  </a:cxn>
                  <a:cxn ang="0">
                    <a:pos x="1008" y="898"/>
                  </a:cxn>
                  <a:cxn ang="0">
                    <a:pos x="1182" y="1554"/>
                  </a:cxn>
                  <a:cxn ang="0">
                    <a:pos x="1290" y="1615"/>
                  </a:cxn>
                  <a:cxn ang="0">
                    <a:pos x="1351" y="1510"/>
                  </a:cxn>
                </a:cxnLst>
                <a:rect l="0" t="0" r="r" b="b"/>
                <a:pathLst>
                  <a:path w="1363" h="2651">
                    <a:moveTo>
                      <a:pt x="681" y="424"/>
                    </a:moveTo>
                    <a:cubicBezTo>
                      <a:pt x="798" y="424"/>
                      <a:pt x="893" y="329"/>
                      <a:pt x="893" y="212"/>
                    </a:cubicBezTo>
                    <a:cubicBezTo>
                      <a:pt x="893" y="94"/>
                      <a:pt x="798" y="0"/>
                      <a:pt x="681" y="0"/>
                    </a:cubicBezTo>
                    <a:cubicBezTo>
                      <a:pt x="564" y="0"/>
                      <a:pt x="469" y="94"/>
                      <a:pt x="469" y="212"/>
                    </a:cubicBezTo>
                    <a:cubicBezTo>
                      <a:pt x="469" y="329"/>
                      <a:pt x="564" y="424"/>
                      <a:pt x="681" y="424"/>
                    </a:cubicBezTo>
                    <a:close/>
                    <a:moveTo>
                      <a:pt x="1351" y="1510"/>
                    </a:moveTo>
                    <a:cubicBezTo>
                      <a:pt x="1214" y="753"/>
                      <a:pt x="1214" y="753"/>
                      <a:pt x="1214" y="753"/>
                    </a:cubicBezTo>
                    <a:cubicBezTo>
                      <a:pt x="1144" y="542"/>
                      <a:pt x="1014" y="481"/>
                      <a:pt x="811" y="481"/>
                    </a:cubicBezTo>
                    <a:cubicBezTo>
                      <a:pt x="811" y="481"/>
                      <a:pt x="746" y="481"/>
                      <a:pt x="681" y="481"/>
                    </a:cubicBezTo>
                    <a:cubicBezTo>
                      <a:pt x="552" y="481"/>
                      <a:pt x="552" y="481"/>
                      <a:pt x="552" y="481"/>
                    </a:cubicBezTo>
                    <a:cubicBezTo>
                      <a:pt x="348" y="481"/>
                      <a:pt x="219" y="542"/>
                      <a:pt x="149" y="753"/>
                    </a:cubicBezTo>
                    <a:cubicBezTo>
                      <a:pt x="12" y="1510"/>
                      <a:pt x="12" y="1510"/>
                      <a:pt x="12" y="1510"/>
                    </a:cubicBezTo>
                    <a:cubicBezTo>
                      <a:pt x="0" y="1556"/>
                      <a:pt x="27" y="1603"/>
                      <a:pt x="73" y="1615"/>
                    </a:cubicBezTo>
                    <a:cubicBezTo>
                      <a:pt x="118" y="1627"/>
                      <a:pt x="167" y="1599"/>
                      <a:pt x="181" y="1554"/>
                    </a:cubicBezTo>
                    <a:cubicBezTo>
                      <a:pt x="355" y="898"/>
                      <a:pt x="355" y="898"/>
                      <a:pt x="355" y="898"/>
                    </a:cubicBezTo>
                    <a:cubicBezTo>
                      <a:pt x="375" y="898"/>
                      <a:pt x="375" y="898"/>
                      <a:pt x="375" y="898"/>
                    </a:cubicBezTo>
                    <a:cubicBezTo>
                      <a:pt x="375" y="1383"/>
                      <a:pt x="375" y="1383"/>
                      <a:pt x="375" y="1383"/>
                    </a:cubicBezTo>
                    <a:cubicBezTo>
                      <a:pt x="418" y="2545"/>
                      <a:pt x="418" y="2545"/>
                      <a:pt x="418" y="2545"/>
                    </a:cubicBezTo>
                    <a:cubicBezTo>
                      <a:pt x="371" y="2577"/>
                      <a:pt x="371" y="2577"/>
                      <a:pt x="371" y="2577"/>
                    </a:cubicBezTo>
                    <a:cubicBezTo>
                      <a:pt x="371" y="2651"/>
                      <a:pt x="371" y="2651"/>
                      <a:pt x="371" y="2651"/>
                    </a:cubicBezTo>
                    <a:cubicBezTo>
                      <a:pt x="656" y="2651"/>
                      <a:pt x="656" y="2651"/>
                      <a:pt x="656" y="2651"/>
                    </a:cubicBezTo>
                    <a:cubicBezTo>
                      <a:pt x="667" y="1605"/>
                      <a:pt x="667" y="1605"/>
                      <a:pt x="667" y="1605"/>
                    </a:cubicBezTo>
                    <a:cubicBezTo>
                      <a:pt x="681" y="1605"/>
                      <a:pt x="681" y="1605"/>
                      <a:pt x="681" y="1605"/>
                    </a:cubicBezTo>
                    <a:cubicBezTo>
                      <a:pt x="681" y="1605"/>
                      <a:pt x="681" y="1605"/>
                      <a:pt x="681" y="1605"/>
                    </a:cubicBezTo>
                    <a:cubicBezTo>
                      <a:pt x="688" y="1605"/>
                      <a:pt x="695" y="1605"/>
                      <a:pt x="695" y="1605"/>
                    </a:cubicBezTo>
                    <a:cubicBezTo>
                      <a:pt x="707" y="2651"/>
                      <a:pt x="707" y="2651"/>
                      <a:pt x="707" y="2651"/>
                    </a:cubicBezTo>
                    <a:cubicBezTo>
                      <a:pt x="991" y="2651"/>
                      <a:pt x="991" y="2651"/>
                      <a:pt x="991" y="2651"/>
                    </a:cubicBezTo>
                    <a:cubicBezTo>
                      <a:pt x="991" y="2577"/>
                      <a:pt x="991" y="2577"/>
                      <a:pt x="991" y="2577"/>
                    </a:cubicBezTo>
                    <a:cubicBezTo>
                      <a:pt x="945" y="2545"/>
                      <a:pt x="945" y="2545"/>
                      <a:pt x="945" y="2545"/>
                    </a:cubicBezTo>
                    <a:cubicBezTo>
                      <a:pt x="988" y="1383"/>
                      <a:pt x="988" y="1383"/>
                      <a:pt x="988" y="1383"/>
                    </a:cubicBezTo>
                    <a:cubicBezTo>
                      <a:pt x="988" y="898"/>
                      <a:pt x="988" y="898"/>
                      <a:pt x="988" y="898"/>
                    </a:cubicBezTo>
                    <a:cubicBezTo>
                      <a:pt x="1008" y="898"/>
                      <a:pt x="1008" y="898"/>
                      <a:pt x="1008" y="898"/>
                    </a:cubicBezTo>
                    <a:cubicBezTo>
                      <a:pt x="1182" y="1554"/>
                      <a:pt x="1182" y="1554"/>
                      <a:pt x="1182" y="1554"/>
                    </a:cubicBezTo>
                    <a:cubicBezTo>
                      <a:pt x="1196" y="1599"/>
                      <a:pt x="1244" y="1627"/>
                      <a:pt x="1290" y="1615"/>
                    </a:cubicBezTo>
                    <a:cubicBezTo>
                      <a:pt x="1335" y="1603"/>
                      <a:pt x="1363" y="1556"/>
                      <a:pt x="1351" y="1510"/>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1B232A"/>
                  </a:solidFill>
                  <a:latin typeface="Arial"/>
                </a:endParaRPr>
              </a:p>
            </p:txBody>
          </p:sp>
        </p:grpSp>
      </p:grpSp>
      <p:grpSp>
        <p:nvGrpSpPr>
          <p:cNvPr id="27" name="Group 26">
            <a:extLst>
              <a:ext uri="{FF2B5EF4-FFF2-40B4-BE49-F238E27FC236}">
                <a16:creationId xmlns:a16="http://schemas.microsoft.com/office/drawing/2014/main" id="{706DDC48-1EED-3748-8193-7F407A9DE586}"/>
              </a:ext>
            </a:extLst>
          </p:cNvPr>
          <p:cNvGrpSpPr/>
          <p:nvPr/>
        </p:nvGrpSpPr>
        <p:grpSpPr>
          <a:xfrm>
            <a:off x="10293782" y="2496518"/>
            <a:ext cx="1506478" cy="643371"/>
            <a:chOff x="7892440" y="1770326"/>
            <a:chExt cx="1130153" cy="482527"/>
          </a:xfrm>
        </p:grpSpPr>
        <p:sp>
          <p:nvSpPr>
            <p:cNvPr id="28" name="TextBox 27">
              <a:extLst>
                <a:ext uri="{FF2B5EF4-FFF2-40B4-BE49-F238E27FC236}">
                  <a16:creationId xmlns:a16="http://schemas.microsoft.com/office/drawing/2014/main" id="{4C05FAA5-B49D-904C-A91A-F1F693414C37}"/>
                </a:ext>
              </a:extLst>
            </p:cNvPr>
            <p:cNvSpPr txBox="1"/>
            <p:nvPr/>
          </p:nvSpPr>
          <p:spPr>
            <a:xfrm>
              <a:off x="7892440" y="2045104"/>
              <a:ext cx="1130153" cy="207749"/>
            </a:xfrm>
            <a:prstGeom prst="rect">
              <a:avLst/>
            </a:prstGeom>
            <a:noFill/>
          </p:spPr>
          <p:txBody>
            <a:bodyPr wrap="square" rtlCol="0" anchor="ctr">
              <a:spAutoFit/>
            </a:bodyPr>
            <a:lstStyle/>
            <a:p>
              <a:pPr algn="ctr" defTabSz="573253">
                <a:spcAft>
                  <a:spcPts val="533"/>
                </a:spcAft>
                <a:buSzPct val="100000"/>
              </a:pPr>
              <a:r>
                <a:rPr lang="en-US" sz="1200" dirty="0">
                  <a:solidFill>
                    <a:prstClr val="black">
                      <a:lumMod val="95000"/>
                      <a:lumOff val="5000"/>
                    </a:prstClr>
                  </a:solidFill>
                  <a:latin typeface="Arial"/>
                  <a:cs typeface="HP Simplified" pitchFamily="34" charset="0"/>
                </a:rPr>
                <a:t>Government</a:t>
              </a:r>
            </a:p>
          </p:txBody>
        </p:sp>
        <p:grpSp>
          <p:nvGrpSpPr>
            <p:cNvPr id="29" name="Group 28">
              <a:extLst>
                <a:ext uri="{FF2B5EF4-FFF2-40B4-BE49-F238E27FC236}">
                  <a16:creationId xmlns:a16="http://schemas.microsoft.com/office/drawing/2014/main" id="{B0152659-556A-1C49-A9A7-B5F2B8103C4E}"/>
                </a:ext>
              </a:extLst>
            </p:cNvPr>
            <p:cNvGrpSpPr>
              <a:grpSpLocks noChangeAspect="1"/>
            </p:cNvGrpSpPr>
            <p:nvPr/>
          </p:nvGrpSpPr>
          <p:grpSpPr>
            <a:xfrm>
              <a:off x="8273646" y="1770326"/>
              <a:ext cx="405832" cy="309832"/>
              <a:chOff x="0" y="0"/>
              <a:chExt cx="1516062" cy="1335088"/>
            </a:xfrm>
            <a:solidFill>
              <a:srgbClr val="00B0F0"/>
            </a:solidFill>
          </p:grpSpPr>
          <p:sp>
            <p:nvSpPr>
              <p:cNvPr id="30" name="Freeform 29">
                <a:extLst>
                  <a:ext uri="{FF2B5EF4-FFF2-40B4-BE49-F238E27FC236}">
                    <a16:creationId xmlns:a16="http://schemas.microsoft.com/office/drawing/2014/main" id="{0F258AF8-5AD1-0F4B-B7AC-7FB7F624CB04}"/>
                  </a:ext>
                </a:extLst>
              </p:cNvPr>
              <p:cNvSpPr>
                <a:spLocks/>
              </p:cNvSpPr>
              <p:nvPr/>
            </p:nvSpPr>
            <p:spPr bwMode="auto">
              <a:xfrm>
                <a:off x="0" y="0"/>
                <a:ext cx="1516062" cy="411163"/>
              </a:xfrm>
              <a:custGeom>
                <a:avLst/>
                <a:gdLst>
                  <a:gd name="T0" fmla="*/ 13 w 404"/>
                  <a:gd name="T1" fmla="*/ 110 h 110"/>
                  <a:gd name="T2" fmla="*/ 392 w 404"/>
                  <a:gd name="T3" fmla="*/ 110 h 110"/>
                  <a:gd name="T4" fmla="*/ 396 w 404"/>
                  <a:gd name="T5" fmla="*/ 98 h 110"/>
                  <a:gd name="T6" fmla="*/ 220 w 404"/>
                  <a:gd name="T7" fmla="*/ 7 h 110"/>
                  <a:gd name="T8" fmla="*/ 185 w 404"/>
                  <a:gd name="T9" fmla="*/ 7 h 110"/>
                  <a:gd name="T10" fmla="*/ 8 w 404"/>
                  <a:gd name="T11" fmla="*/ 98 h 110"/>
                  <a:gd name="T12" fmla="*/ 13 w 40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404" h="110">
                    <a:moveTo>
                      <a:pt x="13" y="110"/>
                    </a:moveTo>
                    <a:cubicBezTo>
                      <a:pt x="392" y="110"/>
                      <a:pt x="392" y="110"/>
                      <a:pt x="392" y="110"/>
                    </a:cubicBezTo>
                    <a:cubicBezTo>
                      <a:pt x="401" y="110"/>
                      <a:pt x="404" y="103"/>
                      <a:pt x="396" y="98"/>
                    </a:cubicBezTo>
                    <a:cubicBezTo>
                      <a:pt x="220" y="7"/>
                      <a:pt x="220" y="7"/>
                      <a:pt x="220" y="7"/>
                    </a:cubicBezTo>
                    <a:cubicBezTo>
                      <a:pt x="208" y="0"/>
                      <a:pt x="197" y="0"/>
                      <a:pt x="185" y="7"/>
                    </a:cubicBezTo>
                    <a:cubicBezTo>
                      <a:pt x="8" y="98"/>
                      <a:pt x="8" y="98"/>
                      <a:pt x="8" y="98"/>
                    </a:cubicBezTo>
                    <a:cubicBezTo>
                      <a:pt x="0" y="103"/>
                      <a:pt x="4" y="110"/>
                      <a:pt x="13" y="1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1" name="Rectangle 30">
                <a:extLst>
                  <a:ext uri="{FF2B5EF4-FFF2-40B4-BE49-F238E27FC236}">
                    <a16:creationId xmlns:a16="http://schemas.microsoft.com/office/drawing/2014/main" id="{8C7050E3-2E47-274E-B0F2-140D433554D7}"/>
                  </a:ext>
                </a:extLst>
              </p:cNvPr>
              <p:cNvSpPr>
                <a:spLocks noChangeArrowheads="1"/>
              </p:cNvSpPr>
              <p:nvPr/>
            </p:nvSpPr>
            <p:spPr bwMode="auto">
              <a:xfrm>
                <a:off x="93663" y="1046162"/>
                <a:ext cx="1323975" cy="115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2" name="Rectangle 31">
                <a:extLst>
                  <a:ext uri="{FF2B5EF4-FFF2-40B4-BE49-F238E27FC236}">
                    <a16:creationId xmlns:a16="http://schemas.microsoft.com/office/drawing/2014/main" id="{46743485-4BD9-0D4D-900B-5ABF24107C45}"/>
                  </a:ext>
                </a:extLst>
              </p:cNvPr>
              <p:cNvSpPr>
                <a:spLocks noChangeArrowheads="1"/>
              </p:cNvSpPr>
              <p:nvPr/>
            </p:nvSpPr>
            <p:spPr bwMode="auto">
              <a:xfrm>
                <a:off x="169863" y="468312"/>
                <a:ext cx="160337" cy="517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3" name="Rectangle 32">
                <a:extLst>
                  <a:ext uri="{FF2B5EF4-FFF2-40B4-BE49-F238E27FC236}">
                    <a16:creationId xmlns:a16="http://schemas.microsoft.com/office/drawing/2014/main" id="{6805FFD4-75CF-7544-83B2-AFB4D0F2E850}"/>
                  </a:ext>
                </a:extLst>
              </p:cNvPr>
              <p:cNvSpPr>
                <a:spLocks noChangeArrowheads="1"/>
              </p:cNvSpPr>
              <p:nvPr/>
            </p:nvSpPr>
            <p:spPr bwMode="auto">
              <a:xfrm>
                <a:off x="506413" y="468312"/>
                <a:ext cx="161925" cy="517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4" name="Rectangle 33">
                <a:extLst>
                  <a:ext uri="{FF2B5EF4-FFF2-40B4-BE49-F238E27FC236}">
                    <a16:creationId xmlns:a16="http://schemas.microsoft.com/office/drawing/2014/main" id="{C149A969-1ACE-824F-AC6F-4E0AEACFB93B}"/>
                  </a:ext>
                </a:extLst>
              </p:cNvPr>
              <p:cNvSpPr>
                <a:spLocks noChangeArrowheads="1"/>
              </p:cNvSpPr>
              <p:nvPr/>
            </p:nvSpPr>
            <p:spPr bwMode="auto">
              <a:xfrm>
                <a:off x="844550" y="468312"/>
                <a:ext cx="160337" cy="517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5" name="Rectangle 34">
                <a:extLst>
                  <a:ext uri="{FF2B5EF4-FFF2-40B4-BE49-F238E27FC236}">
                    <a16:creationId xmlns:a16="http://schemas.microsoft.com/office/drawing/2014/main" id="{0A1ACA7B-9196-8847-8F0C-CACBA44C048A}"/>
                  </a:ext>
                </a:extLst>
              </p:cNvPr>
              <p:cNvSpPr>
                <a:spLocks noChangeArrowheads="1"/>
              </p:cNvSpPr>
              <p:nvPr/>
            </p:nvSpPr>
            <p:spPr bwMode="auto">
              <a:xfrm>
                <a:off x="1181100" y="468312"/>
                <a:ext cx="161925" cy="517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36" name="Freeform 35">
                <a:extLst>
                  <a:ext uri="{FF2B5EF4-FFF2-40B4-BE49-F238E27FC236}">
                    <a16:creationId xmlns:a16="http://schemas.microsoft.com/office/drawing/2014/main" id="{62DDCD38-9E4E-0D4B-B699-A98E2FD3792B}"/>
                  </a:ext>
                </a:extLst>
              </p:cNvPr>
              <p:cNvSpPr>
                <a:spLocks/>
              </p:cNvSpPr>
              <p:nvPr/>
            </p:nvSpPr>
            <p:spPr bwMode="auto">
              <a:xfrm>
                <a:off x="15875" y="1222375"/>
                <a:ext cx="1470025" cy="112713"/>
              </a:xfrm>
              <a:custGeom>
                <a:avLst/>
                <a:gdLst>
                  <a:gd name="T0" fmla="*/ 0 w 392"/>
                  <a:gd name="T1" fmla="*/ 0 h 30"/>
                  <a:gd name="T2" fmla="*/ 0 w 392"/>
                  <a:gd name="T3" fmla="*/ 5 h 30"/>
                  <a:gd name="T4" fmla="*/ 25 w 392"/>
                  <a:gd name="T5" fmla="*/ 30 h 30"/>
                  <a:gd name="T6" fmla="*/ 392 w 392"/>
                  <a:gd name="T7" fmla="*/ 30 h 30"/>
                  <a:gd name="T8" fmla="*/ 392 w 392"/>
                  <a:gd name="T9" fmla="*/ 0 h 30"/>
                  <a:gd name="T10" fmla="*/ 0 w 392"/>
                  <a:gd name="T11" fmla="*/ 0 h 30"/>
                </a:gdLst>
                <a:ahLst/>
                <a:cxnLst>
                  <a:cxn ang="0">
                    <a:pos x="T0" y="T1"/>
                  </a:cxn>
                  <a:cxn ang="0">
                    <a:pos x="T2" y="T3"/>
                  </a:cxn>
                  <a:cxn ang="0">
                    <a:pos x="T4" y="T5"/>
                  </a:cxn>
                  <a:cxn ang="0">
                    <a:pos x="T6" y="T7"/>
                  </a:cxn>
                  <a:cxn ang="0">
                    <a:pos x="T8" y="T9"/>
                  </a:cxn>
                  <a:cxn ang="0">
                    <a:pos x="T10" y="T11"/>
                  </a:cxn>
                </a:cxnLst>
                <a:rect l="0" t="0" r="r" b="b"/>
                <a:pathLst>
                  <a:path w="392" h="30">
                    <a:moveTo>
                      <a:pt x="0" y="0"/>
                    </a:moveTo>
                    <a:cubicBezTo>
                      <a:pt x="0" y="5"/>
                      <a:pt x="0" y="5"/>
                      <a:pt x="0" y="5"/>
                    </a:cubicBezTo>
                    <a:cubicBezTo>
                      <a:pt x="0" y="19"/>
                      <a:pt x="11" y="30"/>
                      <a:pt x="25" y="30"/>
                    </a:cubicBezTo>
                    <a:cubicBezTo>
                      <a:pt x="392" y="30"/>
                      <a:pt x="392" y="30"/>
                      <a:pt x="392" y="30"/>
                    </a:cubicBezTo>
                    <a:cubicBezTo>
                      <a:pt x="392" y="0"/>
                      <a:pt x="392" y="0"/>
                      <a:pt x="39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37" name="Group 36">
            <a:extLst>
              <a:ext uri="{FF2B5EF4-FFF2-40B4-BE49-F238E27FC236}">
                <a16:creationId xmlns:a16="http://schemas.microsoft.com/office/drawing/2014/main" id="{5A3B55AB-22DC-264B-9DF4-ABFD02E7AF46}"/>
              </a:ext>
            </a:extLst>
          </p:cNvPr>
          <p:cNvGrpSpPr/>
          <p:nvPr/>
        </p:nvGrpSpPr>
        <p:grpSpPr>
          <a:xfrm>
            <a:off x="9861727" y="5421593"/>
            <a:ext cx="815310" cy="819468"/>
            <a:chOff x="7795110" y="3816722"/>
            <a:chExt cx="611642" cy="614601"/>
          </a:xfrm>
        </p:grpSpPr>
        <p:grpSp>
          <p:nvGrpSpPr>
            <p:cNvPr id="38" name="Group 37">
              <a:extLst>
                <a:ext uri="{FF2B5EF4-FFF2-40B4-BE49-F238E27FC236}">
                  <a16:creationId xmlns:a16="http://schemas.microsoft.com/office/drawing/2014/main" id="{8AC601C7-8C64-4A49-B4A0-B1B11FC88CB5}"/>
                </a:ext>
              </a:extLst>
            </p:cNvPr>
            <p:cNvGrpSpPr/>
            <p:nvPr/>
          </p:nvGrpSpPr>
          <p:grpSpPr>
            <a:xfrm>
              <a:off x="7795110" y="3816722"/>
              <a:ext cx="611642" cy="614601"/>
              <a:chOff x="1390216" y="3516498"/>
              <a:chExt cx="611642" cy="614601"/>
            </a:xfrm>
            <a:noFill/>
          </p:grpSpPr>
          <p:sp>
            <p:nvSpPr>
              <p:cNvPr id="45" name="Round Diagonal Corner Rectangle 44">
                <a:extLst>
                  <a:ext uri="{FF2B5EF4-FFF2-40B4-BE49-F238E27FC236}">
                    <a16:creationId xmlns:a16="http://schemas.microsoft.com/office/drawing/2014/main" id="{67210E5E-C651-2D45-A745-016577556E1A}"/>
                  </a:ext>
                </a:extLst>
              </p:cNvPr>
              <p:cNvSpPr/>
              <p:nvPr/>
            </p:nvSpPr>
            <p:spPr>
              <a:xfrm flipH="1">
                <a:off x="1390216" y="351649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46" name="TextBox 105">
                <a:extLst>
                  <a:ext uri="{FF2B5EF4-FFF2-40B4-BE49-F238E27FC236}">
                    <a16:creationId xmlns:a16="http://schemas.microsoft.com/office/drawing/2014/main" id="{887F130D-F847-D34E-A762-C5264C954E0E}"/>
                  </a:ext>
                </a:extLst>
              </p:cNvPr>
              <p:cNvSpPr txBox="1">
                <a:spLocks noChangeArrowheads="1"/>
              </p:cNvSpPr>
              <p:nvPr/>
            </p:nvSpPr>
            <p:spPr bwMode="auto">
              <a:xfrm>
                <a:off x="1416708" y="3784850"/>
                <a:ext cx="550557" cy="346249"/>
              </a:xfrm>
              <a:prstGeom prst="rect">
                <a:avLst/>
              </a:prstGeom>
              <a:grpFill/>
              <a:ln w="9525">
                <a:noFill/>
                <a:miter lim="800000"/>
                <a:headEnd/>
                <a:tailEnd/>
              </a:ln>
              <a:effectLst/>
            </p:spPr>
            <p:txBody>
              <a:bodyPr wrap="none" lIns="45720" rIns="45720">
                <a:spAutoFit/>
              </a:bodyPr>
              <a:lstStyle/>
              <a:p>
                <a:pPr algn="ctr" defTabSz="913821"/>
                <a:r>
                  <a:rPr lang="en-US" sz="1200" dirty="0">
                    <a:solidFill>
                      <a:srgbClr val="000000"/>
                    </a:solidFill>
                    <a:latin typeface="Arial"/>
                  </a:rPr>
                  <a:t>Medical </a:t>
                </a:r>
              </a:p>
              <a:p>
                <a:pPr algn="ctr" defTabSz="913821"/>
                <a:r>
                  <a:rPr lang="en-US" sz="1200" dirty="0">
                    <a:solidFill>
                      <a:srgbClr val="000000"/>
                    </a:solidFill>
                    <a:latin typeface="Arial"/>
                  </a:rPr>
                  <a:t>Suppliers</a:t>
                </a:r>
              </a:p>
            </p:txBody>
          </p:sp>
        </p:grpSp>
        <p:grpSp>
          <p:nvGrpSpPr>
            <p:cNvPr id="39" name="Group 38">
              <a:extLst>
                <a:ext uri="{FF2B5EF4-FFF2-40B4-BE49-F238E27FC236}">
                  <a16:creationId xmlns:a16="http://schemas.microsoft.com/office/drawing/2014/main" id="{7F977D9D-E953-6E42-BE8E-364284E31C92}"/>
                </a:ext>
              </a:extLst>
            </p:cNvPr>
            <p:cNvGrpSpPr/>
            <p:nvPr/>
          </p:nvGrpSpPr>
          <p:grpSpPr>
            <a:xfrm>
              <a:off x="7913379" y="3905626"/>
              <a:ext cx="375103" cy="170892"/>
              <a:chOff x="0" y="0"/>
              <a:chExt cx="1477963" cy="712788"/>
            </a:xfrm>
            <a:solidFill>
              <a:srgbClr val="0070C0"/>
            </a:solidFill>
          </p:grpSpPr>
          <p:sp>
            <p:nvSpPr>
              <p:cNvPr id="40" name="Freeform 39">
                <a:extLst>
                  <a:ext uri="{FF2B5EF4-FFF2-40B4-BE49-F238E27FC236}">
                    <a16:creationId xmlns:a16="http://schemas.microsoft.com/office/drawing/2014/main" id="{58604493-0B29-9D49-A104-99DFF07454BF}"/>
                  </a:ext>
                </a:extLst>
              </p:cNvPr>
              <p:cNvSpPr>
                <a:spLocks/>
              </p:cNvSpPr>
              <p:nvPr/>
            </p:nvSpPr>
            <p:spPr bwMode="auto">
              <a:xfrm>
                <a:off x="1125538" y="600075"/>
                <a:ext cx="190500" cy="112713"/>
              </a:xfrm>
              <a:custGeom>
                <a:avLst/>
                <a:gdLst>
                  <a:gd name="T0" fmla="*/ 1 w 51"/>
                  <a:gd name="T1" fmla="*/ 0 h 30"/>
                  <a:gd name="T2" fmla="*/ 0 w 51"/>
                  <a:gd name="T3" fmla="*/ 4 h 30"/>
                  <a:gd name="T4" fmla="*/ 26 w 51"/>
                  <a:gd name="T5" fmla="*/ 30 h 30"/>
                  <a:gd name="T6" fmla="*/ 51 w 51"/>
                  <a:gd name="T7" fmla="*/ 4 h 30"/>
                  <a:gd name="T8" fmla="*/ 51 w 51"/>
                  <a:gd name="T9" fmla="*/ 0 h 30"/>
                  <a:gd name="T10" fmla="*/ 1 w 51"/>
                  <a:gd name="T11" fmla="*/ 0 h 30"/>
                </a:gdLst>
                <a:ahLst/>
                <a:cxnLst>
                  <a:cxn ang="0">
                    <a:pos x="T0" y="T1"/>
                  </a:cxn>
                  <a:cxn ang="0">
                    <a:pos x="T2" y="T3"/>
                  </a:cxn>
                  <a:cxn ang="0">
                    <a:pos x="T4" y="T5"/>
                  </a:cxn>
                  <a:cxn ang="0">
                    <a:pos x="T6" y="T7"/>
                  </a:cxn>
                  <a:cxn ang="0">
                    <a:pos x="T8" y="T9"/>
                  </a:cxn>
                  <a:cxn ang="0">
                    <a:pos x="T10" y="T11"/>
                  </a:cxn>
                </a:cxnLst>
                <a:rect l="0" t="0" r="r" b="b"/>
                <a:pathLst>
                  <a:path w="51" h="30">
                    <a:moveTo>
                      <a:pt x="1" y="0"/>
                    </a:moveTo>
                    <a:cubicBezTo>
                      <a:pt x="1" y="2"/>
                      <a:pt x="0" y="3"/>
                      <a:pt x="0" y="4"/>
                    </a:cubicBezTo>
                    <a:cubicBezTo>
                      <a:pt x="0" y="18"/>
                      <a:pt x="12" y="30"/>
                      <a:pt x="26" y="30"/>
                    </a:cubicBezTo>
                    <a:cubicBezTo>
                      <a:pt x="40" y="30"/>
                      <a:pt x="51" y="18"/>
                      <a:pt x="51" y="4"/>
                    </a:cubicBezTo>
                    <a:cubicBezTo>
                      <a:pt x="51" y="3"/>
                      <a:pt x="51" y="2"/>
                      <a:pt x="51" y="0"/>
                    </a:cubicBezTo>
                    <a:lnTo>
                      <a:pt x="1"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41" name="Freeform 40">
                <a:extLst>
                  <a:ext uri="{FF2B5EF4-FFF2-40B4-BE49-F238E27FC236}">
                    <a16:creationId xmlns:a16="http://schemas.microsoft.com/office/drawing/2014/main" id="{7E51FBF1-4257-4740-98C6-10488F11D381}"/>
                  </a:ext>
                </a:extLst>
              </p:cNvPr>
              <p:cNvSpPr>
                <a:spLocks/>
              </p:cNvSpPr>
              <p:nvPr/>
            </p:nvSpPr>
            <p:spPr bwMode="auto">
              <a:xfrm>
                <a:off x="877888" y="600075"/>
                <a:ext cx="190500" cy="112713"/>
              </a:xfrm>
              <a:custGeom>
                <a:avLst/>
                <a:gdLst>
                  <a:gd name="T0" fmla="*/ 0 w 51"/>
                  <a:gd name="T1" fmla="*/ 0 h 30"/>
                  <a:gd name="T2" fmla="*/ 0 w 51"/>
                  <a:gd name="T3" fmla="*/ 4 h 30"/>
                  <a:gd name="T4" fmla="*/ 25 w 51"/>
                  <a:gd name="T5" fmla="*/ 30 h 30"/>
                  <a:gd name="T6" fmla="*/ 51 w 51"/>
                  <a:gd name="T7" fmla="*/ 4 h 30"/>
                  <a:gd name="T8" fmla="*/ 50 w 51"/>
                  <a:gd name="T9" fmla="*/ 0 h 30"/>
                  <a:gd name="T10" fmla="*/ 0 w 51"/>
                  <a:gd name="T11" fmla="*/ 0 h 30"/>
                </a:gdLst>
                <a:ahLst/>
                <a:cxnLst>
                  <a:cxn ang="0">
                    <a:pos x="T0" y="T1"/>
                  </a:cxn>
                  <a:cxn ang="0">
                    <a:pos x="T2" y="T3"/>
                  </a:cxn>
                  <a:cxn ang="0">
                    <a:pos x="T4" y="T5"/>
                  </a:cxn>
                  <a:cxn ang="0">
                    <a:pos x="T6" y="T7"/>
                  </a:cxn>
                  <a:cxn ang="0">
                    <a:pos x="T8" y="T9"/>
                  </a:cxn>
                  <a:cxn ang="0">
                    <a:pos x="T10" y="T11"/>
                  </a:cxn>
                </a:cxnLst>
                <a:rect l="0" t="0" r="r" b="b"/>
                <a:pathLst>
                  <a:path w="51" h="30">
                    <a:moveTo>
                      <a:pt x="0" y="0"/>
                    </a:moveTo>
                    <a:cubicBezTo>
                      <a:pt x="0" y="2"/>
                      <a:pt x="0" y="3"/>
                      <a:pt x="0" y="4"/>
                    </a:cubicBezTo>
                    <a:cubicBezTo>
                      <a:pt x="0" y="18"/>
                      <a:pt x="11" y="30"/>
                      <a:pt x="25" y="30"/>
                    </a:cubicBezTo>
                    <a:cubicBezTo>
                      <a:pt x="39" y="30"/>
                      <a:pt x="51" y="18"/>
                      <a:pt x="51" y="4"/>
                    </a:cubicBezTo>
                    <a:cubicBezTo>
                      <a:pt x="51" y="3"/>
                      <a:pt x="51" y="2"/>
                      <a:pt x="50" y="0"/>
                    </a:cubicBezTo>
                    <a:lnTo>
                      <a:pt x="0"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42" name="Freeform 41">
                <a:extLst>
                  <a:ext uri="{FF2B5EF4-FFF2-40B4-BE49-F238E27FC236}">
                    <a16:creationId xmlns:a16="http://schemas.microsoft.com/office/drawing/2014/main" id="{C65C93E2-028B-EC42-BC53-2A7972A0CDD6}"/>
                  </a:ext>
                </a:extLst>
              </p:cNvPr>
              <p:cNvSpPr>
                <a:spLocks/>
              </p:cNvSpPr>
              <p:nvPr/>
            </p:nvSpPr>
            <p:spPr bwMode="auto">
              <a:xfrm>
                <a:off x="412750" y="600075"/>
                <a:ext cx="190500" cy="112713"/>
              </a:xfrm>
              <a:custGeom>
                <a:avLst/>
                <a:gdLst>
                  <a:gd name="T0" fmla="*/ 0 w 51"/>
                  <a:gd name="T1" fmla="*/ 0 h 30"/>
                  <a:gd name="T2" fmla="*/ 0 w 51"/>
                  <a:gd name="T3" fmla="*/ 4 h 30"/>
                  <a:gd name="T4" fmla="*/ 25 w 51"/>
                  <a:gd name="T5" fmla="*/ 30 h 30"/>
                  <a:gd name="T6" fmla="*/ 51 w 51"/>
                  <a:gd name="T7" fmla="*/ 4 h 30"/>
                  <a:gd name="T8" fmla="*/ 50 w 51"/>
                  <a:gd name="T9" fmla="*/ 0 h 30"/>
                  <a:gd name="T10" fmla="*/ 0 w 51"/>
                  <a:gd name="T11" fmla="*/ 0 h 30"/>
                </a:gdLst>
                <a:ahLst/>
                <a:cxnLst>
                  <a:cxn ang="0">
                    <a:pos x="T0" y="T1"/>
                  </a:cxn>
                  <a:cxn ang="0">
                    <a:pos x="T2" y="T3"/>
                  </a:cxn>
                  <a:cxn ang="0">
                    <a:pos x="T4" y="T5"/>
                  </a:cxn>
                  <a:cxn ang="0">
                    <a:pos x="T6" y="T7"/>
                  </a:cxn>
                  <a:cxn ang="0">
                    <a:pos x="T8" y="T9"/>
                  </a:cxn>
                  <a:cxn ang="0">
                    <a:pos x="T10" y="T11"/>
                  </a:cxn>
                </a:cxnLst>
                <a:rect l="0" t="0" r="r" b="b"/>
                <a:pathLst>
                  <a:path w="51" h="30">
                    <a:moveTo>
                      <a:pt x="0" y="0"/>
                    </a:moveTo>
                    <a:cubicBezTo>
                      <a:pt x="0" y="2"/>
                      <a:pt x="0" y="3"/>
                      <a:pt x="0" y="4"/>
                    </a:cubicBezTo>
                    <a:cubicBezTo>
                      <a:pt x="0" y="18"/>
                      <a:pt x="11" y="30"/>
                      <a:pt x="25" y="30"/>
                    </a:cubicBezTo>
                    <a:cubicBezTo>
                      <a:pt x="39" y="30"/>
                      <a:pt x="51" y="18"/>
                      <a:pt x="51" y="4"/>
                    </a:cubicBezTo>
                    <a:cubicBezTo>
                      <a:pt x="51" y="3"/>
                      <a:pt x="51" y="2"/>
                      <a:pt x="50" y="0"/>
                    </a:cubicBezTo>
                    <a:lnTo>
                      <a:pt x="0"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43" name="Freeform 42">
                <a:extLst>
                  <a:ext uri="{FF2B5EF4-FFF2-40B4-BE49-F238E27FC236}">
                    <a16:creationId xmlns:a16="http://schemas.microsoft.com/office/drawing/2014/main" id="{2A6665E9-5833-5144-A240-DF98127D9793}"/>
                  </a:ext>
                </a:extLst>
              </p:cNvPr>
              <p:cNvSpPr>
                <a:spLocks/>
              </p:cNvSpPr>
              <p:nvPr/>
            </p:nvSpPr>
            <p:spPr bwMode="auto">
              <a:xfrm>
                <a:off x="161925" y="600075"/>
                <a:ext cx="190500" cy="112713"/>
              </a:xfrm>
              <a:custGeom>
                <a:avLst/>
                <a:gdLst>
                  <a:gd name="T0" fmla="*/ 0 w 51"/>
                  <a:gd name="T1" fmla="*/ 0 h 30"/>
                  <a:gd name="T2" fmla="*/ 0 w 51"/>
                  <a:gd name="T3" fmla="*/ 4 h 30"/>
                  <a:gd name="T4" fmla="*/ 25 w 51"/>
                  <a:gd name="T5" fmla="*/ 30 h 30"/>
                  <a:gd name="T6" fmla="*/ 51 w 51"/>
                  <a:gd name="T7" fmla="*/ 4 h 30"/>
                  <a:gd name="T8" fmla="*/ 50 w 51"/>
                  <a:gd name="T9" fmla="*/ 0 h 30"/>
                  <a:gd name="T10" fmla="*/ 0 w 51"/>
                  <a:gd name="T11" fmla="*/ 0 h 30"/>
                </a:gdLst>
                <a:ahLst/>
                <a:cxnLst>
                  <a:cxn ang="0">
                    <a:pos x="T0" y="T1"/>
                  </a:cxn>
                  <a:cxn ang="0">
                    <a:pos x="T2" y="T3"/>
                  </a:cxn>
                  <a:cxn ang="0">
                    <a:pos x="T4" y="T5"/>
                  </a:cxn>
                  <a:cxn ang="0">
                    <a:pos x="T6" y="T7"/>
                  </a:cxn>
                  <a:cxn ang="0">
                    <a:pos x="T8" y="T9"/>
                  </a:cxn>
                  <a:cxn ang="0">
                    <a:pos x="T10" y="T11"/>
                  </a:cxn>
                </a:cxnLst>
                <a:rect l="0" t="0" r="r" b="b"/>
                <a:pathLst>
                  <a:path w="51" h="30">
                    <a:moveTo>
                      <a:pt x="0" y="0"/>
                    </a:moveTo>
                    <a:cubicBezTo>
                      <a:pt x="0" y="2"/>
                      <a:pt x="0" y="3"/>
                      <a:pt x="0" y="4"/>
                    </a:cubicBezTo>
                    <a:cubicBezTo>
                      <a:pt x="0" y="18"/>
                      <a:pt x="11" y="30"/>
                      <a:pt x="25" y="30"/>
                    </a:cubicBezTo>
                    <a:cubicBezTo>
                      <a:pt x="39" y="30"/>
                      <a:pt x="51" y="18"/>
                      <a:pt x="51" y="4"/>
                    </a:cubicBezTo>
                    <a:cubicBezTo>
                      <a:pt x="51" y="3"/>
                      <a:pt x="50" y="2"/>
                      <a:pt x="50" y="0"/>
                    </a:cubicBezTo>
                    <a:lnTo>
                      <a:pt x="0" y="0"/>
                    </a:lnTo>
                    <a:close/>
                  </a:path>
                </a:pathLst>
              </a:custGeom>
              <a:solidFill>
                <a:srgbClr val="0070C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44" name="Freeform 43">
                <a:extLst>
                  <a:ext uri="{FF2B5EF4-FFF2-40B4-BE49-F238E27FC236}">
                    <a16:creationId xmlns:a16="http://schemas.microsoft.com/office/drawing/2014/main" id="{6CCC5274-2A05-8046-9274-6DC4C2899A59}"/>
                  </a:ext>
                </a:extLst>
              </p:cNvPr>
              <p:cNvSpPr>
                <a:spLocks noEditPoints="1"/>
              </p:cNvSpPr>
              <p:nvPr/>
            </p:nvSpPr>
            <p:spPr bwMode="auto">
              <a:xfrm>
                <a:off x="0" y="0"/>
                <a:ext cx="1477963" cy="619125"/>
              </a:xfrm>
              <a:custGeom>
                <a:avLst/>
                <a:gdLst>
                  <a:gd name="T0" fmla="*/ 586 w 931"/>
                  <a:gd name="T1" fmla="*/ 248 h 390"/>
                  <a:gd name="T2" fmla="*/ 586 w 931"/>
                  <a:gd name="T3" fmla="*/ 52 h 390"/>
                  <a:gd name="T4" fmla="*/ 494 w 931"/>
                  <a:gd name="T5" fmla="*/ 151 h 390"/>
                  <a:gd name="T6" fmla="*/ 586 w 931"/>
                  <a:gd name="T7" fmla="*/ 248 h 390"/>
                  <a:gd name="T8" fmla="*/ 584 w 931"/>
                  <a:gd name="T9" fmla="*/ 0 h 390"/>
                  <a:gd name="T10" fmla="*/ 352 w 931"/>
                  <a:gd name="T11" fmla="*/ 0 h 390"/>
                  <a:gd name="T12" fmla="*/ 468 w 931"/>
                  <a:gd name="T13" fmla="*/ 123 h 390"/>
                  <a:gd name="T14" fmla="*/ 584 w 931"/>
                  <a:gd name="T15" fmla="*/ 0 h 390"/>
                  <a:gd name="T16" fmla="*/ 343 w 931"/>
                  <a:gd name="T17" fmla="*/ 45 h 390"/>
                  <a:gd name="T18" fmla="*/ 343 w 931"/>
                  <a:gd name="T19" fmla="*/ 255 h 390"/>
                  <a:gd name="T20" fmla="*/ 442 w 931"/>
                  <a:gd name="T21" fmla="*/ 151 h 390"/>
                  <a:gd name="T22" fmla="*/ 343 w 931"/>
                  <a:gd name="T23" fmla="*/ 45 h 390"/>
                  <a:gd name="T24" fmla="*/ 914 w 931"/>
                  <a:gd name="T25" fmla="*/ 302 h 390"/>
                  <a:gd name="T26" fmla="*/ 914 w 931"/>
                  <a:gd name="T27" fmla="*/ 302 h 390"/>
                  <a:gd name="T28" fmla="*/ 886 w 931"/>
                  <a:gd name="T29" fmla="*/ 302 h 390"/>
                  <a:gd name="T30" fmla="*/ 886 w 931"/>
                  <a:gd name="T31" fmla="*/ 0 h 390"/>
                  <a:gd name="T32" fmla="*/ 624 w 931"/>
                  <a:gd name="T33" fmla="*/ 0 h 390"/>
                  <a:gd name="T34" fmla="*/ 624 w 931"/>
                  <a:gd name="T35" fmla="*/ 302 h 390"/>
                  <a:gd name="T36" fmla="*/ 586 w 931"/>
                  <a:gd name="T37" fmla="*/ 302 h 390"/>
                  <a:gd name="T38" fmla="*/ 468 w 931"/>
                  <a:gd name="T39" fmla="*/ 177 h 390"/>
                  <a:gd name="T40" fmla="*/ 347 w 931"/>
                  <a:gd name="T41" fmla="*/ 302 h 390"/>
                  <a:gd name="T42" fmla="*/ 305 w 931"/>
                  <a:gd name="T43" fmla="*/ 302 h 390"/>
                  <a:gd name="T44" fmla="*/ 305 w 931"/>
                  <a:gd name="T45" fmla="*/ 0 h 390"/>
                  <a:gd name="T46" fmla="*/ 45 w 931"/>
                  <a:gd name="T47" fmla="*/ 0 h 390"/>
                  <a:gd name="T48" fmla="*/ 45 w 931"/>
                  <a:gd name="T49" fmla="*/ 302 h 390"/>
                  <a:gd name="T50" fmla="*/ 7 w 931"/>
                  <a:gd name="T51" fmla="*/ 302 h 390"/>
                  <a:gd name="T52" fmla="*/ 7 w 931"/>
                  <a:gd name="T53" fmla="*/ 302 h 390"/>
                  <a:gd name="T54" fmla="*/ 0 w 931"/>
                  <a:gd name="T55" fmla="*/ 302 h 390"/>
                  <a:gd name="T56" fmla="*/ 0 w 931"/>
                  <a:gd name="T57" fmla="*/ 390 h 390"/>
                  <a:gd name="T58" fmla="*/ 38 w 931"/>
                  <a:gd name="T59" fmla="*/ 390 h 390"/>
                  <a:gd name="T60" fmla="*/ 38 w 931"/>
                  <a:gd name="T61" fmla="*/ 340 h 390"/>
                  <a:gd name="T62" fmla="*/ 893 w 931"/>
                  <a:gd name="T63" fmla="*/ 340 h 390"/>
                  <a:gd name="T64" fmla="*/ 893 w 931"/>
                  <a:gd name="T65" fmla="*/ 390 h 390"/>
                  <a:gd name="T66" fmla="*/ 931 w 931"/>
                  <a:gd name="T67" fmla="*/ 390 h 390"/>
                  <a:gd name="T68" fmla="*/ 931 w 931"/>
                  <a:gd name="T69" fmla="*/ 302 h 390"/>
                  <a:gd name="T70" fmla="*/ 914 w 931"/>
                  <a:gd name="T71" fmla="*/ 3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1" h="390">
                    <a:moveTo>
                      <a:pt x="586" y="248"/>
                    </a:moveTo>
                    <a:lnTo>
                      <a:pt x="586" y="52"/>
                    </a:lnTo>
                    <a:lnTo>
                      <a:pt x="494" y="151"/>
                    </a:lnTo>
                    <a:lnTo>
                      <a:pt x="586" y="248"/>
                    </a:lnTo>
                    <a:close/>
                    <a:moveTo>
                      <a:pt x="584" y="0"/>
                    </a:moveTo>
                    <a:lnTo>
                      <a:pt x="352" y="0"/>
                    </a:lnTo>
                    <a:lnTo>
                      <a:pt x="468" y="123"/>
                    </a:lnTo>
                    <a:lnTo>
                      <a:pt x="584" y="0"/>
                    </a:lnTo>
                    <a:close/>
                    <a:moveTo>
                      <a:pt x="343" y="45"/>
                    </a:moveTo>
                    <a:lnTo>
                      <a:pt x="343" y="255"/>
                    </a:lnTo>
                    <a:lnTo>
                      <a:pt x="442" y="151"/>
                    </a:lnTo>
                    <a:lnTo>
                      <a:pt x="343" y="45"/>
                    </a:lnTo>
                    <a:close/>
                    <a:moveTo>
                      <a:pt x="914" y="302"/>
                    </a:moveTo>
                    <a:lnTo>
                      <a:pt x="914" y="302"/>
                    </a:lnTo>
                    <a:lnTo>
                      <a:pt x="886" y="302"/>
                    </a:lnTo>
                    <a:lnTo>
                      <a:pt x="886" y="0"/>
                    </a:lnTo>
                    <a:lnTo>
                      <a:pt x="624" y="0"/>
                    </a:lnTo>
                    <a:lnTo>
                      <a:pt x="624" y="302"/>
                    </a:lnTo>
                    <a:lnTo>
                      <a:pt x="586" y="302"/>
                    </a:lnTo>
                    <a:lnTo>
                      <a:pt x="468" y="177"/>
                    </a:lnTo>
                    <a:lnTo>
                      <a:pt x="347" y="302"/>
                    </a:lnTo>
                    <a:lnTo>
                      <a:pt x="305" y="302"/>
                    </a:lnTo>
                    <a:lnTo>
                      <a:pt x="305" y="0"/>
                    </a:lnTo>
                    <a:lnTo>
                      <a:pt x="45" y="0"/>
                    </a:lnTo>
                    <a:lnTo>
                      <a:pt x="45" y="302"/>
                    </a:lnTo>
                    <a:lnTo>
                      <a:pt x="7" y="302"/>
                    </a:lnTo>
                    <a:lnTo>
                      <a:pt x="7" y="302"/>
                    </a:lnTo>
                    <a:lnTo>
                      <a:pt x="0" y="302"/>
                    </a:lnTo>
                    <a:lnTo>
                      <a:pt x="0" y="390"/>
                    </a:lnTo>
                    <a:lnTo>
                      <a:pt x="38" y="390"/>
                    </a:lnTo>
                    <a:lnTo>
                      <a:pt x="38" y="340"/>
                    </a:lnTo>
                    <a:lnTo>
                      <a:pt x="893" y="340"/>
                    </a:lnTo>
                    <a:lnTo>
                      <a:pt x="893" y="390"/>
                    </a:lnTo>
                    <a:lnTo>
                      <a:pt x="931" y="390"/>
                    </a:lnTo>
                    <a:lnTo>
                      <a:pt x="931" y="302"/>
                    </a:lnTo>
                    <a:lnTo>
                      <a:pt x="914" y="302"/>
                    </a:lnTo>
                    <a:close/>
                  </a:path>
                </a:pathLst>
              </a:custGeom>
              <a:solidFill>
                <a:srgbClr val="18AEEF"/>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47" name="Group 46">
            <a:extLst>
              <a:ext uri="{FF2B5EF4-FFF2-40B4-BE49-F238E27FC236}">
                <a16:creationId xmlns:a16="http://schemas.microsoft.com/office/drawing/2014/main" id="{E0229191-5385-7C4F-A4E0-C902245B7AA8}"/>
              </a:ext>
            </a:extLst>
          </p:cNvPr>
          <p:cNvGrpSpPr/>
          <p:nvPr/>
        </p:nvGrpSpPr>
        <p:grpSpPr>
          <a:xfrm>
            <a:off x="7162500" y="1177198"/>
            <a:ext cx="1111535" cy="879403"/>
            <a:chOff x="4726914" y="1075636"/>
            <a:chExt cx="833874" cy="659551"/>
          </a:xfrm>
        </p:grpSpPr>
        <p:grpSp>
          <p:nvGrpSpPr>
            <p:cNvPr id="48" name="Group 47">
              <a:extLst>
                <a:ext uri="{FF2B5EF4-FFF2-40B4-BE49-F238E27FC236}">
                  <a16:creationId xmlns:a16="http://schemas.microsoft.com/office/drawing/2014/main" id="{23AE53CE-C6E9-314E-8120-35D047B418D1}"/>
                </a:ext>
              </a:extLst>
            </p:cNvPr>
            <p:cNvGrpSpPr/>
            <p:nvPr/>
          </p:nvGrpSpPr>
          <p:grpSpPr>
            <a:xfrm>
              <a:off x="4726914" y="1075636"/>
              <a:ext cx="833874" cy="659551"/>
              <a:chOff x="5451744" y="3333618"/>
              <a:chExt cx="833874" cy="659551"/>
            </a:xfrm>
            <a:noFill/>
          </p:grpSpPr>
          <p:sp>
            <p:nvSpPr>
              <p:cNvPr id="50" name="Round Diagonal Corner Rectangle 49">
                <a:extLst>
                  <a:ext uri="{FF2B5EF4-FFF2-40B4-BE49-F238E27FC236}">
                    <a16:creationId xmlns:a16="http://schemas.microsoft.com/office/drawing/2014/main" id="{C690E062-AEE0-FD4E-81E0-B8547A217CBC}"/>
                  </a:ext>
                </a:extLst>
              </p:cNvPr>
              <p:cNvSpPr/>
              <p:nvPr/>
            </p:nvSpPr>
            <p:spPr>
              <a:xfrm flipH="1">
                <a:off x="5578209" y="333361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51" name="TextBox 129">
                <a:extLst>
                  <a:ext uri="{FF2B5EF4-FFF2-40B4-BE49-F238E27FC236}">
                    <a16:creationId xmlns:a16="http://schemas.microsoft.com/office/drawing/2014/main" id="{AB75A92D-2705-694B-90C4-59E2B7BD6CB7}"/>
                  </a:ext>
                </a:extLst>
              </p:cNvPr>
              <p:cNvSpPr txBox="1">
                <a:spLocks noChangeArrowheads="1"/>
              </p:cNvSpPr>
              <p:nvPr/>
            </p:nvSpPr>
            <p:spPr bwMode="auto">
              <a:xfrm>
                <a:off x="5451744" y="3670004"/>
                <a:ext cx="833874" cy="323165"/>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Academic</a:t>
                </a:r>
              </a:p>
              <a:p>
                <a:pPr algn="ctr" defTabSz="913821"/>
                <a:r>
                  <a:rPr lang="en-US" sz="1100" dirty="0">
                    <a:solidFill>
                      <a:srgbClr val="000000"/>
                    </a:solidFill>
                    <a:latin typeface="Arial"/>
                  </a:rPr>
                  <a:t>Medical Centers</a:t>
                </a:r>
              </a:p>
            </p:txBody>
          </p:sp>
        </p:grpSp>
        <p:sp>
          <p:nvSpPr>
            <p:cNvPr id="49" name="Freeform 28">
              <a:extLst>
                <a:ext uri="{FF2B5EF4-FFF2-40B4-BE49-F238E27FC236}">
                  <a16:creationId xmlns:a16="http://schemas.microsoft.com/office/drawing/2014/main" id="{BD9AD67E-CF0E-7545-BB83-306627038AC0}"/>
                </a:ext>
              </a:extLst>
            </p:cNvPr>
            <p:cNvSpPr>
              <a:spLocks noEditPoints="1"/>
            </p:cNvSpPr>
            <p:nvPr/>
          </p:nvSpPr>
          <p:spPr bwMode="auto">
            <a:xfrm>
              <a:off x="5061515" y="1121884"/>
              <a:ext cx="176213" cy="298450"/>
            </a:xfrm>
            <a:custGeom>
              <a:avLst/>
              <a:gdLst>
                <a:gd name="T0" fmla="*/ 18 w 23"/>
                <a:gd name="T1" fmla="*/ 18 h 39"/>
                <a:gd name="T2" fmla="*/ 7 w 23"/>
                <a:gd name="T3" fmla="*/ 21 h 39"/>
                <a:gd name="T4" fmla="*/ 5 w 23"/>
                <a:gd name="T5" fmla="*/ 36 h 39"/>
                <a:gd name="T6" fmla="*/ 5 w 23"/>
                <a:gd name="T7" fmla="*/ 31 h 39"/>
                <a:gd name="T8" fmla="*/ 5 w 23"/>
                <a:gd name="T9" fmla="*/ 27 h 39"/>
                <a:gd name="T10" fmla="*/ 5 w 23"/>
                <a:gd name="T11" fmla="*/ 13 h 39"/>
                <a:gd name="T12" fmla="*/ 5 w 23"/>
                <a:gd name="T13" fmla="*/ 9 h 39"/>
                <a:gd name="T14" fmla="*/ 5 w 23"/>
                <a:gd name="T15" fmla="*/ 4 h 39"/>
                <a:gd name="T16" fmla="*/ 17 w 23"/>
                <a:gd name="T17" fmla="*/ 4 h 39"/>
                <a:gd name="T18" fmla="*/ 17 w 23"/>
                <a:gd name="T19" fmla="*/ 4 h 39"/>
                <a:gd name="T20" fmla="*/ 6 w 23"/>
                <a:gd name="T21" fmla="*/ 6 h 39"/>
                <a:gd name="T22" fmla="*/ 6 w 23"/>
                <a:gd name="T23" fmla="*/ 3 h 39"/>
                <a:gd name="T24" fmla="*/ 21 w 23"/>
                <a:gd name="T25" fmla="*/ 0 h 39"/>
                <a:gd name="T26" fmla="*/ 19 w 23"/>
                <a:gd name="T27" fmla="*/ 4 h 39"/>
                <a:gd name="T28" fmla="*/ 19 w 23"/>
                <a:gd name="T29" fmla="*/ 8 h 39"/>
                <a:gd name="T30" fmla="*/ 18 w 23"/>
                <a:gd name="T31" fmla="*/ 13 h 39"/>
                <a:gd name="T32" fmla="*/ 15 w 23"/>
                <a:gd name="T33" fmla="*/ 17 h 39"/>
                <a:gd name="T34" fmla="*/ 19 w 23"/>
                <a:gd name="T35" fmla="*/ 19 h 39"/>
                <a:gd name="T36" fmla="*/ 23 w 23"/>
                <a:gd name="T37" fmla="*/ 8 h 39"/>
                <a:gd name="T38" fmla="*/ 23 w 23"/>
                <a:gd name="T39" fmla="*/ 39 h 39"/>
                <a:gd name="T40" fmla="*/ 21 w 23"/>
                <a:gd name="T41" fmla="*/ 22 h 39"/>
                <a:gd name="T42" fmla="*/ 12 w 23"/>
                <a:gd name="T43" fmla="*/ 17 h 39"/>
                <a:gd name="T44" fmla="*/ 5 w 23"/>
                <a:gd name="T45" fmla="*/ 13 h 39"/>
                <a:gd name="T46" fmla="*/ 5 w 23"/>
                <a:gd name="T47" fmla="*/ 8 h 39"/>
                <a:gd name="T48" fmla="*/ 5 w 23"/>
                <a:gd name="T49" fmla="*/ 4 h 39"/>
                <a:gd name="T50" fmla="*/ 0 w 23"/>
                <a:gd name="T51" fmla="*/ 8 h 39"/>
                <a:gd name="T52" fmla="*/ 7 w 23"/>
                <a:gd name="T53" fmla="*/ 21 h 39"/>
                <a:gd name="T54" fmla="*/ 17 w 23"/>
                <a:gd name="T55" fmla="*/ 24 h 39"/>
                <a:gd name="T56" fmla="*/ 19 w 23"/>
                <a:gd name="T57" fmla="*/ 31 h 39"/>
                <a:gd name="T58" fmla="*/ 19 w 23"/>
                <a:gd name="T59" fmla="*/ 31 h 39"/>
                <a:gd name="T60" fmla="*/ 19 w 23"/>
                <a:gd name="T61" fmla="*/ 39 h 39"/>
                <a:gd name="T62" fmla="*/ 5 w 23"/>
                <a:gd name="T63" fmla="*/ 26 h 39"/>
                <a:gd name="T64" fmla="*/ 5 w 23"/>
                <a:gd name="T65" fmla="*/ 31 h 39"/>
                <a:gd name="T66" fmla="*/ 5 w 23"/>
                <a:gd name="T67" fmla="*/ 35 h 39"/>
                <a:gd name="T68" fmla="*/ 5 w 23"/>
                <a:gd name="T69" fmla="*/ 39 h 39"/>
                <a:gd name="T70" fmla="*/ 0 w 23"/>
                <a:gd name="T71" fmla="*/ 31 h 39"/>
                <a:gd name="T72" fmla="*/ 4 w 23"/>
                <a:gd name="T73" fmla="*/ 20 h 39"/>
                <a:gd name="T74" fmla="*/ 8 w 23"/>
                <a:gd name="T75" fmla="*/ 23 h 39"/>
                <a:gd name="T76" fmla="*/ 17 w 23"/>
                <a:gd name="T77" fmla="*/ 37 h 39"/>
                <a:gd name="T78" fmla="*/ 6 w 23"/>
                <a:gd name="T79" fmla="*/ 30 h 39"/>
                <a:gd name="T80" fmla="*/ 17 w 23"/>
                <a:gd name="T81" fmla="*/ 31 h 39"/>
                <a:gd name="T82" fmla="*/ 6 w 23"/>
                <a:gd name="T83" fmla="*/ 32 h 39"/>
                <a:gd name="T84" fmla="*/ 7 w 23"/>
                <a:gd name="T85" fmla="*/ 25 h 39"/>
                <a:gd name="T86" fmla="*/ 17 w 23"/>
                <a:gd name="T87" fmla="*/ 27 h 39"/>
                <a:gd name="T88" fmla="*/ 6 w 23"/>
                <a:gd name="T89" fmla="*/ 28 h 39"/>
                <a:gd name="T90" fmla="*/ 6 w 23"/>
                <a:gd name="T91" fmla="*/ 12 h 39"/>
                <a:gd name="T92" fmla="*/ 16 w 23"/>
                <a:gd name="T93" fmla="*/ 14 h 39"/>
                <a:gd name="T94" fmla="*/ 8 w 23"/>
                <a:gd name="T95" fmla="*/ 15 h 39"/>
                <a:gd name="T96" fmla="*/ 6 w 23"/>
                <a:gd name="T97" fmla="*/ 7 h 39"/>
                <a:gd name="T98" fmla="*/ 17 w 23"/>
                <a:gd name="T99" fmla="*/ 8 h 39"/>
                <a:gd name="T100" fmla="*/ 6 w 23"/>
                <a:gd name="T10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39">
                  <a:moveTo>
                    <a:pt x="18" y="18"/>
                  </a:moveTo>
                  <a:cubicBezTo>
                    <a:pt x="17" y="18"/>
                    <a:pt x="17" y="18"/>
                    <a:pt x="16" y="18"/>
                  </a:cubicBezTo>
                  <a:cubicBezTo>
                    <a:pt x="18" y="18"/>
                    <a:pt x="18" y="18"/>
                    <a:pt x="18" y="18"/>
                  </a:cubicBezTo>
                  <a:close/>
                  <a:moveTo>
                    <a:pt x="7" y="21"/>
                  </a:moveTo>
                  <a:cubicBezTo>
                    <a:pt x="7" y="21"/>
                    <a:pt x="6" y="21"/>
                    <a:pt x="6" y="22"/>
                  </a:cubicBezTo>
                  <a:cubicBezTo>
                    <a:pt x="7" y="21"/>
                    <a:pt x="7" y="21"/>
                    <a:pt x="7" y="21"/>
                  </a:cubicBezTo>
                  <a:close/>
                  <a:moveTo>
                    <a:pt x="5" y="36"/>
                  </a:moveTo>
                  <a:cubicBezTo>
                    <a:pt x="19" y="36"/>
                    <a:pt x="19" y="36"/>
                    <a:pt x="19" y="36"/>
                  </a:cubicBezTo>
                  <a:cubicBezTo>
                    <a:pt x="5" y="36"/>
                    <a:pt x="5" y="36"/>
                    <a:pt x="5" y="36"/>
                  </a:cubicBezTo>
                  <a:close/>
                  <a:moveTo>
                    <a:pt x="5" y="31"/>
                  </a:moveTo>
                  <a:cubicBezTo>
                    <a:pt x="19" y="31"/>
                    <a:pt x="19" y="31"/>
                    <a:pt x="19" y="31"/>
                  </a:cubicBezTo>
                  <a:cubicBezTo>
                    <a:pt x="5" y="31"/>
                    <a:pt x="5" y="31"/>
                    <a:pt x="5" y="31"/>
                  </a:cubicBezTo>
                  <a:close/>
                  <a:moveTo>
                    <a:pt x="5" y="27"/>
                  </a:moveTo>
                  <a:cubicBezTo>
                    <a:pt x="18" y="27"/>
                    <a:pt x="18" y="27"/>
                    <a:pt x="18" y="27"/>
                  </a:cubicBezTo>
                  <a:cubicBezTo>
                    <a:pt x="5" y="27"/>
                    <a:pt x="5" y="27"/>
                    <a:pt x="5" y="27"/>
                  </a:cubicBezTo>
                  <a:close/>
                  <a:moveTo>
                    <a:pt x="5" y="13"/>
                  </a:moveTo>
                  <a:cubicBezTo>
                    <a:pt x="18" y="13"/>
                    <a:pt x="18" y="13"/>
                    <a:pt x="18" y="13"/>
                  </a:cubicBezTo>
                  <a:cubicBezTo>
                    <a:pt x="5" y="13"/>
                    <a:pt x="5" y="13"/>
                    <a:pt x="5" y="13"/>
                  </a:cubicBezTo>
                  <a:close/>
                  <a:moveTo>
                    <a:pt x="5" y="9"/>
                  </a:moveTo>
                  <a:cubicBezTo>
                    <a:pt x="19" y="9"/>
                    <a:pt x="19" y="9"/>
                    <a:pt x="19" y="9"/>
                  </a:cubicBezTo>
                  <a:cubicBezTo>
                    <a:pt x="5" y="9"/>
                    <a:pt x="5" y="9"/>
                    <a:pt x="5" y="9"/>
                  </a:cubicBezTo>
                  <a:close/>
                  <a:moveTo>
                    <a:pt x="5" y="4"/>
                  </a:moveTo>
                  <a:cubicBezTo>
                    <a:pt x="6" y="4"/>
                    <a:pt x="6" y="4"/>
                    <a:pt x="6" y="4"/>
                  </a:cubicBezTo>
                  <a:cubicBezTo>
                    <a:pt x="5" y="4"/>
                    <a:pt x="5" y="4"/>
                    <a:pt x="5" y="4"/>
                  </a:cubicBezTo>
                  <a:close/>
                  <a:moveTo>
                    <a:pt x="17" y="4"/>
                  </a:moveTo>
                  <a:cubicBezTo>
                    <a:pt x="19" y="4"/>
                    <a:pt x="19" y="4"/>
                    <a:pt x="19" y="4"/>
                  </a:cubicBezTo>
                  <a:cubicBezTo>
                    <a:pt x="17" y="4"/>
                    <a:pt x="17" y="4"/>
                    <a:pt x="17" y="4"/>
                  </a:cubicBezTo>
                  <a:close/>
                  <a:moveTo>
                    <a:pt x="6" y="3"/>
                  </a:moveTo>
                  <a:cubicBezTo>
                    <a:pt x="17" y="3"/>
                    <a:pt x="17" y="3"/>
                    <a:pt x="17" y="3"/>
                  </a:cubicBezTo>
                  <a:cubicBezTo>
                    <a:pt x="17" y="4"/>
                    <a:pt x="17" y="4"/>
                    <a:pt x="17" y="4"/>
                  </a:cubicBezTo>
                  <a:cubicBezTo>
                    <a:pt x="17" y="4"/>
                    <a:pt x="17" y="4"/>
                    <a:pt x="17" y="4"/>
                  </a:cubicBezTo>
                  <a:cubicBezTo>
                    <a:pt x="17" y="6"/>
                    <a:pt x="17" y="6"/>
                    <a:pt x="17" y="6"/>
                  </a:cubicBezTo>
                  <a:cubicBezTo>
                    <a:pt x="6" y="6"/>
                    <a:pt x="6" y="6"/>
                    <a:pt x="6" y="6"/>
                  </a:cubicBezTo>
                  <a:cubicBezTo>
                    <a:pt x="6" y="4"/>
                    <a:pt x="6" y="4"/>
                    <a:pt x="6" y="4"/>
                  </a:cubicBezTo>
                  <a:cubicBezTo>
                    <a:pt x="6" y="4"/>
                    <a:pt x="6" y="4"/>
                    <a:pt x="6" y="4"/>
                  </a:cubicBezTo>
                  <a:cubicBezTo>
                    <a:pt x="6" y="3"/>
                    <a:pt x="6" y="3"/>
                    <a:pt x="6" y="3"/>
                  </a:cubicBezTo>
                  <a:close/>
                  <a:moveTo>
                    <a:pt x="23" y="0"/>
                  </a:moveTo>
                  <a:cubicBezTo>
                    <a:pt x="21" y="0"/>
                    <a:pt x="21" y="0"/>
                    <a:pt x="21" y="0"/>
                  </a:cubicBezTo>
                  <a:cubicBezTo>
                    <a:pt x="21" y="0"/>
                    <a:pt x="21" y="0"/>
                    <a:pt x="21" y="0"/>
                  </a:cubicBezTo>
                  <a:cubicBezTo>
                    <a:pt x="19" y="0"/>
                    <a:pt x="19" y="0"/>
                    <a:pt x="19" y="0"/>
                  </a:cubicBezTo>
                  <a:cubicBezTo>
                    <a:pt x="19" y="4"/>
                    <a:pt x="19" y="4"/>
                    <a:pt x="19" y="4"/>
                  </a:cubicBezTo>
                  <a:cubicBezTo>
                    <a:pt x="19" y="4"/>
                    <a:pt x="19" y="4"/>
                    <a:pt x="19" y="4"/>
                  </a:cubicBezTo>
                  <a:cubicBezTo>
                    <a:pt x="19" y="5"/>
                    <a:pt x="19" y="5"/>
                    <a:pt x="19" y="5"/>
                  </a:cubicBezTo>
                  <a:cubicBezTo>
                    <a:pt x="19" y="8"/>
                    <a:pt x="19" y="8"/>
                    <a:pt x="19" y="8"/>
                  </a:cubicBezTo>
                  <a:cubicBezTo>
                    <a:pt x="19" y="8"/>
                    <a:pt x="19" y="8"/>
                    <a:pt x="19" y="8"/>
                  </a:cubicBezTo>
                  <a:cubicBezTo>
                    <a:pt x="19" y="8"/>
                    <a:pt x="19" y="8"/>
                    <a:pt x="19" y="9"/>
                  </a:cubicBezTo>
                  <a:cubicBezTo>
                    <a:pt x="19" y="9"/>
                    <a:pt x="19" y="9"/>
                    <a:pt x="19" y="9"/>
                  </a:cubicBezTo>
                  <a:cubicBezTo>
                    <a:pt x="19" y="10"/>
                    <a:pt x="18" y="12"/>
                    <a:pt x="18" y="13"/>
                  </a:cubicBezTo>
                  <a:cubicBezTo>
                    <a:pt x="18" y="13"/>
                    <a:pt x="18" y="13"/>
                    <a:pt x="18" y="13"/>
                  </a:cubicBezTo>
                  <a:cubicBezTo>
                    <a:pt x="18" y="14"/>
                    <a:pt x="17" y="14"/>
                    <a:pt x="17" y="15"/>
                  </a:cubicBezTo>
                  <a:cubicBezTo>
                    <a:pt x="17" y="16"/>
                    <a:pt x="16" y="16"/>
                    <a:pt x="15" y="17"/>
                  </a:cubicBezTo>
                  <a:cubicBezTo>
                    <a:pt x="16" y="17"/>
                    <a:pt x="17" y="17"/>
                    <a:pt x="18" y="18"/>
                  </a:cubicBezTo>
                  <a:cubicBezTo>
                    <a:pt x="18" y="18"/>
                    <a:pt x="18" y="18"/>
                    <a:pt x="18" y="18"/>
                  </a:cubicBezTo>
                  <a:cubicBezTo>
                    <a:pt x="18" y="18"/>
                    <a:pt x="19" y="18"/>
                    <a:pt x="19" y="19"/>
                  </a:cubicBezTo>
                  <a:cubicBezTo>
                    <a:pt x="20" y="18"/>
                    <a:pt x="20" y="18"/>
                    <a:pt x="21" y="17"/>
                  </a:cubicBezTo>
                  <a:cubicBezTo>
                    <a:pt x="22" y="15"/>
                    <a:pt x="23" y="12"/>
                    <a:pt x="23" y="8"/>
                  </a:cubicBezTo>
                  <a:cubicBezTo>
                    <a:pt x="23" y="8"/>
                    <a:pt x="23" y="8"/>
                    <a:pt x="23" y="8"/>
                  </a:cubicBezTo>
                  <a:cubicBezTo>
                    <a:pt x="23" y="0"/>
                    <a:pt x="23" y="0"/>
                    <a:pt x="23" y="0"/>
                  </a:cubicBezTo>
                  <a:close/>
                  <a:moveTo>
                    <a:pt x="19" y="39"/>
                  </a:moveTo>
                  <a:cubicBezTo>
                    <a:pt x="23" y="39"/>
                    <a:pt x="23" y="39"/>
                    <a:pt x="23" y="39"/>
                  </a:cubicBezTo>
                  <a:cubicBezTo>
                    <a:pt x="23" y="31"/>
                    <a:pt x="23" y="31"/>
                    <a:pt x="23" y="31"/>
                  </a:cubicBezTo>
                  <a:cubicBezTo>
                    <a:pt x="23" y="31"/>
                    <a:pt x="23" y="31"/>
                    <a:pt x="23" y="31"/>
                  </a:cubicBezTo>
                  <a:cubicBezTo>
                    <a:pt x="23" y="27"/>
                    <a:pt x="22" y="24"/>
                    <a:pt x="21" y="22"/>
                  </a:cubicBezTo>
                  <a:cubicBezTo>
                    <a:pt x="19" y="20"/>
                    <a:pt x="18" y="19"/>
                    <a:pt x="16" y="18"/>
                  </a:cubicBezTo>
                  <a:cubicBezTo>
                    <a:pt x="15" y="18"/>
                    <a:pt x="14" y="18"/>
                    <a:pt x="13" y="18"/>
                  </a:cubicBezTo>
                  <a:cubicBezTo>
                    <a:pt x="13" y="18"/>
                    <a:pt x="12" y="18"/>
                    <a:pt x="12" y="17"/>
                  </a:cubicBezTo>
                  <a:cubicBezTo>
                    <a:pt x="9" y="17"/>
                    <a:pt x="7" y="16"/>
                    <a:pt x="6" y="15"/>
                  </a:cubicBezTo>
                  <a:cubicBezTo>
                    <a:pt x="6" y="14"/>
                    <a:pt x="6" y="14"/>
                    <a:pt x="5" y="13"/>
                  </a:cubicBezTo>
                  <a:cubicBezTo>
                    <a:pt x="5" y="13"/>
                    <a:pt x="5" y="13"/>
                    <a:pt x="5" y="13"/>
                  </a:cubicBezTo>
                  <a:cubicBezTo>
                    <a:pt x="5" y="12"/>
                    <a:pt x="5" y="10"/>
                    <a:pt x="5" y="9"/>
                  </a:cubicBezTo>
                  <a:cubicBezTo>
                    <a:pt x="5" y="8"/>
                    <a:pt x="5" y="8"/>
                    <a:pt x="5" y="8"/>
                  </a:cubicBezTo>
                  <a:cubicBezTo>
                    <a:pt x="5" y="8"/>
                    <a:pt x="5" y="8"/>
                    <a:pt x="5" y="8"/>
                  </a:cubicBezTo>
                  <a:cubicBezTo>
                    <a:pt x="5" y="8"/>
                    <a:pt x="5" y="8"/>
                    <a:pt x="5" y="8"/>
                  </a:cubicBezTo>
                  <a:cubicBezTo>
                    <a:pt x="5" y="4"/>
                    <a:pt x="5" y="4"/>
                    <a:pt x="5" y="4"/>
                  </a:cubicBezTo>
                  <a:cubicBezTo>
                    <a:pt x="5" y="4"/>
                    <a:pt x="5" y="4"/>
                    <a:pt x="5" y="4"/>
                  </a:cubicBezTo>
                  <a:cubicBezTo>
                    <a:pt x="5" y="0"/>
                    <a:pt x="5" y="0"/>
                    <a:pt x="5" y="0"/>
                  </a:cubicBezTo>
                  <a:cubicBezTo>
                    <a:pt x="0" y="0"/>
                    <a:pt x="0" y="0"/>
                    <a:pt x="0" y="0"/>
                  </a:cubicBezTo>
                  <a:cubicBezTo>
                    <a:pt x="0" y="8"/>
                    <a:pt x="0" y="8"/>
                    <a:pt x="0" y="8"/>
                  </a:cubicBezTo>
                  <a:cubicBezTo>
                    <a:pt x="0" y="8"/>
                    <a:pt x="0" y="8"/>
                    <a:pt x="0" y="8"/>
                  </a:cubicBezTo>
                  <a:cubicBezTo>
                    <a:pt x="0" y="12"/>
                    <a:pt x="1" y="15"/>
                    <a:pt x="3" y="17"/>
                  </a:cubicBezTo>
                  <a:cubicBezTo>
                    <a:pt x="4" y="19"/>
                    <a:pt x="5" y="20"/>
                    <a:pt x="7" y="21"/>
                  </a:cubicBezTo>
                  <a:cubicBezTo>
                    <a:pt x="8" y="21"/>
                    <a:pt x="10" y="21"/>
                    <a:pt x="11" y="22"/>
                  </a:cubicBezTo>
                  <a:cubicBezTo>
                    <a:pt x="11" y="22"/>
                    <a:pt x="11" y="22"/>
                    <a:pt x="11" y="22"/>
                  </a:cubicBezTo>
                  <a:cubicBezTo>
                    <a:pt x="14" y="22"/>
                    <a:pt x="16" y="23"/>
                    <a:pt x="17" y="24"/>
                  </a:cubicBezTo>
                  <a:cubicBezTo>
                    <a:pt x="18" y="25"/>
                    <a:pt x="18" y="26"/>
                    <a:pt x="18" y="27"/>
                  </a:cubicBezTo>
                  <a:cubicBezTo>
                    <a:pt x="18" y="27"/>
                    <a:pt x="18" y="27"/>
                    <a:pt x="18" y="27"/>
                  </a:cubicBezTo>
                  <a:cubicBezTo>
                    <a:pt x="19" y="28"/>
                    <a:pt x="19" y="29"/>
                    <a:pt x="19" y="31"/>
                  </a:cubicBezTo>
                  <a:cubicBezTo>
                    <a:pt x="19" y="31"/>
                    <a:pt x="19" y="31"/>
                    <a:pt x="19" y="31"/>
                  </a:cubicBezTo>
                  <a:cubicBezTo>
                    <a:pt x="19" y="31"/>
                    <a:pt x="19" y="31"/>
                    <a:pt x="19" y="31"/>
                  </a:cubicBezTo>
                  <a:cubicBezTo>
                    <a:pt x="19" y="31"/>
                    <a:pt x="19" y="31"/>
                    <a:pt x="19" y="31"/>
                  </a:cubicBezTo>
                  <a:cubicBezTo>
                    <a:pt x="19" y="36"/>
                    <a:pt x="19" y="36"/>
                    <a:pt x="19" y="36"/>
                  </a:cubicBezTo>
                  <a:cubicBezTo>
                    <a:pt x="19" y="36"/>
                    <a:pt x="19" y="36"/>
                    <a:pt x="19" y="36"/>
                  </a:cubicBezTo>
                  <a:cubicBezTo>
                    <a:pt x="19" y="39"/>
                    <a:pt x="19" y="39"/>
                    <a:pt x="19" y="39"/>
                  </a:cubicBezTo>
                  <a:close/>
                  <a:moveTo>
                    <a:pt x="8" y="23"/>
                  </a:moveTo>
                  <a:cubicBezTo>
                    <a:pt x="7" y="23"/>
                    <a:pt x="7" y="24"/>
                    <a:pt x="6" y="24"/>
                  </a:cubicBezTo>
                  <a:cubicBezTo>
                    <a:pt x="6" y="25"/>
                    <a:pt x="5" y="25"/>
                    <a:pt x="5" y="26"/>
                  </a:cubicBezTo>
                  <a:cubicBezTo>
                    <a:pt x="5" y="26"/>
                    <a:pt x="5" y="26"/>
                    <a:pt x="5" y="27"/>
                  </a:cubicBezTo>
                  <a:cubicBezTo>
                    <a:pt x="5" y="28"/>
                    <a:pt x="5" y="29"/>
                    <a:pt x="5" y="31"/>
                  </a:cubicBezTo>
                  <a:cubicBezTo>
                    <a:pt x="5" y="31"/>
                    <a:pt x="5" y="31"/>
                    <a:pt x="5" y="31"/>
                  </a:cubicBezTo>
                  <a:cubicBezTo>
                    <a:pt x="5" y="31"/>
                    <a:pt x="5" y="31"/>
                    <a:pt x="5" y="31"/>
                  </a:cubicBezTo>
                  <a:cubicBezTo>
                    <a:pt x="5" y="31"/>
                    <a:pt x="5" y="31"/>
                    <a:pt x="5" y="31"/>
                  </a:cubicBezTo>
                  <a:cubicBezTo>
                    <a:pt x="5" y="35"/>
                    <a:pt x="5" y="35"/>
                    <a:pt x="5" y="35"/>
                  </a:cubicBezTo>
                  <a:cubicBezTo>
                    <a:pt x="5" y="35"/>
                    <a:pt x="5" y="35"/>
                    <a:pt x="5" y="35"/>
                  </a:cubicBezTo>
                  <a:cubicBezTo>
                    <a:pt x="5" y="36"/>
                    <a:pt x="5" y="36"/>
                    <a:pt x="5" y="36"/>
                  </a:cubicBezTo>
                  <a:cubicBezTo>
                    <a:pt x="5" y="39"/>
                    <a:pt x="5" y="39"/>
                    <a:pt x="5" y="39"/>
                  </a:cubicBezTo>
                  <a:cubicBezTo>
                    <a:pt x="3" y="39"/>
                    <a:pt x="3" y="39"/>
                    <a:pt x="3" y="39"/>
                  </a:cubicBezTo>
                  <a:cubicBezTo>
                    <a:pt x="0" y="39"/>
                    <a:pt x="0" y="39"/>
                    <a:pt x="0" y="39"/>
                  </a:cubicBezTo>
                  <a:cubicBezTo>
                    <a:pt x="0" y="31"/>
                    <a:pt x="0" y="31"/>
                    <a:pt x="0" y="31"/>
                  </a:cubicBezTo>
                  <a:cubicBezTo>
                    <a:pt x="0" y="31"/>
                    <a:pt x="0" y="31"/>
                    <a:pt x="0" y="31"/>
                  </a:cubicBezTo>
                  <a:cubicBezTo>
                    <a:pt x="0" y="27"/>
                    <a:pt x="1" y="24"/>
                    <a:pt x="3" y="22"/>
                  </a:cubicBezTo>
                  <a:cubicBezTo>
                    <a:pt x="3" y="21"/>
                    <a:pt x="3" y="21"/>
                    <a:pt x="4" y="20"/>
                  </a:cubicBezTo>
                  <a:cubicBezTo>
                    <a:pt x="4" y="21"/>
                    <a:pt x="5" y="21"/>
                    <a:pt x="6" y="22"/>
                  </a:cubicBezTo>
                  <a:cubicBezTo>
                    <a:pt x="6" y="22"/>
                    <a:pt x="6" y="22"/>
                    <a:pt x="6" y="22"/>
                  </a:cubicBezTo>
                  <a:cubicBezTo>
                    <a:pt x="7" y="22"/>
                    <a:pt x="7" y="22"/>
                    <a:pt x="8" y="23"/>
                  </a:cubicBezTo>
                  <a:close/>
                  <a:moveTo>
                    <a:pt x="6" y="34"/>
                  </a:moveTo>
                  <a:cubicBezTo>
                    <a:pt x="17" y="34"/>
                    <a:pt x="17" y="34"/>
                    <a:pt x="17" y="34"/>
                  </a:cubicBezTo>
                  <a:cubicBezTo>
                    <a:pt x="17" y="37"/>
                    <a:pt x="17" y="37"/>
                    <a:pt x="17" y="37"/>
                  </a:cubicBezTo>
                  <a:cubicBezTo>
                    <a:pt x="6" y="37"/>
                    <a:pt x="6" y="37"/>
                    <a:pt x="6" y="37"/>
                  </a:cubicBezTo>
                  <a:cubicBezTo>
                    <a:pt x="6" y="34"/>
                    <a:pt x="6" y="34"/>
                    <a:pt x="6" y="34"/>
                  </a:cubicBezTo>
                  <a:close/>
                  <a:moveTo>
                    <a:pt x="6" y="30"/>
                  </a:moveTo>
                  <a:cubicBezTo>
                    <a:pt x="7" y="30"/>
                    <a:pt x="7" y="30"/>
                    <a:pt x="7" y="30"/>
                  </a:cubicBezTo>
                  <a:cubicBezTo>
                    <a:pt x="17" y="30"/>
                    <a:pt x="17" y="30"/>
                    <a:pt x="17" y="30"/>
                  </a:cubicBezTo>
                  <a:cubicBezTo>
                    <a:pt x="17" y="30"/>
                    <a:pt x="17" y="31"/>
                    <a:pt x="17" y="31"/>
                  </a:cubicBezTo>
                  <a:cubicBezTo>
                    <a:pt x="17" y="32"/>
                    <a:pt x="17" y="32"/>
                    <a:pt x="17" y="32"/>
                  </a:cubicBezTo>
                  <a:cubicBezTo>
                    <a:pt x="6" y="32"/>
                    <a:pt x="6" y="32"/>
                    <a:pt x="6" y="32"/>
                  </a:cubicBezTo>
                  <a:cubicBezTo>
                    <a:pt x="6" y="32"/>
                    <a:pt x="6" y="32"/>
                    <a:pt x="6" y="32"/>
                  </a:cubicBezTo>
                  <a:cubicBezTo>
                    <a:pt x="6" y="31"/>
                    <a:pt x="6" y="31"/>
                    <a:pt x="6" y="31"/>
                  </a:cubicBezTo>
                  <a:cubicBezTo>
                    <a:pt x="6" y="31"/>
                    <a:pt x="6" y="30"/>
                    <a:pt x="6" y="30"/>
                  </a:cubicBezTo>
                  <a:close/>
                  <a:moveTo>
                    <a:pt x="7" y="25"/>
                  </a:moveTo>
                  <a:cubicBezTo>
                    <a:pt x="9" y="25"/>
                    <a:pt x="9" y="25"/>
                    <a:pt x="9" y="25"/>
                  </a:cubicBezTo>
                  <a:cubicBezTo>
                    <a:pt x="16" y="25"/>
                    <a:pt x="16" y="25"/>
                    <a:pt x="16" y="25"/>
                  </a:cubicBezTo>
                  <a:cubicBezTo>
                    <a:pt x="16" y="26"/>
                    <a:pt x="17" y="27"/>
                    <a:pt x="17" y="27"/>
                  </a:cubicBezTo>
                  <a:cubicBezTo>
                    <a:pt x="17" y="28"/>
                    <a:pt x="17" y="28"/>
                    <a:pt x="17" y="28"/>
                  </a:cubicBezTo>
                  <a:cubicBezTo>
                    <a:pt x="8" y="28"/>
                    <a:pt x="8" y="28"/>
                    <a:pt x="8" y="28"/>
                  </a:cubicBezTo>
                  <a:cubicBezTo>
                    <a:pt x="6" y="28"/>
                    <a:pt x="6" y="28"/>
                    <a:pt x="6" y="28"/>
                  </a:cubicBezTo>
                  <a:cubicBezTo>
                    <a:pt x="6" y="28"/>
                    <a:pt x="6" y="28"/>
                    <a:pt x="6" y="27"/>
                  </a:cubicBezTo>
                  <a:cubicBezTo>
                    <a:pt x="7" y="27"/>
                    <a:pt x="7" y="26"/>
                    <a:pt x="7" y="25"/>
                  </a:cubicBezTo>
                  <a:close/>
                  <a:moveTo>
                    <a:pt x="6" y="12"/>
                  </a:moveTo>
                  <a:cubicBezTo>
                    <a:pt x="16" y="12"/>
                    <a:pt x="16" y="12"/>
                    <a:pt x="16" y="12"/>
                  </a:cubicBezTo>
                  <a:cubicBezTo>
                    <a:pt x="17" y="12"/>
                    <a:pt x="17" y="12"/>
                    <a:pt x="17" y="12"/>
                  </a:cubicBezTo>
                  <a:cubicBezTo>
                    <a:pt x="17" y="13"/>
                    <a:pt x="16" y="13"/>
                    <a:pt x="16" y="14"/>
                  </a:cubicBezTo>
                  <a:cubicBezTo>
                    <a:pt x="16" y="14"/>
                    <a:pt x="16" y="14"/>
                    <a:pt x="15" y="15"/>
                  </a:cubicBezTo>
                  <a:cubicBezTo>
                    <a:pt x="14" y="15"/>
                    <a:pt x="14" y="15"/>
                    <a:pt x="14" y="15"/>
                  </a:cubicBezTo>
                  <a:cubicBezTo>
                    <a:pt x="8" y="15"/>
                    <a:pt x="8" y="15"/>
                    <a:pt x="8" y="15"/>
                  </a:cubicBezTo>
                  <a:cubicBezTo>
                    <a:pt x="8" y="14"/>
                    <a:pt x="7" y="14"/>
                    <a:pt x="7" y="14"/>
                  </a:cubicBezTo>
                  <a:cubicBezTo>
                    <a:pt x="7" y="13"/>
                    <a:pt x="7" y="13"/>
                    <a:pt x="6" y="12"/>
                  </a:cubicBezTo>
                  <a:close/>
                  <a:moveTo>
                    <a:pt x="6" y="7"/>
                  </a:moveTo>
                  <a:cubicBezTo>
                    <a:pt x="17" y="7"/>
                    <a:pt x="17" y="7"/>
                    <a:pt x="17" y="7"/>
                  </a:cubicBezTo>
                  <a:cubicBezTo>
                    <a:pt x="17" y="8"/>
                    <a:pt x="17" y="8"/>
                    <a:pt x="17" y="8"/>
                  </a:cubicBezTo>
                  <a:cubicBezTo>
                    <a:pt x="17" y="8"/>
                    <a:pt x="17" y="8"/>
                    <a:pt x="17" y="8"/>
                  </a:cubicBezTo>
                  <a:cubicBezTo>
                    <a:pt x="17" y="9"/>
                    <a:pt x="17" y="9"/>
                    <a:pt x="17" y="10"/>
                  </a:cubicBezTo>
                  <a:cubicBezTo>
                    <a:pt x="16" y="10"/>
                    <a:pt x="16" y="10"/>
                    <a:pt x="16" y="10"/>
                  </a:cubicBezTo>
                  <a:cubicBezTo>
                    <a:pt x="6" y="10"/>
                    <a:pt x="6" y="10"/>
                    <a:pt x="6" y="10"/>
                  </a:cubicBezTo>
                  <a:cubicBezTo>
                    <a:pt x="6" y="9"/>
                    <a:pt x="6" y="9"/>
                    <a:pt x="6" y="8"/>
                  </a:cubicBezTo>
                  <a:lnTo>
                    <a:pt x="6" y="7"/>
                  </a:lnTo>
                  <a:close/>
                </a:path>
              </a:pathLst>
            </a:custGeom>
            <a:solidFill>
              <a:srgbClr val="18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52" name="Group 51">
            <a:extLst>
              <a:ext uri="{FF2B5EF4-FFF2-40B4-BE49-F238E27FC236}">
                <a16:creationId xmlns:a16="http://schemas.microsoft.com/office/drawing/2014/main" id="{7ADA554D-B24E-4A44-8D7B-D43965241152}"/>
              </a:ext>
            </a:extLst>
          </p:cNvPr>
          <p:cNvGrpSpPr/>
          <p:nvPr/>
        </p:nvGrpSpPr>
        <p:grpSpPr>
          <a:xfrm>
            <a:off x="6749657" y="5601931"/>
            <a:ext cx="868999" cy="754092"/>
            <a:chOff x="833867" y="3725210"/>
            <a:chExt cx="651919" cy="565569"/>
          </a:xfrm>
        </p:grpSpPr>
        <p:grpSp>
          <p:nvGrpSpPr>
            <p:cNvPr id="53" name="Group 52">
              <a:extLst>
                <a:ext uri="{FF2B5EF4-FFF2-40B4-BE49-F238E27FC236}">
                  <a16:creationId xmlns:a16="http://schemas.microsoft.com/office/drawing/2014/main" id="{8C9D7772-7E84-4347-B0A8-EC0B9589FFAB}"/>
                </a:ext>
              </a:extLst>
            </p:cNvPr>
            <p:cNvGrpSpPr/>
            <p:nvPr/>
          </p:nvGrpSpPr>
          <p:grpSpPr>
            <a:xfrm>
              <a:off x="833867" y="3762852"/>
              <a:ext cx="651919" cy="527927"/>
              <a:chOff x="1431234" y="3516498"/>
              <a:chExt cx="651919" cy="527927"/>
            </a:xfrm>
            <a:noFill/>
          </p:grpSpPr>
          <p:sp>
            <p:nvSpPr>
              <p:cNvPr id="55" name="Round Diagonal Corner Rectangle 54">
                <a:extLst>
                  <a:ext uri="{FF2B5EF4-FFF2-40B4-BE49-F238E27FC236}">
                    <a16:creationId xmlns:a16="http://schemas.microsoft.com/office/drawing/2014/main" id="{DC518D29-CC08-C94B-8182-934E19D580B1}"/>
                  </a:ext>
                </a:extLst>
              </p:cNvPr>
              <p:cNvSpPr/>
              <p:nvPr/>
            </p:nvSpPr>
            <p:spPr>
              <a:xfrm flipH="1">
                <a:off x="1431234" y="351649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56" name="TextBox 108">
                <a:extLst>
                  <a:ext uri="{FF2B5EF4-FFF2-40B4-BE49-F238E27FC236}">
                    <a16:creationId xmlns:a16="http://schemas.microsoft.com/office/drawing/2014/main" id="{D71066E8-CAF4-E04B-9548-8FA927E7510C}"/>
                  </a:ext>
                </a:extLst>
              </p:cNvPr>
              <p:cNvSpPr txBox="1">
                <a:spLocks noChangeArrowheads="1"/>
              </p:cNvSpPr>
              <p:nvPr/>
            </p:nvSpPr>
            <p:spPr bwMode="auto">
              <a:xfrm>
                <a:off x="1469039" y="3762174"/>
                <a:ext cx="614114" cy="196207"/>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Ambulatory</a:t>
                </a:r>
              </a:p>
            </p:txBody>
          </p:sp>
        </p:grpSp>
        <p:sp>
          <p:nvSpPr>
            <p:cNvPr id="54" name="Freeform 25">
              <a:extLst>
                <a:ext uri="{FF2B5EF4-FFF2-40B4-BE49-F238E27FC236}">
                  <a16:creationId xmlns:a16="http://schemas.microsoft.com/office/drawing/2014/main" id="{8BE735EA-6C29-1F44-99B1-FA8F0EF1BF28}"/>
                </a:ext>
              </a:extLst>
            </p:cNvPr>
            <p:cNvSpPr>
              <a:spLocks/>
            </p:cNvSpPr>
            <p:nvPr/>
          </p:nvSpPr>
          <p:spPr bwMode="auto">
            <a:xfrm>
              <a:off x="1031906" y="3725210"/>
              <a:ext cx="294831" cy="334031"/>
            </a:xfrm>
            <a:custGeom>
              <a:avLst/>
              <a:gdLst>
                <a:gd name="T0" fmla="*/ 35 w 98"/>
                <a:gd name="T1" fmla="*/ 97 h 97"/>
                <a:gd name="T2" fmla="*/ 63 w 98"/>
                <a:gd name="T3" fmla="*/ 97 h 97"/>
                <a:gd name="T4" fmla="*/ 66 w 98"/>
                <a:gd name="T5" fmla="*/ 94 h 97"/>
                <a:gd name="T6" fmla="*/ 66 w 98"/>
                <a:gd name="T7" fmla="*/ 65 h 97"/>
                <a:gd name="T8" fmla="*/ 95 w 98"/>
                <a:gd name="T9" fmla="*/ 65 h 97"/>
                <a:gd name="T10" fmla="*/ 98 w 98"/>
                <a:gd name="T11" fmla="*/ 62 h 97"/>
                <a:gd name="T12" fmla="*/ 98 w 98"/>
                <a:gd name="T13" fmla="*/ 35 h 97"/>
                <a:gd name="T14" fmla="*/ 95 w 98"/>
                <a:gd name="T15" fmla="*/ 32 h 97"/>
                <a:gd name="T16" fmla="*/ 66 w 98"/>
                <a:gd name="T17" fmla="*/ 32 h 97"/>
                <a:gd name="T18" fmla="*/ 66 w 98"/>
                <a:gd name="T19" fmla="*/ 3 h 97"/>
                <a:gd name="T20" fmla="*/ 63 w 98"/>
                <a:gd name="T21" fmla="*/ 0 h 97"/>
                <a:gd name="T22" fmla="*/ 35 w 98"/>
                <a:gd name="T23" fmla="*/ 0 h 97"/>
                <a:gd name="T24" fmla="*/ 32 w 98"/>
                <a:gd name="T25" fmla="*/ 3 h 97"/>
                <a:gd name="T26" fmla="*/ 32 w 98"/>
                <a:gd name="T27" fmla="*/ 32 h 97"/>
                <a:gd name="T28" fmla="*/ 3 w 98"/>
                <a:gd name="T29" fmla="*/ 32 h 97"/>
                <a:gd name="T30" fmla="*/ 0 w 98"/>
                <a:gd name="T31" fmla="*/ 35 h 97"/>
                <a:gd name="T32" fmla="*/ 0 w 98"/>
                <a:gd name="T33" fmla="*/ 62 h 97"/>
                <a:gd name="T34" fmla="*/ 3 w 98"/>
                <a:gd name="T35" fmla="*/ 65 h 97"/>
                <a:gd name="T36" fmla="*/ 32 w 98"/>
                <a:gd name="T37" fmla="*/ 65 h 97"/>
                <a:gd name="T38" fmla="*/ 32 w 98"/>
                <a:gd name="T39" fmla="*/ 94 h 97"/>
                <a:gd name="T40" fmla="*/ 35 w 9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7">
                  <a:moveTo>
                    <a:pt x="35" y="97"/>
                  </a:moveTo>
                  <a:cubicBezTo>
                    <a:pt x="63" y="97"/>
                    <a:pt x="63" y="97"/>
                    <a:pt x="63" y="97"/>
                  </a:cubicBezTo>
                  <a:cubicBezTo>
                    <a:pt x="64" y="97"/>
                    <a:pt x="66" y="96"/>
                    <a:pt x="66" y="94"/>
                  </a:cubicBezTo>
                  <a:cubicBezTo>
                    <a:pt x="66" y="65"/>
                    <a:pt x="66" y="65"/>
                    <a:pt x="66" y="65"/>
                  </a:cubicBezTo>
                  <a:cubicBezTo>
                    <a:pt x="95" y="65"/>
                    <a:pt x="95" y="65"/>
                    <a:pt x="95" y="65"/>
                  </a:cubicBezTo>
                  <a:cubicBezTo>
                    <a:pt x="96" y="65"/>
                    <a:pt x="98" y="64"/>
                    <a:pt x="98" y="62"/>
                  </a:cubicBezTo>
                  <a:cubicBezTo>
                    <a:pt x="98" y="35"/>
                    <a:pt x="98" y="35"/>
                    <a:pt x="98" y="35"/>
                  </a:cubicBezTo>
                  <a:cubicBezTo>
                    <a:pt x="98" y="33"/>
                    <a:pt x="96" y="32"/>
                    <a:pt x="95" y="32"/>
                  </a:cubicBezTo>
                  <a:cubicBezTo>
                    <a:pt x="66" y="32"/>
                    <a:pt x="66" y="32"/>
                    <a:pt x="66" y="32"/>
                  </a:cubicBezTo>
                  <a:cubicBezTo>
                    <a:pt x="66" y="3"/>
                    <a:pt x="66" y="3"/>
                    <a:pt x="66" y="3"/>
                  </a:cubicBezTo>
                  <a:cubicBezTo>
                    <a:pt x="66" y="1"/>
                    <a:pt x="64" y="0"/>
                    <a:pt x="63" y="0"/>
                  </a:cubicBezTo>
                  <a:cubicBezTo>
                    <a:pt x="35" y="0"/>
                    <a:pt x="35" y="0"/>
                    <a:pt x="35" y="0"/>
                  </a:cubicBezTo>
                  <a:cubicBezTo>
                    <a:pt x="33" y="0"/>
                    <a:pt x="32" y="1"/>
                    <a:pt x="32" y="3"/>
                  </a:cubicBezTo>
                  <a:cubicBezTo>
                    <a:pt x="32" y="32"/>
                    <a:pt x="32" y="32"/>
                    <a:pt x="32" y="32"/>
                  </a:cubicBezTo>
                  <a:cubicBezTo>
                    <a:pt x="3" y="32"/>
                    <a:pt x="3" y="32"/>
                    <a:pt x="3" y="32"/>
                  </a:cubicBezTo>
                  <a:cubicBezTo>
                    <a:pt x="1" y="32"/>
                    <a:pt x="0" y="33"/>
                    <a:pt x="0" y="35"/>
                  </a:cubicBezTo>
                  <a:cubicBezTo>
                    <a:pt x="0" y="62"/>
                    <a:pt x="0" y="62"/>
                    <a:pt x="0" y="62"/>
                  </a:cubicBezTo>
                  <a:cubicBezTo>
                    <a:pt x="0" y="64"/>
                    <a:pt x="1" y="65"/>
                    <a:pt x="3" y="65"/>
                  </a:cubicBezTo>
                  <a:cubicBezTo>
                    <a:pt x="32" y="65"/>
                    <a:pt x="32" y="65"/>
                    <a:pt x="32" y="65"/>
                  </a:cubicBezTo>
                  <a:cubicBezTo>
                    <a:pt x="32" y="94"/>
                    <a:pt x="32" y="94"/>
                    <a:pt x="32" y="94"/>
                  </a:cubicBezTo>
                  <a:cubicBezTo>
                    <a:pt x="32" y="96"/>
                    <a:pt x="33" y="97"/>
                    <a:pt x="35" y="97"/>
                  </a:cubicBezTo>
                  <a:close/>
                </a:path>
              </a:pathLst>
            </a:custGeom>
            <a:solidFill>
              <a:srgbClr val="18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57" name="Group 56">
            <a:extLst>
              <a:ext uri="{FF2B5EF4-FFF2-40B4-BE49-F238E27FC236}">
                <a16:creationId xmlns:a16="http://schemas.microsoft.com/office/drawing/2014/main" id="{DBFFAB48-E634-E04A-8560-F90AB3B781BC}"/>
              </a:ext>
            </a:extLst>
          </p:cNvPr>
          <p:cNvGrpSpPr/>
          <p:nvPr/>
        </p:nvGrpSpPr>
        <p:grpSpPr>
          <a:xfrm>
            <a:off x="8166699" y="5894047"/>
            <a:ext cx="904887" cy="792199"/>
            <a:chOff x="6398770" y="4397836"/>
            <a:chExt cx="678842" cy="594148"/>
          </a:xfrm>
        </p:grpSpPr>
        <p:grpSp>
          <p:nvGrpSpPr>
            <p:cNvPr id="58" name="Group 57">
              <a:extLst>
                <a:ext uri="{FF2B5EF4-FFF2-40B4-BE49-F238E27FC236}">
                  <a16:creationId xmlns:a16="http://schemas.microsoft.com/office/drawing/2014/main" id="{D10B3BC9-9E3B-494B-AFFD-542FFA2969AD}"/>
                </a:ext>
              </a:extLst>
            </p:cNvPr>
            <p:cNvGrpSpPr/>
            <p:nvPr/>
          </p:nvGrpSpPr>
          <p:grpSpPr>
            <a:xfrm>
              <a:off x="6398770" y="4397836"/>
              <a:ext cx="678842" cy="594148"/>
              <a:chOff x="7012558" y="3516498"/>
              <a:chExt cx="678842" cy="594148"/>
            </a:xfrm>
            <a:noFill/>
          </p:grpSpPr>
          <p:sp>
            <p:nvSpPr>
              <p:cNvPr id="99" name="Round Diagonal Corner Rectangle 98">
                <a:extLst>
                  <a:ext uri="{FF2B5EF4-FFF2-40B4-BE49-F238E27FC236}">
                    <a16:creationId xmlns:a16="http://schemas.microsoft.com/office/drawing/2014/main" id="{FD18619C-A5EF-2245-B8A9-DC22491D7AAD}"/>
                  </a:ext>
                </a:extLst>
              </p:cNvPr>
              <p:cNvSpPr/>
              <p:nvPr/>
            </p:nvSpPr>
            <p:spPr>
              <a:xfrm flipH="1">
                <a:off x="7012558" y="3516498"/>
                <a:ext cx="6788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00" name="TextBox 132">
                <a:extLst>
                  <a:ext uri="{FF2B5EF4-FFF2-40B4-BE49-F238E27FC236}">
                    <a16:creationId xmlns:a16="http://schemas.microsoft.com/office/drawing/2014/main" id="{70C33DBE-C989-9242-BEBD-F3E246ED5B06}"/>
                  </a:ext>
                </a:extLst>
              </p:cNvPr>
              <p:cNvSpPr txBox="1">
                <a:spLocks noChangeArrowheads="1"/>
              </p:cNvSpPr>
              <p:nvPr/>
            </p:nvSpPr>
            <p:spPr bwMode="auto">
              <a:xfrm>
                <a:off x="7108638" y="3914439"/>
                <a:ext cx="539748" cy="196207"/>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Registries</a:t>
                </a:r>
              </a:p>
            </p:txBody>
          </p:sp>
        </p:grpSp>
        <p:grpSp>
          <p:nvGrpSpPr>
            <p:cNvPr id="59" name="Group 58">
              <a:extLst>
                <a:ext uri="{FF2B5EF4-FFF2-40B4-BE49-F238E27FC236}">
                  <a16:creationId xmlns:a16="http://schemas.microsoft.com/office/drawing/2014/main" id="{3EDB562D-30E8-9241-A7CA-6A1692EE84B1}"/>
                </a:ext>
              </a:extLst>
            </p:cNvPr>
            <p:cNvGrpSpPr/>
            <p:nvPr/>
          </p:nvGrpSpPr>
          <p:grpSpPr>
            <a:xfrm>
              <a:off x="6486122" y="4421814"/>
              <a:ext cx="555227" cy="398297"/>
              <a:chOff x="6931184" y="1213607"/>
              <a:chExt cx="1292087" cy="970876"/>
            </a:xfrm>
          </p:grpSpPr>
          <p:grpSp>
            <p:nvGrpSpPr>
              <p:cNvPr id="60" name="Group 59">
                <a:extLst>
                  <a:ext uri="{FF2B5EF4-FFF2-40B4-BE49-F238E27FC236}">
                    <a16:creationId xmlns:a16="http://schemas.microsoft.com/office/drawing/2014/main" id="{0D25BD26-D486-B94C-8F73-B5DC79D99C95}"/>
                  </a:ext>
                </a:extLst>
              </p:cNvPr>
              <p:cNvGrpSpPr/>
              <p:nvPr/>
            </p:nvGrpSpPr>
            <p:grpSpPr>
              <a:xfrm>
                <a:off x="7134149" y="1355911"/>
                <a:ext cx="339362" cy="315978"/>
                <a:chOff x="-5233842" y="1938340"/>
                <a:chExt cx="852488" cy="793750"/>
              </a:xfrm>
              <a:solidFill>
                <a:schemeClr val="accent4"/>
              </a:solidFill>
            </p:grpSpPr>
            <p:sp>
              <p:nvSpPr>
                <p:cNvPr id="93" name="Rectangle 14">
                  <a:extLst>
                    <a:ext uri="{FF2B5EF4-FFF2-40B4-BE49-F238E27FC236}">
                      <a16:creationId xmlns:a16="http://schemas.microsoft.com/office/drawing/2014/main" id="{46B6750F-AC6B-7045-92A6-9A81CE03960D}"/>
                    </a:ext>
                  </a:extLst>
                </p:cNvPr>
                <p:cNvSpPr>
                  <a:spLocks noChangeArrowheads="1"/>
                </p:cNvSpPr>
                <p:nvPr/>
              </p:nvSpPr>
              <p:spPr bwMode="auto">
                <a:xfrm>
                  <a:off x="-5056042" y="2424115"/>
                  <a:ext cx="123825" cy="195263"/>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4" name="Rectangle 15">
                  <a:extLst>
                    <a:ext uri="{FF2B5EF4-FFF2-40B4-BE49-F238E27FC236}">
                      <a16:creationId xmlns:a16="http://schemas.microsoft.com/office/drawing/2014/main" id="{B984769C-FD40-A441-97C0-E0998DD238F2}"/>
                    </a:ext>
                  </a:extLst>
                </p:cNvPr>
                <p:cNvSpPr>
                  <a:spLocks noChangeArrowheads="1"/>
                </p:cNvSpPr>
                <p:nvPr/>
              </p:nvSpPr>
              <p:spPr bwMode="auto">
                <a:xfrm>
                  <a:off x="-4897292" y="2365377"/>
                  <a:ext cx="123825" cy="254000"/>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5" name="Rectangle 16">
                  <a:extLst>
                    <a:ext uri="{FF2B5EF4-FFF2-40B4-BE49-F238E27FC236}">
                      <a16:creationId xmlns:a16="http://schemas.microsoft.com/office/drawing/2014/main" id="{246A2870-25AB-2E43-9FAB-474940375D04}"/>
                    </a:ext>
                  </a:extLst>
                </p:cNvPr>
                <p:cNvSpPr>
                  <a:spLocks noChangeArrowheads="1"/>
                </p:cNvSpPr>
                <p:nvPr/>
              </p:nvSpPr>
              <p:spPr bwMode="auto">
                <a:xfrm>
                  <a:off x="-4738542" y="2305052"/>
                  <a:ext cx="123825" cy="314325"/>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6" name="Rectangle 17">
                  <a:extLst>
                    <a:ext uri="{FF2B5EF4-FFF2-40B4-BE49-F238E27FC236}">
                      <a16:creationId xmlns:a16="http://schemas.microsoft.com/office/drawing/2014/main" id="{DF31B156-D827-6949-BBEF-3CBF8641AC76}"/>
                    </a:ext>
                  </a:extLst>
                </p:cNvPr>
                <p:cNvSpPr>
                  <a:spLocks noChangeArrowheads="1"/>
                </p:cNvSpPr>
                <p:nvPr/>
              </p:nvSpPr>
              <p:spPr bwMode="auto">
                <a:xfrm>
                  <a:off x="-4579792" y="2227265"/>
                  <a:ext cx="123825" cy="392113"/>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7" name="Freeform 18">
                  <a:extLst>
                    <a:ext uri="{FF2B5EF4-FFF2-40B4-BE49-F238E27FC236}">
                      <a16:creationId xmlns:a16="http://schemas.microsoft.com/office/drawing/2014/main" id="{A081A9E4-66CB-8C4B-830F-733188CE2C73}"/>
                    </a:ext>
                  </a:extLst>
                </p:cNvPr>
                <p:cNvSpPr>
                  <a:spLocks/>
                </p:cNvSpPr>
                <p:nvPr/>
              </p:nvSpPr>
              <p:spPr bwMode="auto">
                <a:xfrm>
                  <a:off x="-5092555" y="1938340"/>
                  <a:ext cx="593725" cy="411163"/>
                </a:xfrm>
                <a:custGeom>
                  <a:avLst/>
                  <a:gdLst>
                    <a:gd name="T0" fmla="*/ 105 w 374"/>
                    <a:gd name="T1" fmla="*/ 167 h 259"/>
                    <a:gd name="T2" fmla="*/ 194 w 374"/>
                    <a:gd name="T3" fmla="*/ 221 h 259"/>
                    <a:gd name="T4" fmla="*/ 321 w 374"/>
                    <a:gd name="T5" fmla="*/ 84 h 259"/>
                    <a:gd name="T6" fmla="*/ 349 w 374"/>
                    <a:gd name="T7" fmla="*/ 110 h 259"/>
                    <a:gd name="T8" fmla="*/ 374 w 374"/>
                    <a:gd name="T9" fmla="*/ 0 h 259"/>
                    <a:gd name="T10" fmla="*/ 266 w 374"/>
                    <a:gd name="T11" fmla="*/ 34 h 259"/>
                    <a:gd name="T12" fmla="*/ 295 w 374"/>
                    <a:gd name="T13" fmla="*/ 60 h 259"/>
                    <a:gd name="T14" fmla="*/ 188 w 374"/>
                    <a:gd name="T15" fmla="*/ 176 h 259"/>
                    <a:gd name="T16" fmla="*/ 97 w 374"/>
                    <a:gd name="T17" fmla="*/ 122 h 259"/>
                    <a:gd name="T18" fmla="*/ 0 w 374"/>
                    <a:gd name="T19" fmla="*/ 236 h 259"/>
                    <a:gd name="T20" fmla="*/ 26 w 374"/>
                    <a:gd name="T21" fmla="*/ 259 h 259"/>
                    <a:gd name="T22" fmla="*/ 105 w 374"/>
                    <a:gd name="T23" fmla="*/ 16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59">
                      <a:moveTo>
                        <a:pt x="105" y="167"/>
                      </a:moveTo>
                      <a:lnTo>
                        <a:pt x="194" y="221"/>
                      </a:lnTo>
                      <a:lnTo>
                        <a:pt x="321" y="84"/>
                      </a:lnTo>
                      <a:lnTo>
                        <a:pt x="349" y="110"/>
                      </a:lnTo>
                      <a:lnTo>
                        <a:pt x="374" y="0"/>
                      </a:lnTo>
                      <a:lnTo>
                        <a:pt x="266" y="34"/>
                      </a:lnTo>
                      <a:lnTo>
                        <a:pt x="295" y="60"/>
                      </a:lnTo>
                      <a:lnTo>
                        <a:pt x="188" y="176"/>
                      </a:lnTo>
                      <a:lnTo>
                        <a:pt x="97" y="122"/>
                      </a:lnTo>
                      <a:lnTo>
                        <a:pt x="0" y="236"/>
                      </a:lnTo>
                      <a:lnTo>
                        <a:pt x="26" y="259"/>
                      </a:lnTo>
                      <a:lnTo>
                        <a:pt x="105" y="167"/>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8" name="Freeform 19">
                  <a:extLst>
                    <a:ext uri="{FF2B5EF4-FFF2-40B4-BE49-F238E27FC236}">
                      <a16:creationId xmlns:a16="http://schemas.microsoft.com/office/drawing/2014/main" id="{80655078-62C2-F341-8BF6-D2A323304700}"/>
                    </a:ext>
                  </a:extLst>
                </p:cNvPr>
                <p:cNvSpPr>
                  <a:spLocks/>
                </p:cNvSpPr>
                <p:nvPr/>
              </p:nvSpPr>
              <p:spPr bwMode="auto">
                <a:xfrm>
                  <a:off x="-5233842" y="1938340"/>
                  <a:ext cx="852488" cy="793750"/>
                </a:xfrm>
                <a:custGeom>
                  <a:avLst/>
                  <a:gdLst>
                    <a:gd name="T0" fmla="*/ 537 w 537"/>
                    <a:gd name="T1" fmla="*/ 464 h 500"/>
                    <a:gd name="T2" fmla="*/ 36 w 537"/>
                    <a:gd name="T3" fmla="*/ 464 h 500"/>
                    <a:gd name="T4" fmla="*/ 36 w 537"/>
                    <a:gd name="T5" fmla="*/ 0 h 500"/>
                    <a:gd name="T6" fmla="*/ 0 w 537"/>
                    <a:gd name="T7" fmla="*/ 0 h 500"/>
                    <a:gd name="T8" fmla="*/ 0 w 537"/>
                    <a:gd name="T9" fmla="*/ 500 h 500"/>
                    <a:gd name="T10" fmla="*/ 537 w 537"/>
                    <a:gd name="T11" fmla="*/ 500 h 500"/>
                    <a:gd name="T12" fmla="*/ 537 w 537"/>
                    <a:gd name="T13" fmla="*/ 464 h 500"/>
                  </a:gdLst>
                  <a:ahLst/>
                  <a:cxnLst>
                    <a:cxn ang="0">
                      <a:pos x="T0" y="T1"/>
                    </a:cxn>
                    <a:cxn ang="0">
                      <a:pos x="T2" y="T3"/>
                    </a:cxn>
                    <a:cxn ang="0">
                      <a:pos x="T4" y="T5"/>
                    </a:cxn>
                    <a:cxn ang="0">
                      <a:pos x="T6" y="T7"/>
                    </a:cxn>
                    <a:cxn ang="0">
                      <a:pos x="T8" y="T9"/>
                    </a:cxn>
                    <a:cxn ang="0">
                      <a:pos x="T10" y="T11"/>
                    </a:cxn>
                    <a:cxn ang="0">
                      <a:pos x="T12" y="T13"/>
                    </a:cxn>
                  </a:cxnLst>
                  <a:rect l="0" t="0" r="r" b="b"/>
                  <a:pathLst>
                    <a:path w="537" h="500">
                      <a:moveTo>
                        <a:pt x="537" y="464"/>
                      </a:moveTo>
                      <a:lnTo>
                        <a:pt x="36" y="464"/>
                      </a:lnTo>
                      <a:lnTo>
                        <a:pt x="36" y="0"/>
                      </a:lnTo>
                      <a:lnTo>
                        <a:pt x="0" y="0"/>
                      </a:lnTo>
                      <a:lnTo>
                        <a:pt x="0" y="500"/>
                      </a:lnTo>
                      <a:lnTo>
                        <a:pt x="537" y="500"/>
                      </a:lnTo>
                      <a:lnTo>
                        <a:pt x="537" y="464"/>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61" name="Group 60">
                <a:extLst>
                  <a:ext uri="{FF2B5EF4-FFF2-40B4-BE49-F238E27FC236}">
                    <a16:creationId xmlns:a16="http://schemas.microsoft.com/office/drawing/2014/main" id="{10A23DEB-9377-7E49-B901-806681FAFA57}"/>
                  </a:ext>
                </a:extLst>
              </p:cNvPr>
              <p:cNvGrpSpPr/>
              <p:nvPr/>
            </p:nvGrpSpPr>
            <p:grpSpPr>
              <a:xfrm>
                <a:off x="7121825" y="1718089"/>
                <a:ext cx="341890" cy="335570"/>
                <a:chOff x="-2400154" y="1873252"/>
                <a:chExt cx="858837" cy="842963"/>
              </a:xfrm>
              <a:solidFill>
                <a:schemeClr val="accent4"/>
              </a:solidFill>
            </p:grpSpPr>
            <p:sp>
              <p:nvSpPr>
                <p:cNvPr id="85" name="Freeform 32">
                  <a:extLst>
                    <a:ext uri="{FF2B5EF4-FFF2-40B4-BE49-F238E27FC236}">
                      <a16:creationId xmlns:a16="http://schemas.microsoft.com/office/drawing/2014/main" id="{D9E9EA75-6392-7E45-ADF0-8C1577F32A47}"/>
                    </a:ext>
                  </a:extLst>
                </p:cNvPr>
                <p:cNvSpPr>
                  <a:spLocks/>
                </p:cNvSpPr>
                <p:nvPr/>
              </p:nvSpPr>
              <p:spPr bwMode="auto">
                <a:xfrm>
                  <a:off x="-2065192" y="2143127"/>
                  <a:ext cx="228600" cy="339725"/>
                </a:xfrm>
                <a:custGeom>
                  <a:avLst/>
                  <a:gdLst>
                    <a:gd name="T0" fmla="*/ 144 w 144"/>
                    <a:gd name="T1" fmla="*/ 0 h 214"/>
                    <a:gd name="T2" fmla="*/ 118 w 144"/>
                    <a:gd name="T3" fmla="*/ 0 h 214"/>
                    <a:gd name="T4" fmla="*/ 0 w 144"/>
                    <a:gd name="T5" fmla="*/ 214 h 214"/>
                    <a:gd name="T6" fmla="*/ 25 w 144"/>
                    <a:gd name="T7" fmla="*/ 214 h 214"/>
                    <a:gd name="T8" fmla="*/ 144 w 144"/>
                    <a:gd name="T9" fmla="*/ 0 h 214"/>
                  </a:gdLst>
                  <a:ahLst/>
                  <a:cxnLst>
                    <a:cxn ang="0">
                      <a:pos x="T0" y="T1"/>
                    </a:cxn>
                    <a:cxn ang="0">
                      <a:pos x="T2" y="T3"/>
                    </a:cxn>
                    <a:cxn ang="0">
                      <a:pos x="T4" y="T5"/>
                    </a:cxn>
                    <a:cxn ang="0">
                      <a:pos x="T6" y="T7"/>
                    </a:cxn>
                    <a:cxn ang="0">
                      <a:pos x="T8" y="T9"/>
                    </a:cxn>
                  </a:cxnLst>
                  <a:rect l="0" t="0" r="r" b="b"/>
                  <a:pathLst>
                    <a:path w="144" h="214">
                      <a:moveTo>
                        <a:pt x="144" y="0"/>
                      </a:moveTo>
                      <a:lnTo>
                        <a:pt x="118" y="0"/>
                      </a:lnTo>
                      <a:lnTo>
                        <a:pt x="0" y="214"/>
                      </a:lnTo>
                      <a:lnTo>
                        <a:pt x="25" y="214"/>
                      </a:lnTo>
                      <a:lnTo>
                        <a:pt x="144" y="0"/>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6" name="Freeform 33">
                  <a:extLst>
                    <a:ext uri="{FF2B5EF4-FFF2-40B4-BE49-F238E27FC236}">
                      <a16:creationId xmlns:a16="http://schemas.microsoft.com/office/drawing/2014/main" id="{EC00E6A8-B5C9-A941-A80E-5258E421FE64}"/>
                    </a:ext>
                  </a:extLst>
                </p:cNvPr>
                <p:cNvSpPr>
                  <a:spLocks noEditPoints="1"/>
                </p:cNvSpPr>
                <p:nvPr/>
              </p:nvSpPr>
              <p:spPr bwMode="auto">
                <a:xfrm>
                  <a:off x="-2158854" y="2143127"/>
                  <a:ext cx="179388" cy="203200"/>
                </a:xfrm>
                <a:custGeom>
                  <a:avLst/>
                  <a:gdLst>
                    <a:gd name="T0" fmla="*/ 133 w 260"/>
                    <a:gd name="T1" fmla="*/ 0 h 292"/>
                    <a:gd name="T2" fmla="*/ 0 w 260"/>
                    <a:gd name="T3" fmla="*/ 149 h 292"/>
                    <a:gd name="T4" fmla="*/ 129 w 260"/>
                    <a:gd name="T5" fmla="*/ 292 h 292"/>
                    <a:gd name="T6" fmla="*/ 260 w 260"/>
                    <a:gd name="T7" fmla="*/ 141 h 292"/>
                    <a:gd name="T8" fmla="*/ 133 w 260"/>
                    <a:gd name="T9" fmla="*/ 0 h 292"/>
                    <a:gd name="T10" fmla="*/ 131 w 260"/>
                    <a:gd name="T11" fmla="*/ 231 h 292"/>
                    <a:gd name="T12" fmla="*/ 83 w 260"/>
                    <a:gd name="T13" fmla="*/ 146 h 292"/>
                    <a:gd name="T14" fmla="*/ 130 w 260"/>
                    <a:gd name="T15" fmla="*/ 61 h 292"/>
                    <a:gd name="T16" fmla="*/ 178 w 260"/>
                    <a:gd name="T17" fmla="*/ 146 h 292"/>
                    <a:gd name="T18" fmla="*/ 131 w 260"/>
                    <a:gd name="T19" fmla="*/ 23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92">
                      <a:moveTo>
                        <a:pt x="133" y="0"/>
                      </a:moveTo>
                      <a:cubicBezTo>
                        <a:pt x="52" y="0"/>
                        <a:pt x="0" y="64"/>
                        <a:pt x="0" y="149"/>
                      </a:cubicBezTo>
                      <a:cubicBezTo>
                        <a:pt x="0" y="238"/>
                        <a:pt x="57" y="292"/>
                        <a:pt x="129" y="292"/>
                      </a:cubicBezTo>
                      <a:cubicBezTo>
                        <a:pt x="198" y="292"/>
                        <a:pt x="260" y="240"/>
                        <a:pt x="260" y="141"/>
                      </a:cubicBezTo>
                      <a:cubicBezTo>
                        <a:pt x="260" y="60"/>
                        <a:pt x="214" y="0"/>
                        <a:pt x="133" y="0"/>
                      </a:cubicBezTo>
                      <a:close/>
                      <a:moveTo>
                        <a:pt x="131" y="231"/>
                      </a:moveTo>
                      <a:cubicBezTo>
                        <a:pt x="99" y="231"/>
                        <a:pt x="83" y="195"/>
                        <a:pt x="83" y="146"/>
                      </a:cubicBezTo>
                      <a:cubicBezTo>
                        <a:pt x="83" y="98"/>
                        <a:pt x="98" y="61"/>
                        <a:pt x="130" y="61"/>
                      </a:cubicBezTo>
                      <a:cubicBezTo>
                        <a:pt x="165" y="61"/>
                        <a:pt x="178" y="98"/>
                        <a:pt x="178" y="146"/>
                      </a:cubicBezTo>
                      <a:cubicBezTo>
                        <a:pt x="178" y="199"/>
                        <a:pt x="163" y="231"/>
                        <a:pt x="131" y="231"/>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7" name="Freeform 34">
                  <a:extLst>
                    <a:ext uri="{FF2B5EF4-FFF2-40B4-BE49-F238E27FC236}">
                      <a16:creationId xmlns:a16="http://schemas.microsoft.com/office/drawing/2014/main" id="{15A948A2-B911-D548-AB33-7052D37DA8C3}"/>
                    </a:ext>
                  </a:extLst>
                </p:cNvPr>
                <p:cNvSpPr>
                  <a:spLocks noEditPoints="1"/>
                </p:cNvSpPr>
                <p:nvPr/>
              </p:nvSpPr>
              <p:spPr bwMode="auto">
                <a:xfrm>
                  <a:off x="-1923904" y="2279652"/>
                  <a:ext cx="180975" cy="203200"/>
                </a:xfrm>
                <a:custGeom>
                  <a:avLst/>
                  <a:gdLst>
                    <a:gd name="T0" fmla="*/ 129 w 261"/>
                    <a:gd name="T1" fmla="*/ 292 h 292"/>
                    <a:gd name="T2" fmla="*/ 261 w 261"/>
                    <a:gd name="T3" fmla="*/ 141 h 292"/>
                    <a:gd name="T4" fmla="*/ 133 w 261"/>
                    <a:gd name="T5" fmla="*/ 0 h 292"/>
                    <a:gd name="T6" fmla="*/ 0 w 261"/>
                    <a:gd name="T7" fmla="*/ 149 h 292"/>
                    <a:gd name="T8" fmla="*/ 129 w 261"/>
                    <a:gd name="T9" fmla="*/ 292 h 292"/>
                    <a:gd name="T10" fmla="*/ 131 w 261"/>
                    <a:gd name="T11" fmla="*/ 60 h 292"/>
                    <a:gd name="T12" fmla="*/ 178 w 261"/>
                    <a:gd name="T13" fmla="*/ 146 h 292"/>
                    <a:gd name="T14" fmla="*/ 131 w 261"/>
                    <a:gd name="T15" fmla="*/ 231 h 292"/>
                    <a:gd name="T16" fmla="*/ 83 w 261"/>
                    <a:gd name="T17" fmla="*/ 146 h 292"/>
                    <a:gd name="T18" fmla="*/ 131 w 261"/>
                    <a:gd name="T19" fmla="*/ 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92">
                      <a:moveTo>
                        <a:pt x="129" y="292"/>
                      </a:moveTo>
                      <a:cubicBezTo>
                        <a:pt x="198" y="292"/>
                        <a:pt x="261" y="240"/>
                        <a:pt x="261" y="141"/>
                      </a:cubicBezTo>
                      <a:cubicBezTo>
                        <a:pt x="261" y="60"/>
                        <a:pt x="215" y="0"/>
                        <a:pt x="133" y="0"/>
                      </a:cubicBezTo>
                      <a:cubicBezTo>
                        <a:pt x="52" y="0"/>
                        <a:pt x="0" y="64"/>
                        <a:pt x="0" y="149"/>
                      </a:cubicBezTo>
                      <a:cubicBezTo>
                        <a:pt x="1" y="238"/>
                        <a:pt x="58" y="292"/>
                        <a:pt x="129" y="292"/>
                      </a:cubicBezTo>
                      <a:close/>
                      <a:moveTo>
                        <a:pt x="131" y="60"/>
                      </a:moveTo>
                      <a:cubicBezTo>
                        <a:pt x="166" y="60"/>
                        <a:pt x="178" y="98"/>
                        <a:pt x="178" y="146"/>
                      </a:cubicBezTo>
                      <a:cubicBezTo>
                        <a:pt x="178" y="199"/>
                        <a:pt x="163" y="231"/>
                        <a:pt x="131" y="231"/>
                      </a:cubicBezTo>
                      <a:cubicBezTo>
                        <a:pt x="100" y="231"/>
                        <a:pt x="83" y="195"/>
                        <a:pt x="83" y="146"/>
                      </a:cubicBezTo>
                      <a:cubicBezTo>
                        <a:pt x="83" y="98"/>
                        <a:pt x="98" y="60"/>
                        <a:pt x="131" y="60"/>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8" name="Freeform 35">
                  <a:extLst>
                    <a:ext uri="{FF2B5EF4-FFF2-40B4-BE49-F238E27FC236}">
                      <a16:creationId xmlns:a16="http://schemas.microsoft.com/office/drawing/2014/main" id="{62D1E69E-F0EC-AD4D-938F-477415297A33}"/>
                    </a:ext>
                  </a:extLst>
                </p:cNvPr>
                <p:cNvSpPr>
                  <a:spLocks/>
                </p:cNvSpPr>
                <p:nvPr/>
              </p:nvSpPr>
              <p:spPr bwMode="auto">
                <a:xfrm>
                  <a:off x="-2338242" y="1901827"/>
                  <a:ext cx="252413" cy="241300"/>
                </a:xfrm>
                <a:custGeom>
                  <a:avLst/>
                  <a:gdLst>
                    <a:gd name="T0" fmla="*/ 144 w 365"/>
                    <a:gd name="T1" fmla="*/ 349 h 349"/>
                    <a:gd name="T2" fmla="*/ 238 w 365"/>
                    <a:gd name="T3" fmla="*/ 231 h 349"/>
                    <a:gd name="T4" fmla="*/ 365 w 365"/>
                    <a:gd name="T5" fmla="*/ 149 h 349"/>
                    <a:gd name="T6" fmla="*/ 364 w 365"/>
                    <a:gd name="T7" fmla="*/ 147 h 349"/>
                    <a:gd name="T8" fmla="*/ 321 w 365"/>
                    <a:gd name="T9" fmla="*/ 0 h 349"/>
                    <a:gd name="T10" fmla="*/ 134 w 365"/>
                    <a:gd name="T11" fmla="*/ 116 h 349"/>
                    <a:gd name="T12" fmla="*/ 0 w 365"/>
                    <a:gd name="T13" fmla="*/ 291 h 349"/>
                    <a:gd name="T14" fmla="*/ 141 w 365"/>
                    <a:gd name="T15" fmla="*/ 348 h 349"/>
                    <a:gd name="T16" fmla="*/ 144 w 365"/>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49">
                      <a:moveTo>
                        <a:pt x="144" y="349"/>
                      </a:moveTo>
                      <a:cubicBezTo>
                        <a:pt x="168" y="306"/>
                        <a:pt x="199" y="266"/>
                        <a:pt x="238" y="231"/>
                      </a:cubicBezTo>
                      <a:cubicBezTo>
                        <a:pt x="276" y="196"/>
                        <a:pt x="319" y="169"/>
                        <a:pt x="365" y="149"/>
                      </a:cubicBezTo>
                      <a:cubicBezTo>
                        <a:pt x="364" y="147"/>
                        <a:pt x="364" y="147"/>
                        <a:pt x="364" y="147"/>
                      </a:cubicBezTo>
                      <a:cubicBezTo>
                        <a:pt x="321" y="0"/>
                        <a:pt x="321" y="0"/>
                        <a:pt x="321" y="0"/>
                      </a:cubicBezTo>
                      <a:cubicBezTo>
                        <a:pt x="254" y="26"/>
                        <a:pt x="191" y="65"/>
                        <a:pt x="134" y="116"/>
                      </a:cubicBezTo>
                      <a:cubicBezTo>
                        <a:pt x="77" y="167"/>
                        <a:pt x="33" y="227"/>
                        <a:pt x="0" y="291"/>
                      </a:cubicBezTo>
                      <a:cubicBezTo>
                        <a:pt x="141" y="348"/>
                        <a:pt x="141" y="348"/>
                        <a:pt x="141" y="348"/>
                      </a:cubicBezTo>
                      <a:lnTo>
                        <a:pt x="144" y="349"/>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9" name="Freeform 36">
                  <a:extLst>
                    <a:ext uri="{FF2B5EF4-FFF2-40B4-BE49-F238E27FC236}">
                      <a16:creationId xmlns:a16="http://schemas.microsoft.com/office/drawing/2014/main" id="{D88AAED2-A0A6-024A-B690-1B2A013B3A3C}"/>
                    </a:ext>
                  </a:extLst>
                </p:cNvPr>
                <p:cNvSpPr>
                  <a:spLocks/>
                </p:cNvSpPr>
                <p:nvPr/>
              </p:nvSpPr>
              <p:spPr bwMode="auto">
                <a:xfrm>
                  <a:off x="-2082654" y="1873252"/>
                  <a:ext cx="330200" cy="144463"/>
                </a:xfrm>
                <a:custGeom>
                  <a:avLst/>
                  <a:gdLst>
                    <a:gd name="T0" fmla="*/ 69 w 477"/>
                    <a:gd name="T1" fmla="*/ 166 h 209"/>
                    <a:gd name="T2" fmla="*/ 95 w 477"/>
                    <a:gd name="T3" fmla="*/ 161 h 209"/>
                    <a:gd name="T4" fmla="*/ 172 w 477"/>
                    <a:gd name="T5" fmla="*/ 155 h 209"/>
                    <a:gd name="T6" fmla="*/ 388 w 477"/>
                    <a:gd name="T7" fmla="*/ 209 h 209"/>
                    <a:gd name="T8" fmla="*/ 390 w 477"/>
                    <a:gd name="T9" fmla="*/ 207 h 209"/>
                    <a:gd name="T10" fmla="*/ 477 w 477"/>
                    <a:gd name="T11" fmla="*/ 82 h 209"/>
                    <a:gd name="T12" fmla="*/ 172 w 477"/>
                    <a:gd name="T13" fmla="*/ 0 h 209"/>
                    <a:gd name="T14" fmla="*/ 51 w 477"/>
                    <a:gd name="T15" fmla="*/ 12 h 209"/>
                    <a:gd name="T16" fmla="*/ 25 w 477"/>
                    <a:gd name="T17" fmla="*/ 18 h 209"/>
                    <a:gd name="T18" fmla="*/ 0 w 477"/>
                    <a:gd name="T19" fmla="*/ 25 h 209"/>
                    <a:gd name="T20" fmla="*/ 44 w 477"/>
                    <a:gd name="T21" fmla="*/ 173 h 209"/>
                    <a:gd name="T22" fmla="*/ 69 w 477"/>
                    <a:gd name="T23" fmla="*/ 16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7" h="209">
                      <a:moveTo>
                        <a:pt x="69" y="166"/>
                      </a:moveTo>
                      <a:cubicBezTo>
                        <a:pt x="78" y="164"/>
                        <a:pt x="86" y="163"/>
                        <a:pt x="95" y="161"/>
                      </a:cubicBezTo>
                      <a:cubicBezTo>
                        <a:pt x="120" y="157"/>
                        <a:pt x="146" y="155"/>
                        <a:pt x="172" y="155"/>
                      </a:cubicBezTo>
                      <a:cubicBezTo>
                        <a:pt x="246" y="155"/>
                        <a:pt x="321" y="173"/>
                        <a:pt x="388" y="209"/>
                      </a:cubicBezTo>
                      <a:cubicBezTo>
                        <a:pt x="390" y="207"/>
                        <a:pt x="390" y="207"/>
                        <a:pt x="390" y="207"/>
                      </a:cubicBezTo>
                      <a:cubicBezTo>
                        <a:pt x="477" y="82"/>
                        <a:pt x="477" y="82"/>
                        <a:pt x="477" y="82"/>
                      </a:cubicBezTo>
                      <a:cubicBezTo>
                        <a:pt x="384" y="28"/>
                        <a:pt x="278" y="0"/>
                        <a:pt x="172" y="0"/>
                      </a:cubicBezTo>
                      <a:cubicBezTo>
                        <a:pt x="131" y="0"/>
                        <a:pt x="91" y="4"/>
                        <a:pt x="51" y="12"/>
                      </a:cubicBezTo>
                      <a:cubicBezTo>
                        <a:pt x="42" y="14"/>
                        <a:pt x="34" y="16"/>
                        <a:pt x="25" y="18"/>
                      </a:cubicBezTo>
                      <a:cubicBezTo>
                        <a:pt x="17" y="20"/>
                        <a:pt x="9" y="22"/>
                        <a:pt x="0" y="25"/>
                      </a:cubicBezTo>
                      <a:cubicBezTo>
                        <a:pt x="44" y="173"/>
                        <a:pt x="44" y="173"/>
                        <a:pt x="44" y="173"/>
                      </a:cubicBezTo>
                      <a:cubicBezTo>
                        <a:pt x="52" y="170"/>
                        <a:pt x="61" y="168"/>
                        <a:pt x="69" y="166"/>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0" name="Freeform 37">
                  <a:extLst>
                    <a:ext uri="{FF2B5EF4-FFF2-40B4-BE49-F238E27FC236}">
                      <a16:creationId xmlns:a16="http://schemas.microsoft.com/office/drawing/2014/main" id="{33084184-7B09-8743-AEF9-063D11E4F082}"/>
                    </a:ext>
                  </a:extLst>
                </p:cNvPr>
                <p:cNvSpPr>
                  <a:spLocks/>
                </p:cNvSpPr>
                <p:nvPr/>
              </p:nvSpPr>
              <p:spPr bwMode="auto">
                <a:xfrm>
                  <a:off x="-1782617" y="1949452"/>
                  <a:ext cx="236538" cy="290513"/>
                </a:xfrm>
                <a:custGeom>
                  <a:avLst/>
                  <a:gdLst>
                    <a:gd name="T0" fmla="*/ 20 w 341"/>
                    <a:gd name="T1" fmla="*/ 142 h 419"/>
                    <a:gd name="T2" fmla="*/ 40 w 341"/>
                    <a:gd name="T3" fmla="*/ 159 h 419"/>
                    <a:gd name="T4" fmla="*/ 76 w 341"/>
                    <a:gd name="T5" fmla="*/ 194 h 419"/>
                    <a:gd name="T6" fmla="*/ 186 w 341"/>
                    <a:gd name="T7" fmla="*/ 419 h 419"/>
                    <a:gd name="T8" fmla="*/ 189 w 341"/>
                    <a:gd name="T9" fmla="*/ 419 h 419"/>
                    <a:gd name="T10" fmla="*/ 341 w 341"/>
                    <a:gd name="T11" fmla="*/ 409 h 419"/>
                    <a:gd name="T12" fmla="*/ 190 w 341"/>
                    <a:gd name="T13" fmla="*/ 91 h 419"/>
                    <a:gd name="T14" fmla="*/ 130 w 341"/>
                    <a:gd name="T15" fmla="*/ 32 h 419"/>
                    <a:gd name="T16" fmla="*/ 109 w 341"/>
                    <a:gd name="T17" fmla="*/ 16 h 419"/>
                    <a:gd name="T18" fmla="*/ 88 w 341"/>
                    <a:gd name="T19" fmla="*/ 0 h 419"/>
                    <a:gd name="T20" fmla="*/ 0 w 341"/>
                    <a:gd name="T21" fmla="*/ 127 h 419"/>
                    <a:gd name="T22" fmla="*/ 20 w 341"/>
                    <a:gd name="T23" fmla="*/ 1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419">
                      <a:moveTo>
                        <a:pt x="20" y="142"/>
                      </a:moveTo>
                      <a:cubicBezTo>
                        <a:pt x="27" y="148"/>
                        <a:pt x="34" y="153"/>
                        <a:pt x="40" y="159"/>
                      </a:cubicBezTo>
                      <a:cubicBezTo>
                        <a:pt x="53" y="170"/>
                        <a:pt x="64" y="182"/>
                        <a:pt x="76" y="194"/>
                      </a:cubicBezTo>
                      <a:cubicBezTo>
                        <a:pt x="135" y="260"/>
                        <a:pt x="171" y="338"/>
                        <a:pt x="186" y="419"/>
                      </a:cubicBezTo>
                      <a:cubicBezTo>
                        <a:pt x="189" y="419"/>
                        <a:pt x="189" y="419"/>
                        <a:pt x="189" y="419"/>
                      </a:cubicBezTo>
                      <a:cubicBezTo>
                        <a:pt x="341" y="409"/>
                        <a:pt x="341" y="409"/>
                        <a:pt x="341" y="409"/>
                      </a:cubicBezTo>
                      <a:cubicBezTo>
                        <a:pt x="324" y="294"/>
                        <a:pt x="274" y="183"/>
                        <a:pt x="190" y="91"/>
                      </a:cubicBezTo>
                      <a:cubicBezTo>
                        <a:pt x="171" y="69"/>
                        <a:pt x="151" y="50"/>
                        <a:pt x="130" y="32"/>
                      </a:cubicBezTo>
                      <a:cubicBezTo>
                        <a:pt x="123" y="26"/>
                        <a:pt x="116" y="21"/>
                        <a:pt x="109" y="16"/>
                      </a:cubicBezTo>
                      <a:cubicBezTo>
                        <a:pt x="102" y="10"/>
                        <a:pt x="95" y="5"/>
                        <a:pt x="88" y="0"/>
                      </a:cubicBezTo>
                      <a:cubicBezTo>
                        <a:pt x="0" y="127"/>
                        <a:pt x="0" y="127"/>
                        <a:pt x="0" y="127"/>
                      </a:cubicBezTo>
                      <a:cubicBezTo>
                        <a:pt x="7" y="132"/>
                        <a:pt x="14" y="137"/>
                        <a:pt x="20" y="142"/>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1" name="Freeform 38">
                  <a:extLst>
                    <a:ext uri="{FF2B5EF4-FFF2-40B4-BE49-F238E27FC236}">
                      <a16:creationId xmlns:a16="http://schemas.microsoft.com/office/drawing/2014/main" id="{99D87896-A418-A04B-AB14-EE8274CBA868}"/>
                    </a:ext>
                  </a:extLst>
                </p:cNvPr>
                <p:cNvSpPr>
                  <a:spLocks/>
                </p:cNvSpPr>
                <p:nvPr/>
              </p:nvSpPr>
              <p:spPr bwMode="auto">
                <a:xfrm>
                  <a:off x="-1995342" y="2268540"/>
                  <a:ext cx="454025" cy="447675"/>
                </a:xfrm>
                <a:custGeom>
                  <a:avLst/>
                  <a:gdLst>
                    <a:gd name="T0" fmla="*/ 501 w 656"/>
                    <a:gd name="T1" fmla="*/ 36 h 646"/>
                    <a:gd name="T2" fmla="*/ 500 w 656"/>
                    <a:gd name="T3" fmla="*/ 62 h 646"/>
                    <a:gd name="T4" fmla="*/ 351 w 656"/>
                    <a:gd name="T5" fmla="*/ 374 h 646"/>
                    <a:gd name="T6" fmla="*/ 47 w 656"/>
                    <a:gd name="T7" fmla="*/ 491 h 646"/>
                    <a:gd name="T8" fmla="*/ 25 w 656"/>
                    <a:gd name="T9" fmla="*/ 491 h 646"/>
                    <a:gd name="T10" fmla="*/ 25 w 656"/>
                    <a:gd name="T11" fmla="*/ 494 h 646"/>
                    <a:gd name="T12" fmla="*/ 0 w 656"/>
                    <a:gd name="T13" fmla="*/ 644 h 646"/>
                    <a:gd name="T14" fmla="*/ 47 w 656"/>
                    <a:gd name="T15" fmla="*/ 646 h 646"/>
                    <a:gd name="T16" fmla="*/ 455 w 656"/>
                    <a:gd name="T17" fmla="*/ 489 h 646"/>
                    <a:gd name="T18" fmla="*/ 655 w 656"/>
                    <a:gd name="T19" fmla="*/ 52 h 646"/>
                    <a:gd name="T20" fmla="*/ 655 w 656"/>
                    <a:gd name="T21" fmla="*/ 26 h 646"/>
                    <a:gd name="T22" fmla="*/ 654 w 656"/>
                    <a:gd name="T23" fmla="*/ 0 h 646"/>
                    <a:gd name="T24" fmla="*/ 500 w 656"/>
                    <a:gd name="T25" fmla="*/ 10 h 646"/>
                    <a:gd name="T26" fmla="*/ 501 w 656"/>
                    <a:gd name="T27" fmla="*/ 3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646">
                      <a:moveTo>
                        <a:pt x="501" y="36"/>
                      </a:moveTo>
                      <a:cubicBezTo>
                        <a:pt x="501" y="44"/>
                        <a:pt x="501" y="53"/>
                        <a:pt x="500" y="62"/>
                      </a:cubicBezTo>
                      <a:cubicBezTo>
                        <a:pt x="494" y="177"/>
                        <a:pt x="444" y="290"/>
                        <a:pt x="351" y="374"/>
                      </a:cubicBezTo>
                      <a:cubicBezTo>
                        <a:pt x="264" y="453"/>
                        <a:pt x="156" y="491"/>
                        <a:pt x="47" y="491"/>
                      </a:cubicBezTo>
                      <a:cubicBezTo>
                        <a:pt x="40" y="491"/>
                        <a:pt x="33" y="491"/>
                        <a:pt x="25" y="491"/>
                      </a:cubicBezTo>
                      <a:cubicBezTo>
                        <a:pt x="25" y="494"/>
                        <a:pt x="25" y="494"/>
                        <a:pt x="25" y="494"/>
                      </a:cubicBezTo>
                      <a:cubicBezTo>
                        <a:pt x="0" y="644"/>
                        <a:pt x="0" y="644"/>
                        <a:pt x="0" y="644"/>
                      </a:cubicBezTo>
                      <a:cubicBezTo>
                        <a:pt x="16" y="645"/>
                        <a:pt x="31" y="646"/>
                        <a:pt x="47" y="646"/>
                      </a:cubicBezTo>
                      <a:cubicBezTo>
                        <a:pt x="192" y="646"/>
                        <a:pt x="338" y="594"/>
                        <a:pt x="455" y="489"/>
                      </a:cubicBezTo>
                      <a:cubicBezTo>
                        <a:pt x="584" y="372"/>
                        <a:pt x="651" y="213"/>
                        <a:pt x="655" y="52"/>
                      </a:cubicBezTo>
                      <a:cubicBezTo>
                        <a:pt x="656" y="43"/>
                        <a:pt x="656" y="35"/>
                        <a:pt x="655" y="26"/>
                      </a:cubicBezTo>
                      <a:cubicBezTo>
                        <a:pt x="655" y="17"/>
                        <a:pt x="655" y="9"/>
                        <a:pt x="654" y="0"/>
                      </a:cubicBezTo>
                      <a:cubicBezTo>
                        <a:pt x="500" y="10"/>
                        <a:pt x="500" y="10"/>
                        <a:pt x="500" y="10"/>
                      </a:cubicBezTo>
                      <a:cubicBezTo>
                        <a:pt x="501" y="18"/>
                        <a:pt x="501" y="27"/>
                        <a:pt x="501" y="36"/>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92" name="Freeform 39">
                  <a:extLst>
                    <a:ext uri="{FF2B5EF4-FFF2-40B4-BE49-F238E27FC236}">
                      <a16:creationId xmlns:a16="http://schemas.microsoft.com/office/drawing/2014/main" id="{14F3B6DA-D31B-C445-AC13-F410FB284B72}"/>
                    </a:ext>
                  </a:extLst>
                </p:cNvPr>
                <p:cNvSpPr>
                  <a:spLocks/>
                </p:cNvSpPr>
                <p:nvPr/>
              </p:nvSpPr>
              <p:spPr bwMode="auto">
                <a:xfrm>
                  <a:off x="-2400154" y="2135190"/>
                  <a:ext cx="385763" cy="574675"/>
                </a:xfrm>
                <a:custGeom>
                  <a:avLst/>
                  <a:gdLst>
                    <a:gd name="T0" fmla="*/ 179 w 557"/>
                    <a:gd name="T1" fmla="*/ 637 h 830"/>
                    <a:gd name="T2" fmla="*/ 480 w 557"/>
                    <a:gd name="T3" fmla="*/ 819 h 830"/>
                    <a:gd name="T4" fmla="*/ 506 w 557"/>
                    <a:gd name="T5" fmla="*/ 825 h 830"/>
                    <a:gd name="T6" fmla="*/ 531 w 557"/>
                    <a:gd name="T7" fmla="*/ 830 h 830"/>
                    <a:gd name="T8" fmla="*/ 557 w 557"/>
                    <a:gd name="T9" fmla="*/ 677 h 830"/>
                    <a:gd name="T10" fmla="*/ 531 w 557"/>
                    <a:gd name="T11" fmla="*/ 672 h 830"/>
                    <a:gd name="T12" fmla="*/ 506 w 557"/>
                    <a:gd name="T13" fmla="*/ 666 h 830"/>
                    <a:gd name="T14" fmla="*/ 293 w 557"/>
                    <a:gd name="T15" fmla="*/ 534 h 830"/>
                    <a:gd name="T16" fmla="*/ 234 w 557"/>
                    <a:gd name="T17" fmla="*/ 451 h 830"/>
                    <a:gd name="T18" fmla="*/ 193 w 557"/>
                    <a:gd name="T19" fmla="*/ 108 h 830"/>
                    <a:gd name="T20" fmla="*/ 200 w 557"/>
                    <a:gd name="T21" fmla="*/ 83 h 830"/>
                    <a:gd name="T22" fmla="*/ 209 w 557"/>
                    <a:gd name="T23" fmla="*/ 58 h 830"/>
                    <a:gd name="T24" fmla="*/ 66 w 557"/>
                    <a:gd name="T25" fmla="*/ 0 h 830"/>
                    <a:gd name="T26" fmla="*/ 57 w 557"/>
                    <a:gd name="T27" fmla="*/ 24 h 830"/>
                    <a:gd name="T28" fmla="*/ 49 w 557"/>
                    <a:gd name="T29" fmla="*/ 49 h 830"/>
                    <a:gd name="T30" fmla="*/ 99 w 557"/>
                    <a:gd name="T31" fmla="*/ 527 h 830"/>
                    <a:gd name="T32" fmla="*/ 179 w 557"/>
                    <a:gd name="T33" fmla="*/ 63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7" h="830">
                      <a:moveTo>
                        <a:pt x="179" y="637"/>
                      </a:moveTo>
                      <a:cubicBezTo>
                        <a:pt x="262" y="730"/>
                        <a:pt x="368" y="791"/>
                        <a:pt x="480" y="819"/>
                      </a:cubicBezTo>
                      <a:cubicBezTo>
                        <a:pt x="489" y="822"/>
                        <a:pt x="497" y="824"/>
                        <a:pt x="506" y="825"/>
                      </a:cubicBezTo>
                      <a:cubicBezTo>
                        <a:pt x="514" y="827"/>
                        <a:pt x="523" y="829"/>
                        <a:pt x="531" y="830"/>
                      </a:cubicBezTo>
                      <a:cubicBezTo>
                        <a:pt x="557" y="677"/>
                        <a:pt x="557" y="677"/>
                        <a:pt x="557" y="677"/>
                      </a:cubicBezTo>
                      <a:cubicBezTo>
                        <a:pt x="548" y="676"/>
                        <a:pt x="540" y="674"/>
                        <a:pt x="531" y="672"/>
                      </a:cubicBezTo>
                      <a:cubicBezTo>
                        <a:pt x="523" y="671"/>
                        <a:pt x="514" y="668"/>
                        <a:pt x="506" y="666"/>
                      </a:cubicBezTo>
                      <a:cubicBezTo>
                        <a:pt x="427" y="644"/>
                        <a:pt x="352" y="599"/>
                        <a:pt x="293" y="534"/>
                      </a:cubicBezTo>
                      <a:cubicBezTo>
                        <a:pt x="270" y="508"/>
                        <a:pt x="250" y="480"/>
                        <a:pt x="234" y="451"/>
                      </a:cubicBezTo>
                      <a:cubicBezTo>
                        <a:pt x="174" y="345"/>
                        <a:pt x="161" y="221"/>
                        <a:pt x="193" y="108"/>
                      </a:cubicBezTo>
                      <a:cubicBezTo>
                        <a:pt x="195" y="99"/>
                        <a:pt x="197" y="91"/>
                        <a:pt x="200" y="83"/>
                      </a:cubicBezTo>
                      <a:cubicBezTo>
                        <a:pt x="203" y="74"/>
                        <a:pt x="206" y="66"/>
                        <a:pt x="209" y="58"/>
                      </a:cubicBezTo>
                      <a:cubicBezTo>
                        <a:pt x="66" y="0"/>
                        <a:pt x="66" y="0"/>
                        <a:pt x="66" y="0"/>
                      </a:cubicBezTo>
                      <a:cubicBezTo>
                        <a:pt x="63" y="8"/>
                        <a:pt x="60" y="16"/>
                        <a:pt x="57" y="24"/>
                      </a:cubicBezTo>
                      <a:cubicBezTo>
                        <a:pt x="54" y="32"/>
                        <a:pt x="51" y="41"/>
                        <a:pt x="49" y="49"/>
                      </a:cubicBezTo>
                      <a:cubicBezTo>
                        <a:pt x="0" y="206"/>
                        <a:pt x="16" y="379"/>
                        <a:pt x="99" y="527"/>
                      </a:cubicBezTo>
                      <a:cubicBezTo>
                        <a:pt x="121" y="566"/>
                        <a:pt x="147" y="603"/>
                        <a:pt x="179" y="637"/>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62" name="Group 61">
                <a:extLst>
                  <a:ext uri="{FF2B5EF4-FFF2-40B4-BE49-F238E27FC236}">
                    <a16:creationId xmlns:a16="http://schemas.microsoft.com/office/drawing/2014/main" id="{C98ACE6E-BEE5-0C4F-A608-F52F7F7652E2}"/>
                  </a:ext>
                </a:extLst>
              </p:cNvPr>
              <p:cNvGrpSpPr/>
              <p:nvPr/>
            </p:nvGrpSpPr>
            <p:grpSpPr>
              <a:xfrm>
                <a:off x="7654725" y="1748526"/>
                <a:ext cx="281854" cy="281222"/>
                <a:chOff x="-2300142" y="3367090"/>
                <a:chExt cx="708025" cy="706438"/>
              </a:xfrm>
              <a:solidFill>
                <a:schemeClr val="accent4"/>
              </a:solidFill>
            </p:grpSpPr>
            <p:sp>
              <p:nvSpPr>
                <p:cNvPr id="81" name="Freeform 73">
                  <a:extLst>
                    <a:ext uri="{FF2B5EF4-FFF2-40B4-BE49-F238E27FC236}">
                      <a16:creationId xmlns:a16="http://schemas.microsoft.com/office/drawing/2014/main" id="{18F51D94-787D-2846-84F6-A585BE5B2D69}"/>
                    </a:ext>
                  </a:extLst>
                </p:cNvPr>
                <p:cNvSpPr>
                  <a:spLocks/>
                </p:cNvSpPr>
                <p:nvPr/>
              </p:nvSpPr>
              <p:spPr bwMode="auto">
                <a:xfrm>
                  <a:off x="-2287442" y="3367090"/>
                  <a:ext cx="477838" cy="333375"/>
                </a:xfrm>
                <a:custGeom>
                  <a:avLst/>
                  <a:gdLst>
                    <a:gd name="T0" fmla="*/ 271 w 690"/>
                    <a:gd name="T1" fmla="*/ 50 h 481"/>
                    <a:gd name="T2" fmla="*/ 0 w 690"/>
                    <a:gd name="T3" fmla="*/ 372 h 481"/>
                    <a:gd name="T4" fmla="*/ 274 w 690"/>
                    <a:gd name="T5" fmla="*/ 434 h 481"/>
                    <a:gd name="T6" fmla="*/ 478 w 690"/>
                    <a:gd name="T7" fmla="*/ 481 h 481"/>
                    <a:gd name="T8" fmla="*/ 690 w 690"/>
                    <a:gd name="T9" fmla="*/ 40 h 481"/>
                    <a:gd name="T10" fmla="*/ 492 w 690"/>
                    <a:gd name="T11" fmla="*/ 0 h 481"/>
                    <a:gd name="T12" fmla="*/ 271 w 690"/>
                    <a:gd name="T13" fmla="*/ 50 h 481"/>
                  </a:gdLst>
                  <a:ahLst/>
                  <a:cxnLst>
                    <a:cxn ang="0">
                      <a:pos x="T0" y="T1"/>
                    </a:cxn>
                    <a:cxn ang="0">
                      <a:pos x="T2" y="T3"/>
                    </a:cxn>
                    <a:cxn ang="0">
                      <a:pos x="T4" y="T5"/>
                    </a:cxn>
                    <a:cxn ang="0">
                      <a:pos x="T6" y="T7"/>
                    </a:cxn>
                    <a:cxn ang="0">
                      <a:pos x="T8" y="T9"/>
                    </a:cxn>
                    <a:cxn ang="0">
                      <a:pos x="T10" y="T11"/>
                    </a:cxn>
                    <a:cxn ang="0">
                      <a:pos x="T12" y="T13"/>
                    </a:cxn>
                  </a:cxnLst>
                  <a:rect l="0" t="0" r="r" b="b"/>
                  <a:pathLst>
                    <a:path w="690" h="481">
                      <a:moveTo>
                        <a:pt x="271" y="50"/>
                      </a:moveTo>
                      <a:cubicBezTo>
                        <a:pt x="137" y="114"/>
                        <a:pt x="40" y="231"/>
                        <a:pt x="0" y="372"/>
                      </a:cubicBezTo>
                      <a:cubicBezTo>
                        <a:pt x="274" y="434"/>
                        <a:pt x="274" y="434"/>
                        <a:pt x="274" y="434"/>
                      </a:cubicBezTo>
                      <a:cubicBezTo>
                        <a:pt x="478" y="481"/>
                        <a:pt x="478" y="481"/>
                        <a:pt x="478" y="481"/>
                      </a:cubicBezTo>
                      <a:cubicBezTo>
                        <a:pt x="690" y="40"/>
                        <a:pt x="690" y="40"/>
                        <a:pt x="690" y="40"/>
                      </a:cubicBezTo>
                      <a:cubicBezTo>
                        <a:pt x="628" y="13"/>
                        <a:pt x="561" y="0"/>
                        <a:pt x="492" y="0"/>
                      </a:cubicBezTo>
                      <a:cubicBezTo>
                        <a:pt x="414" y="0"/>
                        <a:pt x="340" y="17"/>
                        <a:pt x="271" y="50"/>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2" name="Freeform 74">
                  <a:extLst>
                    <a:ext uri="{FF2B5EF4-FFF2-40B4-BE49-F238E27FC236}">
                      <a16:creationId xmlns:a16="http://schemas.microsoft.com/office/drawing/2014/main" id="{589C0D29-B026-A144-8DF0-E0AB3C18BD9C}"/>
                    </a:ext>
                  </a:extLst>
                </p:cNvPr>
                <p:cNvSpPr>
                  <a:spLocks/>
                </p:cNvSpPr>
                <p:nvPr/>
              </p:nvSpPr>
              <p:spPr bwMode="auto">
                <a:xfrm>
                  <a:off x="-1914379" y="3409952"/>
                  <a:ext cx="307975" cy="285750"/>
                </a:xfrm>
                <a:custGeom>
                  <a:avLst/>
                  <a:gdLst>
                    <a:gd name="T0" fmla="*/ 198 w 445"/>
                    <a:gd name="T1" fmla="*/ 0 h 411"/>
                    <a:gd name="T2" fmla="*/ 50 w 445"/>
                    <a:gd name="T3" fmla="*/ 307 h 411"/>
                    <a:gd name="T4" fmla="*/ 0 w 445"/>
                    <a:gd name="T5" fmla="*/ 411 h 411"/>
                    <a:gd name="T6" fmla="*/ 224 w 445"/>
                    <a:gd name="T7" fmla="*/ 360 h 411"/>
                    <a:gd name="T8" fmla="*/ 445 w 445"/>
                    <a:gd name="T9" fmla="*/ 310 h 411"/>
                    <a:gd name="T10" fmla="*/ 198 w 445"/>
                    <a:gd name="T11" fmla="*/ 0 h 411"/>
                  </a:gdLst>
                  <a:ahLst/>
                  <a:cxnLst>
                    <a:cxn ang="0">
                      <a:pos x="T0" y="T1"/>
                    </a:cxn>
                    <a:cxn ang="0">
                      <a:pos x="T2" y="T3"/>
                    </a:cxn>
                    <a:cxn ang="0">
                      <a:pos x="T4" y="T5"/>
                    </a:cxn>
                    <a:cxn ang="0">
                      <a:pos x="T6" y="T7"/>
                    </a:cxn>
                    <a:cxn ang="0">
                      <a:pos x="T8" y="T9"/>
                    </a:cxn>
                    <a:cxn ang="0">
                      <a:pos x="T10" y="T11"/>
                    </a:cxn>
                  </a:cxnLst>
                  <a:rect l="0" t="0" r="r" b="b"/>
                  <a:pathLst>
                    <a:path w="445" h="411">
                      <a:moveTo>
                        <a:pt x="198" y="0"/>
                      </a:moveTo>
                      <a:cubicBezTo>
                        <a:pt x="50" y="307"/>
                        <a:pt x="50" y="307"/>
                        <a:pt x="50" y="307"/>
                      </a:cubicBezTo>
                      <a:cubicBezTo>
                        <a:pt x="0" y="411"/>
                        <a:pt x="0" y="411"/>
                        <a:pt x="0" y="411"/>
                      </a:cubicBezTo>
                      <a:cubicBezTo>
                        <a:pt x="224" y="360"/>
                        <a:pt x="224" y="360"/>
                        <a:pt x="224" y="360"/>
                      </a:cubicBezTo>
                      <a:cubicBezTo>
                        <a:pt x="445" y="310"/>
                        <a:pt x="445" y="310"/>
                        <a:pt x="445" y="310"/>
                      </a:cubicBezTo>
                      <a:cubicBezTo>
                        <a:pt x="408" y="179"/>
                        <a:pt x="318" y="66"/>
                        <a:pt x="198" y="0"/>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3" name="Freeform 75">
                  <a:extLst>
                    <a:ext uri="{FF2B5EF4-FFF2-40B4-BE49-F238E27FC236}">
                      <a16:creationId xmlns:a16="http://schemas.microsoft.com/office/drawing/2014/main" id="{277A0191-8DC2-5343-92B0-0E196538C1D1}"/>
                    </a:ext>
                  </a:extLst>
                </p:cNvPr>
                <p:cNvSpPr>
                  <a:spLocks/>
                </p:cNvSpPr>
                <p:nvPr/>
              </p:nvSpPr>
              <p:spPr bwMode="auto">
                <a:xfrm>
                  <a:off x="-1928667" y="3659190"/>
                  <a:ext cx="336550" cy="414338"/>
                </a:xfrm>
                <a:custGeom>
                  <a:avLst/>
                  <a:gdLst>
                    <a:gd name="T0" fmla="*/ 0 w 485"/>
                    <a:gd name="T1" fmla="*/ 599 h 599"/>
                    <a:gd name="T2" fmla="*/ 374 w 485"/>
                    <a:gd name="T3" fmla="*/ 407 h 599"/>
                    <a:gd name="T4" fmla="*/ 485 w 485"/>
                    <a:gd name="T5" fmla="*/ 89 h 599"/>
                    <a:gd name="T6" fmla="*/ 478 w 485"/>
                    <a:gd name="T7" fmla="*/ 0 h 599"/>
                    <a:gd name="T8" fmla="*/ 276 w 485"/>
                    <a:gd name="T9" fmla="*/ 46 h 599"/>
                    <a:gd name="T10" fmla="*/ 0 w 485"/>
                    <a:gd name="T11" fmla="*/ 109 h 599"/>
                    <a:gd name="T12" fmla="*/ 0 w 485"/>
                    <a:gd name="T13" fmla="*/ 599 h 599"/>
                  </a:gdLst>
                  <a:ahLst/>
                  <a:cxnLst>
                    <a:cxn ang="0">
                      <a:pos x="T0" y="T1"/>
                    </a:cxn>
                    <a:cxn ang="0">
                      <a:pos x="T2" y="T3"/>
                    </a:cxn>
                    <a:cxn ang="0">
                      <a:pos x="T4" y="T5"/>
                    </a:cxn>
                    <a:cxn ang="0">
                      <a:pos x="T6" y="T7"/>
                    </a:cxn>
                    <a:cxn ang="0">
                      <a:pos x="T8" y="T9"/>
                    </a:cxn>
                    <a:cxn ang="0">
                      <a:pos x="T10" y="T11"/>
                    </a:cxn>
                    <a:cxn ang="0">
                      <a:pos x="T12" y="T13"/>
                    </a:cxn>
                  </a:cxnLst>
                  <a:rect l="0" t="0" r="r" b="b"/>
                  <a:pathLst>
                    <a:path w="485" h="599">
                      <a:moveTo>
                        <a:pt x="0" y="599"/>
                      </a:moveTo>
                      <a:cubicBezTo>
                        <a:pt x="147" y="592"/>
                        <a:pt x="282" y="523"/>
                        <a:pt x="374" y="407"/>
                      </a:cubicBezTo>
                      <a:cubicBezTo>
                        <a:pt x="447" y="316"/>
                        <a:pt x="485" y="206"/>
                        <a:pt x="485" y="89"/>
                      </a:cubicBezTo>
                      <a:cubicBezTo>
                        <a:pt x="485" y="59"/>
                        <a:pt x="483" y="29"/>
                        <a:pt x="478" y="0"/>
                      </a:cubicBezTo>
                      <a:cubicBezTo>
                        <a:pt x="276" y="46"/>
                        <a:pt x="276" y="46"/>
                        <a:pt x="276" y="46"/>
                      </a:cubicBezTo>
                      <a:cubicBezTo>
                        <a:pt x="0" y="109"/>
                        <a:pt x="0" y="109"/>
                        <a:pt x="0" y="109"/>
                      </a:cubicBezTo>
                      <a:lnTo>
                        <a:pt x="0" y="59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4" name="Freeform 76">
                  <a:extLst>
                    <a:ext uri="{FF2B5EF4-FFF2-40B4-BE49-F238E27FC236}">
                      <a16:creationId xmlns:a16="http://schemas.microsoft.com/office/drawing/2014/main" id="{F4DBE2AD-E737-3947-B176-11F2D862C627}"/>
                    </a:ext>
                  </a:extLst>
                </p:cNvPr>
                <p:cNvSpPr>
                  <a:spLocks/>
                </p:cNvSpPr>
                <p:nvPr/>
              </p:nvSpPr>
              <p:spPr bwMode="auto">
                <a:xfrm>
                  <a:off x="-2300142" y="3660777"/>
                  <a:ext cx="336550" cy="412750"/>
                </a:xfrm>
                <a:custGeom>
                  <a:avLst/>
                  <a:gdLst>
                    <a:gd name="T0" fmla="*/ 0 w 485"/>
                    <a:gd name="T1" fmla="*/ 88 h 598"/>
                    <a:gd name="T2" fmla="*/ 112 w 485"/>
                    <a:gd name="T3" fmla="*/ 406 h 598"/>
                    <a:gd name="T4" fmla="*/ 485 w 485"/>
                    <a:gd name="T5" fmla="*/ 598 h 598"/>
                    <a:gd name="T6" fmla="*/ 485 w 485"/>
                    <a:gd name="T7" fmla="*/ 120 h 598"/>
                    <a:gd name="T8" fmla="*/ 485 w 485"/>
                    <a:gd name="T9" fmla="*/ 108 h 598"/>
                    <a:gd name="T10" fmla="*/ 474 w 485"/>
                    <a:gd name="T11" fmla="*/ 106 h 598"/>
                    <a:gd name="T12" fmla="*/ 8 w 485"/>
                    <a:gd name="T13" fmla="*/ 0 h 598"/>
                    <a:gd name="T14" fmla="*/ 0 w 485"/>
                    <a:gd name="T15" fmla="*/ 88 h 5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598">
                      <a:moveTo>
                        <a:pt x="0" y="88"/>
                      </a:moveTo>
                      <a:cubicBezTo>
                        <a:pt x="0" y="205"/>
                        <a:pt x="39" y="315"/>
                        <a:pt x="112" y="406"/>
                      </a:cubicBezTo>
                      <a:cubicBezTo>
                        <a:pt x="204" y="522"/>
                        <a:pt x="339" y="591"/>
                        <a:pt x="485" y="598"/>
                      </a:cubicBezTo>
                      <a:cubicBezTo>
                        <a:pt x="485" y="120"/>
                        <a:pt x="485" y="120"/>
                        <a:pt x="485" y="120"/>
                      </a:cubicBezTo>
                      <a:cubicBezTo>
                        <a:pt x="485" y="108"/>
                        <a:pt x="485" y="108"/>
                        <a:pt x="485" y="108"/>
                      </a:cubicBezTo>
                      <a:cubicBezTo>
                        <a:pt x="474" y="106"/>
                        <a:pt x="474" y="106"/>
                        <a:pt x="474" y="106"/>
                      </a:cubicBezTo>
                      <a:cubicBezTo>
                        <a:pt x="8" y="0"/>
                        <a:pt x="8" y="0"/>
                        <a:pt x="8" y="0"/>
                      </a:cubicBezTo>
                      <a:cubicBezTo>
                        <a:pt x="3" y="28"/>
                        <a:pt x="0" y="58"/>
                        <a:pt x="0" y="88"/>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63" name="Group 62">
                <a:extLst>
                  <a:ext uri="{FF2B5EF4-FFF2-40B4-BE49-F238E27FC236}">
                    <a16:creationId xmlns:a16="http://schemas.microsoft.com/office/drawing/2014/main" id="{C76FC589-B105-D04F-B67F-486708FFC041}"/>
                  </a:ext>
                </a:extLst>
              </p:cNvPr>
              <p:cNvGrpSpPr/>
              <p:nvPr/>
            </p:nvGrpSpPr>
            <p:grpSpPr>
              <a:xfrm>
                <a:off x="7629358" y="1389318"/>
                <a:ext cx="369696" cy="257838"/>
                <a:chOff x="-3863830" y="1939927"/>
                <a:chExt cx="928688" cy="647700"/>
              </a:xfrm>
              <a:solidFill>
                <a:schemeClr val="accent4"/>
              </a:solidFill>
            </p:grpSpPr>
            <p:sp>
              <p:nvSpPr>
                <p:cNvPr id="65" name="Freeform 93">
                  <a:extLst>
                    <a:ext uri="{FF2B5EF4-FFF2-40B4-BE49-F238E27FC236}">
                      <a16:creationId xmlns:a16="http://schemas.microsoft.com/office/drawing/2014/main" id="{F26769DA-D230-424F-9988-0D3C8807DE63}"/>
                    </a:ext>
                  </a:extLst>
                </p:cNvPr>
                <p:cNvSpPr>
                  <a:spLocks/>
                </p:cNvSpPr>
                <p:nvPr/>
              </p:nvSpPr>
              <p:spPr bwMode="auto">
                <a:xfrm>
                  <a:off x="-3806680" y="2441577"/>
                  <a:ext cx="173038" cy="146050"/>
                </a:xfrm>
                <a:custGeom>
                  <a:avLst/>
                  <a:gdLst>
                    <a:gd name="T0" fmla="*/ 0 w 109"/>
                    <a:gd name="T1" fmla="*/ 63 h 92"/>
                    <a:gd name="T2" fmla="*/ 0 w 109"/>
                    <a:gd name="T3" fmla="*/ 92 h 92"/>
                    <a:gd name="T4" fmla="*/ 109 w 109"/>
                    <a:gd name="T5" fmla="*/ 92 h 92"/>
                    <a:gd name="T6" fmla="*/ 109 w 109"/>
                    <a:gd name="T7" fmla="*/ 0 h 92"/>
                    <a:gd name="T8" fmla="*/ 90 w 109"/>
                    <a:gd name="T9" fmla="*/ 0 h 92"/>
                    <a:gd name="T10" fmla="*/ 0 w 109"/>
                    <a:gd name="T11" fmla="*/ 63 h 92"/>
                  </a:gdLst>
                  <a:ahLst/>
                  <a:cxnLst>
                    <a:cxn ang="0">
                      <a:pos x="T0" y="T1"/>
                    </a:cxn>
                    <a:cxn ang="0">
                      <a:pos x="T2" y="T3"/>
                    </a:cxn>
                    <a:cxn ang="0">
                      <a:pos x="T4" y="T5"/>
                    </a:cxn>
                    <a:cxn ang="0">
                      <a:pos x="T6" y="T7"/>
                    </a:cxn>
                    <a:cxn ang="0">
                      <a:pos x="T8" y="T9"/>
                    </a:cxn>
                    <a:cxn ang="0">
                      <a:pos x="T10" y="T11"/>
                    </a:cxn>
                  </a:cxnLst>
                  <a:rect l="0" t="0" r="r" b="b"/>
                  <a:pathLst>
                    <a:path w="109" h="92">
                      <a:moveTo>
                        <a:pt x="0" y="63"/>
                      </a:moveTo>
                      <a:lnTo>
                        <a:pt x="0" y="92"/>
                      </a:lnTo>
                      <a:lnTo>
                        <a:pt x="109" y="92"/>
                      </a:lnTo>
                      <a:lnTo>
                        <a:pt x="109" y="0"/>
                      </a:lnTo>
                      <a:lnTo>
                        <a:pt x="90" y="0"/>
                      </a:lnTo>
                      <a:lnTo>
                        <a:pt x="0" y="63"/>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66" name="Freeform 94">
                  <a:extLst>
                    <a:ext uri="{FF2B5EF4-FFF2-40B4-BE49-F238E27FC236}">
                      <a16:creationId xmlns:a16="http://schemas.microsoft.com/office/drawing/2014/main" id="{7208D7C8-3EEE-C64E-BC7A-1D2B6C5CDEF1}"/>
                    </a:ext>
                  </a:extLst>
                </p:cNvPr>
                <p:cNvSpPr>
                  <a:spLocks/>
                </p:cNvSpPr>
                <p:nvPr/>
              </p:nvSpPr>
              <p:spPr bwMode="auto">
                <a:xfrm>
                  <a:off x="-3806680" y="2273302"/>
                  <a:ext cx="173038" cy="144463"/>
                </a:xfrm>
                <a:custGeom>
                  <a:avLst/>
                  <a:gdLst>
                    <a:gd name="T0" fmla="*/ 109 w 109"/>
                    <a:gd name="T1" fmla="*/ 0 h 91"/>
                    <a:gd name="T2" fmla="*/ 0 w 109"/>
                    <a:gd name="T3" fmla="*/ 0 h 91"/>
                    <a:gd name="T4" fmla="*/ 0 w 109"/>
                    <a:gd name="T5" fmla="*/ 91 h 91"/>
                    <a:gd name="T6" fmla="*/ 109 w 109"/>
                    <a:gd name="T7" fmla="*/ 15 h 91"/>
                    <a:gd name="T8" fmla="*/ 109 w 109"/>
                    <a:gd name="T9" fmla="*/ 0 h 91"/>
                  </a:gdLst>
                  <a:ahLst/>
                  <a:cxnLst>
                    <a:cxn ang="0">
                      <a:pos x="T0" y="T1"/>
                    </a:cxn>
                    <a:cxn ang="0">
                      <a:pos x="T2" y="T3"/>
                    </a:cxn>
                    <a:cxn ang="0">
                      <a:pos x="T4" y="T5"/>
                    </a:cxn>
                    <a:cxn ang="0">
                      <a:pos x="T6" y="T7"/>
                    </a:cxn>
                    <a:cxn ang="0">
                      <a:pos x="T8" y="T9"/>
                    </a:cxn>
                  </a:cxnLst>
                  <a:rect l="0" t="0" r="r" b="b"/>
                  <a:pathLst>
                    <a:path w="109" h="91">
                      <a:moveTo>
                        <a:pt x="109" y="0"/>
                      </a:moveTo>
                      <a:lnTo>
                        <a:pt x="0" y="0"/>
                      </a:lnTo>
                      <a:lnTo>
                        <a:pt x="0" y="91"/>
                      </a:lnTo>
                      <a:lnTo>
                        <a:pt x="109" y="15"/>
                      </a:lnTo>
                      <a:lnTo>
                        <a:pt x="109" y="0"/>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67" name="Rectangle 95">
                  <a:extLst>
                    <a:ext uri="{FF2B5EF4-FFF2-40B4-BE49-F238E27FC236}">
                      <a16:creationId xmlns:a16="http://schemas.microsoft.com/office/drawing/2014/main" id="{5C4AB5A5-A00B-0543-924B-F0AC23955992}"/>
                    </a:ext>
                  </a:extLst>
                </p:cNvPr>
                <p:cNvSpPr>
                  <a:spLocks noChangeArrowheads="1"/>
                </p:cNvSpPr>
                <p:nvPr/>
              </p:nvSpPr>
              <p:spPr bwMode="auto">
                <a:xfrm>
                  <a:off x="-3806680" y="2106615"/>
                  <a:ext cx="173038" cy="146050"/>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68" name="Rectangle 96">
                  <a:extLst>
                    <a:ext uri="{FF2B5EF4-FFF2-40B4-BE49-F238E27FC236}">
                      <a16:creationId xmlns:a16="http://schemas.microsoft.com/office/drawing/2014/main" id="{3FA881D5-2D58-CD4E-A7A8-C073BB8DF4F4}"/>
                    </a:ext>
                  </a:extLst>
                </p:cNvPr>
                <p:cNvSpPr>
                  <a:spLocks noChangeArrowheads="1"/>
                </p:cNvSpPr>
                <p:nvPr/>
              </p:nvSpPr>
              <p:spPr bwMode="auto">
                <a:xfrm>
                  <a:off x="-3806680" y="1939927"/>
                  <a:ext cx="173038" cy="146050"/>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69" name="Freeform 97">
                  <a:extLst>
                    <a:ext uri="{FF2B5EF4-FFF2-40B4-BE49-F238E27FC236}">
                      <a16:creationId xmlns:a16="http://schemas.microsoft.com/office/drawing/2014/main" id="{F5E3ED91-6C16-3C42-9284-4CA378BD92D7}"/>
                    </a:ext>
                  </a:extLst>
                </p:cNvPr>
                <p:cNvSpPr>
                  <a:spLocks/>
                </p:cNvSpPr>
                <p:nvPr/>
              </p:nvSpPr>
              <p:spPr bwMode="auto">
                <a:xfrm>
                  <a:off x="-3598717" y="2441577"/>
                  <a:ext cx="173038" cy="146050"/>
                </a:xfrm>
                <a:custGeom>
                  <a:avLst/>
                  <a:gdLst>
                    <a:gd name="T0" fmla="*/ 0 w 250"/>
                    <a:gd name="T1" fmla="*/ 210 h 210"/>
                    <a:gd name="T2" fmla="*/ 250 w 250"/>
                    <a:gd name="T3" fmla="*/ 210 h 210"/>
                    <a:gd name="T4" fmla="*/ 250 w 250"/>
                    <a:gd name="T5" fmla="*/ 3 h 210"/>
                    <a:gd name="T6" fmla="*/ 249 w 250"/>
                    <a:gd name="T7" fmla="*/ 0 h 210"/>
                    <a:gd name="T8" fmla="*/ 0 w 250"/>
                    <a:gd name="T9" fmla="*/ 0 h 210"/>
                    <a:gd name="T10" fmla="*/ 0 w 250"/>
                    <a:gd name="T11" fmla="*/ 210 h 210"/>
                  </a:gdLst>
                  <a:ahLst/>
                  <a:cxnLst>
                    <a:cxn ang="0">
                      <a:pos x="T0" y="T1"/>
                    </a:cxn>
                    <a:cxn ang="0">
                      <a:pos x="T2" y="T3"/>
                    </a:cxn>
                    <a:cxn ang="0">
                      <a:pos x="T4" y="T5"/>
                    </a:cxn>
                    <a:cxn ang="0">
                      <a:pos x="T6" y="T7"/>
                    </a:cxn>
                    <a:cxn ang="0">
                      <a:pos x="T8" y="T9"/>
                    </a:cxn>
                    <a:cxn ang="0">
                      <a:pos x="T10" y="T11"/>
                    </a:cxn>
                  </a:cxnLst>
                  <a:rect l="0" t="0" r="r" b="b"/>
                  <a:pathLst>
                    <a:path w="250" h="210">
                      <a:moveTo>
                        <a:pt x="0" y="210"/>
                      </a:moveTo>
                      <a:cubicBezTo>
                        <a:pt x="250" y="210"/>
                        <a:pt x="250" y="210"/>
                        <a:pt x="250" y="210"/>
                      </a:cubicBezTo>
                      <a:cubicBezTo>
                        <a:pt x="250" y="3"/>
                        <a:pt x="250" y="3"/>
                        <a:pt x="250" y="3"/>
                      </a:cubicBezTo>
                      <a:cubicBezTo>
                        <a:pt x="250" y="2"/>
                        <a:pt x="249" y="1"/>
                        <a:pt x="249" y="0"/>
                      </a:cubicBezTo>
                      <a:cubicBezTo>
                        <a:pt x="0" y="0"/>
                        <a:pt x="0" y="0"/>
                        <a:pt x="0" y="0"/>
                      </a:cubicBezTo>
                      <a:lnTo>
                        <a:pt x="0" y="210"/>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0" name="Freeform 98">
                  <a:extLst>
                    <a:ext uri="{FF2B5EF4-FFF2-40B4-BE49-F238E27FC236}">
                      <a16:creationId xmlns:a16="http://schemas.microsoft.com/office/drawing/2014/main" id="{464F420B-49CC-CD4E-94CB-8C80A4CEBA9B}"/>
                    </a:ext>
                  </a:extLst>
                </p:cNvPr>
                <p:cNvSpPr>
                  <a:spLocks/>
                </p:cNvSpPr>
                <p:nvPr/>
              </p:nvSpPr>
              <p:spPr bwMode="auto">
                <a:xfrm>
                  <a:off x="-3427267" y="2273302"/>
                  <a:ext cx="1588" cy="6350"/>
                </a:xfrm>
                <a:custGeom>
                  <a:avLst/>
                  <a:gdLst>
                    <a:gd name="T0" fmla="*/ 1 w 1"/>
                    <a:gd name="T1" fmla="*/ 0 h 8"/>
                    <a:gd name="T2" fmla="*/ 0 w 1"/>
                    <a:gd name="T3" fmla="*/ 0 h 8"/>
                    <a:gd name="T4" fmla="*/ 1 w 1"/>
                    <a:gd name="T5" fmla="*/ 8 h 8"/>
                    <a:gd name="T6" fmla="*/ 1 w 1"/>
                    <a:gd name="T7" fmla="*/ 0 h 8"/>
                  </a:gdLst>
                  <a:ahLst/>
                  <a:cxnLst>
                    <a:cxn ang="0">
                      <a:pos x="T0" y="T1"/>
                    </a:cxn>
                    <a:cxn ang="0">
                      <a:pos x="T2" y="T3"/>
                    </a:cxn>
                    <a:cxn ang="0">
                      <a:pos x="T4" y="T5"/>
                    </a:cxn>
                    <a:cxn ang="0">
                      <a:pos x="T6" y="T7"/>
                    </a:cxn>
                  </a:cxnLst>
                  <a:rect l="0" t="0" r="r" b="b"/>
                  <a:pathLst>
                    <a:path w="1" h="8">
                      <a:moveTo>
                        <a:pt x="1" y="0"/>
                      </a:moveTo>
                      <a:cubicBezTo>
                        <a:pt x="0" y="0"/>
                        <a:pt x="0" y="0"/>
                        <a:pt x="0" y="0"/>
                      </a:cubicBezTo>
                      <a:cubicBezTo>
                        <a:pt x="0" y="3"/>
                        <a:pt x="1" y="5"/>
                        <a:pt x="1" y="8"/>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1" name="Freeform 99">
                  <a:extLst>
                    <a:ext uri="{FF2B5EF4-FFF2-40B4-BE49-F238E27FC236}">
                      <a16:creationId xmlns:a16="http://schemas.microsoft.com/office/drawing/2014/main" id="{CC101223-EF95-AC4B-84DF-B2872E903AD6}"/>
                    </a:ext>
                  </a:extLst>
                </p:cNvPr>
                <p:cNvSpPr>
                  <a:spLocks/>
                </p:cNvSpPr>
                <p:nvPr/>
              </p:nvSpPr>
              <p:spPr bwMode="auto">
                <a:xfrm>
                  <a:off x="-3598717" y="2366965"/>
                  <a:ext cx="165100" cy="52388"/>
                </a:xfrm>
                <a:custGeom>
                  <a:avLst/>
                  <a:gdLst>
                    <a:gd name="T0" fmla="*/ 186 w 238"/>
                    <a:gd name="T1" fmla="*/ 9 h 76"/>
                    <a:gd name="T2" fmla="*/ 131 w 238"/>
                    <a:gd name="T3" fmla="*/ 22 h 76"/>
                    <a:gd name="T4" fmla="*/ 60 w 238"/>
                    <a:gd name="T5" fmla="*/ 0 h 76"/>
                    <a:gd name="T6" fmla="*/ 0 w 238"/>
                    <a:gd name="T7" fmla="*/ 42 h 76"/>
                    <a:gd name="T8" fmla="*/ 0 w 238"/>
                    <a:gd name="T9" fmla="*/ 76 h 76"/>
                    <a:gd name="T10" fmla="*/ 238 w 238"/>
                    <a:gd name="T11" fmla="*/ 76 h 76"/>
                    <a:gd name="T12" fmla="*/ 236 w 238"/>
                    <a:gd name="T13" fmla="*/ 53 h 76"/>
                    <a:gd name="T14" fmla="*/ 236 w 238"/>
                    <a:gd name="T15" fmla="*/ 49 h 76"/>
                    <a:gd name="T16" fmla="*/ 186 w 238"/>
                    <a:gd name="T17"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76">
                      <a:moveTo>
                        <a:pt x="186" y="9"/>
                      </a:moveTo>
                      <a:cubicBezTo>
                        <a:pt x="169" y="18"/>
                        <a:pt x="150" y="22"/>
                        <a:pt x="131" y="22"/>
                      </a:cubicBezTo>
                      <a:cubicBezTo>
                        <a:pt x="105" y="22"/>
                        <a:pt x="80" y="14"/>
                        <a:pt x="60" y="0"/>
                      </a:cubicBezTo>
                      <a:cubicBezTo>
                        <a:pt x="0" y="42"/>
                        <a:pt x="0" y="42"/>
                        <a:pt x="0" y="42"/>
                      </a:cubicBezTo>
                      <a:cubicBezTo>
                        <a:pt x="0" y="76"/>
                        <a:pt x="0" y="76"/>
                        <a:pt x="0" y="76"/>
                      </a:cubicBezTo>
                      <a:cubicBezTo>
                        <a:pt x="238" y="76"/>
                        <a:pt x="238" y="76"/>
                        <a:pt x="238" y="76"/>
                      </a:cubicBezTo>
                      <a:cubicBezTo>
                        <a:pt x="237" y="68"/>
                        <a:pt x="236" y="61"/>
                        <a:pt x="236" y="53"/>
                      </a:cubicBezTo>
                      <a:cubicBezTo>
                        <a:pt x="236" y="51"/>
                        <a:pt x="236" y="50"/>
                        <a:pt x="236" y="49"/>
                      </a:cubicBezTo>
                      <a:lnTo>
                        <a:pt x="186" y="9"/>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2" name="Freeform 100">
                  <a:extLst>
                    <a:ext uri="{FF2B5EF4-FFF2-40B4-BE49-F238E27FC236}">
                      <a16:creationId xmlns:a16="http://schemas.microsoft.com/office/drawing/2014/main" id="{0F5B5121-8B9F-A843-A347-78501CD1706A}"/>
                    </a:ext>
                  </a:extLst>
                </p:cNvPr>
                <p:cNvSpPr>
                  <a:spLocks/>
                </p:cNvSpPr>
                <p:nvPr/>
              </p:nvSpPr>
              <p:spPr bwMode="auto">
                <a:xfrm>
                  <a:off x="-3598717" y="2106615"/>
                  <a:ext cx="173038" cy="146050"/>
                </a:xfrm>
                <a:custGeom>
                  <a:avLst/>
                  <a:gdLst>
                    <a:gd name="T0" fmla="*/ 131 w 250"/>
                    <a:gd name="T1" fmla="*/ 153 h 210"/>
                    <a:gd name="T2" fmla="*/ 235 w 250"/>
                    <a:gd name="T3" fmla="*/ 210 h 210"/>
                    <a:gd name="T4" fmla="*/ 250 w 250"/>
                    <a:gd name="T5" fmla="*/ 210 h 210"/>
                    <a:gd name="T6" fmla="*/ 250 w 250"/>
                    <a:gd name="T7" fmla="*/ 0 h 210"/>
                    <a:gd name="T8" fmla="*/ 0 w 250"/>
                    <a:gd name="T9" fmla="*/ 0 h 210"/>
                    <a:gd name="T10" fmla="*/ 0 w 250"/>
                    <a:gd name="T11" fmla="*/ 210 h 210"/>
                    <a:gd name="T12" fmla="*/ 27 w 250"/>
                    <a:gd name="T13" fmla="*/ 210 h 210"/>
                    <a:gd name="T14" fmla="*/ 131 w 250"/>
                    <a:gd name="T15" fmla="*/ 153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10">
                      <a:moveTo>
                        <a:pt x="131" y="153"/>
                      </a:moveTo>
                      <a:cubicBezTo>
                        <a:pt x="175" y="153"/>
                        <a:pt x="213" y="176"/>
                        <a:pt x="235" y="210"/>
                      </a:cubicBezTo>
                      <a:cubicBezTo>
                        <a:pt x="250" y="210"/>
                        <a:pt x="250" y="210"/>
                        <a:pt x="250" y="210"/>
                      </a:cubicBezTo>
                      <a:cubicBezTo>
                        <a:pt x="250" y="0"/>
                        <a:pt x="250" y="0"/>
                        <a:pt x="250" y="0"/>
                      </a:cubicBezTo>
                      <a:cubicBezTo>
                        <a:pt x="0" y="0"/>
                        <a:pt x="0" y="0"/>
                        <a:pt x="0" y="0"/>
                      </a:cubicBezTo>
                      <a:cubicBezTo>
                        <a:pt x="0" y="210"/>
                        <a:pt x="0" y="210"/>
                        <a:pt x="0" y="210"/>
                      </a:cubicBezTo>
                      <a:cubicBezTo>
                        <a:pt x="27" y="210"/>
                        <a:pt x="27" y="210"/>
                        <a:pt x="27" y="210"/>
                      </a:cubicBezTo>
                      <a:cubicBezTo>
                        <a:pt x="49" y="175"/>
                        <a:pt x="88" y="153"/>
                        <a:pt x="131" y="153"/>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3" name="Freeform 101">
                  <a:extLst>
                    <a:ext uri="{FF2B5EF4-FFF2-40B4-BE49-F238E27FC236}">
                      <a16:creationId xmlns:a16="http://schemas.microsoft.com/office/drawing/2014/main" id="{DC6DB15D-BA29-734A-8B9B-90DEF3156EDA}"/>
                    </a:ext>
                  </a:extLst>
                </p:cNvPr>
                <p:cNvSpPr>
                  <a:spLocks/>
                </p:cNvSpPr>
                <p:nvPr/>
              </p:nvSpPr>
              <p:spPr bwMode="auto">
                <a:xfrm>
                  <a:off x="-3390755" y="2441577"/>
                  <a:ext cx="173038" cy="146050"/>
                </a:xfrm>
                <a:custGeom>
                  <a:avLst/>
                  <a:gdLst>
                    <a:gd name="T0" fmla="*/ 58 w 250"/>
                    <a:gd name="T1" fmla="*/ 69 h 210"/>
                    <a:gd name="T2" fmla="*/ 0 w 250"/>
                    <a:gd name="T3" fmla="*/ 54 h 210"/>
                    <a:gd name="T4" fmla="*/ 0 w 250"/>
                    <a:gd name="T5" fmla="*/ 210 h 210"/>
                    <a:gd name="T6" fmla="*/ 250 w 250"/>
                    <a:gd name="T7" fmla="*/ 210 h 210"/>
                    <a:gd name="T8" fmla="*/ 250 w 250"/>
                    <a:gd name="T9" fmla="*/ 0 h 210"/>
                    <a:gd name="T10" fmla="*/ 168 w 250"/>
                    <a:gd name="T11" fmla="*/ 0 h 210"/>
                    <a:gd name="T12" fmla="*/ 58 w 250"/>
                    <a:gd name="T13" fmla="*/ 69 h 210"/>
                  </a:gdLst>
                  <a:ahLst/>
                  <a:cxnLst>
                    <a:cxn ang="0">
                      <a:pos x="T0" y="T1"/>
                    </a:cxn>
                    <a:cxn ang="0">
                      <a:pos x="T2" y="T3"/>
                    </a:cxn>
                    <a:cxn ang="0">
                      <a:pos x="T4" y="T5"/>
                    </a:cxn>
                    <a:cxn ang="0">
                      <a:pos x="T6" y="T7"/>
                    </a:cxn>
                    <a:cxn ang="0">
                      <a:pos x="T8" y="T9"/>
                    </a:cxn>
                    <a:cxn ang="0">
                      <a:pos x="T10" y="T11"/>
                    </a:cxn>
                    <a:cxn ang="0">
                      <a:pos x="T12" y="T13"/>
                    </a:cxn>
                  </a:cxnLst>
                  <a:rect l="0" t="0" r="r" b="b"/>
                  <a:pathLst>
                    <a:path w="250" h="210">
                      <a:moveTo>
                        <a:pt x="58" y="69"/>
                      </a:moveTo>
                      <a:cubicBezTo>
                        <a:pt x="37" y="69"/>
                        <a:pt x="17" y="63"/>
                        <a:pt x="0" y="54"/>
                      </a:cubicBezTo>
                      <a:cubicBezTo>
                        <a:pt x="0" y="210"/>
                        <a:pt x="0" y="210"/>
                        <a:pt x="0" y="210"/>
                      </a:cubicBezTo>
                      <a:cubicBezTo>
                        <a:pt x="250" y="210"/>
                        <a:pt x="250" y="210"/>
                        <a:pt x="250" y="210"/>
                      </a:cubicBezTo>
                      <a:cubicBezTo>
                        <a:pt x="250" y="0"/>
                        <a:pt x="250" y="0"/>
                        <a:pt x="250" y="0"/>
                      </a:cubicBezTo>
                      <a:cubicBezTo>
                        <a:pt x="168" y="0"/>
                        <a:pt x="168" y="0"/>
                        <a:pt x="168" y="0"/>
                      </a:cubicBezTo>
                      <a:cubicBezTo>
                        <a:pt x="148" y="41"/>
                        <a:pt x="106" y="69"/>
                        <a:pt x="58" y="69"/>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4" name="Freeform 102">
                  <a:extLst>
                    <a:ext uri="{FF2B5EF4-FFF2-40B4-BE49-F238E27FC236}">
                      <a16:creationId xmlns:a16="http://schemas.microsoft.com/office/drawing/2014/main" id="{B411698C-9209-F64E-B1A4-C9D954E533D0}"/>
                    </a:ext>
                  </a:extLst>
                </p:cNvPr>
                <p:cNvSpPr>
                  <a:spLocks/>
                </p:cNvSpPr>
                <p:nvPr/>
              </p:nvSpPr>
              <p:spPr bwMode="auto">
                <a:xfrm>
                  <a:off x="-3390755" y="2273302"/>
                  <a:ext cx="127000" cy="49213"/>
                </a:xfrm>
                <a:custGeom>
                  <a:avLst/>
                  <a:gdLst>
                    <a:gd name="T0" fmla="*/ 92 w 183"/>
                    <a:gd name="T1" fmla="*/ 70 h 70"/>
                    <a:gd name="T2" fmla="*/ 183 w 183"/>
                    <a:gd name="T3" fmla="*/ 0 h 70"/>
                    <a:gd name="T4" fmla="*/ 0 w 183"/>
                    <a:gd name="T5" fmla="*/ 0 h 70"/>
                    <a:gd name="T6" fmla="*/ 0 w 183"/>
                    <a:gd name="T7" fmla="*/ 49 h 70"/>
                    <a:gd name="T8" fmla="*/ 25 w 183"/>
                    <a:gd name="T9" fmla="*/ 69 h 70"/>
                    <a:gd name="T10" fmla="*/ 92 w 183"/>
                    <a:gd name="T11" fmla="*/ 70 h 70"/>
                  </a:gdLst>
                  <a:ahLst/>
                  <a:cxnLst>
                    <a:cxn ang="0">
                      <a:pos x="T0" y="T1"/>
                    </a:cxn>
                    <a:cxn ang="0">
                      <a:pos x="T2" y="T3"/>
                    </a:cxn>
                    <a:cxn ang="0">
                      <a:pos x="T4" y="T5"/>
                    </a:cxn>
                    <a:cxn ang="0">
                      <a:pos x="T6" y="T7"/>
                    </a:cxn>
                    <a:cxn ang="0">
                      <a:pos x="T8" y="T9"/>
                    </a:cxn>
                    <a:cxn ang="0">
                      <a:pos x="T10" y="T11"/>
                    </a:cxn>
                  </a:cxnLst>
                  <a:rect l="0" t="0" r="r" b="b"/>
                  <a:pathLst>
                    <a:path w="183" h="70">
                      <a:moveTo>
                        <a:pt x="92" y="70"/>
                      </a:moveTo>
                      <a:cubicBezTo>
                        <a:pt x="183" y="0"/>
                        <a:pt x="183" y="0"/>
                        <a:pt x="183" y="0"/>
                      </a:cubicBezTo>
                      <a:cubicBezTo>
                        <a:pt x="0" y="0"/>
                        <a:pt x="0" y="0"/>
                        <a:pt x="0" y="0"/>
                      </a:cubicBezTo>
                      <a:cubicBezTo>
                        <a:pt x="0" y="49"/>
                        <a:pt x="0" y="49"/>
                        <a:pt x="0" y="49"/>
                      </a:cubicBezTo>
                      <a:cubicBezTo>
                        <a:pt x="25" y="69"/>
                        <a:pt x="25" y="69"/>
                        <a:pt x="25" y="69"/>
                      </a:cubicBezTo>
                      <a:cubicBezTo>
                        <a:pt x="47" y="63"/>
                        <a:pt x="71" y="64"/>
                        <a:pt x="92" y="70"/>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5" name="Freeform 103">
                  <a:extLst>
                    <a:ext uri="{FF2B5EF4-FFF2-40B4-BE49-F238E27FC236}">
                      <a16:creationId xmlns:a16="http://schemas.microsoft.com/office/drawing/2014/main" id="{6064E8C8-67F3-9346-8EBE-4658EC46B925}"/>
                    </a:ext>
                  </a:extLst>
                </p:cNvPr>
                <p:cNvSpPr>
                  <a:spLocks/>
                </p:cNvSpPr>
                <p:nvPr/>
              </p:nvSpPr>
              <p:spPr bwMode="auto">
                <a:xfrm>
                  <a:off x="-3266930" y="2365377"/>
                  <a:ext cx="49213" cy="53975"/>
                </a:xfrm>
                <a:custGeom>
                  <a:avLst/>
                  <a:gdLst>
                    <a:gd name="T0" fmla="*/ 71 w 71"/>
                    <a:gd name="T1" fmla="*/ 79 h 79"/>
                    <a:gd name="T2" fmla="*/ 71 w 71"/>
                    <a:gd name="T3" fmla="*/ 0 h 79"/>
                    <a:gd name="T4" fmla="*/ 2 w 71"/>
                    <a:gd name="T5" fmla="*/ 53 h 79"/>
                    <a:gd name="T6" fmla="*/ 2 w 71"/>
                    <a:gd name="T7" fmla="*/ 56 h 79"/>
                    <a:gd name="T8" fmla="*/ 0 w 71"/>
                    <a:gd name="T9" fmla="*/ 79 h 79"/>
                    <a:gd name="T10" fmla="*/ 71 w 71"/>
                    <a:gd name="T11" fmla="*/ 79 h 79"/>
                  </a:gdLst>
                  <a:ahLst/>
                  <a:cxnLst>
                    <a:cxn ang="0">
                      <a:pos x="T0" y="T1"/>
                    </a:cxn>
                    <a:cxn ang="0">
                      <a:pos x="T2" y="T3"/>
                    </a:cxn>
                    <a:cxn ang="0">
                      <a:pos x="T4" y="T5"/>
                    </a:cxn>
                    <a:cxn ang="0">
                      <a:pos x="T6" y="T7"/>
                    </a:cxn>
                    <a:cxn ang="0">
                      <a:pos x="T8" y="T9"/>
                    </a:cxn>
                    <a:cxn ang="0">
                      <a:pos x="T10" y="T11"/>
                    </a:cxn>
                  </a:cxnLst>
                  <a:rect l="0" t="0" r="r" b="b"/>
                  <a:pathLst>
                    <a:path w="71" h="79">
                      <a:moveTo>
                        <a:pt x="71" y="79"/>
                      </a:moveTo>
                      <a:cubicBezTo>
                        <a:pt x="71" y="0"/>
                        <a:pt x="71" y="0"/>
                        <a:pt x="71" y="0"/>
                      </a:cubicBezTo>
                      <a:cubicBezTo>
                        <a:pt x="2" y="53"/>
                        <a:pt x="2" y="53"/>
                        <a:pt x="2" y="53"/>
                      </a:cubicBezTo>
                      <a:cubicBezTo>
                        <a:pt x="2" y="54"/>
                        <a:pt x="2" y="55"/>
                        <a:pt x="2" y="56"/>
                      </a:cubicBezTo>
                      <a:cubicBezTo>
                        <a:pt x="2" y="64"/>
                        <a:pt x="1" y="71"/>
                        <a:pt x="0" y="79"/>
                      </a:cubicBezTo>
                      <a:lnTo>
                        <a:pt x="71" y="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6" name="Rectangle 104">
                  <a:extLst>
                    <a:ext uri="{FF2B5EF4-FFF2-40B4-BE49-F238E27FC236}">
                      <a16:creationId xmlns:a16="http://schemas.microsoft.com/office/drawing/2014/main" id="{20B1A00F-CA12-7E4F-9F6E-F4F8F7185440}"/>
                    </a:ext>
                  </a:extLst>
                </p:cNvPr>
                <p:cNvSpPr>
                  <a:spLocks noChangeArrowheads="1"/>
                </p:cNvSpPr>
                <p:nvPr/>
              </p:nvSpPr>
              <p:spPr bwMode="auto">
                <a:xfrm>
                  <a:off x="-3182792" y="2441577"/>
                  <a:ext cx="173038" cy="146050"/>
                </a:xfrm>
                <a:prstGeom prst="rect">
                  <a:avLst/>
                </a:prstGeom>
                <a:solidFill>
                  <a:srgbClr val="00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7" name="Freeform 105">
                  <a:extLst>
                    <a:ext uri="{FF2B5EF4-FFF2-40B4-BE49-F238E27FC236}">
                      <a16:creationId xmlns:a16="http://schemas.microsoft.com/office/drawing/2014/main" id="{16FD8171-398E-4E45-B964-741D45F0D92C}"/>
                    </a:ext>
                  </a:extLst>
                </p:cNvPr>
                <p:cNvSpPr>
                  <a:spLocks/>
                </p:cNvSpPr>
                <p:nvPr/>
              </p:nvSpPr>
              <p:spPr bwMode="auto">
                <a:xfrm>
                  <a:off x="-3182792" y="2273302"/>
                  <a:ext cx="173038" cy="146050"/>
                </a:xfrm>
                <a:custGeom>
                  <a:avLst/>
                  <a:gdLst>
                    <a:gd name="T0" fmla="*/ 0 w 109"/>
                    <a:gd name="T1" fmla="*/ 41 h 92"/>
                    <a:gd name="T2" fmla="*/ 0 w 109"/>
                    <a:gd name="T3" fmla="*/ 92 h 92"/>
                    <a:gd name="T4" fmla="*/ 109 w 109"/>
                    <a:gd name="T5" fmla="*/ 92 h 92"/>
                    <a:gd name="T6" fmla="*/ 109 w 109"/>
                    <a:gd name="T7" fmla="*/ 0 h 92"/>
                    <a:gd name="T8" fmla="*/ 53 w 109"/>
                    <a:gd name="T9" fmla="*/ 0 h 92"/>
                    <a:gd name="T10" fmla="*/ 0 w 109"/>
                    <a:gd name="T11" fmla="*/ 41 h 92"/>
                  </a:gdLst>
                  <a:ahLst/>
                  <a:cxnLst>
                    <a:cxn ang="0">
                      <a:pos x="T0" y="T1"/>
                    </a:cxn>
                    <a:cxn ang="0">
                      <a:pos x="T2" y="T3"/>
                    </a:cxn>
                    <a:cxn ang="0">
                      <a:pos x="T4" y="T5"/>
                    </a:cxn>
                    <a:cxn ang="0">
                      <a:pos x="T6" y="T7"/>
                    </a:cxn>
                    <a:cxn ang="0">
                      <a:pos x="T8" y="T9"/>
                    </a:cxn>
                    <a:cxn ang="0">
                      <a:pos x="T10" y="T11"/>
                    </a:cxn>
                  </a:cxnLst>
                  <a:rect l="0" t="0" r="r" b="b"/>
                  <a:pathLst>
                    <a:path w="109" h="92">
                      <a:moveTo>
                        <a:pt x="0" y="41"/>
                      </a:moveTo>
                      <a:lnTo>
                        <a:pt x="0" y="92"/>
                      </a:lnTo>
                      <a:lnTo>
                        <a:pt x="109" y="92"/>
                      </a:lnTo>
                      <a:lnTo>
                        <a:pt x="109" y="0"/>
                      </a:lnTo>
                      <a:lnTo>
                        <a:pt x="53" y="0"/>
                      </a:lnTo>
                      <a:lnTo>
                        <a:pt x="0" y="41"/>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8" name="Freeform 106">
                  <a:extLst>
                    <a:ext uri="{FF2B5EF4-FFF2-40B4-BE49-F238E27FC236}">
                      <a16:creationId xmlns:a16="http://schemas.microsoft.com/office/drawing/2014/main" id="{2CC0E188-9A4A-9E47-9AFF-834F81C0C0BB}"/>
                    </a:ext>
                  </a:extLst>
                </p:cNvPr>
                <p:cNvSpPr>
                  <a:spLocks/>
                </p:cNvSpPr>
                <p:nvPr/>
              </p:nvSpPr>
              <p:spPr bwMode="auto">
                <a:xfrm>
                  <a:off x="-3070080" y="2224090"/>
                  <a:ext cx="60325" cy="28575"/>
                </a:xfrm>
                <a:custGeom>
                  <a:avLst/>
                  <a:gdLst>
                    <a:gd name="T0" fmla="*/ 0 w 38"/>
                    <a:gd name="T1" fmla="*/ 18 h 18"/>
                    <a:gd name="T2" fmla="*/ 38 w 38"/>
                    <a:gd name="T3" fmla="*/ 18 h 18"/>
                    <a:gd name="T4" fmla="*/ 24 w 38"/>
                    <a:gd name="T5" fmla="*/ 0 h 18"/>
                    <a:gd name="T6" fmla="*/ 0 w 38"/>
                    <a:gd name="T7" fmla="*/ 18 h 18"/>
                  </a:gdLst>
                  <a:ahLst/>
                  <a:cxnLst>
                    <a:cxn ang="0">
                      <a:pos x="T0" y="T1"/>
                    </a:cxn>
                    <a:cxn ang="0">
                      <a:pos x="T2" y="T3"/>
                    </a:cxn>
                    <a:cxn ang="0">
                      <a:pos x="T4" y="T5"/>
                    </a:cxn>
                    <a:cxn ang="0">
                      <a:pos x="T6" y="T7"/>
                    </a:cxn>
                  </a:cxnLst>
                  <a:rect l="0" t="0" r="r" b="b"/>
                  <a:pathLst>
                    <a:path w="38" h="18">
                      <a:moveTo>
                        <a:pt x="0" y="18"/>
                      </a:moveTo>
                      <a:lnTo>
                        <a:pt x="38" y="18"/>
                      </a:lnTo>
                      <a:lnTo>
                        <a:pt x="24" y="0"/>
                      </a:lnTo>
                      <a:lnTo>
                        <a:pt x="0"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79" name="Freeform 107">
                  <a:extLst>
                    <a:ext uri="{FF2B5EF4-FFF2-40B4-BE49-F238E27FC236}">
                      <a16:creationId xmlns:a16="http://schemas.microsoft.com/office/drawing/2014/main" id="{B8B57BBA-AD56-5344-BD9C-12F07C693477}"/>
                    </a:ext>
                  </a:extLst>
                </p:cNvPr>
                <p:cNvSpPr>
                  <a:spLocks/>
                </p:cNvSpPr>
                <p:nvPr/>
              </p:nvSpPr>
              <p:spPr bwMode="auto">
                <a:xfrm>
                  <a:off x="-3182792" y="2106615"/>
                  <a:ext cx="88900" cy="106363"/>
                </a:xfrm>
                <a:custGeom>
                  <a:avLst/>
                  <a:gdLst>
                    <a:gd name="T0" fmla="*/ 39 w 56"/>
                    <a:gd name="T1" fmla="*/ 0 h 67"/>
                    <a:gd name="T2" fmla="*/ 0 w 56"/>
                    <a:gd name="T3" fmla="*/ 0 h 67"/>
                    <a:gd name="T4" fmla="*/ 0 w 56"/>
                    <a:gd name="T5" fmla="*/ 67 h 67"/>
                    <a:gd name="T6" fmla="*/ 56 w 56"/>
                    <a:gd name="T7" fmla="*/ 23 h 67"/>
                    <a:gd name="T8" fmla="*/ 39 w 56"/>
                    <a:gd name="T9" fmla="*/ 0 h 67"/>
                  </a:gdLst>
                  <a:ahLst/>
                  <a:cxnLst>
                    <a:cxn ang="0">
                      <a:pos x="T0" y="T1"/>
                    </a:cxn>
                    <a:cxn ang="0">
                      <a:pos x="T2" y="T3"/>
                    </a:cxn>
                    <a:cxn ang="0">
                      <a:pos x="T4" y="T5"/>
                    </a:cxn>
                    <a:cxn ang="0">
                      <a:pos x="T6" y="T7"/>
                    </a:cxn>
                    <a:cxn ang="0">
                      <a:pos x="T8" y="T9"/>
                    </a:cxn>
                  </a:cxnLst>
                  <a:rect l="0" t="0" r="r" b="b"/>
                  <a:pathLst>
                    <a:path w="56" h="67">
                      <a:moveTo>
                        <a:pt x="39" y="0"/>
                      </a:moveTo>
                      <a:lnTo>
                        <a:pt x="0" y="0"/>
                      </a:lnTo>
                      <a:lnTo>
                        <a:pt x="0" y="67"/>
                      </a:lnTo>
                      <a:lnTo>
                        <a:pt x="56" y="23"/>
                      </a:lnTo>
                      <a:lnTo>
                        <a:pt x="39" y="0"/>
                      </a:ln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80" name="Freeform 108">
                  <a:extLst>
                    <a:ext uri="{FF2B5EF4-FFF2-40B4-BE49-F238E27FC236}">
                      <a16:creationId xmlns:a16="http://schemas.microsoft.com/office/drawing/2014/main" id="{F55BF3EE-D67B-BA40-AE1D-E3FC68D06BE7}"/>
                    </a:ext>
                  </a:extLst>
                </p:cNvPr>
                <p:cNvSpPr>
                  <a:spLocks noEditPoints="1"/>
                </p:cNvSpPr>
                <p:nvPr/>
              </p:nvSpPr>
              <p:spPr bwMode="auto">
                <a:xfrm>
                  <a:off x="-3863830" y="2085977"/>
                  <a:ext cx="928688" cy="442913"/>
                </a:xfrm>
                <a:custGeom>
                  <a:avLst/>
                  <a:gdLst>
                    <a:gd name="T0" fmla="*/ 1029 w 1342"/>
                    <a:gd name="T1" fmla="*/ 198 h 640"/>
                    <a:gd name="T2" fmla="*/ 781 w 1342"/>
                    <a:gd name="T3" fmla="*/ 388 h 640"/>
                    <a:gd name="T4" fmla="*/ 775 w 1342"/>
                    <a:gd name="T5" fmla="*/ 384 h 640"/>
                    <a:gd name="T6" fmla="*/ 764 w 1342"/>
                    <a:gd name="T7" fmla="*/ 380 h 640"/>
                    <a:gd name="T8" fmla="*/ 750 w 1342"/>
                    <a:gd name="T9" fmla="*/ 378 h 640"/>
                    <a:gd name="T10" fmla="*/ 734 w 1342"/>
                    <a:gd name="T11" fmla="*/ 377 h 640"/>
                    <a:gd name="T12" fmla="*/ 724 w 1342"/>
                    <a:gd name="T13" fmla="*/ 379 h 640"/>
                    <a:gd name="T14" fmla="*/ 710 w 1342"/>
                    <a:gd name="T15" fmla="*/ 383 h 640"/>
                    <a:gd name="T16" fmla="*/ 702 w 1342"/>
                    <a:gd name="T17" fmla="*/ 387 h 640"/>
                    <a:gd name="T18" fmla="*/ 595 w 1342"/>
                    <a:gd name="T19" fmla="*/ 304 h 640"/>
                    <a:gd name="T20" fmla="*/ 580 w 1342"/>
                    <a:gd name="T21" fmla="*/ 259 h 640"/>
                    <a:gd name="T22" fmla="*/ 575 w 1342"/>
                    <a:gd name="T23" fmla="*/ 252 h 640"/>
                    <a:gd name="T24" fmla="*/ 564 w 1342"/>
                    <a:gd name="T25" fmla="*/ 242 h 640"/>
                    <a:gd name="T26" fmla="*/ 558 w 1342"/>
                    <a:gd name="T27" fmla="*/ 238 h 640"/>
                    <a:gd name="T28" fmla="*/ 549 w 1342"/>
                    <a:gd name="T29" fmla="*/ 232 h 640"/>
                    <a:gd name="T30" fmla="*/ 537 w 1342"/>
                    <a:gd name="T31" fmla="*/ 227 h 640"/>
                    <a:gd name="T32" fmla="*/ 524 w 1342"/>
                    <a:gd name="T33" fmla="*/ 225 h 640"/>
                    <a:gd name="T34" fmla="*/ 505 w 1342"/>
                    <a:gd name="T35" fmla="*/ 224 h 640"/>
                    <a:gd name="T36" fmla="*/ 494 w 1342"/>
                    <a:gd name="T37" fmla="*/ 226 h 640"/>
                    <a:gd name="T38" fmla="*/ 483 w 1342"/>
                    <a:gd name="T39" fmla="*/ 230 h 640"/>
                    <a:gd name="T40" fmla="*/ 471 w 1342"/>
                    <a:gd name="T41" fmla="*/ 235 h 640"/>
                    <a:gd name="T42" fmla="*/ 462 w 1342"/>
                    <a:gd name="T43" fmla="*/ 241 h 640"/>
                    <a:gd name="T44" fmla="*/ 456 w 1342"/>
                    <a:gd name="T45" fmla="*/ 246 h 640"/>
                    <a:gd name="T46" fmla="*/ 441 w 1342"/>
                    <a:gd name="T47" fmla="*/ 265 h 640"/>
                    <a:gd name="T48" fmla="*/ 438 w 1342"/>
                    <a:gd name="T49" fmla="*/ 272 h 640"/>
                    <a:gd name="T50" fmla="*/ 435 w 1342"/>
                    <a:gd name="T51" fmla="*/ 278 h 640"/>
                    <a:gd name="T52" fmla="*/ 382 w 1342"/>
                    <a:gd name="T53" fmla="*/ 320 h 640"/>
                    <a:gd name="T54" fmla="*/ 103 w 1342"/>
                    <a:gd name="T55" fmla="*/ 514 h 640"/>
                    <a:gd name="T56" fmla="*/ 37 w 1342"/>
                    <a:gd name="T57" fmla="*/ 640 h 640"/>
                    <a:gd name="T58" fmla="*/ 263 w 1342"/>
                    <a:gd name="T59" fmla="*/ 483 h 640"/>
                    <a:gd name="T60" fmla="*/ 446 w 1342"/>
                    <a:gd name="T61" fmla="*/ 355 h 640"/>
                    <a:gd name="T62" fmla="*/ 462 w 1342"/>
                    <a:gd name="T63" fmla="*/ 372 h 640"/>
                    <a:gd name="T64" fmla="*/ 472 w 1342"/>
                    <a:gd name="T65" fmla="*/ 378 h 640"/>
                    <a:gd name="T66" fmla="*/ 482 w 1342"/>
                    <a:gd name="T67" fmla="*/ 383 h 640"/>
                    <a:gd name="T68" fmla="*/ 495 w 1342"/>
                    <a:gd name="T69" fmla="*/ 387 h 640"/>
                    <a:gd name="T70" fmla="*/ 505 w 1342"/>
                    <a:gd name="T71" fmla="*/ 389 h 640"/>
                    <a:gd name="T72" fmla="*/ 525 w 1342"/>
                    <a:gd name="T73" fmla="*/ 388 h 640"/>
                    <a:gd name="T74" fmla="*/ 537 w 1342"/>
                    <a:gd name="T75" fmla="*/ 386 h 640"/>
                    <a:gd name="T76" fmla="*/ 550 w 1342"/>
                    <a:gd name="T77" fmla="*/ 380 h 640"/>
                    <a:gd name="T78" fmla="*/ 557 w 1342"/>
                    <a:gd name="T79" fmla="*/ 376 h 640"/>
                    <a:gd name="T80" fmla="*/ 632 w 1342"/>
                    <a:gd name="T81" fmla="*/ 416 h 640"/>
                    <a:gd name="T82" fmla="*/ 659 w 1342"/>
                    <a:gd name="T83" fmla="*/ 450 h 640"/>
                    <a:gd name="T84" fmla="*/ 683 w 1342"/>
                    <a:gd name="T85" fmla="*/ 518 h 640"/>
                    <a:gd name="T86" fmla="*/ 821 w 1342"/>
                    <a:gd name="T87" fmla="*/ 483 h 640"/>
                    <a:gd name="T88" fmla="*/ 823 w 1342"/>
                    <a:gd name="T89" fmla="*/ 450 h 640"/>
                    <a:gd name="T90" fmla="*/ 933 w 1342"/>
                    <a:gd name="T91" fmla="*/ 354 h 640"/>
                    <a:gd name="T92" fmla="*/ 1080 w 1342"/>
                    <a:gd name="T93" fmla="*/ 241 h 640"/>
                    <a:gd name="T94" fmla="*/ 1256 w 1342"/>
                    <a:gd name="T95" fmla="*/ 206 h 640"/>
                    <a:gd name="T96" fmla="*/ 1122 w 1342"/>
                    <a:gd name="T97" fmla="*/ 31 h 640"/>
                    <a:gd name="T98" fmla="*/ 471 w 1342"/>
                    <a:gd name="T99" fmla="*/ 307 h 640"/>
                    <a:gd name="T100" fmla="*/ 536 w 1342"/>
                    <a:gd name="T101" fmla="*/ 272 h 640"/>
                    <a:gd name="T102" fmla="*/ 513 w 1342"/>
                    <a:gd name="T103" fmla="*/ 348 h 640"/>
                    <a:gd name="T104" fmla="*/ 740 w 1342"/>
                    <a:gd name="T105" fmla="*/ 501 h 640"/>
                    <a:gd name="T106" fmla="*/ 700 w 1342"/>
                    <a:gd name="T107" fmla="*/ 460 h 640"/>
                    <a:gd name="T108" fmla="*/ 781 w 1342"/>
                    <a:gd name="T109" fmla="*/ 47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2" h="640">
                      <a:moveTo>
                        <a:pt x="1122" y="31"/>
                      </a:moveTo>
                      <a:cubicBezTo>
                        <a:pt x="1168" y="91"/>
                        <a:pt x="1168" y="91"/>
                        <a:pt x="1168" y="91"/>
                      </a:cubicBezTo>
                      <a:cubicBezTo>
                        <a:pt x="1029" y="198"/>
                        <a:pt x="1029" y="198"/>
                        <a:pt x="1029" y="198"/>
                      </a:cubicBezTo>
                      <a:cubicBezTo>
                        <a:pt x="983" y="233"/>
                        <a:pt x="983" y="233"/>
                        <a:pt x="983" y="233"/>
                      </a:cubicBezTo>
                      <a:cubicBezTo>
                        <a:pt x="932" y="272"/>
                        <a:pt x="932" y="272"/>
                        <a:pt x="932" y="272"/>
                      </a:cubicBezTo>
                      <a:cubicBezTo>
                        <a:pt x="781" y="388"/>
                        <a:pt x="781" y="388"/>
                        <a:pt x="781" y="388"/>
                      </a:cubicBezTo>
                      <a:cubicBezTo>
                        <a:pt x="781" y="388"/>
                        <a:pt x="781" y="388"/>
                        <a:pt x="781" y="388"/>
                      </a:cubicBezTo>
                      <a:cubicBezTo>
                        <a:pt x="780" y="387"/>
                        <a:pt x="780" y="386"/>
                        <a:pt x="779" y="386"/>
                      </a:cubicBezTo>
                      <a:cubicBezTo>
                        <a:pt x="777" y="385"/>
                        <a:pt x="776" y="385"/>
                        <a:pt x="775" y="384"/>
                      </a:cubicBezTo>
                      <a:cubicBezTo>
                        <a:pt x="774" y="384"/>
                        <a:pt x="773" y="384"/>
                        <a:pt x="772" y="383"/>
                      </a:cubicBezTo>
                      <a:cubicBezTo>
                        <a:pt x="771" y="382"/>
                        <a:pt x="769" y="382"/>
                        <a:pt x="767" y="381"/>
                      </a:cubicBezTo>
                      <a:cubicBezTo>
                        <a:pt x="766" y="381"/>
                        <a:pt x="765" y="381"/>
                        <a:pt x="764" y="380"/>
                      </a:cubicBezTo>
                      <a:cubicBezTo>
                        <a:pt x="762" y="380"/>
                        <a:pt x="761" y="379"/>
                        <a:pt x="759" y="379"/>
                      </a:cubicBezTo>
                      <a:cubicBezTo>
                        <a:pt x="758" y="379"/>
                        <a:pt x="758" y="379"/>
                        <a:pt x="757" y="379"/>
                      </a:cubicBezTo>
                      <a:cubicBezTo>
                        <a:pt x="755" y="378"/>
                        <a:pt x="753" y="378"/>
                        <a:pt x="750" y="378"/>
                      </a:cubicBezTo>
                      <a:cubicBezTo>
                        <a:pt x="750" y="377"/>
                        <a:pt x="749" y="377"/>
                        <a:pt x="749" y="377"/>
                      </a:cubicBezTo>
                      <a:cubicBezTo>
                        <a:pt x="746" y="377"/>
                        <a:pt x="744" y="377"/>
                        <a:pt x="741" y="377"/>
                      </a:cubicBezTo>
                      <a:cubicBezTo>
                        <a:pt x="739" y="377"/>
                        <a:pt x="736" y="377"/>
                        <a:pt x="734" y="377"/>
                      </a:cubicBezTo>
                      <a:cubicBezTo>
                        <a:pt x="733" y="377"/>
                        <a:pt x="732" y="377"/>
                        <a:pt x="732" y="378"/>
                      </a:cubicBezTo>
                      <a:cubicBezTo>
                        <a:pt x="730" y="378"/>
                        <a:pt x="727" y="378"/>
                        <a:pt x="725" y="379"/>
                      </a:cubicBezTo>
                      <a:cubicBezTo>
                        <a:pt x="724" y="379"/>
                        <a:pt x="724" y="379"/>
                        <a:pt x="724" y="379"/>
                      </a:cubicBezTo>
                      <a:cubicBezTo>
                        <a:pt x="721" y="379"/>
                        <a:pt x="719" y="380"/>
                        <a:pt x="717" y="380"/>
                      </a:cubicBezTo>
                      <a:cubicBezTo>
                        <a:pt x="717" y="381"/>
                        <a:pt x="717" y="381"/>
                        <a:pt x="716" y="381"/>
                      </a:cubicBezTo>
                      <a:cubicBezTo>
                        <a:pt x="714" y="382"/>
                        <a:pt x="712" y="382"/>
                        <a:pt x="710" y="383"/>
                      </a:cubicBezTo>
                      <a:cubicBezTo>
                        <a:pt x="709" y="383"/>
                        <a:pt x="709" y="384"/>
                        <a:pt x="708" y="384"/>
                      </a:cubicBezTo>
                      <a:cubicBezTo>
                        <a:pt x="706" y="385"/>
                        <a:pt x="704" y="386"/>
                        <a:pt x="702" y="387"/>
                      </a:cubicBezTo>
                      <a:cubicBezTo>
                        <a:pt x="702" y="387"/>
                        <a:pt x="702" y="387"/>
                        <a:pt x="702" y="387"/>
                      </a:cubicBezTo>
                      <a:cubicBezTo>
                        <a:pt x="683" y="372"/>
                        <a:pt x="683" y="372"/>
                        <a:pt x="683" y="372"/>
                      </a:cubicBezTo>
                      <a:cubicBezTo>
                        <a:pt x="632" y="333"/>
                        <a:pt x="632" y="333"/>
                        <a:pt x="632" y="333"/>
                      </a:cubicBezTo>
                      <a:cubicBezTo>
                        <a:pt x="595" y="304"/>
                        <a:pt x="595" y="304"/>
                        <a:pt x="595" y="304"/>
                      </a:cubicBezTo>
                      <a:cubicBezTo>
                        <a:pt x="595" y="304"/>
                        <a:pt x="595" y="304"/>
                        <a:pt x="595" y="304"/>
                      </a:cubicBezTo>
                      <a:cubicBezTo>
                        <a:pt x="595" y="292"/>
                        <a:pt x="592" y="282"/>
                        <a:pt x="588" y="272"/>
                      </a:cubicBezTo>
                      <a:cubicBezTo>
                        <a:pt x="586" y="268"/>
                        <a:pt x="583" y="263"/>
                        <a:pt x="580" y="259"/>
                      </a:cubicBezTo>
                      <a:cubicBezTo>
                        <a:pt x="580" y="259"/>
                        <a:pt x="580" y="259"/>
                        <a:pt x="580" y="259"/>
                      </a:cubicBezTo>
                      <a:cubicBezTo>
                        <a:pt x="579" y="257"/>
                        <a:pt x="577" y="255"/>
                        <a:pt x="575" y="253"/>
                      </a:cubicBezTo>
                      <a:cubicBezTo>
                        <a:pt x="575" y="253"/>
                        <a:pt x="575" y="253"/>
                        <a:pt x="575" y="252"/>
                      </a:cubicBezTo>
                      <a:cubicBezTo>
                        <a:pt x="573" y="251"/>
                        <a:pt x="572" y="249"/>
                        <a:pt x="570" y="247"/>
                      </a:cubicBezTo>
                      <a:cubicBezTo>
                        <a:pt x="570" y="247"/>
                        <a:pt x="570" y="247"/>
                        <a:pt x="569" y="246"/>
                      </a:cubicBezTo>
                      <a:cubicBezTo>
                        <a:pt x="568" y="245"/>
                        <a:pt x="566" y="243"/>
                        <a:pt x="564" y="242"/>
                      </a:cubicBezTo>
                      <a:cubicBezTo>
                        <a:pt x="564" y="242"/>
                        <a:pt x="564" y="242"/>
                        <a:pt x="564" y="241"/>
                      </a:cubicBezTo>
                      <a:cubicBezTo>
                        <a:pt x="563" y="241"/>
                        <a:pt x="563" y="241"/>
                        <a:pt x="563" y="241"/>
                      </a:cubicBezTo>
                      <a:cubicBezTo>
                        <a:pt x="561" y="240"/>
                        <a:pt x="560" y="239"/>
                        <a:pt x="558" y="238"/>
                      </a:cubicBezTo>
                      <a:cubicBezTo>
                        <a:pt x="558" y="237"/>
                        <a:pt x="557" y="237"/>
                        <a:pt x="556" y="236"/>
                      </a:cubicBezTo>
                      <a:cubicBezTo>
                        <a:pt x="555" y="235"/>
                        <a:pt x="553" y="234"/>
                        <a:pt x="552" y="234"/>
                      </a:cubicBezTo>
                      <a:cubicBezTo>
                        <a:pt x="551" y="233"/>
                        <a:pt x="550" y="233"/>
                        <a:pt x="549" y="232"/>
                      </a:cubicBezTo>
                      <a:cubicBezTo>
                        <a:pt x="547" y="232"/>
                        <a:pt x="546" y="231"/>
                        <a:pt x="544" y="230"/>
                      </a:cubicBezTo>
                      <a:cubicBezTo>
                        <a:pt x="543" y="230"/>
                        <a:pt x="542" y="229"/>
                        <a:pt x="541" y="229"/>
                      </a:cubicBezTo>
                      <a:cubicBezTo>
                        <a:pt x="540" y="228"/>
                        <a:pt x="538" y="228"/>
                        <a:pt x="537" y="227"/>
                      </a:cubicBezTo>
                      <a:cubicBezTo>
                        <a:pt x="536" y="227"/>
                        <a:pt x="534" y="227"/>
                        <a:pt x="533" y="226"/>
                      </a:cubicBezTo>
                      <a:cubicBezTo>
                        <a:pt x="532" y="226"/>
                        <a:pt x="530" y="226"/>
                        <a:pt x="529" y="225"/>
                      </a:cubicBezTo>
                      <a:cubicBezTo>
                        <a:pt x="527" y="225"/>
                        <a:pt x="526" y="225"/>
                        <a:pt x="524" y="225"/>
                      </a:cubicBezTo>
                      <a:cubicBezTo>
                        <a:pt x="523" y="225"/>
                        <a:pt x="522" y="224"/>
                        <a:pt x="521" y="224"/>
                      </a:cubicBezTo>
                      <a:cubicBezTo>
                        <a:pt x="518" y="224"/>
                        <a:pt x="516" y="224"/>
                        <a:pt x="513" y="224"/>
                      </a:cubicBezTo>
                      <a:cubicBezTo>
                        <a:pt x="510" y="224"/>
                        <a:pt x="508" y="224"/>
                        <a:pt x="505" y="224"/>
                      </a:cubicBezTo>
                      <a:cubicBezTo>
                        <a:pt x="504" y="224"/>
                        <a:pt x="503" y="224"/>
                        <a:pt x="502" y="224"/>
                      </a:cubicBezTo>
                      <a:cubicBezTo>
                        <a:pt x="501" y="225"/>
                        <a:pt x="499" y="225"/>
                        <a:pt x="497" y="225"/>
                      </a:cubicBezTo>
                      <a:cubicBezTo>
                        <a:pt x="496" y="225"/>
                        <a:pt x="495" y="226"/>
                        <a:pt x="494" y="226"/>
                      </a:cubicBezTo>
                      <a:cubicBezTo>
                        <a:pt x="493" y="226"/>
                        <a:pt x="491" y="227"/>
                        <a:pt x="490" y="227"/>
                      </a:cubicBezTo>
                      <a:cubicBezTo>
                        <a:pt x="489" y="227"/>
                        <a:pt x="488" y="228"/>
                        <a:pt x="487" y="228"/>
                      </a:cubicBezTo>
                      <a:cubicBezTo>
                        <a:pt x="486" y="228"/>
                        <a:pt x="484" y="229"/>
                        <a:pt x="483" y="230"/>
                      </a:cubicBezTo>
                      <a:cubicBezTo>
                        <a:pt x="482" y="230"/>
                        <a:pt x="481" y="230"/>
                        <a:pt x="480" y="231"/>
                      </a:cubicBezTo>
                      <a:cubicBezTo>
                        <a:pt x="478" y="231"/>
                        <a:pt x="476" y="232"/>
                        <a:pt x="474" y="234"/>
                      </a:cubicBezTo>
                      <a:cubicBezTo>
                        <a:pt x="473" y="234"/>
                        <a:pt x="472" y="235"/>
                        <a:pt x="471" y="235"/>
                      </a:cubicBezTo>
                      <a:cubicBezTo>
                        <a:pt x="470" y="236"/>
                        <a:pt x="469" y="237"/>
                        <a:pt x="467" y="237"/>
                      </a:cubicBezTo>
                      <a:cubicBezTo>
                        <a:pt x="466" y="238"/>
                        <a:pt x="465" y="239"/>
                        <a:pt x="464" y="240"/>
                      </a:cubicBezTo>
                      <a:cubicBezTo>
                        <a:pt x="463" y="240"/>
                        <a:pt x="463" y="241"/>
                        <a:pt x="462" y="241"/>
                      </a:cubicBezTo>
                      <a:cubicBezTo>
                        <a:pt x="462" y="242"/>
                        <a:pt x="462" y="242"/>
                        <a:pt x="462" y="242"/>
                      </a:cubicBezTo>
                      <a:cubicBezTo>
                        <a:pt x="461" y="242"/>
                        <a:pt x="460" y="243"/>
                        <a:pt x="458" y="244"/>
                      </a:cubicBezTo>
                      <a:cubicBezTo>
                        <a:pt x="458" y="245"/>
                        <a:pt x="457" y="245"/>
                        <a:pt x="456" y="246"/>
                      </a:cubicBezTo>
                      <a:cubicBezTo>
                        <a:pt x="455" y="247"/>
                        <a:pt x="454" y="248"/>
                        <a:pt x="453" y="249"/>
                      </a:cubicBezTo>
                      <a:cubicBezTo>
                        <a:pt x="453" y="250"/>
                        <a:pt x="452" y="250"/>
                        <a:pt x="452" y="251"/>
                      </a:cubicBezTo>
                      <a:cubicBezTo>
                        <a:pt x="448" y="255"/>
                        <a:pt x="444" y="260"/>
                        <a:pt x="441" y="265"/>
                      </a:cubicBezTo>
                      <a:cubicBezTo>
                        <a:pt x="441" y="265"/>
                        <a:pt x="441" y="265"/>
                        <a:pt x="441" y="266"/>
                      </a:cubicBezTo>
                      <a:cubicBezTo>
                        <a:pt x="440" y="267"/>
                        <a:pt x="439" y="269"/>
                        <a:pt x="438" y="270"/>
                      </a:cubicBezTo>
                      <a:cubicBezTo>
                        <a:pt x="438" y="271"/>
                        <a:pt x="438" y="271"/>
                        <a:pt x="438" y="272"/>
                      </a:cubicBezTo>
                      <a:cubicBezTo>
                        <a:pt x="438" y="272"/>
                        <a:pt x="437" y="272"/>
                        <a:pt x="437" y="272"/>
                      </a:cubicBezTo>
                      <a:cubicBezTo>
                        <a:pt x="437" y="274"/>
                        <a:pt x="436" y="275"/>
                        <a:pt x="436" y="277"/>
                      </a:cubicBezTo>
                      <a:cubicBezTo>
                        <a:pt x="435" y="277"/>
                        <a:pt x="435" y="278"/>
                        <a:pt x="435" y="278"/>
                      </a:cubicBezTo>
                      <a:cubicBezTo>
                        <a:pt x="434" y="280"/>
                        <a:pt x="434" y="282"/>
                        <a:pt x="433" y="284"/>
                      </a:cubicBezTo>
                      <a:cubicBezTo>
                        <a:pt x="433" y="284"/>
                        <a:pt x="433" y="284"/>
                        <a:pt x="433" y="284"/>
                      </a:cubicBezTo>
                      <a:cubicBezTo>
                        <a:pt x="382" y="320"/>
                        <a:pt x="382" y="320"/>
                        <a:pt x="382" y="320"/>
                      </a:cubicBezTo>
                      <a:cubicBezTo>
                        <a:pt x="332" y="355"/>
                        <a:pt x="332" y="355"/>
                        <a:pt x="332" y="355"/>
                      </a:cubicBezTo>
                      <a:cubicBezTo>
                        <a:pt x="147" y="483"/>
                        <a:pt x="147" y="483"/>
                        <a:pt x="147" y="483"/>
                      </a:cubicBezTo>
                      <a:cubicBezTo>
                        <a:pt x="103" y="514"/>
                        <a:pt x="103" y="514"/>
                        <a:pt x="103" y="514"/>
                      </a:cubicBezTo>
                      <a:cubicBezTo>
                        <a:pt x="81" y="529"/>
                        <a:pt x="81" y="529"/>
                        <a:pt x="81" y="529"/>
                      </a:cubicBezTo>
                      <a:cubicBezTo>
                        <a:pt x="0" y="586"/>
                        <a:pt x="0" y="586"/>
                        <a:pt x="0" y="586"/>
                      </a:cubicBezTo>
                      <a:cubicBezTo>
                        <a:pt x="37" y="640"/>
                        <a:pt x="37" y="640"/>
                        <a:pt x="37" y="640"/>
                      </a:cubicBezTo>
                      <a:cubicBezTo>
                        <a:pt x="81" y="609"/>
                        <a:pt x="81" y="609"/>
                        <a:pt x="81" y="609"/>
                      </a:cubicBezTo>
                      <a:cubicBezTo>
                        <a:pt x="218" y="514"/>
                        <a:pt x="218" y="514"/>
                        <a:pt x="218" y="514"/>
                      </a:cubicBezTo>
                      <a:cubicBezTo>
                        <a:pt x="263" y="483"/>
                        <a:pt x="263" y="483"/>
                        <a:pt x="263" y="483"/>
                      </a:cubicBezTo>
                      <a:cubicBezTo>
                        <a:pt x="332" y="435"/>
                        <a:pt x="332" y="435"/>
                        <a:pt x="332" y="435"/>
                      </a:cubicBezTo>
                      <a:cubicBezTo>
                        <a:pt x="382" y="400"/>
                        <a:pt x="382" y="400"/>
                        <a:pt x="382" y="400"/>
                      </a:cubicBezTo>
                      <a:cubicBezTo>
                        <a:pt x="446" y="355"/>
                        <a:pt x="446" y="355"/>
                        <a:pt x="446" y="355"/>
                      </a:cubicBezTo>
                      <a:cubicBezTo>
                        <a:pt x="448" y="358"/>
                        <a:pt x="450" y="360"/>
                        <a:pt x="452" y="362"/>
                      </a:cubicBezTo>
                      <a:cubicBezTo>
                        <a:pt x="452" y="362"/>
                        <a:pt x="452" y="363"/>
                        <a:pt x="452" y="363"/>
                      </a:cubicBezTo>
                      <a:cubicBezTo>
                        <a:pt x="455" y="366"/>
                        <a:pt x="458" y="369"/>
                        <a:pt x="462" y="372"/>
                      </a:cubicBezTo>
                      <a:cubicBezTo>
                        <a:pt x="463" y="372"/>
                        <a:pt x="463" y="373"/>
                        <a:pt x="464" y="373"/>
                      </a:cubicBezTo>
                      <a:cubicBezTo>
                        <a:pt x="465" y="374"/>
                        <a:pt x="467" y="376"/>
                        <a:pt x="469" y="377"/>
                      </a:cubicBezTo>
                      <a:cubicBezTo>
                        <a:pt x="470" y="377"/>
                        <a:pt x="471" y="378"/>
                        <a:pt x="472" y="378"/>
                      </a:cubicBezTo>
                      <a:cubicBezTo>
                        <a:pt x="472" y="379"/>
                        <a:pt x="473" y="379"/>
                        <a:pt x="474" y="380"/>
                      </a:cubicBezTo>
                      <a:cubicBezTo>
                        <a:pt x="476" y="381"/>
                        <a:pt x="478" y="382"/>
                        <a:pt x="480" y="382"/>
                      </a:cubicBezTo>
                      <a:cubicBezTo>
                        <a:pt x="480" y="383"/>
                        <a:pt x="481" y="383"/>
                        <a:pt x="482" y="383"/>
                      </a:cubicBezTo>
                      <a:cubicBezTo>
                        <a:pt x="484" y="384"/>
                        <a:pt x="486" y="385"/>
                        <a:pt x="487" y="385"/>
                      </a:cubicBezTo>
                      <a:cubicBezTo>
                        <a:pt x="488" y="386"/>
                        <a:pt x="488" y="386"/>
                        <a:pt x="489" y="386"/>
                      </a:cubicBezTo>
                      <a:cubicBezTo>
                        <a:pt x="491" y="386"/>
                        <a:pt x="493" y="387"/>
                        <a:pt x="495" y="387"/>
                      </a:cubicBezTo>
                      <a:cubicBezTo>
                        <a:pt x="496" y="388"/>
                        <a:pt x="496" y="388"/>
                        <a:pt x="497" y="388"/>
                      </a:cubicBezTo>
                      <a:cubicBezTo>
                        <a:pt x="499" y="388"/>
                        <a:pt x="501" y="389"/>
                        <a:pt x="504" y="389"/>
                      </a:cubicBezTo>
                      <a:cubicBezTo>
                        <a:pt x="504" y="389"/>
                        <a:pt x="505" y="389"/>
                        <a:pt x="505" y="389"/>
                      </a:cubicBezTo>
                      <a:cubicBezTo>
                        <a:pt x="508" y="389"/>
                        <a:pt x="510" y="389"/>
                        <a:pt x="513" y="389"/>
                      </a:cubicBezTo>
                      <a:cubicBezTo>
                        <a:pt x="516" y="389"/>
                        <a:pt x="518" y="389"/>
                        <a:pt x="521" y="389"/>
                      </a:cubicBezTo>
                      <a:cubicBezTo>
                        <a:pt x="522" y="389"/>
                        <a:pt x="524" y="389"/>
                        <a:pt x="525" y="388"/>
                      </a:cubicBezTo>
                      <a:cubicBezTo>
                        <a:pt x="526" y="388"/>
                        <a:pt x="528" y="388"/>
                        <a:pt x="529" y="388"/>
                      </a:cubicBezTo>
                      <a:cubicBezTo>
                        <a:pt x="531" y="387"/>
                        <a:pt x="532" y="387"/>
                        <a:pt x="534" y="386"/>
                      </a:cubicBezTo>
                      <a:cubicBezTo>
                        <a:pt x="535" y="386"/>
                        <a:pt x="536" y="386"/>
                        <a:pt x="537" y="386"/>
                      </a:cubicBezTo>
                      <a:cubicBezTo>
                        <a:pt x="539" y="385"/>
                        <a:pt x="541" y="384"/>
                        <a:pt x="543" y="384"/>
                      </a:cubicBezTo>
                      <a:cubicBezTo>
                        <a:pt x="543" y="384"/>
                        <a:pt x="543" y="383"/>
                        <a:pt x="544" y="383"/>
                      </a:cubicBezTo>
                      <a:cubicBezTo>
                        <a:pt x="546" y="382"/>
                        <a:pt x="548" y="381"/>
                        <a:pt x="550" y="380"/>
                      </a:cubicBezTo>
                      <a:cubicBezTo>
                        <a:pt x="550" y="380"/>
                        <a:pt x="551" y="380"/>
                        <a:pt x="551" y="380"/>
                      </a:cubicBezTo>
                      <a:cubicBezTo>
                        <a:pt x="553" y="379"/>
                        <a:pt x="555" y="378"/>
                        <a:pt x="557" y="376"/>
                      </a:cubicBezTo>
                      <a:cubicBezTo>
                        <a:pt x="557" y="376"/>
                        <a:pt x="557" y="376"/>
                        <a:pt x="557" y="376"/>
                      </a:cubicBezTo>
                      <a:cubicBezTo>
                        <a:pt x="562" y="373"/>
                        <a:pt x="566" y="370"/>
                        <a:pt x="569" y="367"/>
                      </a:cubicBezTo>
                      <a:cubicBezTo>
                        <a:pt x="569" y="367"/>
                        <a:pt x="569" y="367"/>
                        <a:pt x="569" y="367"/>
                      </a:cubicBezTo>
                      <a:cubicBezTo>
                        <a:pt x="632" y="416"/>
                        <a:pt x="632" y="416"/>
                        <a:pt x="632" y="416"/>
                      </a:cubicBezTo>
                      <a:cubicBezTo>
                        <a:pt x="661" y="439"/>
                        <a:pt x="661" y="439"/>
                        <a:pt x="661" y="439"/>
                      </a:cubicBezTo>
                      <a:cubicBezTo>
                        <a:pt x="660" y="441"/>
                        <a:pt x="660" y="444"/>
                        <a:pt x="659" y="447"/>
                      </a:cubicBezTo>
                      <a:cubicBezTo>
                        <a:pt x="659" y="448"/>
                        <a:pt x="659" y="449"/>
                        <a:pt x="659" y="450"/>
                      </a:cubicBezTo>
                      <a:cubicBezTo>
                        <a:pt x="659" y="451"/>
                        <a:pt x="659" y="452"/>
                        <a:pt x="659" y="453"/>
                      </a:cubicBezTo>
                      <a:cubicBezTo>
                        <a:pt x="658" y="455"/>
                        <a:pt x="658" y="457"/>
                        <a:pt x="658" y="460"/>
                      </a:cubicBezTo>
                      <a:cubicBezTo>
                        <a:pt x="658" y="483"/>
                        <a:pt x="668" y="503"/>
                        <a:pt x="683" y="518"/>
                      </a:cubicBezTo>
                      <a:cubicBezTo>
                        <a:pt x="698" y="533"/>
                        <a:pt x="718" y="543"/>
                        <a:pt x="741" y="543"/>
                      </a:cubicBezTo>
                      <a:cubicBezTo>
                        <a:pt x="766" y="543"/>
                        <a:pt x="788" y="531"/>
                        <a:pt x="804" y="514"/>
                      </a:cubicBezTo>
                      <a:cubicBezTo>
                        <a:pt x="811" y="505"/>
                        <a:pt x="817" y="494"/>
                        <a:pt x="821" y="483"/>
                      </a:cubicBezTo>
                      <a:cubicBezTo>
                        <a:pt x="823" y="476"/>
                        <a:pt x="824" y="468"/>
                        <a:pt x="824" y="460"/>
                      </a:cubicBezTo>
                      <a:cubicBezTo>
                        <a:pt x="824" y="457"/>
                        <a:pt x="824" y="455"/>
                        <a:pt x="824" y="453"/>
                      </a:cubicBezTo>
                      <a:cubicBezTo>
                        <a:pt x="824" y="452"/>
                        <a:pt x="823" y="451"/>
                        <a:pt x="823" y="450"/>
                      </a:cubicBezTo>
                      <a:cubicBezTo>
                        <a:pt x="823" y="449"/>
                        <a:pt x="823" y="448"/>
                        <a:pt x="823" y="447"/>
                      </a:cubicBezTo>
                      <a:cubicBezTo>
                        <a:pt x="823" y="445"/>
                        <a:pt x="822" y="442"/>
                        <a:pt x="821" y="440"/>
                      </a:cubicBezTo>
                      <a:cubicBezTo>
                        <a:pt x="933" y="354"/>
                        <a:pt x="933" y="354"/>
                        <a:pt x="933" y="354"/>
                      </a:cubicBezTo>
                      <a:cubicBezTo>
                        <a:pt x="983" y="316"/>
                        <a:pt x="983" y="316"/>
                        <a:pt x="983" y="316"/>
                      </a:cubicBezTo>
                      <a:cubicBezTo>
                        <a:pt x="1040" y="272"/>
                        <a:pt x="1040" y="272"/>
                        <a:pt x="1040" y="272"/>
                      </a:cubicBezTo>
                      <a:cubicBezTo>
                        <a:pt x="1080" y="241"/>
                        <a:pt x="1080" y="241"/>
                        <a:pt x="1080" y="241"/>
                      </a:cubicBezTo>
                      <a:cubicBezTo>
                        <a:pt x="1208" y="143"/>
                        <a:pt x="1208" y="143"/>
                        <a:pt x="1208" y="143"/>
                      </a:cubicBezTo>
                      <a:cubicBezTo>
                        <a:pt x="1234" y="177"/>
                        <a:pt x="1234" y="177"/>
                        <a:pt x="1234" y="177"/>
                      </a:cubicBezTo>
                      <a:cubicBezTo>
                        <a:pt x="1256" y="206"/>
                        <a:pt x="1256" y="206"/>
                        <a:pt x="1256" y="206"/>
                      </a:cubicBezTo>
                      <a:cubicBezTo>
                        <a:pt x="1342" y="0"/>
                        <a:pt x="1342" y="0"/>
                        <a:pt x="1342" y="0"/>
                      </a:cubicBezTo>
                      <a:cubicBezTo>
                        <a:pt x="1121" y="29"/>
                        <a:pt x="1121" y="29"/>
                        <a:pt x="1121" y="29"/>
                      </a:cubicBezTo>
                      <a:lnTo>
                        <a:pt x="1122" y="31"/>
                      </a:lnTo>
                      <a:close/>
                      <a:moveTo>
                        <a:pt x="513" y="348"/>
                      </a:moveTo>
                      <a:cubicBezTo>
                        <a:pt x="499" y="348"/>
                        <a:pt x="487" y="341"/>
                        <a:pt x="480" y="331"/>
                      </a:cubicBezTo>
                      <a:cubicBezTo>
                        <a:pt x="475" y="325"/>
                        <a:pt x="471" y="316"/>
                        <a:pt x="471" y="307"/>
                      </a:cubicBezTo>
                      <a:cubicBezTo>
                        <a:pt x="471" y="292"/>
                        <a:pt x="479" y="280"/>
                        <a:pt x="490" y="272"/>
                      </a:cubicBezTo>
                      <a:cubicBezTo>
                        <a:pt x="496" y="268"/>
                        <a:pt x="504" y="265"/>
                        <a:pt x="513" y="265"/>
                      </a:cubicBezTo>
                      <a:cubicBezTo>
                        <a:pt x="521" y="265"/>
                        <a:pt x="529" y="268"/>
                        <a:pt x="536" y="272"/>
                      </a:cubicBezTo>
                      <a:cubicBezTo>
                        <a:pt x="547" y="280"/>
                        <a:pt x="554" y="292"/>
                        <a:pt x="554" y="307"/>
                      </a:cubicBezTo>
                      <a:cubicBezTo>
                        <a:pt x="554" y="321"/>
                        <a:pt x="547" y="333"/>
                        <a:pt x="536" y="340"/>
                      </a:cubicBezTo>
                      <a:cubicBezTo>
                        <a:pt x="529" y="345"/>
                        <a:pt x="521" y="348"/>
                        <a:pt x="513" y="348"/>
                      </a:cubicBezTo>
                      <a:close/>
                      <a:moveTo>
                        <a:pt x="741" y="501"/>
                      </a:moveTo>
                      <a:cubicBezTo>
                        <a:pt x="741" y="501"/>
                        <a:pt x="741" y="501"/>
                        <a:pt x="741" y="501"/>
                      </a:cubicBezTo>
                      <a:cubicBezTo>
                        <a:pt x="741" y="501"/>
                        <a:pt x="741" y="501"/>
                        <a:pt x="740" y="501"/>
                      </a:cubicBezTo>
                      <a:cubicBezTo>
                        <a:pt x="726" y="501"/>
                        <a:pt x="714" y="494"/>
                        <a:pt x="707" y="483"/>
                      </a:cubicBezTo>
                      <a:cubicBezTo>
                        <a:pt x="704" y="479"/>
                        <a:pt x="702" y="475"/>
                        <a:pt x="701" y="470"/>
                      </a:cubicBezTo>
                      <a:cubicBezTo>
                        <a:pt x="700" y="467"/>
                        <a:pt x="700" y="463"/>
                        <a:pt x="700" y="460"/>
                      </a:cubicBezTo>
                      <a:cubicBezTo>
                        <a:pt x="700" y="437"/>
                        <a:pt x="718" y="419"/>
                        <a:pt x="741" y="419"/>
                      </a:cubicBezTo>
                      <a:cubicBezTo>
                        <a:pt x="764" y="419"/>
                        <a:pt x="782" y="437"/>
                        <a:pt x="782" y="460"/>
                      </a:cubicBezTo>
                      <a:cubicBezTo>
                        <a:pt x="782" y="464"/>
                        <a:pt x="782" y="467"/>
                        <a:pt x="781" y="471"/>
                      </a:cubicBezTo>
                      <a:cubicBezTo>
                        <a:pt x="779" y="475"/>
                        <a:pt x="778" y="479"/>
                        <a:pt x="775" y="483"/>
                      </a:cubicBezTo>
                      <a:cubicBezTo>
                        <a:pt x="768" y="494"/>
                        <a:pt x="755" y="501"/>
                        <a:pt x="741" y="501"/>
                      </a:cubicBezTo>
                      <a:close/>
                    </a:path>
                  </a:pathLst>
                </a:custGeom>
                <a:solidFill>
                  <a:srgbClr val="009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sp>
            <p:nvSpPr>
              <p:cNvPr id="64" name="Freeform 8">
                <a:extLst>
                  <a:ext uri="{FF2B5EF4-FFF2-40B4-BE49-F238E27FC236}">
                    <a16:creationId xmlns:a16="http://schemas.microsoft.com/office/drawing/2014/main" id="{45FA0047-9B51-6F46-AFAD-214303D3445D}"/>
                  </a:ext>
                </a:extLst>
              </p:cNvPr>
              <p:cNvSpPr>
                <a:spLocks noEditPoints="1"/>
              </p:cNvSpPr>
              <p:nvPr/>
            </p:nvSpPr>
            <p:spPr bwMode="auto">
              <a:xfrm rot="16200000">
                <a:off x="7091790" y="1053001"/>
                <a:ext cx="970876" cy="1292087"/>
              </a:xfrm>
              <a:custGeom>
                <a:avLst/>
                <a:gdLst/>
                <a:ahLst/>
                <a:cxnLst>
                  <a:cxn ang="0">
                    <a:pos x="1204" y="1538"/>
                  </a:cxn>
                  <a:cxn ang="0">
                    <a:pos x="1204" y="67"/>
                  </a:cxn>
                  <a:cxn ang="0">
                    <a:pos x="1137" y="0"/>
                  </a:cxn>
                  <a:cxn ang="0">
                    <a:pos x="67" y="0"/>
                  </a:cxn>
                  <a:cxn ang="0">
                    <a:pos x="0" y="67"/>
                  </a:cxn>
                  <a:cxn ang="0">
                    <a:pos x="0" y="1538"/>
                  </a:cxn>
                  <a:cxn ang="0">
                    <a:pos x="67" y="1605"/>
                  </a:cxn>
                  <a:cxn ang="0">
                    <a:pos x="1137" y="1605"/>
                  </a:cxn>
                  <a:cxn ang="0">
                    <a:pos x="1204" y="1538"/>
                  </a:cxn>
                  <a:cxn ang="0">
                    <a:pos x="101" y="1371"/>
                  </a:cxn>
                  <a:cxn ang="0">
                    <a:pos x="101" y="134"/>
                  </a:cxn>
                  <a:cxn ang="0">
                    <a:pos x="1103" y="134"/>
                  </a:cxn>
                  <a:cxn ang="0">
                    <a:pos x="1103" y="1371"/>
                  </a:cxn>
                  <a:cxn ang="0">
                    <a:pos x="101" y="1371"/>
                  </a:cxn>
                  <a:cxn ang="0">
                    <a:pos x="385" y="1488"/>
                  </a:cxn>
                  <a:cxn ang="0">
                    <a:pos x="435" y="1437"/>
                  </a:cxn>
                  <a:cxn ang="0">
                    <a:pos x="485" y="1488"/>
                  </a:cxn>
                  <a:cxn ang="0">
                    <a:pos x="435" y="1538"/>
                  </a:cxn>
                  <a:cxn ang="0">
                    <a:pos x="385" y="1488"/>
                  </a:cxn>
                  <a:cxn ang="0">
                    <a:pos x="719" y="1488"/>
                  </a:cxn>
                  <a:cxn ang="0">
                    <a:pos x="769" y="1437"/>
                  </a:cxn>
                  <a:cxn ang="0">
                    <a:pos x="819" y="1488"/>
                  </a:cxn>
                  <a:cxn ang="0">
                    <a:pos x="769" y="1538"/>
                  </a:cxn>
                  <a:cxn ang="0">
                    <a:pos x="719" y="1488"/>
                  </a:cxn>
                  <a:cxn ang="0">
                    <a:pos x="552" y="1488"/>
                  </a:cxn>
                  <a:cxn ang="0">
                    <a:pos x="602" y="1437"/>
                  </a:cxn>
                  <a:cxn ang="0">
                    <a:pos x="652" y="1488"/>
                  </a:cxn>
                  <a:cxn ang="0">
                    <a:pos x="602" y="1538"/>
                  </a:cxn>
                  <a:cxn ang="0">
                    <a:pos x="552" y="1488"/>
                  </a:cxn>
                </a:cxnLst>
                <a:rect l="0" t="0" r="r" b="b"/>
                <a:pathLst>
                  <a:path w="1204" h="1605">
                    <a:moveTo>
                      <a:pt x="1204" y="1538"/>
                    </a:moveTo>
                    <a:cubicBezTo>
                      <a:pt x="1204" y="67"/>
                      <a:pt x="1204" y="67"/>
                      <a:pt x="1204" y="67"/>
                    </a:cubicBezTo>
                    <a:cubicBezTo>
                      <a:pt x="1204" y="30"/>
                      <a:pt x="1174" y="0"/>
                      <a:pt x="1137" y="0"/>
                    </a:cubicBezTo>
                    <a:cubicBezTo>
                      <a:pt x="67" y="0"/>
                      <a:pt x="67" y="0"/>
                      <a:pt x="67" y="0"/>
                    </a:cubicBezTo>
                    <a:cubicBezTo>
                      <a:pt x="30" y="0"/>
                      <a:pt x="0" y="30"/>
                      <a:pt x="0" y="67"/>
                    </a:cubicBezTo>
                    <a:cubicBezTo>
                      <a:pt x="0" y="1538"/>
                      <a:pt x="0" y="1538"/>
                      <a:pt x="0" y="1538"/>
                    </a:cubicBezTo>
                    <a:cubicBezTo>
                      <a:pt x="0" y="1575"/>
                      <a:pt x="30" y="1605"/>
                      <a:pt x="67" y="1605"/>
                    </a:cubicBezTo>
                    <a:cubicBezTo>
                      <a:pt x="1137" y="1605"/>
                      <a:pt x="1137" y="1605"/>
                      <a:pt x="1137" y="1605"/>
                    </a:cubicBezTo>
                    <a:cubicBezTo>
                      <a:pt x="1174" y="1605"/>
                      <a:pt x="1204" y="1575"/>
                      <a:pt x="1204" y="1538"/>
                    </a:cubicBezTo>
                    <a:close/>
                    <a:moveTo>
                      <a:pt x="101" y="1371"/>
                    </a:moveTo>
                    <a:cubicBezTo>
                      <a:pt x="101" y="134"/>
                      <a:pt x="101" y="134"/>
                      <a:pt x="101" y="134"/>
                    </a:cubicBezTo>
                    <a:cubicBezTo>
                      <a:pt x="1103" y="134"/>
                      <a:pt x="1103" y="134"/>
                      <a:pt x="1103" y="134"/>
                    </a:cubicBezTo>
                    <a:cubicBezTo>
                      <a:pt x="1103" y="1371"/>
                      <a:pt x="1103" y="1371"/>
                      <a:pt x="1103" y="1371"/>
                    </a:cubicBezTo>
                    <a:lnTo>
                      <a:pt x="101" y="1371"/>
                    </a:lnTo>
                    <a:close/>
                    <a:moveTo>
                      <a:pt x="385" y="1488"/>
                    </a:moveTo>
                    <a:cubicBezTo>
                      <a:pt x="385" y="1460"/>
                      <a:pt x="407" y="1437"/>
                      <a:pt x="435" y="1437"/>
                    </a:cubicBezTo>
                    <a:cubicBezTo>
                      <a:pt x="463" y="1437"/>
                      <a:pt x="485" y="1460"/>
                      <a:pt x="485" y="1488"/>
                    </a:cubicBezTo>
                    <a:cubicBezTo>
                      <a:pt x="485" y="1515"/>
                      <a:pt x="463" y="1538"/>
                      <a:pt x="435" y="1538"/>
                    </a:cubicBezTo>
                    <a:cubicBezTo>
                      <a:pt x="407" y="1538"/>
                      <a:pt x="385" y="1515"/>
                      <a:pt x="385" y="1488"/>
                    </a:cubicBezTo>
                    <a:close/>
                    <a:moveTo>
                      <a:pt x="719" y="1488"/>
                    </a:moveTo>
                    <a:cubicBezTo>
                      <a:pt x="719" y="1460"/>
                      <a:pt x="741" y="1437"/>
                      <a:pt x="769" y="1437"/>
                    </a:cubicBezTo>
                    <a:cubicBezTo>
                      <a:pt x="797" y="1437"/>
                      <a:pt x="819" y="1460"/>
                      <a:pt x="819" y="1488"/>
                    </a:cubicBezTo>
                    <a:cubicBezTo>
                      <a:pt x="819" y="1515"/>
                      <a:pt x="797" y="1538"/>
                      <a:pt x="769" y="1538"/>
                    </a:cubicBezTo>
                    <a:cubicBezTo>
                      <a:pt x="741" y="1538"/>
                      <a:pt x="719" y="1515"/>
                      <a:pt x="719" y="1488"/>
                    </a:cubicBezTo>
                    <a:close/>
                    <a:moveTo>
                      <a:pt x="552" y="1488"/>
                    </a:moveTo>
                    <a:cubicBezTo>
                      <a:pt x="552" y="1460"/>
                      <a:pt x="574" y="1437"/>
                      <a:pt x="602" y="1437"/>
                    </a:cubicBezTo>
                    <a:cubicBezTo>
                      <a:pt x="630" y="1437"/>
                      <a:pt x="652" y="1460"/>
                      <a:pt x="652" y="1488"/>
                    </a:cubicBezTo>
                    <a:cubicBezTo>
                      <a:pt x="652" y="1515"/>
                      <a:pt x="630" y="1538"/>
                      <a:pt x="602" y="1538"/>
                    </a:cubicBezTo>
                    <a:cubicBezTo>
                      <a:pt x="574" y="1538"/>
                      <a:pt x="552" y="1515"/>
                      <a:pt x="552" y="1488"/>
                    </a:cubicBezTo>
                    <a:close/>
                  </a:path>
                </a:pathLst>
              </a:custGeom>
              <a:solidFill>
                <a:srgbClr val="009CDC"/>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101" name="Group 100">
            <a:extLst>
              <a:ext uri="{FF2B5EF4-FFF2-40B4-BE49-F238E27FC236}">
                <a16:creationId xmlns:a16="http://schemas.microsoft.com/office/drawing/2014/main" id="{18ED5AC1-F09E-E74E-9A5B-5DB3C6BBFF7B}"/>
              </a:ext>
            </a:extLst>
          </p:cNvPr>
          <p:cNvGrpSpPr/>
          <p:nvPr/>
        </p:nvGrpSpPr>
        <p:grpSpPr>
          <a:xfrm>
            <a:off x="10354190" y="4217715"/>
            <a:ext cx="1511384" cy="623695"/>
            <a:chOff x="7949098" y="3061209"/>
            <a:chExt cx="1133833" cy="467771"/>
          </a:xfrm>
        </p:grpSpPr>
        <p:sp>
          <p:nvSpPr>
            <p:cNvPr id="102" name="TextBox 101">
              <a:extLst>
                <a:ext uri="{FF2B5EF4-FFF2-40B4-BE49-F238E27FC236}">
                  <a16:creationId xmlns:a16="http://schemas.microsoft.com/office/drawing/2014/main" id="{0BD78C0B-E6CB-BC41-BE4F-4969A0464E70}"/>
                </a:ext>
              </a:extLst>
            </p:cNvPr>
            <p:cNvSpPr txBox="1"/>
            <p:nvPr/>
          </p:nvSpPr>
          <p:spPr>
            <a:xfrm>
              <a:off x="7949098" y="3321231"/>
              <a:ext cx="1133833" cy="207749"/>
            </a:xfrm>
            <a:prstGeom prst="rect">
              <a:avLst/>
            </a:prstGeom>
            <a:noFill/>
          </p:spPr>
          <p:txBody>
            <a:bodyPr wrap="square" rtlCol="0" anchor="ctr">
              <a:spAutoFit/>
            </a:bodyPr>
            <a:lstStyle/>
            <a:p>
              <a:pPr algn="ctr" defTabSz="573253">
                <a:spcAft>
                  <a:spcPts val="533"/>
                </a:spcAft>
                <a:buSzPct val="100000"/>
              </a:pPr>
              <a:r>
                <a:rPr lang="en-US" sz="1200" dirty="0">
                  <a:solidFill>
                    <a:prstClr val="black"/>
                  </a:solidFill>
                  <a:latin typeface="Arial"/>
                  <a:cs typeface="HP Simplified" pitchFamily="34" charset="0"/>
                </a:rPr>
                <a:t>Payers</a:t>
              </a:r>
              <a:endParaRPr lang="en-US" sz="1500" dirty="0">
                <a:solidFill>
                  <a:prstClr val="black"/>
                </a:solidFill>
                <a:latin typeface="Arial"/>
                <a:cs typeface="HP Simplified" pitchFamily="34" charset="0"/>
              </a:endParaRPr>
            </a:p>
          </p:txBody>
        </p:sp>
        <p:sp>
          <p:nvSpPr>
            <p:cNvPr id="103" name="Freeform 17">
              <a:extLst>
                <a:ext uri="{FF2B5EF4-FFF2-40B4-BE49-F238E27FC236}">
                  <a16:creationId xmlns:a16="http://schemas.microsoft.com/office/drawing/2014/main" id="{5D3C055E-DCEF-124C-B90F-19334A1B03B1}"/>
                </a:ext>
              </a:extLst>
            </p:cNvPr>
            <p:cNvSpPr>
              <a:spLocks noEditPoints="1"/>
            </p:cNvSpPr>
            <p:nvPr/>
          </p:nvSpPr>
          <p:spPr bwMode="auto">
            <a:xfrm>
              <a:off x="8349061" y="3061209"/>
              <a:ext cx="371824" cy="255549"/>
            </a:xfrm>
            <a:custGeom>
              <a:avLst/>
              <a:gdLst>
                <a:gd name="T0" fmla="*/ 1762 w 2077"/>
                <a:gd name="T1" fmla="*/ 1372 h 1377"/>
                <a:gd name="T2" fmla="*/ 0 w 2077"/>
                <a:gd name="T3" fmla="*/ 658 h 1377"/>
                <a:gd name="T4" fmla="*/ 382 w 2077"/>
                <a:gd name="T5" fmla="*/ 4 h 1377"/>
                <a:gd name="T6" fmla="*/ 414 w 2077"/>
                <a:gd name="T7" fmla="*/ 204 h 1377"/>
                <a:gd name="T8" fmla="*/ 1111 w 2077"/>
                <a:gd name="T9" fmla="*/ 281 h 1377"/>
                <a:gd name="T10" fmla="*/ 1043 w 2077"/>
                <a:gd name="T11" fmla="*/ 321 h 1377"/>
                <a:gd name="T12" fmla="*/ 1327 w 2077"/>
                <a:gd name="T13" fmla="*/ 369 h 1377"/>
                <a:gd name="T14" fmla="*/ 1701 w 2077"/>
                <a:gd name="T15" fmla="*/ 449 h 1377"/>
                <a:gd name="T16" fmla="*/ 2001 w 2077"/>
                <a:gd name="T17" fmla="*/ 511 h 1377"/>
                <a:gd name="T18" fmla="*/ 2076 w 2077"/>
                <a:gd name="T19" fmla="*/ 487 h 1377"/>
                <a:gd name="T20" fmla="*/ 243 w 2077"/>
                <a:gd name="T21" fmla="*/ 200 h 1377"/>
                <a:gd name="T22" fmla="*/ 207 w 2077"/>
                <a:gd name="T23" fmla="*/ 392 h 1377"/>
                <a:gd name="T24" fmla="*/ 319 w 2077"/>
                <a:gd name="T25" fmla="*/ 287 h 1377"/>
                <a:gd name="T26" fmla="*/ 927 w 2077"/>
                <a:gd name="T27" fmla="*/ 455 h 1377"/>
                <a:gd name="T28" fmla="*/ 1212 w 2077"/>
                <a:gd name="T29" fmla="*/ 488 h 1377"/>
                <a:gd name="T30" fmla="*/ 1193 w 2077"/>
                <a:gd name="T31" fmla="*/ 453 h 1377"/>
                <a:gd name="T32" fmla="*/ 1895 w 2077"/>
                <a:gd name="T33" fmla="*/ 560 h 1377"/>
                <a:gd name="T34" fmla="*/ 1836 w 2077"/>
                <a:gd name="T35" fmla="*/ 1235 h 1377"/>
                <a:gd name="T36" fmla="*/ 1859 w 2077"/>
                <a:gd name="T37" fmla="*/ 585 h 1377"/>
                <a:gd name="T38" fmla="*/ 92 w 2077"/>
                <a:gd name="T39" fmla="*/ 621 h 1377"/>
                <a:gd name="T40" fmla="*/ 192 w 2077"/>
                <a:gd name="T41" fmla="*/ 510 h 1377"/>
                <a:gd name="T42" fmla="*/ 878 w 2077"/>
                <a:gd name="T43" fmla="*/ 576 h 1377"/>
                <a:gd name="T44" fmla="*/ 1101 w 2077"/>
                <a:gd name="T45" fmla="*/ 622 h 1377"/>
                <a:gd name="T46" fmla="*/ 1078 w 2077"/>
                <a:gd name="T47" fmla="*/ 589 h 1377"/>
                <a:gd name="T48" fmla="*/ 1789 w 2077"/>
                <a:gd name="T49" fmla="*/ 622 h 1377"/>
                <a:gd name="T50" fmla="*/ 1799 w 2077"/>
                <a:gd name="T51" fmla="*/ 1301 h 1377"/>
                <a:gd name="T52" fmla="*/ 778 w 2077"/>
                <a:gd name="T53" fmla="*/ 724 h 1377"/>
                <a:gd name="T54" fmla="*/ 780 w 2077"/>
                <a:gd name="T55" fmla="*/ 1297 h 1377"/>
                <a:gd name="T56" fmla="*/ 214 w 2077"/>
                <a:gd name="T57" fmla="*/ 1304 h 1377"/>
                <a:gd name="T58" fmla="*/ 98 w 2077"/>
                <a:gd name="T59" fmla="*/ 1173 h 1377"/>
                <a:gd name="T60" fmla="*/ 95 w 2077"/>
                <a:gd name="T61" fmla="*/ 724 h 1377"/>
                <a:gd name="T62" fmla="*/ 207 w 2077"/>
                <a:gd name="T63" fmla="*/ 768 h 1377"/>
                <a:gd name="T64" fmla="*/ 220 w 2077"/>
                <a:gd name="T65" fmla="*/ 905 h 1377"/>
                <a:gd name="T66" fmla="*/ 257 w 2077"/>
                <a:gd name="T67" fmla="*/ 948 h 1377"/>
                <a:gd name="T68" fmla="*/ 135 w 2077"/>
                <a:gd name="T69" fmla="*/ 913 h 1377"/>
                <a:gd name="T70" fmla="*/ 173 w 2077"/>
                <a:gd name="T71" fmla="*/ 836 h 1377"/>
                <a:gd name="T72" fmla="*/ 140 w 2077"/>
                <a:gd name="T73" fmla="*/ 838 h 1377"/>
                <a:gd name="T74" fmla="*/ 351 w 2077"/>
                <a:gd name="T75" fmla="*/ 765 h 1377"/>
                <a:gd name="T76" fmla="*/ 522 w 2077"/>
                <a:gd name="T77" fmla="*/ 765 h 1377"/>
                <a:gd name="T78" fmla="*/ 520 w 2077"/>
                <a:gd name="T79" fmla="*/ 808 h 1377"/>
                <a:gd name="T80" fmla="*/ 1547 w 2077"/>
                <a:gd name="T81" fmla="*/ 724 h 1377"/>
                <a:gd name="T82" fmla="*/ 1623 w 2077"/>
                <a:gd name="T83" fmla="*/ 872 h 1377"/>
                <a:gd name="T84" fmla="*/ 1672 w 2077"/>
                <a:gd name="T85" fmla="*/ 1301 h 1377"/>
                <a:gd name="T86" fmla="*/ 983 w 2077"/>
                <a:gd name="T87" fmla="*/ 1297 h 1377"/>
                <a:gd name="T88" fmla="*/ 985 w 2077"/>
                <a:gd name="T89" fmla="*/ 724 h 1377"/>
                <a:gd name="T90" fmla="*/ 812 w 2077"/>
                <a:gd name="T91" fmla="*/ 1076 h 1377"/>
                <a:gd name="T92" fmla="*/ 829 w 2077"/>
                <a:gd name="T93" fmla="*/ 1106 h 1377"/>
                <a:gd name="T94" fmla="*/ 981 w 2077"/>
                <a:gd name="T95" fmla="*/ 1155 h 1377"/>
                <a:gd name="T96" fmla="*/ 941 w 2077"/>
                <a:gd name="T97" fmla="*/ 1101 h 1377"/>
                <a:gd name="T98" fmla="*/ 982 w 2077"/>
                <a:gd name="T99" fmla="*/ 878 h 1377"/>
                <a:gd name="T100" fmla="*/ 935 w 2077"/>
                <a:gd name="T101" fmla="*/ 968 h 1377"/>
                <a:gd name="T102" fmla="*/ 920 w 2077"/>
                <a:gd name="T103" fmla="*/ 1045 h 1377"/>
                <a:gd name="T104" fmla="*/ 844 w 2077"/>
                <a:gd name="T105" fmla="*/ 970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7" h="1377">
                  <a:moveTo>
                    <a:pt x="5" y="653"/>
                  </a:moveTo>
                  <a:cubicBezTo>
                    <a:pt x="1758" y="653"/>
                    <a:pt x="1758" y="653"/>
                    <a:pt x="1758" y="653"/>
                  </a:cubicBezTo>
                  <a:cubicBezTo>
                    <a:pt x="1760" y="653"/>
                    <a:pt x="1762" y="655"/>
                    <a:pt x="1762" y="658"/>
                  </a:cubicBezTo>
                  <a:cubicBezTo>
                    <a:pt x="1762" y="1372"/>
                    <a:pt x="1762" y="1372"/>
                    <a:pt x="1762" y="1372"/>
                  </a:cubicBezTo>
                  <a:cubicBezTo>
                    <a:pt x="1762" y="1375"/>
                    <a:pt x="1760" y="1377"/>
                    <a:pt x="1758" y="1377"/>
                  </a:cubicBezTo>
                  <a:cubicBezTo>
                    <a:pt x="5" y="1377"/>
                    <a:pt x="5" y="1377"/>
                    <a:pt x="5" y="1377"/>
                  </a:cubicBezTo>
                  <a:cubicBezTo>
                    <a:pt x="2" y="1377"/>
                    <a:pt x="0" y="1375"/>
                    <a:pt x="0" y="1372"/>
                  </a:cubicBezTo>
                  <a:cubicBezTo>
                    <a:pt x="0" y="658"/>
                    <a:pt x="0" y="658"/>
                    <a:pt x="0" y="658"/>
                  </a:cubicBezTo>
                  <a:cubicBezTo>
                    <a:pt x="0" y="655"/>
                    <a:pt x="2" y="653"/>
                    <a:pt x="5" y="653"/>
                  </a:cubicBezTo>
                  <a:close/>
                  <a:moveTo>
                    <a:pt x="2073" y="481"/>
                  </a:moveTo>
                  <a:cubicBezTo>
                    <a:pt x="388" y="1"/>
                    <a:pt x="388" y="1"/>
                    <a:pt x="388" y="1"/>
                  </a:cubicBezTo>
                  <a:cubicBezTo>
                    <a:pt x="385" y="0"/>
                    <a:pt x="382" y="2"/>
                    <a:pt x="382" y="4"/>
                  </a:cubicBezTo>
                  <a:cubicBezTo>
                    <a:pt x="331" y="183"/>
                    <a:pt x="331" y="183"/>
                    <a:pt x="331" y="183"/>
                  </a:cubicBezTo>
                  <a:cubicBezTo>
                    <a:pt x="330" y="184"/>
                    <a:pt x="330" y="186"/>
                    <a:pt x="331" y="187"/>
                  </a:cubicBezTo>
                  <a:cubicBezTo>
                    <a:pt x="332" y="188"/>
                    <a:pt x="333" y="189"/>
                    <a:pt x="334" y="189"/>
                  </a:cubicBezTo>
                  <a:cubicBezTo>
                    <a:pt x="414" y="204"/>
                    <a:pt x="414" y="204"/>
                    <a:pt x="414" y="204"/>
                  </a:cubicBezTo>
                  <a:cubicBezTo>
                    <a:pt x="416" y="205"/>
                    <a:pt x="419" y="203"/>
                    <a:pt x="420" y="201"/>
                  </a:cubicBezTo>
                  <a:cubicBezTo>
                    <a:pt x="449" y="97"/>
                    <a:pt x="449" y="97"/>
                    <a:pt x="449" y="97"/>
                  </a:cubicBezTo>
                  <a:cubicBezTo>
                    <a:pt x="450" y="94"/>
                    <a:pt x="453" y="93"/>
                    <a:pt x="455" y="94"/>
                  </a:cubicBezTo>
                  <a:cubicBezTo>
                    <a:pt x="1111" y="281"/>
                    <a:pt x="1111" y="281"/>
                    <a:pt x="1111" y="281"/>
                  </a:cubicBezTo>
                  <a:cubicBezTo>
                    <a:pt x="1113" y="281"/>
                    <a:pt x="1115" y="283"/>
                    <a:pt x="1115" y="286"/>
                  </a:cubicBezTo>
                  <a:cubicBezTo>
                    <a:pt x="1114" y="288"/>
                    <a:pt x="1113" y="290"/>
                    <a:pt x="1111" y="290"/>
                  </a:cubicBezTo>
                  <a:cubicBezTo>
                    <a:pt x="1088" y="295"/>
                    <a:pt x="1066" y="304"/>
                    <a:pt x="1046" y="316"/>
                  </a:cubicBezTo>
                  <a:cubicBezTo>
                    <a:pt x="1044" y="317"/>
                    <a:pt x="1043" y="319"/>
                    <a:pt x="1043" y="321"/>
                  </a:cubicBezTo>
                  <a:cubicBezTo>
                    <a:pt x="1044" y="323"/>
                    <a:pt x="1045" y="324"/>
                    <a:pt x="1047" y="325"/>
                  </a:cubicBezTo>
                  <a:cubicBezTo>
                    <a:pt x="1322" y="377"/>
                    <a:pt x="1322" y="377"/>
                    <a:pt x="1322" y="377"/>
                  </a:cubicBezTo>
                  <a:cubicBezTo>
                    <a:pt x="1324" y="377"/>
                    <a:pt x="1326" y="376"/>
                    <a:pt x="1327" y="375"/>
                  </a:cubicBezTo>
                  <a:cubicBezTo>
                    <a:pt x="1328" y="373"/>
                    <a:pt x="1328" y="371"/>
                    <a:pt x="1327" y="369"/>
                  </a:cubicBezTo>
                  <a:cubicBezTo>
                    <a:pt x="1320" y="361"/>
                    <a:pt x="1313" y="353"/>
                    <a:pt x="1306" y="346"/>
                  </a:cubicBezTo>
                  <a:cubicBezTo>
                    <a:pt x="1304" y="344"/>
                    <a:pt x="1304" y="342"/>
                    <a:pt x="1305" y="340"/>
                  </a:cubicBezTo>
                  <a:cubicBezTo>
                    <a:pt x="1306" y="338"/>
                    <a:pt x="1308" y="337"/>
                    <a:pt x="1311" y="338"/>
                  </a:cubicBezTo>
                  <a:cubicBezTo>
                    <a:pt x="1701" y="449"/>
                    <a:pt x="1701" y="449"/>
                    <a:pt x="1701" y="449"/>
                  </a:cubicBezTo>
                  <a:cubicBezTo>
                    <a:pt x="1701" y="449"/>
                    <a:pt x="1701" y="449"/>
                    <a:pt x="1701" y="449"/>
                  </a:cubicBezTo>
                  <a:cubicBezTo>
                    <a:pt x="1997" y="505"/>
                    <a:pt x="1997" y="505"/>
                    <a:pt x="1997" y="505"/>
                  </a:cubicBezTo>
                  <a:cubicBezTo>
                    <a:pt x="1998" y="506"/>
                    <a:pt x="1999" y="506"/>
                    <a:pt x="2000" y="507"/>
                  </a:cubicBezTo>
                  <a:cubicBezTo>
                    <a:pt x="2001" y="508"/>
                    <a:pt x="2001" y="510"/>
                    <a:pt x="2001" y="511"/>
                  </a:cubicBezTo>
                  <a:cubicBezTo>
                    <a:pt x="1874" y="1177"/>
                    <a:pt x="1874" y="1177"/>
                    <a:pt x="1874" y="1177"/>
                  </a:cubicBezTo>
                  <a:cubicBezTo>
                    <a:pt x="1874" y="1178"/>
                    <a:pt x="1874" y="1178"/>
                    <a:pt x="1874" y="1178"/>
                  </a:cubicBezTo>
                  <a:cubicBezTo>
                    <a:pt x="1877" y="1178"/>
                    <a:pt x="1880" y="1177"/>
                    <a:pt x="1880" y="1174"/>
                  </a:cubicBezTo>
                  <a:cubicBezTo>
                    <a:pt x="2076" y="487"/>
                    <a:pt x="2076" y="487"/>
                    <a:pt x="2076" y="487"/>
                  </a:cubicBezTo>
                  <a:cubicBezTo>
                    <a:pt x="2077" y="486"/>
                    <a:pt x="2076" y="485"/>
                    <a:pt x="2076" y="484"/>
                  </a:cubicBezTo>
                  <a:cubicBezTo>
                    <a:pt x="2075" y="483"/>
                    <a:pt x="2074" y="482"/>
                    <a:pt x="2073" y="481"/>
                  </a:cubicBezTo>
                  <a:close/>
                  <a:moveTo>
                    <a:pt x="1965" y="527"/>
                  </a:moveTo>
                  <a:cubicBezTo>
                    <a:pt x="243" y="200"/>
                    <a:pt x="243" y="200"/>
                    <a:pt x="243" y="200"/>
                  </a:cubicBezTo>
                  <a:cubicBezTo>
                    <a:pt x="241" y="200"/>
                    <a:pt x="238" y="201"/>
                    <a:pt x="238" y="204"/>
                  </a:cubicBezTo>
                  <a:cubicBezTo>
                    <a:pt x="203" y="387"/>
                    <a:pt x="203" y="387"/>
                    <a:pt x="203" y="387"/>
                  </a:cubicBezTo>
                  <a:cubicBezTo>
                    <a:pt x="203" y="388"/>
                    <a:pt x="203" y="389"/>
                    <a:pt x="204" y="390"/>
                  </a:cubicBezTo>
                  <a:cubicBezTo>
                    <a:pt x="205" y="392"/>
                    <a:pt x="206" y="392"/>
                    <a:pt x="207" y="392"/>
                  </a:cubicBezTo>
                  <a:cubicBezTo>
                    <a:pt x="288" y="400"/>
                    <a:pt x="288" y="400"/>
                    <a:pt x="288" y="400"/>
                  </a:cubicBezTo>
                  <a:cubicBezTo>
                    <a:pt x="291" y="401"/>
                    <a:pt x="293" y="399"/>
                    <a:pt x="293" y="396"/>
                  </a:cubicBezTo>
                  <a:cubicBezTo>
                    <a:pt x="313" y="290"/>
                    <a:pt x="313" y="290"/>
                    <a:pt x="313" y="290"/>
                  </a:cubicBezTo>
                  <a:cubicBezTo>
                    <a:pt x="314" y="288"/>
                    <a:pt x="316" y="286"/>
                    <a:pt x="319" y="287"/>
                  </a:cubicBezTo>
                  <a:cubicBezTo>
                    <a:pt x="989" y="414"/>
                    <a:pt x="989" y="414"/>
                    <a:pt x="989" y="414"/>
                  </a:cubicBezTo>
                  <a:cubicBezTo>
                    <a:pt x="991" y="414"/>
                    <a:pt x="993" y="416"/>
                    <a:pt x="993" y="418"/>
                  </a:cubicBezTo>
                  <a:cubicBezTo>
                    <a:pt x="993" y="421"/>
                    <a:pt x="992" y="423"/>
                    <a:pt x="990" y="423"/>
                  </a:cubicBezTo>
                  <a:cubicBezTo>
                    <a:pt x="968" y="430"/>
                    <a:pt x="947" y="441"/>
                    <a:pt x="927" y="455"/>
                  </a:cubicBezTo>
                  <a:cubicBezTo>
                    <a:pt x="925" y="456"/>
                    <a:pt x="925" y="458"/>
                    <a:pt x="925" y="460"/>
                  </a:cubicBezTo>
                  <a:cubicBezTo>
                    <a:pt x="926" y="462"/>
                    <a:pt x="927" y="463"/>
                    <a:pt x="929" y="463"/>
                  </a:cubicBezTo>
                  <a:cubicBezTo>
                    <a:pt x="1208" y="491"/>
                    <a:pt x="1208" y="491"/>
                    <a:pt x="1208" y="491"/>
                  </a:cubicBezTo>
                  <a:cubicBezTo>
                    <a:pt x="1210" y="491"/>
                    <a:pt x="1212" y="490"/>
                    <a:pt x="1212" y="488"/>
                  </a:cubicBezTo>
                  <a:cubicBezTo>
                    <a:pt x="1213" y="486"/>
                    <a:pt x="1213" y="484"/>
                    <a:pt x="1212" y="483"/>
                  </a:cubicBezTo>
                  <a:cubicBezTo>
                    <a:pt x="1205" y="475"/>
                    <a:pt x="1197" y="468"/>
                    <a:pt x="1189" y="461"/>
                  </a:cubicBezTo>
                  <a:cubicBezTo>
                    <a:pt x="1187" y="460"/>
                    <a:pt x="1187" y="457"/>
                    <a:pt x="1188" y="455"/>
                  </a:cubicBezTo>
                  <a:cubicBezTo>
                    <a:pt x="1189" y="453"/>
                    <a:pt x="1191" y="452"/>
                    <a:pt x="1193" y="453"/>
                  </a:cubicBezTo>
                  <a:cubicBezTo>
                    <a:pt x="1592" y="529"/>
                    <a:pt x="1592" y="529"/>
                    <a:pt x="1592" y="529"/>
                  </a:cubicBezTo>
                  <a:cubicBezTo>
                    <a:pt x="1592" y="529"/>
                    <a:pt x="1592" y="529"/>
                    <a:pt x="1592" y="529"/>
                  </a:cubicBezTo>
                  <a:cubicBezTo>
                    <a:pt x="1892" y="558"/>
                    <a:pt x="1892" y="558"/>
                    <a:pt x="1892" y="558"/>
                  </a:cubicBezTo>
                  <a:cubicBezTo>
                    <a:pt x="1893" y="558"/>
                    <a:pt x="1894" y="559"/>
                    <a:pt x="1895" y="560"/>
                  </a:cubicBezTo>
                  <a:cubicBezTo>
                    <a:pt x="1896" y="561"/>
                    <a:pt x="1896" y="562"/>
                    <a:pt x="1896" y="563"/>
                  </a:cubicBezTo>
                  <a:cubicBezTo>
                    <a:pt x="1830" y="1238"/>
                    <a:pt x="1830" y="1238"/>
                    <a:pt x="1830" y="1238"/>
                  </a:cubicBezTo>
                  <a:cubicBezTo>
                    <a:pt x="1830" y="1239"/>
                    <a:pt x="1830" y="1239"/>
                    <a:pt x="1830" y="1239"/>
                  </a:cubicBezTo>
                  <a:cubicBezTo>
                    <a:pt x="1833" y="1239"/>
                    <a:pt x="1835" y="1237"/>
                    <a:pt x="1836" y="1235"/>
                  </a:cubicBezTo>
                  <a:cubicBezTo>
                    <a:pt x="1969" y="533"/>
                    <a:pt x="1969" y="533"/>
                    <a:pt x="1969" y="533"/>
                  </a:cubicBezTo>
                  <a:cubicBezTo>
                    <a:pt x="1969" y="532"/>
                    <a:pt x="1969" y="531"/>
                    <a:pt x="1968" y="530"/>
                  </a:cubicBezTo>
                  <a:cubicBezTo>
                    <a:pt x="1967" y="528"/>
                    <a:pt x="1966" y="528"/>
                    <a:pt x="1965" y="527"/>
                  </a:cubicBezTo>
                  <a:close/>
                  <a:moveTo>
                    <a:pt x="1859" y="585"/>
                  </a:moveTo>
                  <a:cubicBezTo>
                    <a:pt x="113" y="427"/>
                    <a:pt x="113" y="427"/>
                    <a:pt x="113" y="427"/>
                  </a:cubicBezTo>
                  <a:cubicBezTo>
                    <a:pt x="110" y="427"/>
                    <a:pt x="108" y="429"/>
                    <a:pt x="108" y="432"/>
                  </a:cubicBezTo>
                  <a:cubicBezTo>
                    <a:pt x="91" y="617"/>
                    <a:pt x="91" y="617"/>
                    <a:pt x="91" y="617"/>
                  </a:cubicBezTo>
                  <a:cubicBezTo>
                    <a:pt x="91" y="618"/>
                    <a:pt x="91" y="620"/>
                    <a:pt x="92" y="621"/>
                  </a:cubicBezTo>
                  <a:cubicBezTo>
                    <a:pt x="93" y="622"/>
                    <a:pt x="95" y="622"/>
                    <a:pt x="96" y="622"/>
                  </a:cubicBezTo>
                  <a:cubicBezTo>
                    <a:pt x="177" y="622"/>
                    <a:pt x="177" y="622"/>
                    <a:pt x="177" y="622"/>
                  </a:cubicBezTo>
                  <a:cubicBezTo>
                    <a:pt x="180" y="622"/>
                    <a:pt x="182" y="620"/>
                    <a:pt x="182" y="618"/>
                  </a:cubicBezTo>
                  <a:cubicBezTo>
                    <a:pt x="192" y="510"/>
                    <a:pt x="192" y="510"/>
                    <a:pt x="192" y="510"/>
                  </a:cubicBezTo>
                  <a:cubicBezTo>
                    <a:pt x="192" y="508"/>
                    <a:pt x="194" y="506"/>
                    <a:pt x="197" y="506"/>
                  </a:cubicBezTo>
                  <a:cubicBezTo>
                    <a:pt x="876" y="567"/>
                    <a:pt x="876" y="567"/>
                    <a:pt x="876" y="567"/>
                  </a:cubicBezTo>
                  <a:cubicBezTo>
                    <a:pt x="878" y="567"/>
                    <a:pt x="880" y="569"/>
                    <a:pt x="881" y="571"/>
                  </a:cubicBezTo>
                  <a:cubicBezTo>
                    <a:pt x="881" y="573"/>
                    <a:pt x="880" y="576"/>
                    <a:pt x="878" y="576"/>
                  </a:cubicBezTo>
                  <a:cubicBezTo>
                    <a:pt x="857" y="586"/>
                    <a:pt x="837" y="598"/>
                    <a:pt x="818" y="614"/>
                  </a:cubicBezTo>
                  <a:cubicBezTo>
                    <a:pt x="817" y="615"/>
                    <a:pt x="816" y="617"/>
                    <a:pt x="817" y="619"/>
                  </a:cubicBezTo>
                  <a:cubicBezTo>
                    <a:pt x="818" y="621"/>
                    <a:pt x="819" y="622"/>
                    <a:pt x="821" y="622"/>
                  </a:cubicBezTo>
                  <a:cubicBezTo>
                    <a:pt x="1101" y="622"/>
                    <a:pt x="1101" y="622"/>
                    <a:pt x="1101" y="622"/>
                  </a:cubicBezTo>
                  <a:cubicBezTo>
                    <a:pt x="1103" y="622"/>
                    <a:pt x="1105" y="621"/>
                    <a:pt x="1106" y="619"/>
                  </a:cubicBezTo>
                  <a:cubicBezTo>
                    <a:pt x="1106" y="617"/>
                    <a:pt x="1106" y="615"/>
                    <a:pt x="1104" y="614"/>
                  </a:cubicBezTo>
                  <a:cubicBezTo>
                    <a:pt x="1097" y="607"/>
                    <a:pt x="1088" y="600"/>
                    <a:pt x="1080" y="595"/>
                  </a:cubicBezTo>
                  <a:cubicBezTo>
                    <a:pt x="1078" y="593"/>
                    <a:pt x="1077" y="591"/>
                    <a:pt x="1078" y="589"/>
                  </a:cubicBezTo>
                  <a:cubicBezTo>
                    <a:pt x="1079" y="587"/>
                    <a:pt x="1081" y="586"/>
                    <a:pt x="1083" y="586"/>
                  </a:cubicBezTo>
                  <a:cubicBezTo>
                    <a:pt x="1487" y="622"/>
                    <a:pt x="1487" y="622"/>
                    <a:pt x="1487" y="622"/>
                  </a:cubicBezTo>
                  <a:cubicBezTo>
                    <a:pt x="1487" y="622"/>
                    <a:pt x="1487" y="622"/>
                    <a:pt x="1487" y="622"/>
                  </a:cubicBezTo>
                  <a:cubicBezTo>
                    <a:pt x="1789" y="622"/>
                    <a:pt x="1789" y="622"/>
                    <a:pt x="1789" y="622"/>
                  </a:cubicBezTo>
                  <a:cubicBezTo>
                    <a:pt x="1791" y="622"/>
                    <a:pt x="1793" y="624"/>
                    <a:pt x="1793" y="627"/>
                  </a:cubicBezTo>
                  <a:cubicBezTo>
                    <a:pt x="1793" y="1306"/>
                    <a:pt x="1793" y="1306"/>
                    <a:pt x="1793" y="1306"/>
                  </a:cubicBezTo>
                  <a:cubicBezTo>
                    <a:pt x="1794" y="1306"/>
                    <a:pt x="1794" y="1306"/>
                    <a:pt x="1794" y="1306"/>
                  </a:cubicBezTo>
                  <a:cubicBezTo>
                    <a:pt x="1796" y="1306"/>
                    <a:pt x="1799" y="1304"/>
                    <a:pt x="1799" y="1301"/>
                  </a:cubicBezTo>
                  <a:cubicBezTo>
                    <a:pt x="1863" y="590"/>
                    <a:pt x="1863" y="590"/>
                    <a:pt x="1863" y="590"/>
                  </a:cubicBezTo>
                  <a:cubicBezTo>
                    <a:pt x="1863" y="587"/>
                    <a:pt x="1861" y="585"/>
                    <a:pt x="1859" y="585"/>
                  </a:cubicBezTo>
                  <a:close/>
                  <a:moveTo>
                    <a:pt x="95" y="724"/>
                  </a:moveTo>
                  <a:cubicBezTo>
                    <a:pt x="778" y="724"/>
                    <a:pt x="778" y="724"/>
                    <a:pt x="778" y="724"/>
                  </a:cubicBezTo>
                  <a:cubicBezTo>
                    <a:pt x="780" y="724"/>
                    <a:pt x="782" y="725"/>
                    <a:pt x="782" y="728"/>
                  </a:cubicBezTo>
                  <a:cubicBezTo>
                    <a:pt x="783" y="730"/>
                    <a:pt x="782" y="732"/>
                    <a:pt x="780" y="733"/>
                  </a:cubicBezTo>
                  <a:cubicBezTo>
                    <a:pt x="693" y="781"/>
                    <a:pt x="632" y="889"/>
                    <a:pt x="632" y="1015"/>
                  </a:cubicBezTo>
                  <a:cubicBezTo>
                    <a:pt x="632" y="1141"/>
                    <a:pt x="693" y="1249"/>
                    <a:pt x="780" y="1297"/>
                  </a:cubicBezTo>
                  <a:cubicBezTo>
                    <a:pt x="782" y="1298"/>
                    <a:pt x="783" y="1300"/>
                    <a:pt x="782" y="1303"/>
                  </a:cubicBezTo>
                  <a:cubicBezTo>
                    <a:pt x="782" y="1305"/>
                    <a:pt x="780" y="1306"/>
                    <a:pt x="778" y="1306"/>
                  </a:cubicBezTo>
                  <a:cubicBezTo>
                    <a:pt x="218" y="1306"/>
                    <a:pt x="218" y="1306"/>
                    <a:pt x="218" y="1306"/>
                  </a:cubicBezTo>
                  <a:cubicBezTo>
                    <a:pt x="217" y="1306"/>
                    <a:pt x="215" y="1305"/>
                    <a:pt x="214" y="1304"/>
                  </a:cubicBezTo>
                  <a:cubicBezTo>
                    <a:pt x="213" y="1302"/>
                    <a:pt x="213" y="1300"/>
                    <a:pt x="214" y="1299"/>
                  </a:cubicBezTo>
                  <a:cubicBezTo>
                    <a:pt x="223" y="1285"/>
                    <a:pt x="228" y="1269"/>
                    <a:pt x="228" y="1251"/>
                  </a:cubicBezTo>
                  <a:cubicBezTo>
                    <a:pt x="228" y="1202"/>
                    <a:pt x="189" y="1163"/>
                    <a:pt x="140" y="1163"/>
                  </a:cubicBezTo>
                  <a:cubicBezTo>
                    <a:pt x="125" y="1163"/>
                    <a:pt x="110" y="1166"/>
                    <a:pt x="98" y="1173"/>
                  </a:cubicBezTo>
                  <a:cubicBezTo>
                    <a:pt x="96" y="1174"/>
                    <a:pt x="95" y="1174"/>
                    <a:pt x="93" y="1173"/>
                  </a:cubicBezTo>
                  <a:cubicBezTo>
                    <a:pt x="92" y="1172"/>
                    <a:pt x="91" y="1171"/>
                    <a:pt x="91" y="1169"/>
                  </a:cubicBezTo>
                  <a:cubicBezTo>
                    <a:pt x="91" y="729"/>
                    <a:pt x="91" y="729"/>
                    <a:pt x="91" y="729"/>
                  </a:cubicBezTo>
                  <a:cubicBezTo>
                    <a:pt x="91" y="726"/>
                    <a:pt x="93" y="724"/>
                    <a:pt x="95" y="724"/>
                  </a:cubicBezTo>
                  <a:close/>
                  <a:moveTo>
                    <a:pt x="140" y="838"/>
                  </a:moveTo>
                  <a:cubicBezTo>
                    <a:pt x="134" y="829"/>
                    <a:pt x="129" y="817"/>
                    <a:pt x="127" y="807"/>
                  </a:cubicBezTo>
                  <a:cubicBezTo>
                    <a:pt x="126" y="804"/>
                    <a:pt x="127" y="802"/>
                    <a:pt x="129" y="801"/>
                  </a:cubicBezTo>
                  <a:cubicBezTo>
                    <a:pt x="207" y="768"/>
                    <a:pt x="207" y="768"/>
                    <a:pt x="207" y="768"/>
                  </a:cubicBezTo>
                  <a:cubicBezTo>
                    <a:pt x="208" y="768"/>
                    <a:pt x="209" y="767"/>
                    <a:pt x="209" y="767"/>
                  </a:cubicBezTo>
                  <a:cubicBezTo>
                    <a:pt x="216" y="767"/>
                    <a:pt x="216" y="767"/>
                    <a:pt x="216" y="767"/>
                  </a:cubicBezTo>
                  <a:cubicBezTo>
                    <a:pt x="218" y="767"/>
                    <a:pt x="220" y="770"/>
                    <a:pt x="220" y="772"/>
                  </a:cubicBezTo>
                  <a:cubicBezTo>
                    <a:pt x="220" y="905"/>
                    <a:pt x="220" y="905"/>
                    <a:pt x="220" y="905"/>
                  </a:cubicBezTo>
                  <a:cubicBezTo>
                    <a:pt x="220" y="907"/>
                    <a:pt x="223" y="910"/>
                    <a:pt x="225" y="910"/>
                  </a:cubicBezTo>
                  <a:cubicBezTo>
                    <a:pt x="253" y="910"/>
                    <a:pt x="253" y="910"/>
                    <a:pt x="253" y="910"/>
                  </a:cubicBezTo>
                  <a:cubicBezTo>
                    <a:pt x="255" y="910"/>
                    <a:pt x="257" y="911"/>
                    <a:pt x="257" y="913"/>
                  </a:cubicBezTo>
                  <a:cubicBezTo>
                    <a:pt x="260" y="925"/>
                    <a:pt x="260" y="936"/>
                    <a:pt x="257" y="948"/>
                  </a:cubicBezTo>
                  <a:cubicBezTo>
                    <a:pt x="257" y="950"/>
                    <a:pt x="255" y="952"/>
                    <a:pt x="253" y="952"/>
                  </a:cubicBezTo>
                  <a:cubicBezTo>
                    <a:pt x="140" y="952"/>
                    <a:pt x="140" y="952"/>
                    <a:pt x="140" y="952"/>
                  </a:cubicBezTo>
                  <a:cubicBezTo>
                    <a:pt x="137" y="952"/>
                    <a:pt x="136" y="950"/>
                    <a:pt x="135" y="948"/>
                  </a:cubicBezTo>
                  <a:cubicBezTo>
                    <a:pt x="133" y="936"/>
                    <a:pt x="133" y="925"/>
                    <a:pt x="135" y="913"/>
                  </a:cubicBezTo>
                  <a:cubicBezTo>
                    <a:pt x="136" y="911"/>
                    <a:pt x="137" y="910"/>
                    <a:pt x="140" y="910"/>
                  </a:cubicBezTo>
                  <a:cubicBezTo>
                    <a:pt x="168" y="910"/>
                    <a:pt x="168" y="910"/>
                    <a:pt x="168" y="910"/>
                  </a:cubicBezTo>
                  <a:cubicBezTo>
                    <a:pt x="170" y="910"/>
                    <a:pt x="173" y="907"/>
                    <a:pt x="173" y="905"/>
                  </a:cubicBezTo>
                  <a:cubicBezTo>
                    <a:pt x="173" y="836"/>
                    <a:pt x="173" y="836"/>
                    <a:pt x="173" y="836"/>
                  </a:cubicBezTo>
                  <a:cubicBezTo>
                    <a:pt x="173" y="835"/>
                    <a:pt x="172" y="833"/>
                    <a:pt x="170" y="833"/>
                  </a:cubicBezTo>
                  <a:cubicBezTo>
                    <a:pt x="169" y="832"/>
                    <a:pt x="168" y="831"/>
                    <a:pt x="166" y="832"/>
                  </a:cubicBezTo>
                  <a:cubicBezTo>
                    <a:pt x="146" y="840"/>
                    <a:pt x="146" y="840"/>
                    <a:pt x="146" y="840"/>
                  </a:cubicBezTo>
                  <a:cubicBezTo>
                    <a:pt x="144" y="841"/>
                    <a:pt x="141" y="840"/>
                    <a:pt x="140" y="838"/>
                  </a:cubicBezTo>
                  <a:close/>
                  <a:moveTo>
                    <a:pt x="351" y="765"/>
                  </a:moveTo>
                  <a:cubicBezTo>
                    <a:pt x="436" y="765"/>
                    <a:pt x="436" y="886"/>
                    <a:pt x="406" y="928"/>
                  </a:cubicBezTo>
                  <a:cubicBezTo>
                    <a:pt x="376" y="971"/>
                    <a:pt x="277" y="974"/>
                    <a:pt x="277" y="861"/>
                  </a:cubicBezTo>
                  <a:cubicBezTo>
                    <a:pt x="277" y="813"/>
                    <a:pt x="296" y="765"/>
                    <a:pt x="351" y="765"/>
                  </a:cubicBezTo>
                  <a:close/>
                  <a:moveTo>
                    <a:pt x="522" y="765"/>
                  </a:moveTo>
                  <a:cubicBezTo>
                    <a:pt x="607" y="765"/>
                    <a:pt x="607" y="886"/>
                    <a:pt x="577" y="928"/>
                  </a:cubicBezTo>
                  <a:cubicBezTo>
                    <a:pt x="546" y="971"/>
                    <a:pt x="448" y="974"/>
                    <a:pt x="448" y="861"/>
                  </a:cubicBezTo>
                  <a:cubicBezTo>
                    <a:pt x="448" y="813"/>
                    <a:pt x="467" y="765"/>
                    <a:pt x="522" y="765"/>
                  </a:cubicBezTo>
                  <a:close/>
                  <a:moveTo>
                    <a:pt x="350" y="808"/>
                  </a:moveTo>
                  <a:cubicBezTo>
                    <a:pt x="318" y="808"/>
                    <a:pt x="318" y="913"/>
                    <a:pt x="350" y="913"/>
                  </a:cubicBezTo>
                  <a:cubicBezTo>
                    <a:pt x="382" y="913"/>
                    <a:pt x="382" y="808"/>
                    <a:pt x="350" y="808"/>
                  </a:cubicBezTo>
                  <a:close/>
                  <a:moveTo>
                    <a:pt x="520" y="808"/>
                  </a:moveTo>
                  <a:cubicBezTo>
                    <a:pt x="487" y="808"/>
                    <a:pt x="487" y="913"/>
                    <a:pt x="520" y="913"/>
                  </a:cubicBezTo>
                  <a:cubicBezTo>
                    <a:pt x="552" y="913"/>
                    <a:pt x="552" y="808"/>
                    <a:pt x="520" y="808"/>
                  </a:cubicBezTo>
                  <a:close/>
                  <a:moveTo>
                    <a:pt x="985" y="724"/>
                  </a:moveTo>
                  <a:cubicBezTo>
                    <a:pt x="1547" y="724"/>
                    <a:pt x="1547" y="724"/>
                    <a:pt x="1547" y="724"/>
                  </a:cubicBezTo>
                  <a:cubicBezTo>
                    <a:pt x="1549" y="724"/>
                    <a:pt x="1550" y="725"/>
                    <a:pt x="1551" y="727"/>
                  </a:cubicBezTo>
                  <a:cubicBezTo>
                    <a:pt x="1552" y="728"/>
                    <a:pt x="1552" y="730"/>
                    <a:pt x="1551" y="732"/>
                  </a:cubicBezTo>
                  <a:cubicBezTo>
                    <a:pt x="1540" y="746"/>
                    <a:pt x="1534" y="764"/>
                    <a:pt x="1534" y="783"/>
                  </a:cubicBezTo>
                  <a:cubicBezTo>
                    <a:pt x="1534" y="832"/>
                    <a:pt x="1574" y="872"/>
                    <a:pt x="1623" y="872"/>
                  </a:cubicBezTo>
                  <a:cubicBezTo>
                    <a:pt x="1638" y="872"/>
                    <a:pt x="1652" y="868"/>
                    <a:pt x="1665" y="861"/>
                  </a:cubicBezTo>
                  <a:cubicBezTo>
                    <a:pt x="1666" y="860"/>
                    <a:pt x="1668" y="860"/>
                    <a:pt x="1670" y="861"/>
                  </a:cubicBezTo>
                  <a:cubicBezTo>
                    <a:pt x="1671" y="862"/>
                    <a:pt x="1672" y="863"/>
                    <a:pt x="1672" y="865"/>
                  </a:cubicBezTo>
                  <a:cubicBezTo>
                    <a:pt x="1672" y="1301"/>
                    <a:pt x="1672" y="1301"/>
                    <a:pt x="1672" y="1301"/>
                  </a:cubicBezTo>
                  <a:cubicBezTo>
                    <a:pt x="1672" y="1304"/>
                    <a:pt x="1670" y="1306"/>
                    <a:pt x="1667" y="1306"/>
                  </a:cubicBezTo>
                  <a:cubicBezTo>
                    <a:pt x="985" y="1306"/>
                    <a:pt x="985" y="1306"/>
                    <a:pt x="985" y="1306"/>
                  </a:cubicBezTo>
                  <a:cubicBezTo>
                    <a:pt x="983" y="1306"/>
                    <a:pt x="981" y="1305"/>
                    <a:pt x="980" y="1303"/>
                  </a:cubicBezTo>
                  <a:cubicBezTo>
                    <a:pt x="980" y="1300"/>
                    <a:pt x="981" y="1298"/>
                    <a:pt x="983" y="1297"/>
                  </a:cubicBezTo>
                  <a:cubicBezTo>
                    <a:pt x="1070" y="1249"/>
                    <a:pt x="1130" y="1141"/>
                    <a:pt x="1130" y="1015"/>
                  </a:cubicBezTo>
                  <a:cubicBezTo>
                    <a:pt x="1130" y="889"/>
                    <a:pt x="1070" y="781"/>
                    <a:pt x="983" y="733"/>
                  </a:cubicBezTo>
                  <a:cubicBezTo>
                    <a:pt x="981" y="732"/>
                    <a:pt x="980" y="730"/>
                    <a:pt x="980" y="728"/>
                  </a:cubicBezTo>
                  <a:cubicBezTo>
                    <a:pt x="981" y="725"/>
                    <a:pt x="983" y="724"/>
                    <a:pt x="985" y="724"/>
                  </a:cubicBezTo>
                  <a:close/>
                  <a:moveTo>
                    <a:pt x="982" y="878"/>
                  </a:moveTo>
                  <a:cubicBezTo>
                    <a:pt x="964" y="791"/>
                    <a:pt x="782" y="794"/>
                    <a:pt x="776" y="891"/>
                  </a:cubicBezTo>
                  <a:cubicBezTo>
                    <a:pt x="775" y="893"/>
                    <a:pt x="774" y="894"/>
                    <a:pt x="773" y="895"/>
                  </a:cubicBezTo>
                  <a:cubicBezTo>
                    <a:pt x="682" y="932"/>
                    <a:pt x="700" y="1113"/>
                    <a:pt x="812" y="1076"/>
                  </a:cubicBezTo>
                  <a:cubicBezTo>
                    <a:pt x="812" y="1076"/>
                    <a:pt x="812" y="1076"/>
                    <a:pt x="812" y="1076"/>
                  </a:cubicBezTo>
                  <a:cubicBezTo>
                    <a:pt x="817" y="1084"/>
                    <a:pt x="825" y="1093"/>
                    <a:pt x="830" y="1098"/>
                  </a:cubicBezTo>
                  <a:cubicBezTo>
                    <a:pt x="831" y="1099"/>
                    <a:pt x="832" y="1101"/>
                    <a:pt x="832" y="1102"/>
                  </a:cubicBezTo>
                  <a:cubicBezTo>
                    <a:pt x="832" y="1104"/>
                    <a:pt x="831" y="1105"/>
                    <a:pt x="829" y="1106"/>
                  </a:cubicBezTo>
                  <a:cubicBezTo>
                    <a:pt x="814" y="1115"/>
                    <a:pt x="799" y="1130"/>
                    <a:pt x="787" y="1149"/>
                  </a:cubicBezTo>
                  <a:cubicBezTo>
                    <a:pt x="786" y="1151"/>
                    <a:pt x="786" y="1153"/>
                    <a:pt x="788" y="1155"/>
                  </a:cubicBezTo>
                  <a:cubicBezTo>
                    <a:pt x="813" y="1184"/>
                    <a:pt x="847" y="1202"/>
                    <a:pt x="884" y="1202"/>
                  </a:cubicBezTo>
                  <a:cubicBezTo>
                    <a:pt x="921" y="1202"/>
                    <a:pt x="955" y="1184"/>
                    <a:pt x="981" y="1155"/>
                  </a:cubicBezTo>
                  <a:cubicBezTo>
                    <a:pt x="982" y="1153"/>
                    <a:pt x="982" y="1151"/>
                    <a:pt x="981" y="1149"/>
                  </a:cubicBezTo>
                  <a:cubicBezTo>
                    <a:pt x="972" y="1133"/>
                    <a:pt x="958" y="1118"/>
                    <a:pt x="942" y="1108"/>
                  </a:cubicBezTo>
                  <a:cubicBezTo>
                    <a:pt x="941" y="1107"/>
                    <a:pt x="940" y="1106"/>
                    <a:pt x="940" y="1104"/>
                  </a:cubicBezTo>
                  <a:cubicBezTo>
                    <a:pt x="940" y="1103"/>
                    <a:pt x="940" y="1102"/>
                    <a:pt x="941" y="1101"/>
                  </a:cubicBezTo>
                  <a:cubicBezTo>
                    <a:pt x="947" y="1094"/>
                    <a:pt x="953" y="1088"/>
                    <a:pt x="957" y="1081"/>
                  </a:cubicBezTo>
                  <a:cubicBezTo>
                    <a:pt x="957" y="1081"/>
                    <a:pt x="957" y="1081"/>
                    <a:pt x="957" y="1081"/>
                  </a:cubicBezTo>
                  <a:cubicBezTo>
                    <a:pt x="1076" y="1081"/>
                    <a:pt x="1071" y="914"/>
                    <a:pt x="985" y="881"/>
                  </a:cubicBezTo>
                  <a:cubicBezTo>
                    <a:pt x="983" y="881"/>
                    <a:pt x="982" y="879"/>
                    <a:pt x="982" y="878"/>
                  </a:cubicBezTo>
                  <a:close/>
                  <a:moveTo>
                    <a:pt x="923" y="1054"/>
                  </a:moveTo>
                  <a:cubicBezTo>
                    <a:pt x="969" y="1051"/>
                    <a:pt x="943" y="1025"/>
                    <a:pt x="931" y="973"/>
                  </a:cubicBezTo>
                  <a:cubicBezTo>
                    <a:pt x="931" y="972"/>
                    <a:pt x="931" y="971"/>
                    <a:pt x="932" y="970"/>
                  </a:cubicBezTo>
                  <a:cubicBezTo>
                    <a:pt x="932" y="968"/>
                    <a:pt x="934" y="968"/>
                    <a:pt x="935" y="968"/>
                  </a:cubicBezTo>
                  <a:cubicBezTo>
                    <a:pt x="947" y="966"/>
                    <a:pt x="959" y="966"/>
                    <a:pt x="971" y="969"/>
                  </a:cubicBezTo>
                  <a:cubicBezTo>
                    <a:pt x="963" y="955"/>
                    <a:pt x="939" y="953"/>
                    <a:pt x="927" y="966"/>
                  </a:cubicBezTo>
                  <a:cubicBezTo>
                    <a:pt x="926" y="967"/>
                    <a:pt x="925" y="968"/>
                    <a:pt x="925" y="970"/>
                  </a:cubicBezTo>
                  <a:cubicBezTo>
                    <a:pt x="927" y="1005"/>
                    <a:pt x="947" y="1032"/>
                    <a:pt x="920" y="1045"/>
                  </a:cubicBezTo>
                  <a:cubicBezTo>
                    <a:pt x="918" y="1046"/>
                    <a:pt x="917" y="1048"/>
                    <a:pt x="918" y="1051"/>
                  </a:cubicBezTo>
                  <a:cubicBezTo>
                    <a:pt x="918" y="1053"/>
                    <a:pt x="920" y="1054"/>
                    <a:pt x="923" y="1054"/>
                  </a:cubicBezTo>
                  <a:close/>
                  <a:moveTo>
                    <a:pt x="887" y="968"/>
                  </a:moveTo>
                  <a:cubicBezTo>
                    <a:pt x="867" y="968"/>
                    <a:pt x="854" y="969"/>
                    <a:pt x="844" y="970"/>
                  </a:cubicBezTo>
                  <a:cubicBezTo>
                    <a:pt x="851" y="956"/>
                    <a:pt x="878" y="956"/>
                    <a:pt x="887" y="968"/>
                  </a:cubicBezTo>
                  <a:close/>
                </a:path>
              </a:pathLst>
            </a:custGeom>
            <a:solidFill>
              <a:srgbClr val="18AEEF"/>
            </a:solidFill>
            <a:ln>
              <a:no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104" name="Group 103">
            <a:extLst>
              <a:ext uri="{FF2B5EF4-FFF2-40B4-BE49-F238E27FC236}">
                <a16:creationId xmlns:a16="http://schemas.microsoft.com/office/drawing/2014/main" id="{6B005AFE-9965-8E46-B789-6E9EF0DE0B97}"/>
              </a:ext>
            </a:extLst>
          </p:cNvPr>
          <p:cNvGrpSpPr/>
          <p:nvPr/>
        </p:nvGrpSpPr>
        <p:grpSpPr>
          <a:xfrm>
            <a:off x="9599941" y="1709142"/>
            <a:ext cx="1727261" cy="866599"/>
            <a:chOff x="3845291" y="1111744"/>
            <a:chExt cx="1295783" cy="649948"/>
          </a:xfrm>
        </p:grpSpPr>
        <p:sp>
          <p:nvSpPr>
            <p:cNvPr id="105" name="TextBox 104">
              <a:extLst>
                <a:ext uri="{FF2B5EF4-FFF2-40B4-BE49-F238E27FC236}">
                  <a16:creationId xmlns:a16="http://schemas.microsoft.com/office/drawing/2014/main" id="{55E44692-7664-CD4A-8A00-07944C9C8DE8}"/>
                </a:ext>
              </a:extLst>
            </p:cNvPr>
            <p:cNvSpPr txBox="1"/>
            <p:nvPr/>
          </p:nvSpPr>
          <p:spPr>
            <a:xfrm>
              <a:off x="3845291" y="1553943"/>
              <a:ext cx="1295783" cy="207749"/>
            </a:xfrm>
            <a:prstGeom prst="rect">
              <a:avLst/>
            </a:prstGeom>
            <a:noFill/>
          </p:spPr>
          <p:txBody>
            <a:bodyPr wrap="square" rtlCol="0" anchor="ctr">
              <a:spAutoFit/>
            </a:bodyPr>
            <a:lstStyle/>
            <a:p>
              <a:pPr algn="ctr" defTabSz="573253">
                <a:spcAft>
                  <a:spcPts val="533"/>
                </a:spcAft>
                <a:buSzPct val="100000"/>
              </a:pPr>
              <a:r>
                <a:rPr lang="en-US" sz="1200" dirty="0">
                  <a:solidFill>
                    <a:prstClr val="black">
                      <a:lumMod val="95000"/>
                      <a:lumOff val="5000"/>
                    </a:prstClr>
                  </a:solidFill>
                  <a:latin typeface="Arial"/>
                  <a:cs typeface="HP Simplified" pitchFamily="34" charset="0"/>
                </a:rPr>
                <a:t>Hospitals</a:t>
              </a:r>
            </a:p>
          </p:txBody>
        </p:sp>
        <p:sp>
          <p:nvSpPr>
            <p:cNvPr id="106" name="Freeform 9">
              <a:extLst>
                <a:ext uri="{FF2B5EF4-FFF2-40B4-BE49-F238E27FC236}">
                  <a16:creationId xmlns:a16="http://schemas.microsoft.com/office/drawing/2014/main" id="{AD6FF38F-7F06-6744-B477-E5932EF88404}"/>
                </a:ext>
              </a:extLst>
            </p:cNvPr>
            <p:cNvSpPr>
              <a:spLocks noEditPoints="1"/>
            </p:cNvSpPr>
            <p:nvPr/>
          </p:nvSpPr>
          <p:spPr bwMode="auto">
            <a:xfrm>
              <a:off x="4268028" y="1111744"/>
              <a:ext cx="386401" cy="442778"/>
            </a:xfrm>
            <a:custGeom>
              <a:avLst/>
              <a:gdLst>
                <a:gd name="T0" fmla="*/ 1328 w 1328"/>
                <a:gd name="T1" fmla="*/ 1291 h 1291"/>
                <a:gd name="T2" fmla="*/ 91 w 1328"/>
                <a:gd name="T3" fmla="*/ 1291 h 1291"/>
                <a:gd name="T4" fmla="*/ 0 w 1328"/>
                <a:gd name="T5" fmla="*/ 1215 h 1291"/>
                <a:gd name="T6" fmla="*/ 91 w 1328"/>
                <a:gd name="T7" fmla="*/ 283 h 1291"/>
                <a:gd name="T8" fmla="*/ 200 w 1328"/>
                <a:gd name="T9" fmla="*/ 148 h 1291"/>
                <a:gd name="T10" fmla="*/ 437 w 1328"/>
                <a:gd name="T11" fmla="*/ 0 h 1291"/>
                <a:gd name="T12" fmla="*/ 900 w 1328"/>
                <a:gd name="T13" fmla="*/ 148 h 1291"/>
                <a:gd name="T14" fmla="*/ 1138 w 1328"/>
                <a:gd name="T15" fmla="*/ 283 h 1291"/>
                <a:gd name="T16" fmla="*/ 1247 w 1328"/>
                <a:gd name="T17" fmla="*/ 1215 h 1291"/>
                <a:gd name="T18" fmla="*/ 763 w 1328"/>
                <a:gd name="T19" fmla="*/ 110 h 1291"/>
                <a:gd name="T20" fmla="*/ 703 w 1328"/>
                <a:gd name="T21" fmla="*/ 50 h 1291"/>
                <a:gd name="T22" fmla="*/ 627 w 1328"/>
                <a:gd name="T23" fmla="*/ 110 h 1291"/>
                <a:gd name="T24" fmla="*/ 568 w 1328"/>
                <a:gd name="T25" fmla="*/ 186 h 1291"/>
                <a:gd name="T26" fmla="*/ 627 w 1328"/>
                <a:gd name="T27" fmla="*/ 248 h 1291"/>
                <a:gd name="T28" fmla="*/ 703 w 1328"/>
                <a:gd name="T29" fmla="*/ 186 h 1291"/>
                <a:gd name="T30" fmla="*/ 763 w 1328"/>
                <a:gd name="T31" fmla="*/ 110 h 1291"/>
                <a:gd name="T32" fmla="*/ 200 w 1328"/>
                <a:gd name="T33" fmla="*/ 340 h 1291"/>
                <a:gd name="T34" fmla="*/ 352 w 1328"/>
                <a:gd name="T35" fmla="*/ 492 h 1291"/>
                <a:gd name="T36" fmla="*/ 613 w 1328"/>
                <a:gd name="T37" fmla="*/ 340 h 1291"/>
                <a:gd name="T38" fmla="*/ 461 w 1328"/>
                <a:gd name="T39" fmla="*/ 492 h 1291"/>
                <a:gd name="T40" fmla="*/ 613 w 1328"/>
                <a:gd name="T41" fmla="*/ 340 h 1291"/>
                <a:gd name="T42" fmla="*/ 725 w 1328"/>
                <a:gd name="T43" fmla="*/ 340 h 1291"/>
                <a:gd name="T44" fmla="*/ 874 w 1328"/>
                <a:gd name="T45" fmla="*/ 492 h 1291"/>
                <a:gd name="T46" fmla="*/ 1138 w 1328"/>
                <a:gd name="T47" fmla="*/ 340 h 1291"/>
                <a:gd name="T48" fmla="*/ 986 w 1328"/>
                <a:gd name="T49" fmla="*/ 492 h 1291"/>
                <a:gd name="T50" fmla="*/ 1138 w 1328"/>
                <a:gd name="T51" fmla="*/ 340 h 1291"/>
                <a:gd name="T52" fmla="*/ 200 w 1328"/>
                <a:gd name="T53" fmla="*/ 566 h 1291"/>
                <a:gd name="T54" fmla="*/ 352 w 1328"/>
                <a:gd name="T55" fmla="*/ 716 h 1291"/>
                <a:gd name="T56" fmla="*/ 613 w 1328"/>
                <a:gd name="T57" fmla="*/ 566 h 1291"/>
                <a:gd name="T58" fmla="*/ 461 w 1328"/>
                <a:gd name="T59" fmla="*/ 716 h 1291"/>
                <a:gd name="T60" fmla="*/ 613 w 1328"/>
                <a:gd name="T61" fmla="*/ 566 h 1291"/>
                <a:gd name="T62" fmla="*/ 725 w 1328"/>
                <a:gd name="T63" fmla="*/ 566 h 1291"/>
                <a:gd name="T64" fmla="*/ 874 w 1328"/>
                <a:gd name="T65" fmla="*/ 716 h 1291"/>
                <a:gd name="T66" fmla="*/ 1138 w 1328"/>
                <a:gd name="T67" fmla="*/ 566 h 1291"/>
                <a:gd name="T68" fmla="*/ 986 w 1328"/>
                <a:gd name="T69" fmla="*/ 716 h 1291"/>
                <a:gd name="T70" fmla="*/ 1138 w 1328"/>
                <a:gd name="T71" fmla="*/ 566 h 1291"/>
                <a:gd name="T72" fmla="*/ 200 w 1328"/>
                <a:gd name="T73" fmla="*/ 789 h 1291"/>
                <a:gd name="T74" fmla="*/ 352 w 1328"/>
                <a:gd name="T75" fmla="*/ 941 h 1291"/>
                <a:gd name="T76" fmla="*/ 1138 w 1328"/>
                <a:gd name="T77" fmla="*/ 789 h 1291"/>
                <a:gd name="T78" fmla="*/ 986 w 1328"/>
                <a:gd name="T79" fmla="*/ 941 h 1291"/>
                <a:gd name="T80" fmla="*/ 1138 w 1328"/>
                <a:gd name="T81" fmla="*/ 789 h 1291"/>
                <a:gd name="T82" fmla="*/ 200 w 1328"/>
                <a:gd name="T83" fmla="*/ 1015 h 1291"/>
                <a:gd name="T84" fmla="*/ 352 w 1328"/>
                <a:gd name="T85" fmla="*/ 1167 h 1291"/>
                <a:gd name="T86" fmla="*/ 874 w 1328"/>
                <a:gd name="T87" fmla="*/ 794 h 1291"/>
                <a:gd name="T88" fmla="*/ 679 w 1328"/>
                <a:gd name="T89" fmla="*/ 1215 h 1291"/>
                <a:gd name="T90" fmla="*/ 874 w 1328"/>
                <a:gd name="T91" fmla="*/ 794 h 1291"/>
                <a:gd name="T92" fmla="*/ 461 w 1328"/>
                <a:gd name="T93" fmla="*/ 794 h 1291"/>
                <a:gd name="T94" fmla="*/ 658 w 1328"/>
                <a:gd name="T95" fmla="*/ 1215 h 1291"/>
                <a:gd name="T96" fmla="*/ 1138 w 1328"/>
                <a:gd name="T97" fmla="*/ 1015 h 1291"/>
                <a:gd name="T98" fmla="*/ 986 w 1328"/>
                <a:gd name="T99" fmla="*/ 1167 h 1291"/>
                <a:gd name="T100" fmla="*/ 1138 w 1328"/>
                <a:gd name="T101" fmla="*/ 1015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8" h="1291">
                  <a:moveTo>
                    <a:pt x="1328" y="1215"/>
                  </a:moveTo>
                  <a:lnTo>
                    <a:pt x="1328" y="1291"/>
                  </a:lnTo>
                  <a:lnTo>
                    <a:pt x="1247" y="1291"/>
                  </a:lnTo>
                  <a:lnTo>
                    <a:pt x="91" y="1291"/>
                  </a:lnTo>
                  <a:lnTo>
                    <a:pt x="0" y="1291"/>
                  </a:lnTo>
                  <a:lnTo>
                    <a:pt x="0" y="1215"/>
                  </a:lnTo>
                  <a:lnTo>
                    <a:pt x="91" y="1215"/>
                  </a:lnTo>
                  <a:lnTo>
                    <a:pt x="91" y="283"/>
                  </a:lnTo>
                  <a:lnTo>
                    <a:pt x="200" y="283"/>
                  </a:lnTo>
                  <a:lnTo>
                    <a:pt x="200" y="148"/>
                  </a:lnTo>
                  <a:lnTo>
                    <a:pt x="437" y="148"/>
                  </a:lnTo>
                  <a:lnTo>
                    <a:pt x="437" y="0"/>
                  </a:lnTo>
                  <a:lnTo>
                    <a:pt x="900" y="0"/>
                  </a:lnTo>
                  <a:lnTo>
                    <a:pt x="900" y="148"/>
                  </a:lnTo>
                  <a:lnTo>
                    <a:pt x="1138" y="148"/>
                  </a:lnTo>
                  <a:lnTo>
                    <a:pt x="1138" y="283"/>
                  </a:lnTo>
                  <a:lnTo>
                    <a:pt x="1247" y="283"/>
                  </a:lnTo>
                  <a:lnTo>
                    <a:pt x="1247" y="1215"/>
                  </a:lnTo>
                  <a:lnTo>
                    <a:pt x="1328" y="1215"/>
                  </a:lnTo>
                  <a:close/>
                  <a:moveTo>
                    <a:pt x="763" y="110"/>
                  </a:moveTo>
                  <a:lnTo>
                    <a:pt x="703" y="110"/>
                  </a:lnTo>
                  <a:lnTo>
                    <a:pt x="703" y="50"/>
                  </a:lnTo>
                  <a:lnTo>
                    <a:pt x="627" y="50"/>
                  </a:lnTo>
                  <a:lnTo>
                    <a:pt x="627" y="110"/>
                  </a:lnTo>
                  <a:lnTo>
                    <a:pt x="568" y="110"/>
                  </a:lnTo>
                  <a:lnTo>
                    <a:pt x="568" y="186"/>
                  </a:lnTo>
                  <a:lnTo>
                    <a:pt x="627" y="186"/>
                  </a:lnTo>
                  <a:lnTo>
                    <a:pt x="627" y="248"/>
                  </a:lnTo>
                  <a:lnTo>
                    <a:pt x="703" y="248"/>
                  </a:lnTo>
                  <a:lnTo>
                    <a:pt x="703" y="186"/>
                  </a:lnTo>
                  <a:lnTo>
                    <a:pt x="763" y="186"/>
                  </a:lnTo>
                  <a:lnTo>
                    <a:pt x="763" y="110"/>
                  </a:lnTo>
                  <a:close/>
                  <a:moveTo>
                    <a:pt x="352" y="340"/>
                  </a:moveTo>
                  <a:lnTo>
                    <a:pt x="200" y="340"/>
                  </a:lnTo>
                  <a:lnTo>
                    <a:pt x="200" y="492"/>
                  </a:lnTo>
                  <a:lnTo>
                    <a:pt x="352" y="492"/>
                  </a:lnTo>
                  <a:lnTo>
                    <a:pt x="352" y="340"/>
                  </a:lnTo>
                  <a:close/>
                  <a:moveTo>
                    <a:pt x="613" y="340"/>
                  </a:moveTo>
                  <a:lnTo>
                    <a:pt x="461" y="340"/>
                  </a:lnTo>
                  <a:lnTo>
                    <a:pt x="461" y="492"/>
                  </a:lnTo>
                  <a:lnTo>
                    <a:pt x="613" y="492"/>
                  </a:lnTo>
                  <a:lnTo>
                    <a:pt x="613" y="340"/>
                  </a:lnTo>
                  <a:close/>
                  <a:moveTo>
                    <a:pt x="874" y="340"/>
                  </a:moveTo>
                  <a:lnTo>
                    <a:pt x="725" y="340"/>
                  </a:lnTo>
                  <a:lnTo>
                    <a:pt x="725" y="492"/>
                  </a:lnTo>
                  <a:lnTo>
                    <a:pt x="874" y="492"/>
                  </a:lnTo>
                  <a:lnTo>
                    <a:pt x="874" y="340"/>
                  </a:lnTo>
                  <a:close/>
                  <a:moveTo>
                    <a:pt x="1138" y="340"/>
                  </a:moveTo>
                  <a:lnTo>
                    <a:pt x="986" y="340"/>
                  </a:lnTo>
                  <a:lnTo>
                    <a:pt x="986" y="492"/>
                  </a:lnTo>
                  <a:lnTo>
                    <a:pt x="1138" y="492"/>
                  </a:lnTo>
                  <a:lnTo>
                    <a:pt x="1138" y="340"/>
                  </a:lnTo>
                  <a:close/>
                  <a:moveTo>
                    <a:pt x="352" y="566"/>
                  </a:moveTo>
                  <a:lnTo>
                    <a:pt x="200" y="566"/>
                  </a:lnTo>
                  <a:lnTo>
                    <a:pt x="200" y="716"/>
                  </a:lnTo>
                  <a:lnTo>
                    <a:pt x="352" y="716"/>
                  </a:lnTo>
                  <a:lnTo>
                    <a:pt x="352" y="566"/>
                  </a:lnTo>
                  <a:close/>
                  <a:moveTo>
                    <a:pt x="613" y="566"/>
                  </a:moveTo>
                  <a:lnTo>
                    <a:pt x="461" y="566"/>
                  </a:lnTo>
                  <a:lnTo>
                    <a:pt x="461" y="716"/>
                  </a:lnTo>
                  <a:lnTo>
                    <a:pt x="613" y="716"/>
                  </a:lnTo>
                  <a:lnTo>
                    <a:pt x="613" y="566"/>
                  </a:lnTo>
                  <a:close/>
                  <a:moveTo>
                    <a:pt x="874" y="566"/>
                  </a:moveTo>
                  <a:lnTo>
                    <a:pt x="725" y="566"/>
                  </a:lnTo>
                  <a:lnTo>
                    <a:pt x="725" y="716"/>
                  </a:lnTo>
                  <a:lnTo>
                    <a:pt x="874" y="716"/>
                  </a:lnTo>
                  <a:lnTo>
                    <a:pt x="874" y="566"/>
                  </a:lnTo>
                  <a:close/>
                  <a:moveTo>
                    <a:pt x="1138" y="566"/>
                  </a:moveTo>
                  <a:lnTo>
                    <a:pt x="986" y="566"/>
                  </a:lnTo>
                  <a:lnTo>
                    <a:pt x="986" y="716"/>
                  </a:lnTo>
                  <a:lnTo>
                    <a:pt x="1138" y="716"/>
                  </a:lnTo>
                  <a:lnTo>
                    <a:pt x="1138" y="566"/>
                  </a:lnTo>
                  <a:close/>
                  <a:moveTo>
                    <a:pt x="352" y="789"/>
                  </a:moveTo>
                  <a:lnTo>
                    <a:pt x="200" y="789"/>
                  </a:lnTo>
                  <a:lnTo>
                    <a:pt x="200" y="941"/>
                  </a:lnTo>
                  <a:lnTo>
                    <a:pt x="352" y="941"/>
                  </a:lnTo>
                  <a:lnTo>
                    <a:pt x="352" y="789"/>
                  </a:lnTo>
                  <a:close/>
                  <a:moveTo>
                    <a:pt x="1138" y="789"/>
                  </a:moveTo>
                  <a:lnTo>
                    <a:pt x="986" y="789"/>
                  </a:lnTo>
                  <a:lnTo>
                    <a:pt x="986" y="941"/>
                  </a:lnTo>
                  <a:lnTo>
                    <a:pt x="1138" y="941"/>
                  </a:lnTo>
                  <a:lnTo>
                    <a:pt x="1138" y="789"/>
                  </a:lnTo>
                  <a:close/>
                  <a:moveTo>
                    <a:pt x="352" y="1015"/>
                  </a:moveTo>
                  <a:lnTo>
                    <a:pt x="200" y="1015"/>
                  </a:lnTo>
                  <a:lnTo>
                    <a:pt x="200" y="1167"/>
                  </a:lnTo>
                  <a:lnTo>
                    <a:pt x="352" y="1167"/>
                  </a:lnTo>
                  <a:lnTo>
                    <a:pt x="352" y="1015"/>
                  </a:lnTo>
                  <a:close/>
                  <a:moveTo>
                    <a:pt x="874" y="794"/>
                  </a:moveTo>
                  <a:lnTo>
                    <a:pt x="679" y="794"/>
                  </a:lnTo>
                  <a:lnTo>
                    <a:pt x="679" y="1215"/>
                  </a:lnTo>
                  <a:lnTo>
                    <a:pt x="874" y="1215"/>
                  </a:lnTo>
                  <a:lnTo>
                    <a:pt x="874" y="794"/>
                  </a:lnTo>
                  <a:close/>
                  <a:moveTo>
                    <a:pt x="658" y="794"/>
                  </a:moveTo>
                  <a:lnTo>
                    <a:pt x="461" y="794"/>
                  </a:lnTo>
                  <a:lnTo>
                    <a:pt x="461" y="1215"/>
                  </a:lnTo>
                  <a:lnTo>
                    <a:pt x="658" y="1215"/>
                  </a:lnTo>
                  <a:lnTo>
                    <a:pt x="658" y="794"/>
                  </a:lnTo>
                  <a:close/>
                  <a:moveTo>
                    <a:pt x="1138" y="1015"/>
                  </a:moveTo>
                  <a:lnTo>
                    <a:pt x="986" y="1015"/>
                  </a:lnTo>
                  <a:lnTo>
                    <a:pt x="986" y="1167"/>
                  </a:lnTo>
                  <a:lnTo>
                    <a:pt x="1138" y="1167"/>
                  </a:lnTo>
                  <a:lnTo>
                    <a:pt x="1138" y="1015"/>
                  </a:lnTo>
                  <a:close/>
                </a:path>
              </a:pathLst>
            </a:custGeom>
            <a:solidFill>
              <a:srgbClr val="18AEEF"/>
            </a:solidFill>
            <a:ln>
              <a:no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107" name="Group 106">
            <a:extLst>
              <a:ext uri="{FF2B5EF4-FFF2-40B4-BE49-F238E27FC236}">
                <a16:creationId xmlns:a16="http://schemas.microsoft.com/office/drawing/2014/main" id="{834CE6D8-E070-754B-9449-EF6071E69CE2}"/>
              </a:ext>
            </a:extLst>
          </p:cNvPr>
          <p:cNvGrpSpPr/>
          <p:nvPr/>
        </p:nvGrpSpPr>
        <p:grpSpPr>
          <a:xfrm>
            <a:off x="6113025" y="4882339"/>
            <a:ext cx="915575" cy="819019"/>
            <a:chOff x="2885009" y="3741098"/>
            <a:chExt cx="686860" cy="614263"/>
          </a:xfrm>
        </p:grpSpPr>
        <p:grpSp>
          <p:nvGrpSpPr>
            <p:cNvPr id="108" name="Group 107">
              <a:extLst>
                <a:ext uri="{FF2B5EF4-FFF2-40B4-BE49-F238E27FC236}">
                  <a16:creationId xmlns:a16="http://schemas.microsoft.com/office/drawing/2014/main" id="{BCCE2701-A745-784C-B2A7-B96BF8D129E5}"/>
                </a:ext>
              </a:extLst>
            </p:cNvPr>
            <p:cNvGrpSpPr/>
            <p:nvPr/>
          </p:nvGrpSpPr>
          <p:grpSpPr>
            <a:xfrm>
              <a:off x="2885009" y="3762852"/>
              <a:ext cx="686860" cy="592509"/>
              <a:chOff x="3532382" y="3516498"/>
              <a:chExt cx="686860" cy="592509"/>
            </a:xfrm>
            <a:noFill/>
          </p:grpSpPr>
          <p:sp>
            <p:nvSpPr>
              <p:cNvPr id="116" name="Round Diagonal Corner Rectangle 115">
                <a:extLst>
                  <a:ext uri="{FF2B5EF4-FFF2-40B4-BE49-F238E27FC236}">
                    <a16:creationId xmlns:a16="http://schemas.microsoft.com/office/drawing/2014/main" id="{381F451B-89B7-6748-BF3E-B4E85A759AC4}"/>
                  </a:ext>
                </a:extLst>
              </p:cNvPr>
              <p:cNvSpPr/>
              <p:nvPr/>
            </p:nvSpPr>
            <p:spPr>
              <a:xfrm flipH="1">
                <a:off x="3578186" y="351649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17" name="TextBox 117">
                <a:extLst>
                  <a:ext uri="{FF2B5EF4-FFF2-40B4-BE49-F238E27FC236}">
                    <a16:creationId xmlns:a16="http://schemas.microsoft.com/office/drawing/2014/main" id="{ADFEDDD7-6630-3B43-9CE8-07AF037C83C2}"/>
                  </a:ext>
                </a:extLst>
              </p:cNvPr>
              <p:cNvSpPr txBox="1">
                <a:spLocks noChangeArrowheads="1"/>
              </p:cNvSpPr>
              <p:nvPr/>
            </p:nvSpPr>
            <p:spPr bwMode="auto">
              <a:xfrm>
                <a:off x="3532382" y="3912800"/>
                <a:ext cx="686860" cy="196207"/>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Lab Facilities</a:t>
                </a:r>
              </a:p>
            </p:txBody>
          </p:sp>
        </p:grpSp>
        <p:grpSp>
          <p:nvGrpSpPr>
            <p:cNvPr id="109" name="Group 108">
              <a:extLst>
                <a:ext uri="{FF2B5EF4-FFF2-40B4-BE49-F238E27FC236}">
                  <a16:creationId xmlns:a16="http://schemas.microsoft.com/office/drawing/2014/main" id="{EA0C0E10-7257-CA4C-8B4B-A09362F96B06}"/>
                </a:ext>
              </a:extLst>
            </p:cNvPr>
            <p:cNvGrpSpPr/>
            <p:nvPr/>
          </p:nvGrpSpPr>
          <p:grpSpPr>
            <a:xfrm>
              <a:off x="3060418" y="3741098"/>
              <a:ext cx="341495" cy="459705"/>
              <a:chOff x="-296557" y="3739895"/>
              <a:chExt cx="341495" cy="459705"/>
            </a:xfrm>
            <a:solidFill>
              <a:schemeClr val="bg1"/>
            </a:solidFill>
          </p:grpSpPr>
          <p:sp>
            <p:nvSpPr>
              <p:cNvPr id="110" name="Freeform 24">
                <a:extLst>
                  <a:ext uri="{FF2B5EF4-FFF2-40B4-BE49-F238E27FC236}">
                    <a16:creationId xmlns:a16="http://schemas.microsoft.com/office/drawing/2014/main" id="{8632F79B-1550-564E-9555-2E0C7A0AB2F4}"/>
                  </a:ext>
                </a:extLst>
              </p:cNvPr>
              <p:cNvSpPr>
                <a:spLocks/>
              </p:cNvSpPr>
              <p:nvPr/>
            </p:nvSpPr>
            <p:spPr bwMode="auto">
              <a:xfrm>
                <a:off x="-237139" y="3866236"/>
                <a:ext cx="88814" cy="88188"/>
              </a:xfrm>
              <a:custGeom>
                <a:avLst/>
                <a:gdLst>
                  <a:gd name="T0" fmla="*/ 136 w 141"/>
                  <a:gd name="T1" fmla="*/ 96 h 140"/>
                  <a:gd name="T2" fmla="*/ 136 w 141"/>
                  <a:gd name="T3" fmla="*/ 95 h 140"/>
                  <a:gd name="T4" fmla="*/ 138 w 141"/>
                  <a:gd name="T5" fmla="*/ 90 h 140"/>
                  <a:gd name="T6" fmla="*/ 138 w 141"/>
                  <a:gd name="T7" fmla="*/ 88 h 140"/>
                  <a:gd name="T8" fmla="*/ 139 w 141"/>
                  <a:gd name="T9" fmla="*/ 84 h 140"/>
                  <a:gd name="T10" fmla="*/ 140 w 141"/>
                  <a:gd name="T11" fmla="*/ 80 h 140"/>
                  <a:gd name="T12" fmla="*/ 140 w 141"/>
                  <a:gd name="T13" fmla="*/ 77 h 140"/>
                  <a:gd name="T14" fmla="*/ 141 w 141"/>
                  <a:gd name="T15" fmla="*/ 70 h 140"/>
                  <a:gd name="T16" fmla="*/ 70 w 141"/>
                  <a:gd name="T17" fmla="*/ 0 h 140"/>
                  <a:gd name="T18" fmla="*/ 64 w 141"/>
                  <a:gd name="T19" fmla="*/ 0 h 140"/>
                  <a:gd name="T20" fmla="*/ 63 w 141"/>
                  <a:gd name="T21" fmla="*/ 0 h 140"/>
                  <a:gd name="T22" fmla="*/ 57 w 141"/>
                  <a:gd name="T23" fmla="*/ 1 h 140"/>
                  <a:gd name="T24" fmla="*/ 55 w 141"/>
                  <a:gd name="T25" fmla="*/ 1 h 140"/>
                  <a:gd name="T26" fmla="*/ 51 w 141"/>
                  <a:gd name="T27" fmla="*/ 2 h 140"/>
                  <a:gd name="T28" fmla="*/ 49 w 141"/>
                  <a:gd name="T29" fmla="*/ 3 h 140"/>
                  <a:gd name="T30" fmla="*/ 44 w 141"/>
                  <a:gd name="T31" fmla="*/ 5 h 140"/>
                  <a:gd name="T32" fmla="*/ 41 w 141"/>
                  <a:gd name="T33" fmla="*/ 6 h 140"/>
                  <a:gd name="T34" fmla="*/ 39 w 141"/>
                  <a:gd name="T35" fmla="*/ 7 h 140"/>
                  <a:gd name="T36" fmla="*/ 36 w 141"/>
                  <a:gd name="T37" fmla="*/ 9 h 140"/>
                  <a:gd name="T38" fmla="*/ 36 w 141"/>
                  <a:gd name="T39" fmla="*/ 9 h 140"/>
                  <a:gd name="T40" fmla="*/ 0 w 141"/>
                  <a:gd name="T41" fmla="*/ 68 h 140"/>
                  <a:gd name="T42" fmla="*/ 0 w 141"/>
                  <a:gd name="T43" fmla="*/ 68 h 140"/>
                  <a:gd name="T44" fmla="*/ 0 w 141"/>
                  <a:gd name="T45" fmla="*/ 70 h 140"/>
                  <a:gd name="T46" fmla="*/ 1 w 141"/>
                  <a:gd name="T47" fmla="*/ 76 h 140"/>
                  <a:gd name="T48" fmla="*/ 1 w 141"/>
                  <a:gd name="T49" fmla="*/ 78 h 140"/>
                  <a:gd name="T50" fmla="*/ 1 w 141"/>
                  <a:gd name="T51" fmla="*/ 83 h 140"/>
                  <a:gd name="T52" fmla="*/ 2 w 141"/>
                  <a:gd name="T53" fmla="*/ 85 h 140"/>
                  <a:gd name="T54" fmla="*/ 3 w 141"/>
                  <a:gd name="T55" fmla="*/ 90 h 140"/>
                  <a:gd name="T56" fmla="*/ 4 w 141"/>
                  <a:gd name="T57" fmla="*/ 92 h 140"/>
                  <a:gd name="T58" fmla="*/ 5 w 141"/>
                  <a:gd name="T59" fmla="*/ 96 h 140"/>
                  <a:gd name="T60" fmla="*/ 6 w 141"/>
                  <a:gd name="T61" fmla="*/ 98 h 140"/>
                  <a:gd name="T62" fmla="*/ 8 w 141"/>
                  <a:gd name="T63" fmla="*/ 102 h 140"/>
                  <a:gd name="T64" fmla="*/ 10 w 141"/>
                  <a:gd name="T65" fmla="*/ 105 h 140"/>
                  <a:gd name="T66" fmla="*/ 12 w 141"/>
                  <a:gd name="T67" fmla="*/ 108 h 140"/>
                  <a:gd name="T68" fmla="*/ 14 w 141"/>
                  <a:gd name="T69" fmla="*/ 111 h 140"/>
                  <a:gd name="T70" fmla="*/ 15 w 141"/>
                  <a:gd name="T71" fmla="*/ 113 h 140"/>
                  <a:gd name="T72" fmla="*/ 17 w 141"/>
                  <a:gd name="T73" fmla="*/ 116 h 140"/>
                  <a:gd name="T74" fmla="*/ 17 w 141"/>
                  <a:gd name="T75" fmla="*/ 116 h 140"/>
                  <a:gd name="T76" fmla="*/ 24 w 141"/>
                  <a:gd name="T77" fmla="*/ 122 h 140"/>
                  <a:gd name="T78" fmla="*/ 24 w 141"/>
                  <a:gd name="T79" fmla="*/ 123 h 140"/>
                  <a:gd name="T80" fmla="*/ 28 w 141"/>
                  <a:gd name="T81" fmla="*/ 126 h 140"/>
                  <a:gd name="T82" fmla="*/ 28 w 141"/>
                  <a:gd name="T83" fmla="*/ 126 h 140"/>
                  <a:gd name="T84" fmla="*/ 40 w 141"/>
                  <a:gd name="T85" fmla="*/ 133 h 140"/>
                  <a:gd name="T86" fmla="*/ 40 w 141"/>
                  <a:gd name="T87" fmla="*/ 133 h 140"/>
                  <a:gd name="T88" fmla="*/ 70 w 141"/>
                  <a:gd name="T89" fmla="*/ 140 h 140"/>
                  <a:gd name="T90" fmla="*/ 121 w 141"/>
                  <a:gd name="T91" fmla="*/ 118 h 140"/>
                  <a:gd name="T92" fmla="*/ 121 w 141"/>
                  <a:gd name="T93" fmla="*/ 118 h 140"/>
                  <a:gd name="T94" fmla="*/ 122 w 141"/>
                  <a:gd name="T95" fmla="*/ 118 h 140"/>
                  <a:gd name="T96" fmla="*/ 129 w 141"/>
                  <a:gd name="T97" fmla="*/ 108 h 140"/>
                  <a:gd name="T98" fmla="*/ 130 w 141"/>
                  <a:gd name="T99" fmla="*/ 108 h 140"/>
                  <a:gd name="T100" fmla="*/ 133 w 141"/>
                  <a:gd name="T101" fmla="*/ 102 h 140"/>
                  <a:gd name="T102" fmla="*/ 133 w 141"/>
                  <a:gd name="T103" fmla="*/ 102 h 140"/>
                  <a:gd name="T104" fmla="*/ 136 w 141"/>
                  <a:gd name="T105" fmla="*/ 9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40">
                    <a:moveTo>
                      <a:pt x="136" y="96"/>
                    </a:moveTo>
                    <a:cubicBezTo>
                      <a:pt x="136" y="96"/>
                      <a:pt x="136" y="96"/>
                      <a:pt x="136" y="95"/>
                    </a:cubicBezTo>
                    <a:cubicBezTo>
                      <a:pt x="137" y="94"/>
                      <a:pt x="137" y="92"/>
                      <a:pt x="138" y="90"/>
                    </a:cubicBezTo>
                    <a:cubicBezTo>
                      <a:pt x="138" y="89"/>
                      <a:pt x="138" y="89"/>
                      <a:pt x="138" y="88"/>
                    </a:cubicBezTo>
                    <a:cubicBezTo>
                      <a:pt x="139" y="87"/>
                      <a:pt x="139" y="85"/>
                      <a:pt x="139" y="84"/>
                    </a:cubicBezTo>
                    <a:cubicBezTo>
                      <a:pt x="140" y="83"/>
                      <a:pt x="140" y="81"/>
                      <a:pt x="140" y="80"/>
                    </a:cubicBezTo>
                    <a:cubicBezTo>
                      <a:pt x="140" y="79"/>
                      <a:pt x="140" y="78"/>
                      <a:pt x="140" y="77"/>
                    </a:cubicBezTo>
                    <a:cubicBezTo>
                      <a:pt x="141" y="75"/>
                      <a:pt x="141" y="72"/>
                      <a:pt x="141" y="70"/>
                    </a:cubicBezTo>
                    <a:cubicBezTo>
                      <a:pt x="141" y="31"/>
                      <a:pt x="109" y="0"/>
                      <a:pt x="70" y="0"/>
                    </a:cubicBezTo>
                    <a:cubicBezTo>
                      <a:pt x="68" y="0"/>
                      <a:pt x="66" y="0"/>
                      <a:pt x="64" y="0"/>
                    </a:cubicBezTo>
                    <a:cubicBezTo>
                      <a:pt x="64" y="0"/>
                      <a:pt x="63" y="0"/>
                      <a:pt x="63" y="0"/>
                    </a:cubicBezTo>
                    <a:cubicBezTo>
                      <a:pt x="61" y="0"/>
                      <a:pt x="59" y="1"/>
                      <a:pt x="57" y="1"/>
                    </a:cubicBezTo>
                    <a:cubicBezTo>
                      <a:pt x="56" y="1"/>
                      <a:pt x="56" y="1"/>
                      <a:pt x="55" y="1"/>
                    </a:cubicBezTo>
                    <a:cubicBezTo>
                      <a:pt x="54" y="2"/>
                      <a:pt x="52" y="2"/>
                      <a:pt x="51" y="2"/>
                    </a:cubicBezTo>
                    <a:cubicBezTo>
                      <a:pt x="50" y="3"/>
                      <a:pt x="49" y="3"/>
                      <a:pt x="49" y="3"/>
                    </a:cubicBezTo>
                    <a:cubicBezTo>
                      <a:pt x="47" y="4"/>
                      <a:pt x="46" y="4"/>
                      <a:pt x="44" y="5"/>
                    </a:cubicBezTo>
                    <a:cubicBezTo>
                      <a:pt x="43" y="5"/>
                      <a:pt x="42" y="6"/>
                      <a:pt x="41" y="6"/>
                    </a:cubicBezTo>
                    <a:cubicBezTo>
                      <a:pt x="41" y="6"/>
                      <a:pt x="40" y="7"/>
                      <a:pt x="39" y="7"/>
                    </a:cubicBezTo>
                    <a:cubicBezTo>
                      <a:pt x="38" y="8"/>
                      <a:pt x="37" y="8"/>
                      <a:pt x="36" y="9"/>
                    </a:cubicBezTo>
                    <a:cubicBezTo>
                      <a:pt x="36" y="9"/>
                      <a:pt x="36" y="9"/>
                      <a:pt x="36" y="9"/>
                    </a:cubicBezTo>
                    <a:cubicBezTo>
                      <a:pt x="15" y="20"/>
                      <a:pt x="1" y="43"/>
                      <a:pt x="0" y="68"/>
                    </a:cubicBezTo>
                    <a:cubicBezTo>
                      <a:pt x="0" y="68"/>
                      <a:pt x="0" y="68"/>
                      <a:pt x="0" y="68"/>
                    </a:cubicBezTo>
                    <a:cubicBezTo>
                      <a:pt x="0" y="69"/>
                      <a:pt x="0" y="69"/>
                      <a:pt x="0" y="70"/>
                    </a:cubicBezTo>
                    <a:cubicBezTo>
                      <a:pt x="0" y="72"/>
                      <a:pt x="0" y="74"/>
                      <a:pt x="1" y="76"/>
                    </a:cubicBezTo>
                    <a:cubicBezTo>
                      <a:pt x="1" y="77"/>
                      <a:pt x="1" y="78"/>
                      <a:pt x="1" y="78"/>
                    </a:cubicBezTo>
                    <a:cubicBezTo>
                      <a:pt x="1" y="80"/>
                      <a:pt x="1" y="81"/>
                      <a:pt x="1" y="83"/>
                    </a:cubicBezTo>
                    <a:cubicBezTo>
                      <a:pt x="2" y="83"/>
                      <a:pt x="2" y="84"/>
                      <a:pt x="2" y="85"/>
                    </a:cubicBezTo>
                    <a:cubicBezTo>
                      <a:pt x="2" y="86"/>
                      <a:pt x="3" y="88"/>
                      <a:pt x="3" y="90"/>
                    </a:cubicBezTo>
                    <a:cubicBezTo>
                      <a:pt x="3" y="91"/>
                      <a:pt x="4" y="91"/>
                      <a:pt x="4" y="92"/>
                    </a:cubicBezTo>
                    <a:cubicBezTo>
                      <a:pt x="4" y="93"/>
                      <a:pt x="5" y="95"/>
                      <a:pt x="5" y="96"/>
                    </a:cubicBezTo>
                    <a:cubicBezTo>
                      <a:pt x="6" y="97"/>
                      <a:pt x="6" y="98"/>
                      <a:pt x="6" y="98"/>
                    </a:cubicBezTo>
                    <a:cubicBezTo>
                      <a:pt x="7" y="99"/>
                      <a:pt x="7" y="101"/>
                      <a:pt x="8" y="102"/>
                    </a:cubicBezTo>
                    <a:cubicBezTo>
                      <a:pt x="8" y="103"/>
                      <a:pt x="9" y="104"/>
                      <a:pt x="10" y="105"/>
                    </a:cubicBezTo>
                    <a:cubicBezTo>
                      <a:pt x="10" y="106"/>
                      <a:pt x="11" y="107"/>
                      <a:pt x="12" y="108"/>
                    </a:cubicBezTo>
                    <a:cubicBezTo>
                      <a:pt x="12" y="109"/>
                      <a:pt x="13" y="110"/>
                      <a:pt x="14" y="111"/>
                    </a:cubicBezTo>
                    <a:cubicBezTo>
                      <a:pt x="14" y="112"/>
                      <a:pt x="14" y="112"/>
                      <a:pt x="15" y="113"/>
                    </a:cubicBezTo>
                    <a:cubicBezTo>
                      <a:pt x="16" y="114"/>
                      <a:pt x="16" y="115"/>
                      <a:pt x="17" y="116"/>
                    </a:cubicBezTo>
                    <a:cubicBezTo>
                      <a:pt x="17" y="116"/>
                      <a:pt x="17" y="116"/>
                      <a:pt x="17" y="116"/>
                    </a:cubicBezTo>
                    <a:cubicBezTo>
                      <a:pt x="19" y="118"/>
                      <a:pt x="22" y="120"/>
                      <a:pt x="24" y="122"/>
                    </a:cubicBezTo>
                    <a:cubicBezTo>
                      <a:pt x="24" y="122"/>
                      <a:pt x="24" y="122"/>
                      <a:pt x="24" y="123"/>
                    </a:cubicBezTo>
                    <a:cubicBezTo>
                      <a:pt x="25" y="124"/>
                      <a:pt x="27" y="125"/>
                      <a:pt x="28" y="126"/>
                    </a:cubicBezTo>
                    <a:cubicBezTo>
                      <a:pt x="28" y="126"/>
                      <a:pt x="28" y="126"/>
                      <a:pt x="28" y="126"/>
                    </a:cubicBezTo>
                    <a:cubicBezTo>
                      <a:pt x="32" y="129"/>
                      <a:pt x="36" y="131"/>
                      <a:pt x="40" y="133"/>
                    </a:cubicBezTo>
                    <a:cubicBezTo>
                      <a:pt x="40" y="133"/>
                      <a:pt x="40" y="133"/>
                      <a:pt x="40" y="133"/>
                    </a:cubicBezTo>
                    <a:cubicBezTo>
                      <a:pt x="50" y="138"/>
                      <a:pt x="60" y="140"/>
                      <a:pt x="70" y="140"/>
                    </a:cubicBezTo>
                    <a:cubicBezTo>
                      <a:pt x="91" y="140"/>
                      <a:pt x="109" y="132"/>
                      <a:pt x="121" y="118"/>
                    </a:cubicBezTo>
                    <a:cubicBezTo>
                      <a:pt x="121" y="118"/>
                      <a:pt x="121" y="118"/>
                      <a:pt x="121" y="118"/>
                    </a:cubicBezTo>
                    <a:cubicBezTo>
                      <a:pt x="121" y="118"/>
                      <a:pt x="122" y="118"/>
                      <a:pt x="122" y="118"/>
                    </a:cubicBezTo>
                    <a:cubicBezTo>
                      <a:pt x="124" y="115"/>
                      <a:pt x="127" y="112"/>
                      <a:pt x="129" y="108"/>
                    </a:cubicBezTo>
                    <a:cubicBezTo>
                      <a:pt x="130" y="108"/>
                      <a:pt x="130" y="108"/>
                      <a:pt x="130" y="108"/>
                    </a:cubicBezTo>
                    <a:cubicBezTo>
                      <a:pt x="131" y="106"/>
                      <a:pt x="132" y="104"/>
                      <a:pt x="133" y="102"/>
                    </a:cubicBezTo>
                    <a:cubicBezTo>
                      <a:pt x="133" y="102"/>
                      <a:pt x="133" y="102"/>
                      <a:pt x="133" y="102"/>
                    </a:cubicBezTo>
                    <a:cubicBezTo>
                      <a:pt x="134" y="100"/>
                      <a:pt x="135" y="98"/>
                      <a:pt x="136" y="9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11" name="Freeform 25">
                <a:extLst>
                  <a:ext uri="{FF2B5EF4-FFF2-40B4-BE49-F238E27FC236}">
                    <a16:creationId xmlns:a16="http://schemas.microsoft.com/office/drawing/2014/main" id="{67B37021-01AD-6C44-AEB7-EB24D375643A}"/>
                  </a:ext>
                </a:extLst>
              </p:cNvPr>
              <p:cNvSpPr>
                <a:spLocks/>
              </p:cNvSpPr>
              <p:nvPr/>
            </p:nvSpPr>
            <p:spPr bwMode="auto">
              <a:xfrm>
                <a:off x="-113926" y="3936286"/>
                <a:ext cx="94443" cy="85061"/>
              </a:xfrm>
              <a:custGeom>
                <a:avLst/>
                <a:gdLst>
                  <a:gd name="T0" fmla="*/ 8 w 150"/>
                  <a:gd name="T1" fmla="*/ 113 h 136"/>
                  <a:gd name="T2" fmla="*/ 47 w 150"/>
                  <a:gd name="T3" fmla="*/ 128 h 136"/>
                  <a:gd name="T4" fmla="*/ 141 w 150"/>
                  <a:gd name="T5" fmla="*/ 55 h 136"/>
                  <a:gd name="T6" fmla="*/ 136 w 150"/>
                  <a:gd name="T7" fmla="*/ 14 h 136"/>
                  <a:gd name="T8" fmla="*/ 125 w 150"/>
                  <a:gd name="T9" fmla="*/ 0 h 136"/>
                  <a:gd name="T10" fmla="*/ 0 w 150"/>
                  <a:gd name="T11" fmla="*/ 103 h 136"/>
                  <a:gd name="T12" fmla="*/ 8 w 150"/>
                  <a:gd name="T13" fmla="*/ 113 h 136"/>
                </a:gdLst>
                <a:ahLst/>
                <a:cxnLst>
                  <a:cxn ang="0">
                    <a:pos x="T0" y="T1"/>
                  </a:cxn>
                  <a:cxn ang="0">
                    <a:pos x="T2" y="T3"/>
                  </a:cxn>
                  <a:cxn ang="0">
                    <a:pos x="T4" y="T5"/>
                  </a:cxn>
                  <a:cxn ang="0">
                    <a:pos x="T6" y="T7"/>
                  </a:cxn>
                  <a:cxn ang="0">
                    <a:pos x="T8" y="T9"/>
                  </a:cxn>
                  <a:cxn ang="0">
                    <a:pos x="T10" y="T11"/>
                  </a:cxn>
                  <a:cxn ang="0">
                    <a:pos x="T12" y="T13"/>
                  </a:cxn>
                </a:cxnLst>
                <a:rect l="0" t="0" r="r" b="b"/>
                <a:pathLst>
                  <a:path w="150" h="136">
                    <a:moveTo>
                      <a:pt x="8" y="113"/>
                    </a:moveTo>
                    <a:cubicBezTo>
                      <a:pt x="20" y="129"/>
                      <a:pt x="38" y="136"/>
                      <a:pt x="47" y="128"/>
                    </a:cubicBezTo>
                    <a:cubicBezTo>
                      <a:pt x="141" y="55"/>
                      <a:pt x="141" y="55"/>
                      <a:pt x="141" y="55"/>
                    </a:cubicBezTo>
                    <a:cubicBezTo>
                      <a:pt x="150" y="48"/>
                      <a:pt x="148" y="30"/>
                      <a:pt x="136" y="14"/>
                    </a:cubicBezTo>
                    <a:cubicBezTo>
                      <a:pt x="125" y="0"/>
                      <a:pt x="125" y="0"/>
                      <a:pt x="125" y="0"/>
                    </a:cubicBezTo>
                    <a:cubicBezTo>
                      <a:pt x="0" y="103"/>
                      <a:pt x="0" y="103"/>
                      <a:pt x="0" y="103"/>
                    </a:cubicBezTo>
                    <a:lnTo>
                      <a:pt x="8" y="113"/>
                    </a:lnTo>
                    <a:close/>
                  </a:path>
                </a:pathLst>
              </a:cu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12" name="Freeform 26">
                <a:extLst>
                  <a:ext uri="{FF2B5EF4-FFF2-40B4-BE49-F238E27FC236}">
                    <a16:creationId xmlns:a16="http://schemas.microsoft.com/office/drawing/2014/main" id="{6EF6B75B-ECEA-9546-A6B4-8ED2A7EC1A57}"/>
                  </a:ext>
                </a:extLst>
              </p:cNvPr>
              <p:cNvSpPr>
                <a:spLocks/>
              </p:cNvSpPr>
              <p:nvPr/>
            </p:nvSpPr>
            <p:spPr bwMode="auto">
              <a:xfrm>
                <a:off x="-252150" y="3758033"/>
                <a:ext cx="208900" cy="232042"/>
              </a:xfrm>
              <a:custGeom>
                <a:avLst/>
                <a:gdLst>
                  <a:gd name="T0" fmla="*/ 14 w 332"/>
                  <a:gd name="T1" fmla="*/ 121 h 369"/>
                  <a:gd name="T2" fmla="*/ 50 w 332"/>
                  <a:gd name="T3" fmla="*/ 168 h 369"/>
                  <a:gd name="T4" fmla="*/ 94 w 332"/>
                  <a:gd name="T5" fmla="*/ 156 h 369"/>
                  <a:gd name="T6" fmla="*/ 181 w 332"/>
                  <a:gd name="T7" fmla="*/ 242 h 369"/>
                  <a:gd name="T8" fmla="*/ 155 w 332"/>
                  <a:gd name="T9" fmla="*/ 303 h 369"/>
                  <a:gd name="T10" fmla="*/ 207 w 332"/>
                  <a:gd name="T11" fmla="*/ 369 h 369"/>
                  <a:gd name="T12" fmla="*/ 332 w 332"/>
                  <a:gd name="T13" fmla="*/ 267 h 369"/>
                  <a:gd name="T14" fmla="*/ 142 w 332"/>
                  <a:gd name="T15" fmla="*/ 22 h 369"/>
                  <a:gd name="T16" fmla="*/ 103 w 332"/>
                  <a:gd name="T17" fmla="*/ 7 h 369"/>
                  <a:gd name="T18" fmla="*/ 9 w 332"/>
                  <a:gd name="T19" fmla="*/ 80 h 369"/>
                  <a:gd name="T20" fmla="*/ 14 w 332"/>
                  <a:gd name="T21" fmla="*/ 1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369">
                    <a:moveTo>
                      <a:pt x="14" y="121"/>
                    </a:moveTo>
                    <a:cubicBezTo>
                      <a:pt x="50" y="168"/>
                      <a:pt x="50" y="168"/>
                      <a:pt x="50" y="168"/>
                    </a:cubicBezTo>
                    <a:cubicBezTo>
                      <a:pt x="63" y="160"/>
                      <a:pt x="78" y="156"/>
                      <a:pt x="94" y="156"/>
                    </a:cubicBezTo>
                    <a:cubicBezTo>
                      <a:pt x="142" y="156"/>
                      <a:pt x="181" y="194"/>
                      <a:pt x="181" y="242"/>
                    </a:cubicBezTo>
                    <a:cubicBezTo>
                      <a:pt x="181" y="266"/>
                      <a:pt x="171" y="287"/>
                      <a:pt x="155" y="303"/>
                    </a:cubicBezTo>
                    <a:cubicBezTo>
                      <a:pt x="207" y="369"/>
                      <a:pt x="207" y="369"/>
                      <a:pt x="207" y="369"/>
                    </a:cubicBezTo>
                    <a:cubicBezTo>
                      <a:pt x="332" y="267"/>
                      <a:pt x="332" y="267"/>
                      <a:pt x="332" y="267"/>
                    </a:cubicBezTo>
                    <a:cubicBezTo>
                      <a:pt x="142" y="22"/>
                      <a:pt x="142" y="22"/>
                      <a:pt x="142" y="22"/>
                    </a:cubicBezTo>
                    <a:cubicBezTo>
                      <a:pt x="130" y="6"/>
                      <a:pt x="112" y="0"/>
                      <a:pt x="103" y="7"/>
                    </a:cubicBezTo>
                    <a:cubicBezTo>
                      <a:pt x="9" y="80"/>
                      <a:pt x="9" y="80"/>
                      <a:pt x="9" y="80"/>
                    </a:cubicBezTo>
                    <a:cubicBezTo>
                      <a:pt x="0" y="87"/>
                      <a:pt x="2" y="106"/>
                      <a:pt x="14" y="121"/>
                    </a:cubicBezTo>
                    <a:close/>
                  </a:path>
                </a:pathLst>
              </a:cu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13" name="Freeform 27">
                <a:extLst>
                  <a:ext uri="{FF2B5EF4-FFF2-40B4-BE49-F238E27FC236}">
                    <a16:creationId xmlns:a16="http://schemas.microsoft.com/office/drawing/2014/main" id="{75B71025-A920-964D-8989-61DEE6B8E185}"/>
                  </a:ext>
                </a:extLst>
              </p:cNvPr>
              <p:cNvSpPr>
                <a:spLocks/>
              </p:cNvSpPr>
              <p:nvPr/>
            </p:nvSpPr>
            <p:spPr bwMode="auto">
              <a:xfrm>
                <a:off x="-268412" y="3739895"/>
                <a:ext cx="67548" cy="60043"/>
              </a:xfrm>
              <a:custGeom>
                <a:avLst/>
                <a:gdLst>
                  <a:gd name="T0" fmla="*/ 39 w 107"/>
                  <a:gd name="T1" fmla="*/ 87 h 95"/>
                  <a:gd name="T2" fmla="*/ 96 w 107"/>
                  <a:gd name="T3" fmla="*/ 43 h 95"/>
                  <a:gd name="T4" fmla="*/ 100 w 107"/>
                  <a:gd name="T5" fmla="*/ 12 h 95"/>
                  <a:gd name="T6" fmla="*/ 69 w 107"/>
                  <a:gd name="T7" fmla="*/ 8 h 95"/>
                  <a:gd name="T8" fmla="*/ 12 w 107"/>
                  <a:gd name="T9" fmla="*/ 52 h 95"/>
                  <a:gd name="T10" fmla="*/ 8 w 107"/>
                  <a:gd name="T11" fmla="*/ 83 h 95"/>
                  <a:gd name="T12" fmla="*/ 39 w 107"/>
                  <a:gd name="T13" fmla="*/ 87 h 95"/>
                </a:gdLst>
                <a:ahLst/>
                <a:cxnLst>
                  <a:cxn ang="0">
                    <a:pos x="T0" y="T1"/>
                  </a:cxn>
                  <a:cxn ang="0">
                    <a:pos x="T2" y="T3"/>
                  </a:cxn>
                  <a:cxn ang="0">
                    <a:pos x="T4" y="T5"/>
                  </a:cxn>
                  <a:cxn ang="0">
                    <a:pos x="T6" y="T7"/>
                  </a:cxn>
                  <a:cxn ang="0">
                    <a:pos x="T8" y="T9"/>
                  </a:cxn>
                  <a:cxn ang="0">
                    <a:pos x="T10" y="T11"/>
                  </a:cxn>
                  <a:cxn ang="0">
                    <a:pos x="T12" y="T13"/>
                  </a:cxn>
                </a:cxnLst>
                <a:rect l="0" t="0" r="r" b="b"/>
                <a:pathLst>
                  <a:path w="107" h="95">
                    <a:moveTo>
                      <a:pt x="39" y="87"/>
                    </a:moveTo>
                    <a:cubicBezTo>
                      <a:pt x="96" y="43"/>
                      <a:pt x="96" y="43"/>
                      <a:pt x="96" y="43"/>
                    </a:cubicBezTo>
                    <a:cubicBezTo>
                      <a:pt x="106" y="35"/>
                      <a:pt x="107" y="22"/>
                      <a:pt x="100" y="12"/>
                    </a:cubicBezTo>
                    <a:cubicBezTo>
                      <a:pt x="92" y="2"/>
                      <a:pt x="78" y="0"/>
                      <a:pt x="69" y="8"/>
                    </a:cubicBezTo>
                    <a:cubicBezTo>
                      <a:pt x="12" y="52"/>
                      <a:pt x="12" y="52"/>
                      <a:pt x="12" y="52"/>
                    </a:cubicBezTo>
                    <a:cubicBezTo>
                      <a:pt x="2" y="60"/>
                      <a:pt x="0" y="74"/>
                      <a:pt x="8" y="83"/>
                    </a:cubicBezTo>
                    <a:cubicBezTo>
                      <a:pt x="15" y="93"/>
                      <a:pt x="29" y="95"/>
                      <a:pt x="39" y="87"/>
                    </a:cubicBezTo>
                    <a:close/>
                  </a:path>
                </a:pathLst>
              </a:cu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14" name="Freeform 28">
                <a:extLst>
                  <a:ext uri="{FF2B5EF4-FFF2-40B4-BE49-F238E27FC236}">
                    <a16:creationId xmlns:a16="http://schemas.microsoft.com/office/drawing/2014/main" id="{90762AAD-3052-A84D-A9B1-B82A84039641}"/>
                  </a:ext>
                </a:extLst>
              </p:cNvPr>
              <p:cNvSpPr>
                <a:spLocks/>
              </p:cNvSpPr>
              <p:nvPr/>
            </p:nvSpPr>
            <p:spPr bwMode="auto">
              <a:xfrm>
                <a:off x="-296557" y="3919399"/>
                <a:ext cx="341495" cy="250180"/>
              </a:xfrm>
              <a:custGeom>
                <a:avLst/>
                <a:gdLst>
                  <a:gd name="T0" fmla="*/ 512 w 543"/>
                  <a:gd name="T1" fmla="*/ 218 h 399"/>
                  <a:gd name="T2" fmla="*/ 294 w 543"/>
                  <a:gd name="T3" fmla="*/ 218 h 399"/>
                  <a:gd name="T4" fmla="*/ 263 w 543"/>
                  <a:gd name="T5" fmla="*/ 249 h 399"/>
                  <a:gd name="T6" fmla="*/ 263 w 543"/>
                  <a:gd name="T7" fmla="*/ 267 h 399"/>
                  <a:gd name="T8" fmla="*/ 294 w 543"/>
                  <a:gd name="T9" fmla="*/ 298 h 399"/>
                  <a:gd name="T10" fmla="*/ 344 w 543"/>
                  <a:gd name="T11" fmla="*/ 298 h 399"/>
                  <a:gd name="T12" fmla="*/ 262 w 543"/>
                  <a:gd name="T13" fmla="*/ 320 h 399"/>
                  <a:gd name="T14" fmla="*/ 97 w 543"/>
                  <a:gd name="T15" fmla="*/ 155 h 399"/>
                  <a:gd name="T16" fmla="*/ 126 w 543"/>
                  <a:gd name="T17" fmla="*/ 62 h 399"/>
                  <a:gd name="T18" fmla="*/ 81 w 543"/>
                  <a:gd name="T19" fmla="*/ 0 h 399"/>
                  <a:gd name="T20" fmla="*/ 23 w 543"/>
                  <a:gd name="T21" fmla="*/ 155 h 399"/>
                  <a:gd name="T22" fmla="*/ 132 w 543"/>
                  <a:gd name="T23" fmla="*/ 355 h 399"/>
                  <a:gd name="T24" fmla="*/ 23 w 543"/>
                  <a:gd name="T25" fmla="*/ 355 h 399"/>
                  <a:gd name="T26" fmla="*/ 11 w 543"/>
                  <a:gd name="T27" fmla="*/ 381 h 399"/>
                  <a:gd name="T28" fmla="*/ 25 w 543"/>
                  <a:gd name="T29" fmla="*/ 399 h 399"/>
                  <a:gd name="T30" fmla="*/ 511 w 543"/>
                  <a:gd name="T31" fmla="*/ 399 h 399"/>
                  <a:gd name="T32" fmla="*/ 525 w 543"/>
                  <a:gd name="T33" fmla="*/ 381 h 399"/>
                  <a:gd name="T34" fmla="*/ 513 w 543"/>
                  <a:gd name="T35" fmla="*/ 355 h 399"/>
                  <a:gd name="T36" fmla="*/ 392 w 543"/>
                  <a:gd name="T37" fmla="*/ 355 h 399"/>
                  <a:gd name="T38" fmla="*/ 453 w 543"/>
                  <a:gd name="T39" fmla="*/ 298 h 399"/>
                  <a:gd name="T40" fmla="*/ 512 w 543"/>
                  <a:gd name="T41" fmla="*/ 298 h 399"/>
                  <a:gd name="T42" fmla="*/ 543 w 543"/>
                  <a:gd name="T43" fmla="*/ 267 h 399"/>
                  <a:gd name="T44" fmla="*/ 543 w 543"/>
                  <a:gd name="T45" fmla="*/ 249 h 399"/>
                  <a:gd name="T46" fmla="*/ 512 w 543"/>
                  <a:gd name="T47" fmla="*/ 21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3" h="399">
                    <a:moveTo>
                      <a:pt x="512" y="218"/>
                    </a:moveTo>
                    <a:cubicBezTo>
                      <a:pt x="294" y="218"/>
                      <a:pt x="294" y="218"/>
                      <a:pt x="294" y="218"/>
                    </a:cubicBezTo>
                    <a:cubicBezTo>
                      <a:pt x="277" y="218"/>
                      <a:pt x="263" y="231"/>
                      <a:pt x="263" y="249"/>
                    </a:cubicBezTo>
                    <a:cubicBezTo>
                      <a:pt x="263" y="267"/>
                      <a:pt x="263" y="267"/>
                      <a:pt x="263" y="267"/>
                    </a:cubicBezTo>
                    <a:cubicBezTo>
                      <a:pt x="263" y="284"/>
                      <a:pt x="277" y="298"/>
                      <a:pt x="294" y="298"/>
                    </a:cubicBezTo>
                    <a:cubicBezTo>
                      <a:pt x="344" y="298"/>
                      <a:pt x="344" y="298"/>
                      <a:pt x="344" y="298"/>
                    </a:cubicBezTo>
                    <a:cubicBezTo>
                      <a:pt x="320" y="312"/>
                      <a:pt x="291" y="320"/>
                      <a:pt x="262" y="320"/>
                    </a:cubicBezTo>
                    <a:cubicBezTo>
                      <a:pt x="171" y="320"/>
                      <a:pt x="97" y="246"/>
                      <a:pt x="97" y="155"/>
                    </a:cubicBezTo>
                    <a:cubicBezTo>
                      <a:pt x="97" y="120"/>
                      <a:pt x="108" y="89"/>
                      <a:pt x="126" y="62"/>
                    </a:cubicBezTo>
                    <a:cubicBezTo>
                      <a:pt x="102" y="50"/>
                      <a:pt x="85" y="27"/>
                      <a:pt x="81" y="0"/>
                    </a:cubicBezTo>
                    <a:cubicBezTo>
                      <a:pt x="45" y="42"/>
                      <a:pt x="23" y="96"/>
                      <a:pt x="23" y="155"/>
                    </a:cubicBezTo>
                    <a:cubicBezTo>
                      <a:pt x="23" y="238"/>
                      <a:pt x="67" y="312"/>
                      <a:pt x="132" y="355"/>
                    </a:cubicBezTo>
                    <a:cubicBezTo>
                      <a:pt x="70" y="355"/>
                      <a:pt x="25" y="355"/>
                      <a:pt x="23" y="355"/>
                    </a:cubicBezTo>
                    <a:cubicBezTo>
                      <a:pt x="11" y="355"/>
                      <a:pt x="0" y="365"/>
                      <a:pt x="11" y="381"/>
                    </a:cubicBezTo>
                    <a:cubicBezTo>
                      <a:pt x="25" y="399"/>
                      <a:pt x="25" y="399"/>
                      <a:pt x="25" y="399"/>
                    </a:cubicBezTo>
                    <a:cubicBezTo>
                      <a:pt x="511" y="399"/>
                      <a:pt x="511" y="399"/>
                      <a:pt x="511" y="399"/>
                    </a:cubicBezTo>
                    <a:cubicBezTo>
                      <a:pt x="525" y="381"/>
                      <a:pt x="525" y="381"/>
                      <a:pt x="525" y="381"/>
                    </a:cubicBezTo>
                    <a:cubicBezTo>
                      <a:pt x="536" y="365"/>
                      <a:pt x="525" y="355"/>
                      <a:pt x="513" y="355"/>
                    </a:cubicBezTo>
                    <a:cubicBezTo>
                      <a:pt x="512" y="355"/>
                      <a:pt x="460" y="355"/>
                      <a:pt x="392" y="355"/>
                    </a:cubicBezTo>
                    <a:cubicBezTo>
                      <a:pt x="415" y="339"/>
                      <a:pt x="436" y="320"/>
                      <a:pt x="453" y="298"/>
                    </a:cubicBezTo>
                    <a:cubicBezTo>
                      <a:pt x="512" y="298"/>
                      <a:pt x="512" y="298"/>
                      <a:pt x="512" y="298"/>
                    </a:cubicBezTo>
                    <a:cubicBezTo>
                      <a:pt x="529" y="298"/>
                      <a:pt x="543" y="284"/>
                      <a:pt x="543" y="267"/>
                    </a:cubicBezTo>
                    <a:cubicBezTo>
                      <a:pt x="543" y="249"/>
                      <a:pt x="543" y="249"/>
                      <a:pt x="543" y="249"/>
                    </a:cubicBezTo>
                    <a:cubicBezTo>
                      <a:pt x="543" y="231"/>
                      <a:pt x="529" y="218"/>
                      <a:pt x="512" y="218"/>
                    </a:cubicBezTo>
                    <a:close/>
                  </a:path>
                </a:pathLst>
              </a:cu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15" name="Freeform 29">
                <a:extLst>
                  <a:ext uri="{FF2B5EF4-FFF2-40B4-BE49-F238E27FC236}">
                    <a16:creationId xmlns:a16="http://schemas.microsoft.com/office/drawing/2014/main" id="{8DD15F43-F349-6E4F-BAA2-49A692182600}"/>
                  </a:ext>
                </a:extLst>
              </p:cNvPr>
              <p:cNvSpPr>
                <a:spLocks/>
              </p:cNvSpPr>
              <p:nvPr/>
            </p:nvSpPr>
            <p:spPr bwMode="auto">
              <a:xfrm>
                <a:off x="-275292" y="4177709"/>
                <a:ext cx="293961" cy="21891"/>
              </a:xfrm>
              <a:custGeom>
                <a:avLst/>
                <a:gdLst>
                  <a:gd name="T0" fmla="*/ 17 w 468"/>
                  <a:gd name="T1" fmla="*/ 23 h 35"/>
                  <a:gd name="T2" fmla="*/ 28 w 468"/>
                  <a:gd name="T3" fmla="*/ 31 h 35"/>
                  <a:gd name="T4" fmla="*/ 49 w 468"/>
                  <a:gd name="T5" fmla="*/ 34 h 35"/>
                  <a:gd name="T6" fmla="*/ 49 w 468"/>
                  <a:gd name="T7" fmla="*/ 34 h 35"/>
                  <a:gd name="T8" fmla="*/ 419 w 468"/>
                  <a:gd name="T9" fmla="*/ 34 h 35"/>
                  <a:gd name="T10" fmla="*/ 419 w 468"/>
                  <a:gd name="T11" fmla="*/ 34 h 35"/>
                  <a:gd name="T12" fmla="*/ 440 w 468"/>
                  <a:gd name="T13" fmla="*/ 31 h 35"/>
                  <a:gd name="T14" fmla="*/ 451 w 468"/>
                  <a:gd name="T15" fmla="*/ 23 h 35"/>
                  <a:gd name="T16" fmla="*/ 468 w 468"/>
                  <a:gd name="T17" fmla="*/ 0 h 35"/>
                  <a:gd name="T18" fmla="*/ 0 w 468"/>
                  <a:gd name="T19" fmla="*/ 0 h 35"/>
                  <a:gd name="T20" fmla="*/ 17 w 468"/>
                  <a:gd name="T2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35">
                    <a:moveTo>
                      <a:pt x="17" y="23"/>
                    </a:moveTo>
                    <a:cubicBezTo>
                      <a:pt x="17" y="23"/>
                      <a:pt x="21" y="28"/>
                      <a:pt x="28" y="31"/>
                    </a:cubicBezTo>
                    <a:cubicBezTo>
                      <a:pt x="36" y="35"/>
                      <a:pt x="47" y="34"/>
                      <a:pt x="49" y="34"/>
                    </a:cubicBezTo>
                    <a:cubicBezTo>
                      <a:pt x="49" y="34"/>
                      <a:pt x="49" y="34"/>
                      <a:pt x="49" y="34"/>
                    </a:cubicBezTo>
                    <a:cubicBezTo>
                      <a:pt x="419" y="34"/>
                      <a:pt x="419" y="34"/>
                      <a:pt x="419" y="34"/>
                    </a:cubicBezTo>
                    <a:cubicBezTo>
                      <a:pt x="419" y="34"/>
                      <a:pt x="419" y="34"/>
                      <a:pt x="419" y="34"/>
                    </a:cubicBezTo>
                    <a:cubicBezTo>
                      <a:pt x="421" y="34"/>
                      <a:pt x="432" y="35"/>
                      <a:pt x="440" y="31"/>
                    </a:cubicBezTo>
                    <a:cubicBezTo>
                      <a:pt x="447" y="28"/>
                      <a:pt x="451" y="23"/>
                      <a:pt x="451" y="23"/>
                    </a:cubicBezTo>
                    <a:cubicBezTo>
                      <a:pt x="468" y="0"/>
                      <a:pt x="468" y="0"/>
                      <a:pt x="468" y="0"/>
                    </a:cubicBezTo>
                    <a:cubicBezTo>
                      <a:pt x="0" y="0"/>
                      <a:pt x="0" y="0"/>
                      <a:pt x="0" y="0"/>
                    </a:cubicBezTo>
                    <a:lnTo>
                      <a:pt x="17"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118" name="Group 117">
            <a:extLst>
              <a:ext uri="{FF2B5EF4-FFF2-40B4-BE49-F238E27FC236}">
                <a16:creationId xmlns:a16="http://schemas.microsoft.com/office/drawing/2014/main" id="{EFC0F909-E1DB-E841-A06B-8F16984F4A42}"/>
              </a:ext>
            </a:extLst>
          </p:cNvPr>
          <p:cNvGrpSpPr/>
          <p:nvPr/>
        </p:nvGrpSpPr>
        <p:grpSpPr>
          <a:xfrm>
            <a:off x="9145911" y="5697547"/>
            <a:ext cx="815310" cy="879403"/>
            <a:chOff x="7870443" y="4182417"/>
            <a:chExt cx="611642" cy="659551"/>
          </a:xfrm>
        </p:grpSpPr>
        <p:grpSp>
          <p:nvGrpSpPr>
            <p:cNvPr id="119" name="Group 118">
              <a:extLst>
                <a:ext uri="{FF2B5EF4-FFF2-40B4-BE49-F238E27FC236}">
                  <a16:creationId xmlns:a16="http://schemas.microsoft.com/office/drawing/2014/main" id="{2E725BF6-ACC8-3A46-AE25-3770B130112A}"/>
                </a:ext>
              </a:extLst>
            </p:cNvPr>
            <p:cNvGrpSpPr/>
            <p:nvPr/>
          </p:nvGrpSpPr>
          <p:grpSpPr>
            <a:xfrm>
              <a:off x="7870443" y="4182417"/>
              <a:ext cx="611642" cy="659551"/>
              <a:chOff x="7514275" y="3516498"/>
              <a:chExt cx="611642" cy="659551"/>
            </a:xfrm>
            <a:noFill/>
          </p:grpSpPr>
          <p:sp>
            <p:nvSpPr>
              <p:cNvPr id="123" name="Round Diagonal Corner Rectangle 122">
                <a:extLst>
                  <a:ext uri="{FF2B5EF4-FFF2-40B4-BE49-F238E27FC236}">
                    <a16:creationId xmlns:a16="http://schemas.microsoft.com/office/drawing/2014/main" id="{7E9A1BC7-762C-1C4E-B828-DF7DCE7EFA88}"/>
                  </a:ext>
                </a:extLst>
              </p:cNvPr>
              <p:cNvSpPr/>
              <p:nvPr/>
            </p:nvSpPr>
            <p:spPr>
              <a:xfrm flipH="1">
                <a:off x="7514275" y="3516498"/>
                <a:ext cx="611642"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24" name="TextBox 135">
                <a:extLst>
                  <a:ext uri="{FF2B5EF4-FFF2-40B4-BE49-F238E27FC236}">
                    <a16:creationId xmlns:a16="http://schemas.microsoft.com/office/drawing/2014/main" id="{CBC93764-5C60-CD43-862D-DDE77B1427DE}"/>
                  </a:ext>
                </a:extLst>
              </p:cNvPr>
              <p:cNvSpPr txBox="1">
                <a:spLocks noChangeArrowheads="1"/>
              </p:cNvSpPr>
              <p:nvPr/>
            </p:nvSpPr>
            <p:spPr bwMode="auto">
              <a:xfrm>
                <a:off x="7545764" y="3852884"/>
                <a:ext cx="563414" cy="323165"/>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Private</a:t>
                </a:r>
              </a:p>
              <a:p>
                <a:pPr algn="ctr" defTabSz="913821"/>
                <a:r>
                  <a:rPr lang="en-US" sz="1100" dirty="0">
                    <a:solidFill>
                      <a:srgbClr val="000000"/>
                    </a:solidFill>
                    <a:latin typeface="Arial"/>
                  </a:rPr>
                  <a:t> Insurance</a:t>
                </a:r>
              </a:p>
            </p:txBody>
          </p:sp>
        </p:grpSp>
        <p:grpSp>
          <p:nvGrpSpPr>
            <p:cNvPr id="120" name="Group 13">
              <a:extLst>
                <a:ext uri="{FF2B5EF4-FFF2-40B4-BE49-F238E27FC236}">
                  <a16:creationId xmlns:a16="http://schemas.microsoft.com/office/drawing/2014/main" id="{003C2DB2-A78B-964F-8B6F-7B57FD2E96E6}"/>
                </a:ext>
              </a:extLst>
            </p:cNvPr>
            <p:cNvGrpSpPr>
              <a:grpSpLocks noChangeAspect="1"/>
            </p:cNvGrpSpPr>
            <p:nvPr/>
          </p:nvGrpSpPr>
          <p:grpSpPr bwMode="auto">
            <a:xfrm>
              <a:off x="8016629" y="4187833"/>
              <a:ext cx="357944" cy="294886"/>
              <a:chOff x="-1295" y="-130"/>
              <a:chExt cx="994" cy="827"/>
            </a:xfrm>
            <a:solidFill>
              <a:srgbClr val="00B0F0"/>
            </a:solidFill>
          </p:grpSpPr>
          <p:sp>
            <p:nvSpPr>
              <p:cNvPr id="121" name="Freeform 14">
                <a:extLst>
                  <a:ext uri="{FF2B5EF4-FFF2-40B4-BE49-F238E27FC236}">
                    <a16:creationId xmlns:a16="http://schemas.microsoft.com/office/drawing/2014/main" id="{51B38884-A50E-8247-840C-369E2A6C0102}"/>
                  </a:ext>
                </a:extLst>
              </p:cNvPr>
              <p:cNvSpPr>
                <a:spLocks/>
              </p:cNvSpPr>
              <p:nvPr/>
            </p:nvSpPr>
            <p:spPr bwMode="auto">
              <a:xfrm>
                <a:off x="-760" y="-54"/>
                <a:ext cx="459" cy="617"/>
              </a:xfrm>
              <a:custGeom>
                <a:avLst/>
                <a:gdLst>
                  <a:gd name="T0" fmla="*/ 175 w 193"/>
                  <a:gd name="T1" fmla="*/ 170 h 259"/>
                  <a:gd name="T2" fmla="*/ 122 w 193"/>
                  <a:gd name="T3" fmla="*/ 155 h 259"/>
                  <a:gd name="T4" fmla="*/ 118 w 193"/>
                  <a:gd name="T5" fmla="*/ 150 h 259"/>
                  <a:gd name="T6" fmla="*/ 117 w 193"/>
                  <a:gd name="T7" fmla="*/ 143 h 259"/>
                  <a:gd name="T8" fmla="*/ 133 w 193"/>
                  <a:gd name="T9" fmla="*/ 114 h 259"/>
                  <a:gd name="T10" fmla="*/ 134 w 193"/>
                  <a:gd name="T11" fmla="*/ 107 h 259"/>
                  <a:gd name="T12" fmla="*/ 143 w 193"/>
                  <a:gd name="T13" fmla="*/ 75 h 259"/>
                  <a:gd name="T14" fmla="*/ 140 w 193"/>
                  <a:gd name="T15" fmla="*/ 74 h 259"/>
                  <a:gd name="T16" fmla="*/ 142 w 193"/>
                  <a:gd name="T17" fmla="*/ 50 h 259"/>
                  <a:gd name="T18" fmla="*/ 117 w 193"/>
                  <a:gd name="T19" fmla="*/ 11 h 259"/>
                  <a:gd name="T20" fmla="*/ 107 w 193"/>
                  <a:gd name="T21" fmla="*/ 12 h 259"/>
                  <a:gd name="T22" fmla="*/ 86 w 193"/>
                  <a:gd name="T23" fmla="*/ 0 h 259"/>
                  <a:gd name="T24" fmla="*/ 56 w 193"/>
                  <a:gd name="T25" fmla="*/ 11 h 259"/>
                  <a:gd name="T26" fmla="*/ 31 w 193"/>
                  <a:gd name="T27" fmla="*/ 50 h 259"/>
                  <a:gd name="T28" fmla="*/ 33 w 193"/>
                  <a:gd name="T29" fmla="*/ 74 h 259"/>
                  <a:gd name="T30" fmla="*/ 29 w 193"/>
                  <a:gd name="T31" fmla="*/ 75 h 259"/>
                  <a:gd name="T32" fmla="*/ 39 w 193"/>
                  <a:gd name="T33" fmla="*/ 108 h 259"/>
                  <a:gd name="T34" fmla="*/ 40 w 193"/>
                  <a:gd name="T35" fmla="*/ 114 h 259"/>
                  <a:gd name="T36" fmla="*/ 55 w 193"/>
                  <a:gd name="T37" fmla="*/ 142 h 259"/>
                  <a:gd name="T38" fmla="*/ 54 w 193"/>
                  <a:gd name="T39" fmla="*/ 150 h 259"/>
                  <a:gd name="T40" fmla="*/ 50 w 193"/>
                  <a:gd name="T41" fmla="*/ 155 h 259"/>
                  <a:gd name="T42" fmla="*/ 0 w 193"/>
                  <a:gd name="T43" fmla="*/ 168 h 259"/>
                  <a:gd name="T44" fmla="*/ 47 w 193"/>
                  <a:gd name="T45" fmla="*/ 185 h 259"/>
                  <a:gd name="T46" fmla="*/ 75 w 193"/>
                  <a:gd name="T47" fmla="*/ 249 h 259"/>
                  <a:gd name="T48" fmla="*/ 74 w 193"/>
                  <a:gd name="T49" fmla="*/ 259 h 259"/>
                  <a:gd name="T50" fmla="*/ 86 w 193"/>
                  <a:gd name="T51" fmla="*/ 259 h 259"/>
                  <a:gd name="T52" fmla="*/ 193 w 193"/>
                  <a:gd name="T53" fmla="*/ 210 h 259"/>
                  <a:gd name="T54" fmla="*/ 175 w 193"/>
                  <a:gd name="T55" fmla="*/ 17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 h="259">
                    <a:moveTo>
                      <a:pt x="175" y="170"/>
                    </a:moveTo>
                    <a:cubicBezTo>
                      <a:pt x="170" y="165"/>
                      <a:pt x="145" y="159"/>
                      <a:pt x="122" y="155"/>
                    </a:cubicBezTo>
                    <a:cubicBezTo>
                      <a:pt x="121" y="155"/>
                      <a:pt x="118" y="153"/>
                      <a:pt x="118" y="150"/>
                    </a:cubicBezTo>
                    <a:cubicBezTo>
                      <a:pt x="118" y="150"/>
                      <a:pt x="117" y="147"/>
                      <a:pt x="117" y="143"/>
                    </a:cubicBezTo>
                    <a:cubicBezTo>
                      <a:pt x="126" y="130"/>
                      <a:pt x="132" y="118"/>
                      <a:pt x="133" y="114"/>
                    </a:cubicBezTo>
                    <a:cubicBezTo>
                      <a:pt x="133" y="112"/>
                      <a:pt x="133" y="109"/>
                      <a:pt x="134" y="107"/>
                    </a:cubicBezTo>
                    <a:cubicBezTo>
                      <a:pt x="142" y="96"/>
                      <a:pt x="146" y="79"/>
                      <a:pt x="143" y="75"/>
                    </a:cubicBezTo>
                    <a:cubicBezTo>
                      <a:pt x="142" y="75"/>
                      <a:pt x="141" y="74"/>
                      <a:pt x="140" y="74"/>
                    </a:cubicBezTo>
                    <a:cubicBezTo>
                      <a:pt x="141" y="67"/>
                      <a:pt x="142" y="57"/>
                      <a:pt x="142" y="50"/>
                    </a:cubicBezTo>
                    <a:cubicBezTo>
                      <a:pt x="142" y="37"/>
                      <a:pt x="125" y="14"/>
                      <a:pt x="117" y="11"/>
                    </a:cubicBezTo>
                    <a:cubicBezTo>
                      <a:pt x="107" y="12"/>
                      <a:pt x="107" y="12"/>
                      <a:pt x="107" y="12"/>
                    </a:cubicBezTo>
                    <a:cubicBezTo>
                      <a:pt x="107" y="12"/>
                      <a:pt x="100" y="0"/>
                      <a:pt x="86" y="0"/>
                    </a:cubicBezTo>
                    <a:cubicBezTo>
                      <a:pt x="75" y="0"/>
                      <a:pt x="66" y="3"/>
                      <a:pt x="56" y="11"/>
                    </a:cubicBezTo>
                    <a:cubicBezTo>
                      <a:pt x="42" y="21"/>
                      <a:pt x="31" y="37"/>
                      <a:pt x="31" y="50"/>
                    </a:cubicBezTo>
                    <a:cubicBezTo>
                      <a:pt x="31" y="57"/>
                      <a:pt x="32" y="67"/>
                      <a:pt x="33" y="74"/>
                    </a:cubicBezTo>
                    <a:cubicBezTo>
                      <a:pt x="32" y="74"/>
                      <a:pt x="31" y="74"/>
                      <a:pt x="29" y="75"/>
                    </a:cubicBezTo>
                    <a:cubicBezTo>
                      <a:pt x="26" y="79"/>
                      <a:pt x="30" y="97"/>
                      <a:pt x="39" y="108"/>
                    </a:cubicBezTo>
                    <a:cubicBezTo>
                      <a:pt x="39" y="110"/>
                      <a:pt x="40" y="112"/>
                      <a:pt x="40" y="114"/>
                    </a:cubicBezTo>
                    <a:cubicBezTo>
                      <a:pt x="40" y="118"/>
                      <a:pt x="46" y="130"/>
                      <a:pt x="55" y="142"/>
                    </a:cubicBezTo>
                    <a:cubicBezTo>
                      <a:pt x="55" y="147"/>
                      <a:pt x="54" y="150"/>
                      <a:pt x="54" y="150"/>
                    </a:cubicBezTo>
                    <a:cubicBezTo>
                      <a:pt x="54" y="153"/>
                      <a:pt x="51" y="155"/>
                      <a:pt x="50" y="155"/>
                    </a:cubicBezTo>
                    <a:cubicBezTo>
                      <a:pt x="30" y="159"/>
                      <a:pt x="9" y="164"/>
                      <a:pt x="0" y="168"/>
                    </a:cubicBezTo>
                    <a:cubicBezTo>
                      <a:pt x="19" y="172"/>
                      <a:pt x="39" y="178"/>
                      <a:pt x="47" y="185"/>
                    </a:cubicBezTo>
                    <a:cubicBezTo>
                      <a:pt x="60" y="196"/>
                      <a:pt x="75" y="236"/>
                      <a:pt x="75" y="249"/>
                    </a:cubicBezTo>
                    <a:cubicBezTo>
                      <a:pt x="75" y="252"/>
                      <a:pt x="75" y="256"/>
                      <a:pt x="74" y="259"/>
                    </a:cubicBezTo>
                    <a:cubicBezTo>
                      <a:pt x="78" y="259"/>
                      <a:pt x="82" y="259"/>
                      <a:pt x="86" y="259"/>
                    </a:cubicBezTo>
                    <a:cubicBezTo>
                      <a:pt x="140" y="259"/>
                      <a:pt x="193" y="231"/>
                      <a:pt x="193" y="210"/>
                    </a:cubicBezTo>
                    <a:cubicBezTo>
                      <a:pt x="193" y="203"/>
                      <a:pt x="182" y="176"/>
                      <a:pt x="175" y="170"/>
                    </a:cubicBezTo>
                    <a:close/>
                  </a:path>
                </a:pathLst>
              </a:custGeom>
              <a:solidFill>
                <a:srgbClr val="18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22" name="Freeform 15">
                <a:extLst>
                  <a:ext uri="{FF2B5EF4-FFF2-40B4-BE49-F238E27FC236}">
                    <a16:creationId xmlns:a16="http://schemas.microsoft.com/office/drawing/2014/main" id="{9C236171-CAED-2E41-8979-AE1C0731702D}"/>
                  </a:ext>
                </a:extLst>
              </p:cNvPr>
              <p:cNvSpPr>
                <a:spLocks/>
              </p:cNvSpPr>
              <p:nvPr/>
            </p:nvSpPr>
            <p:spPr bwMode="auto">
              <a:xfrm>
                <a:off x="-1295" y="-130"/>
                <a:ext cx="680" cy="827"/>
              </a:xfrm>
              <a:custGeom>
                <a:avLst/>
                <a:gdLst>
                  <a:gd name="T0" fmla="*/ 263 w 286"/>
                  <a:gd name="T1" fmla="*/ 227 h 347"/>
                  <a:gd name="T2" fmla="*/ 192 w 286"/>
                  <a:gd name="T3" fmla="*/ 208 h 347"/>
                  <a:gd name="T4" fmla="*/ 186 w 286"/>
                  <a:gd name="T5" fmla="*/ 201 h 347"/>
                  <a:gd name="T6" fmla="*/ 185 w 286"/>
                  <a:gd name="T7" fmla="*/ 192 h 347"/>
                  <a:gd name="T8" fmla="*/ 206 w 286"/>
                  <a:gd name="T9" fmla="*/ 152 h 347"/>
                  <a:gd name="T10" fmla="*/ 207 w 286"/>
                  <a:gd name="T11" fmla="*/ 143 h 347"/>
                  <a:gd name="T12" fmla="*/ 219 w 286"/>
                  <a:gd name="T13" fmla="*/ 101 h 347"/>
                  <a:gd name="T14" fmla="*/ 215 w 286"/>
                  <a:gd name="T15" fmla="*/ 99 h 347"/>
                  <a:gd name="T16" fmla="*/ 218 w 286"/>
                  <a:gd name="T17" fmla="*/ 67 h 347"/>
                  <a:gd name="T18" fmla="*/ 185 w 286"/>
                  <a:gd name="T19" fmla="*/ 14 h 347"/>
                  <a:gd name="T20" fmla="*/ 172 w 286"/>
                  <a:gd name="T21" fmla="*/ 15 h 347"/>
                  <a:gd name="T22" fmla="*/ 143 w 286"/>
                  <a:gd name="T23" fmla="*/ 0 h 347"/>
                  <a:gd name="T24" fmla="*/ 103 w 286"/>
                  <a:gd name="T25" fmla="*/ 14 h 347"/>
                  <a:gd name="T26" fmla="*/ 69 w 286"/>
                  <a:gd name="T27" fmla="*/ 67 h 347"/>
                  <a:gd name="T28" fmla="*/ 72 w 286"/>
                  <a:gd name="T29" fmla="*/ 99 h 347"/>
                  <a:gd name="T30" fmla="*/ 68 w 286"/>
                  <a:gd name="T31" fmla="*/ 101 h 347"/>
                  <a:gd name="T32" fmla="*/ 80 w 286"/>
                  <a:gd name="T33" fmla="*/ 144 h 347"/>
                  <a:gd name="T34" fmla="*/ 81 w 286"/>
                  <a:gd name="T35" fmla="*/ 152 h 347"/>
                  <a:gd name="T36" fmla="*/ 102 w 286"/>
                  <a:gd name="T37" fmla="*/ 191 h 347"/>
                  <a:gd name="T38" fmla="*/ 100 w 286"/>
                  <a:gd name="T39" fmla="*/ 201 h 347"/>
                  <a:gd name="T40" fmla="*/ 95 w 286"/>
                  <a:gd name="T41" fmla="*/ 208 h 347"/>
                  <a:gd name="T42" fmla="*/ 24 w 286"/>
                  <a:gd name="T43" fmla="*/ 227 h 347"/>
                  <a:gd name="T44" fmla="*/ 0 w 286"/>
                  <a:gd name="T45" fmla="*/ 281 h 347"/>
                  <a:gd name="T46" fmla="*/ 143 w 286"/>
                  <a:gd name="T47" fmla="*/ 347 h 347"/>
                  <a:gd name="T48" fmla="*/ 286 w 286"/>
                  <a:gd name="T49" fmla="*/ 281 h 347"/>
                  <a:gd name="T50" fmla="*/ 263 w 286"/>
                  <a:gd name="T51" fmla="*/ 22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6" h="347">
                    <a:moveTo>
                      <a:pt x="263" y="227"/>
                    </a:moveTo>
                    <a:cubicBezTo>
                      <a:pt x="256" y="221"/>
                      <a:pt x="223" y="213"/>
                      <a:pt x="192" y="208"/>
                    </a:cubicBezTo>
                    <a:cubicBezTo>
                      <a:pt x="190" y="208"/>
                      <a:pt x="187" y="205"/>
                      <a:pt x="186" y="201"/>
                    </a:cubicBezTo>
                    <a:cubicBezTo>
                      <a:pt x="186" y="200"/>
                      <a:pt x="186" y="197"/>
                      <a:pt x="185" y="192"/>
                    </a:cubicBezTo>
                    <a:cubicBezTo>
                      <a:pt x="197" y="174"/>
                      <a:pt x="205" y="158"/>
                      <a:pt x="206" y="152"/>
                    </a:cubicBezTo>
                    <a:cubicBezTo>
                      <a:pt x="206" y="149"/>
                      <a:pt x="207" y="146"/>
                      <a:pt x="207" y="143"/>
                    </a:cubicBezTo>
                    <a:cubicBezTo>
                      <a:pt x="219" y="129"/>
                      <a:pt x="224" y="106"/>
                      <a:pt x="219" y="101"/>
                    </a:cubicBezTo>
                    <a:cubicBezTo>
                      <a:pt x="218" y="100"/>
                      <a:pt x="217" y="99"/>
                      <a:pt x="215" y="99"/>
                    </a:cubicBezTo>
                    <a:cubicBezTo>
                      <a:pt x="217" y="89"/>
                      <a:pt x="218" y="77"/>
                      <a:pt x="218" y="67"/>
                    </a:cubicBezTo>
                    <a:cubicBezTo>
                      <a:pt x="218" y="49"/>
                      <a:pt x="196" y="19"/>
                      <a:pt x="185" y="14"/>
                    </a:cubicBezTo>
                    <a:cubicBezTo>
                      <a:pt x="172" y="15"/>
                      <a:pt x="172" y="15"/>
                      <a:pt x="172" y="15"/>
                    </a:cubicBezTo>
                    <a:cubicBezTo>
                      <a:pt x="172" y="15"/>
                      <a:pt x="163" y="0"/>
                      <a:pt x="143" y="0"/>
                    </a:cubicBezTo>
                    <a:cubicBezTo>
                      <a:pt x="129" y="0"/>
                      <a:pt x="117" y="4"/>
                      <a:pt x="103" y="14"/>
                    </a:cubicBezTo>
                    <a:cubicBezTo>
                      <a:pt x="84" y="28"/>
                      <a:pt x="69" y="49"/>
                      <a:pt x="69" y="67"/>
                    </a:cubicBezTo>
                    <a:cubicBezTo>
                      <a:pt x="69" y="77"/>
                      <a:pt x="71" y="89"/>
                      <a:pt x="72" y="99"/>
                    </a:cubicBezTo>
                    <a:cubicBezTo>
                      <a:pt x="71" y="99"/>
                      <a:pt x="69" y="99"/>
                      <a:pt x="68" y="101"/>
                    </a:cubicBezTo>
                    <a:cubicBezTo>
                      <a:pt x="63" y="106"/>
                      <a:pt x="68" y="130"/>
                      <a:pt x="80" y="144"/>
                    </a:cubicBezTo>
                    <a:cubicBezTo>
                      <a:pt x="81" y="147"/>
                      <a:pt x="81" y="150"/>
                      <a:pt x="81" y="152"/>
                    </a:cubicBezTo>
                    <a:cubicBezTo>
                      <a:pt x="82" y="158"/>
                      <a:pt x="90" y="174"/>
                      <a:pt x="102" y="191"/>
                    </a:cubicBezTo>
                    <a:cubicBezTo>
                      <a:pt x="101" y="196"/>
                      <a:pt x="101" y="200"/>
                      <a:pt x="100" y="201"/>
                    </a:cubicBezTo>
                    <a:cubicBezTo>
                      <a:pt x="100" y="205"/>
                      <a:pt x="97" y="208"/>
                      <a:pt x="95" y="208"/>
                    </a:cubicBezTo>
                    <a:cubicBezTo>
                      <a:pt x="64" y="213"/>
                      <a:pt x="31" y="221"/>
                      <a:pt x="24" y="227"/>
                    </a:cubicBezTo>
                    <a:cubicBezTo>
                      <a:pt x="14" y="236"/>
                      <a:pt x="0" y="271"/>
                      <a:pt x="0" y="281"/>
                    </a:cubicBezTo>
                    <a:cubicBezTo>
                      <a:pt x="0" y="309"/>
                      <a:pt x="71" y="347"/>
                      <a:pt x="143" y="347"/>
                    </a:cubicBezTo>
                    <a:cubicBezTo>
                      <a:pt x="216" y="347"/>
                      <a:pt x="286" y="309"/>
                      <a:pt x="286" y="281"/>
                    </a:cubicBezTo>
                    <a:cubicBezTo>
                      <a:pt x="286" y="271"/>
                      <a:pt x="273" y="236"/>
                      <a:pt x="263" y="227"/>
                    </a:cubicBezTo>
                    <a:close/>
                  </a:path>
                </a:pathLst>
              </a:custGeom>
              <a:solidFill>
                <a:srgbClr val="18A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125" name="Group 124">
            <a:extLst>
              <a:ext uri="{FF2B5EF4-FFF2-40B4-BE49-F238E27FC236}">
                <a16:creationId xmlns:a16="http://schemas.microsoft.com/office/drawing/2014/main" id="{C2F8CAE7-A1EF-7742-BAB9-5D855D913C38}"/>
              </a:ext>
            </a:extLst>
          </p:cNvPr>
          <p:cNvGrpSpPr/>
          <p:nvPr/>
        </p:nvGrpSpPr>
        <p:grpSpPr>
          <a:xfrm>
            <a:off x="10487959" y="3063550"/>
            <a:ext cx="1579946" cy="1067172"/>
            <a:chOff x="7999857" y="1912130"/>
            <a:chExt cx="1185268" cy="800379"/>
          </a:xfrm>
        </p:grpSpPr>
        <p:sp>
          <p:nvSpPr>
            <p:cNvPr id="126" name="TextBox 125">
              <a:extLst>
                <a:ext uri="{FF2B5EF4-FFF2-40B4-BE49-F238E27FC236}">
                  <a16:creationId xmlns:a16="http://schemas.microsoft.com/office/drawing/2014/main" id="{8CC43154-5A58-0642-8E09-8EB6A6B3205E}"/>
                </a:ext>
              </a:extLst>
            </p:cNvPr>
            <p:cNvSpPr txBox="1"/>
            <p:nvPr/>
          </p:nvSpPr>
          <p:spPr>
            <a:xfrm>
              <a:off x="7999857" y="2416563"/>
              <a:ext cx="1185268" cy="295946"/>
            </a:xfrm>
            <a:prstGeom prst="rect">
              <a:avLst/>
            </a:prstGeom>
            <a:noFill/>
          </p:spPr>
          <p:txBody>
            <a:bodyPr wrap="square" rtlCol="0" anchor="ctr">
              <a:spAutoFit/>
            </a:bodyPr>
            <a:lstStyle/>
            <a:p>
              <a:pPr algn="ctr" defTabSz="573253">
                <a:lnSpc>
                  <a:spcPct val="60000"/>
                </a:lnSpc>
                <a:spcAft>
                  <a:spcPts val="533"/>
                </a:spcAft>
                <a:buSzPct val="100000"/>
              </a:pPr>
              <a:r>
                <a:rPr lang="en-US" sz="1200" dirty="0">
                  <a:solidFill>
                    <a:prstClr val="black">
                      <a:lumMod val="95000"/>
                      <a:lumOff val="5000"/>
                    </a:prstClr>
                  </a:solidFill>
                  <a:latin typeface="Arial"/>
                  <a:cs typeface="HP Simplified" pitchFamily="34" charset="0"/>
                </a:rPr>
                <a:t>Diagnostic </a:t>
              </a:r>
            </a:p>
            <a:p>
              <a:pPr algn="ctr" defTabSz="573253">
                <a:lnSpc>
                  <a:spcPct val="60000"/>
                </a:lnSpc>
                <a:spcAft>
                  <a:spcPts val="533"/>
                </a:spcAft>
                <a:buSzPct val="100000"/>
              </a:pPr>
              <a:r>
                <a:rPr lang="en-US" sz="1200" dirty="0">
                  <a:solidFill>
                    <a:prstClr val="black">
                      <a:lumMod val="95000"/>
                      <a:lumOff val="5000"/>
                    </a:prstClr>
                  </a:solidFill>
                  <a:latin typeface="Arial"/>
                  <a:cs typeface="HP Simplified" pitchFamily="34" charset="0"/>
                </a:rPr>
                <a:t>Imaging Centers</a:t>
              </a:r>
            </a:p>
          </p:txBody>
        </p:sp>
        <p:grpSp>
          <p:nvGrpSpPr>
            <p:cNvPr id="127" name="Group 115">
              <a:extLst>
                <a:ext uri="{FF2B5EF4-FFF2-40B4-BE49-F238E27FC236}">
                  <a16:creationId xmlns:a16="http://schemas.microsoft.com/office/drawing/2014/main" id="{0AB89547-C973-3545-8897-00918518355E}"/>
                </a:ext>
              </a:extLst>
            </p:cNvPr>
            <p:cNvGrpSpPr>
              <a:grpSpLocks noChangeAspect="1"/>
            </p:cNvGrpSpPr>
            <p:nvPr/>
          </p:nvGrpSpPr>
          <p:grpSpPr bwMode="auto">
            <a:xfrm>
              <a:off x="8175477" y="1912130"/>
              <a:ext cx="853969" cy="776624"/>
              <a:chOff x="3688" y="-739"/>
              <a:chExt cx="2142" cy="1948"/>
            </a:xfrm>
            <a:solidFill>
              <a:schemeClr val="bg1"/>
            </a:solidFill>
          </p:grpSpPr>
          <p:sp>
            <p:nvSpPr>
              <p:cNvPr id="128" name="Freeform 116">
                <a:extLst>
                  <a:ext uri="{FF2B5EF4-FFF2-40B4-BE49-F238E27FC236}">
                    <a16:creationId xmlns:a16="http://schemas.microsoft.com/office/drawing/2014/main" id="{9D1CB38E-E1C8-924B-A4AF-43D7CE4A5564}"/>
                  </a:ext>
                </a:extLst>
              </p:cNvPr>
              <p:cNvSpPr>
                <a:spLocks noEditPoints="1"/>
              </p:cNvSpPr>
              <p:nvPr/>
            </p:nvSpPr>
            <p:spPr bwMode="auto">
              <a:xfrm>
                <a:off x="3688" y="-329"/>
                <a:ext cx="1529" cy="750"/>
              </a:xfrm>
              <a:custGeom>
                <a:avLst/>
                <a:gdLst>
                  <a:gd name="T0" fmla="*/ 543 w 1213"/>
                  <a:gd name="T1" fmla="*/ 0 h 543"/>
                  <a:gd name="T2" fmla="*/ 0 w 1213"/>
                  <a:gd name="T3" fmla="*/ 389 h 543"/>
                  <a:gd name="T4" fmla="*/ 461 w 1213"/>
                  <a:gd name="T5" fmla="*/ 436 h 543"/>
                  <a:gd name="T6" fmla="*/ 1117 w 1213"/>
                  <a:gd name="T7" fmla="*/ 84 h 543"/>
                  <a:gd name="T8" fmla="*/ 1143 w 1213"/>
                  <a:gd name="T9" fmla="*/ 238 h 543"/>
                  <a:gd name="T10" fmla="*/ 1160 w 1213"/>
                  <a:gd name="T11" fmla="*/ 234 h 543"/>
                  <a:gd name="T12" fmla="*/ 1123 w 1213"/>
                  <a:gd name="T13" fmla="*/ 325 h 543"/>
                  <a:gd name="T14" fmla="*/ 1137 w 1213"/>
                  <a:gd name="T15" fmla="*/ 289 h 543"/>
                  <a:gd name="T16" fmla="*/ 1130 w 1213"/>
                  <a:gd name="T17" fmla="*/ 357 h 543"/>
                  <a:gd name="T18" fmla="*/ 945 w 1213"/>
                  <a:gd name="T19" fmla="*/ 60 h 543"/>
                  <a:gd name="T20" fmla="*/ 980 w 1213"/>
                  <a:gd name="T21" fmla="*/ 72 h 543"/>
                  <a:gd name="T22" fmla="*/ 1023 w 1213"/>
                  <a:gd name="T23" fmla="*/ 101 h 543"/>
                  <a:gd name="T24" fmla="*/ 981 w 1213"/>
                  <a:gd name="T25" fmla="*/ 103 h 543"/>
                  <a:gd name="T26" fmla="*/ 991 w 1213"/>
                  <a:gd name="T27" fmla="*/ 101 h 543"/>
                  <a:gd name="T28" fmla="*/ 970 w 1213"/>
                  <a:gd name="T29" fmla="*/ 287 h 543"/>
                  <a:gd name="T30" fmla="*/ 968 w 1213"/>
                  <a:gd name="T31" fmla="*/ 95 h 543"/>
                  <a:gd name="T32" fmla="*/ 950 w 1213"/>
                  <a:gd name="T33" fmla="*/ 101 h 543"/>
                  <a:gd name="T34" fmla="*/ 957 w 1213"/>
                  <a:gd name="T35" fmla="*/ 51 h 543"/>
                  <a:gd name="T36" fmla="*/ 932 w 1213"/>
                  <a:gd name="T37" fmla="*/ 51 h 543"/>
                  <a:gd name="T38" fmla="*/ 902 w 1213"/>
                  <a:gd name="T39" fmla="*/ 145 h 543"/>
                  <a:gd name="T40" fmla="*/ 825 w 1213"/>
                  <a:gd name="T41" fmla="*/ 164 h 543"/>
                  <a:gd name="T42" fmla="*/ 724 w 1213"/>
                  <a:gd name="T43" fmla="*/ 55 h 543"/>
                  <a:gd name="T44" fmla="*/ 715 w 1213"/>
                  <a:gd name="T45" fmla="*/ 56 h 543"/>
                  <a:gd name="T46" fmla="*/ 703 w 1213"/>
                  <a:gd name="T47" fmla="*/ 58 h 543"/>
                  <a:gd name="T48" fmla="*/ 696 w 1213"/>
                  <a:gd name="T49" fmla="*/ 81 h 543"/>
                  <a:gd name="T50" fmla="*/ 692 w 1213"/>
                  <a:gd name="T51" fmla="*/ 83 h 543"/>
                  <a:gd name="T52" fmla="*/ 656 w 1213"/>
                  <a:gd name="T53" fmla="*/ 53 h 543"/>
                  <a:gd name="T54" fmla="*/ 646 w 1213"/>
                  <a:gd name="T55" fmla="*/ 76 h 543"/>
                  <a:gd name="T56" fmla="*/ 618 w 1213"/>
                  <a:gd name="T57" fmla="*/ 68 h 543"/>
                  <a:gd name="T58" fmla="*/ 630 w 1213"/>
                  <a:gd name="T59" fmla="*/ 83 h 543"/>
                  <a:gd name="T60" fmla="*/ 610 w 1213"/>
                  <a:gd name="T61" fmla="*/ 154 h 543"/>
                  <a:gd name="T62" fmla="*/ 597 w 1213"/>
                  <a:gd name="T63" fmla="*/ 229 h 543"/>
                  <a:gd name="T64" fmla="*/ 613 w 1213"/>
                  <a:gd name="T65" fmla="*/ 286 h 543"/>
                  <a:gd name="T66" fmla="*/ 615 w 1213"/>
                  <a:gd name="T67" fmla="*/ 293 h 543"/>
                  <a:gd name="T68" fmla="*/ 631 w 1213"/>
                  <a:gd name="T69" fmla="*/ 275 h 543"/>
                  <a:gd name="T70" fmla="*/ 644 w 1213"/>
                  <a:gd name="T71" fmla="*/ 296 h 543"/>
                  <a:gd name="T72" fmla="*/ 647 w 1213"/>
                  <a:gd name="T73" fmla="*/ 287 h 543"/>
                  <a:gd name="T74" fmla="*/ 740 w 1213"/>
                  <a:gd name="T75" fmla="*/ 233 h 543"/>
                  <a:gd name="T76" fmla="*/ 752 w 1213"/>
                  <a:gd name="T77" fmla="*/ 225 h 543"/>
                  <a:gd name="T78" fmla="*/ 755 w 1213"/>
                  <a:gd name="T79" fmla="*/ 259 h 543"/>
                  <a:gd name="T80" fmla="*/ 756 w 1213"/>
                  <a:gd name="T81" fmla="*/ 276 h 543"/>
                  <a:gd name="T82" fmla="*/ 768 w 1213"/>
                  <a:gd name="T83" fmla="*/ 233 h 543"/>
                  <a:gd name="T84" fmla="*/ 781 w 1213"/>
                  <a:gd name="T85" fmla="*/ 285 h 543"/>
                  <a:gd name="T86" fmla="*/ 806 w 1213"/>
                  <a:gd name="T87" fmla="*/ 233 h 543"/>
                  <a:gd name="T88" fmla="*/ 727 w 1213"/>
                  <a:gd name="T89" fmla="*/ 157 h 543"/>
                  <a:gd name="T90" fmla="*/ 646 w 1213"/>
                  <a:gd name="T91" fmla="*/ 247 h 543"/>
                  <a:gd name="T92" fmla="*/ 640 w 1213"/>
                  <a:gd name="T93" fmla="*/ 233 h 543"/>
                  <a:gd name="T94" fmla="*/ 699 w 1213"/>
                  <a:gd name="T95" fmla="*/ 232 h 543"/>
                  <a:gd name="T96" fmla="*/ 797 w 1213"/>
                  <a:gd name="T97" fmla="*/ 229 h 543"/>
                  <a:gd name="T98" fmla="*/ 859 w 1213"/>
                  <a:gd name="T99" fmla="*/ 229 h 543"/>
                  <a:gd name="T100" fmla="*/ 887 w 1213"/>
                  <a:gd name="T101" fmla="*/ 229 h 543"/>
                  <a:gd name="T102" fmla="*/ 894 w 1213"/>
                  <a:gd name="T103" fmla="*/ 285 h 543"/>
                  <a:gd name="T104" fmla="*/ 901 w 1213"/>
                  <a:gd name="T105" fmla="*/ 233 h 543"/>
                  <a:gd name="T106" fmla="*/ 929 w 1213"/>
                  <a:gd name="T107" fmla="*/ 229 h 543"/>
                  <a:gd name="T108" fmla="*/ 976 w 1213"/>
                  <a:gd name="T109" fmla="*/ 286 h 543"/>
                  <a:gd name="T110" fmla="*/ 1007 w 1213"/>
                  <a:gd name="T111" fmla="*/ 101 h 543"/>
                  <a:gd name="T112" fmla="*/ 1036 w 1213"/>
                  <a:gd name="T113" fmla="*/ 286 h 543"/>
                  <a:gd name="T114" fmla="*/ 1002 w 1213"/>
                  <a:gd name="T115" fmla="*/ 52 h 543"/>
                  <a:gd name="T116" fmla="*/ 545 w 1213"/>
                  <a:gd name="T117" fmla="*/ 434 h 543"/>
                  <a:gd name="T118" fmla="*/ 529 w 1213"/>
                  <a:gd name="T119" fmla="*/ 434 h 543"/>
                  <a:gd name="T120" fmla="*/ 560 w 1213"/>
                  <a:gd name="T121" fmla="*/ 434 h 543"/>
                  <a:gd name="T122" fmla="*/ 600 w 1213"/>
                  <a:gd name="T123" fmla="*/ 416 h 543"/>
                  <a:gd name="T124" fmla="*/ 647 w 1213"/>
                  <a:gd name="T125" fmla="*/ 43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543">
                    <a:moveTo>
                      <a:pt x="255" y="205"/>
                    </a:moveTo>
                    <a:cubicBezTo>
                      <a:pt x="255" y="205"/>
                      <a:pt x="255" y="205"/>
                      <a:pt x="255" y="205"/>
                    </a:cubicBezTo>
                    <a:cubicBezTo>
                      <a:pt x="265" y="178"/>
                      <a:pt x="291" y="159"/>
                      <a:pt x="321" y="159"/>
                    </a:cubicBezTo>
                    <a:cubicBezTo>
                      <a:pt x="361" y="159"/>
                      <a:pt x="392" y="191"/>
                      <a:pt x="392" y="230"/>
                    </a:cubicBezTo>
                    <a:cubicBezTo>
                      <a:pt x="392" y="269"/>
                      <a:pt x="361" y="301"/>
                      <a:pt x="321" y="301"/>
                    </a:cubicBezTo>
                    <a:cubicBezTo>
                      <a:pt x="290" y="301"/>
                      <a:pt x="264" y="281"/>
                      <a:pt x="254" y="253"/>
                    </a:cubicBezTo>
                    <a:cubicBezTo>
                      <a:pt x="247" y="253"/>
                      <a:pt x="241" y="250"/>
                      <a:pt x="236" y="245"/>
                    </a:cubicBezTo>
                    <a:cubicBezTo>
                      <a:pt x="234" y="245"/>
                      <a:pt x="231" y="245"/>
                      <a:pt x="228" y="245"/>
                    </a:cubicBezTo>
                    <a:cubicBezTo>
                      <a:pt x="235" y="290"/>
                      <a:pt x="274" y="325"/>
                      <a:pt x="321" y="325"/>
                    </a:cubicBezTo>
                    <a:cubicBezTo>
                      <a:pt x="374" y="325"/>
                      <a:pt x="416" y="282"/>
                      <a:pt x="416" y="230"/>
                    </a:cubicBezTo>
                    <a:cubicBezTo>
                      <a:pt x="416" y="178"/>
                      <a:pt x="374" y="135"/>
                      <a:pt x="321" y="135"/>
                    </a:cubicBezTo>
                    <a:cubicBezTo>
                      <a:pt x="275" y="135"/>
                      <a:pt x="236" y="169"/>
                      <a:pt x="228" y="213"/>
                    </a:cubicBezTo>
                    <a:cubicBezTo>
                      <a:pt x="232" y="213"/>
                      <a:pt x="235" y="212"/>
                      <a:pt x="238" y="212"/>
                    </a:cubicBezTo>
                    <a:cubicBezTo>
                      <a:pt x="242" y="208"/>
                      <a:pt x="248" y="205"/>
                      <a:pt x="255" y="205"/>
                    </a:cubicBezTo>
                    <a:close/>
                    <a:moveTo>
                      <a:pt x="321" y="271"/>
                    </a:moveTo>
                    <a:cubicBezTo>
                      <a:pt x="307" y="271"/>
                      <a:pt x="295" y="264"/>
                      <a:pt x="288" y="253"/>
                    </a:cubicBezTo>
                    <a:cubicBezTo>
                      <a:pt x="269" y="253"/>
                      <a:pt x="269" y="253"/>
                      <a:pt x="269" y="253"/>
                    </a:cubicBezTo>
                    <a:cubicBezTo>
                      <a:pt x="277" y="273"/>
                      <a:pt x="298" y="288"/>
                      <a:pt x="321" y="288"/>
                    </a:cubicBezTo>
                    <a:cubicBezTo>
                      <a:pt x="353" y="288"/>
                      <a:pt x="379" y="262"/>
                      <a:pt x="379" y="230"/>
                    </a:cubicBezTo>
                    <a:cubicBezTo>
                      <a:pt x="379" y="198"/>
                      <a:pt x="353" y="173"/>
                      <a:pt x="321" y="173"/>
                    </a:cubicBezTo>
                    <a:cubicBezTo>
                      <a:pt x="299" y="173"/>
                      <a:pt x="279" y="186"/>
                      <a:pt x="270" y="205"/>
                    </a:cubicBezTo>
                    <a:cubicBezTo>
                      <a:pt x="289" y="205"/>
                      <a:pt x="289" y="205"/>
                      <a:pt x="289" y="205"/>
                    </a:cubicBezTo>
                    <a:cubicBezTo>
                      <a:pt x="297" y="196"/>
                      <a:pt x="308" y="189"/>
                      <a:pt x="321" y="189"/>
                    </a:cubicBezTo>
                    <a:cubicBezTo>
                      <a:pt x="344" y="189"/>
                      <a:pt x="362" y="208"/>
                      <a:pt x="362" y="230"/>
                    </a:cubicBezTo>
                    <a:cubicBezTo>
                      <a:pt x="362" y="252"/>
                      <a:pt x="344" y="271"/>
                      <a:pt x="321" y="271"/>
                    </a:cubicBezTo>
                    <a:close/>
                    <a:moveTo>
                      <a:pt x="1180" y="0"/>
                    </a:moveTo>
                    <a:cubicBezTo>
                      <a:pt x="543" y="0"/>
                      <a:pt x="543" y="0"/>
                      <a:pt x="543" y="0"/>
                    </a:cubicBezTo>
                    <a:cubicBezTo>
                      <a:pt x="525" y="0"/>
                      <a:pt x="510" y="15"/>
                      <a:pt x="510" y="33"/>
                    </a:cubicBezTo>
                    <a:cubicBezTo>
                      <a:pt x="510" y="308"/>
                      <a:pt x="510" y="308"/>
                      <a:pt x="510" y="308"/>
                    </a:cubicBezTo>
                    <a:cubicBezTo>
                      <a:pt x="494" y="308"/>
                      <a:pt x="494" y="308"/>
                      <a:pt x="494" y="308"/>
                    </a:cubicBezTo>
                    <a:cubicBezTo>
                      <a:pt x="471" y="308"/>
                      <a:pt x="452" y="323"/>
                      <a:pt x="446" y="344"/>
                    </a:cubicBezTo>
                    <a:cubicBezTo>
                      <a:pt x="436" y="345"/>
                      <a:pt x="427" y="354"/>
                      <a:pt x="427" y="364"/>
                    </a:cubicBezTo>
                    <a:cubicBezTo>
                      <a:pt x="427" y="365"/>
                      <a:pt x="427" y="365"/>
                      <a:pt x="427" y="365"/>
                    </a:cubicBezTo>
                    <a:cubicBezTo>
                      <a:pt x="406" y="365"/>
                      <a:pt x="406" y="365"/>
                      <a:pt x="406" y="365"/>
                    </a:cubicBezTo>
                    <a:cubicBezTo>
                      <a:pt x="396" y="365"/>
                      <a:pt x="387" y="371"/>
                      <a:pt x="383" y="380"/>
                    </a:cubicBezTo>
                    <a:cubicBezTo>
                      <a:pt x="358" y="382"/>
                      <a:pt x="338" y="390"/>
                      <a:pt x="321" y="402"/>
                    </a:cubicBezTo>
                    <a:cubicBezTo>
                      <a:pt x="293" y="422"/>
                      <a:pt x="275" y="452"/>
                      <a:pt x="252" y="476"/>
                    </a:cubicBezTo>
                    <a:cubicBezTo>
                      <a:pt x="229" y="500"/>
                      <a:pt x="202" y="520"/>
                      <a:pt x="154" y="525"/>
                    </a:cubicBezTo>
                    <a:cubicBezTo>
                      <a:pt x="150" y="526"/>
                      <a:pt x="146" y="526"/>
                      <a:pt x="142" y="526"/>
                    </a:cubicBezTo>
                    <a:cubicBezTo>
                      <a:pt x="113" y="526"/>
                      <a:pt x="81" y="515"/>
                      <a:pt x="57" y="493"/>
                    </a:cubicBezTo>
                    <a:cubicBezTo>
                      <a:pt x="33" y="472"/>
                      <a:pt x="17" y="440"/>
                      <a:pt x="17" y="397"/>
                    </a:cubicBezTo>
                    <a:cubicBezTo>
                      <a:pt x="17" y="395"/>
                      <a:pt x="17" y="392"/>
                      <a:pt x="17" y="389"/>
                    </a:cubicBezTo>
                    <a:cubicBezTo>
                      <a:pt x="19" y="357"/>
                      <a:pt x="29" y="332"/>
                      <a:pt x="46" y="312"/>
                    </a:cubicBezTo>
                    <a:cubicBezTo>
                      <a:pt x="71" y="282"/>
                      <a:pt x="110" y="263"/>
                      <a:pt x="150" y="251"/>
                    </a:cubicBezTo>
                    <a:cubicBezTo>
                      <a:pt x="182" y="242"/>
                      <a:pt x="215" y="238"/>
                      <a:pt x="240" y="237"/>
                    </a:cubicBezTo>
                    <a:cubicBezTo>
                      <a:pt x="243" y="242"/>
                      <a:pt x="248" y="245"/>
                      <a:pt x="255" y="245"/>
                    </a:cubicBezTo>
                    <a:cubicBezTo>
                      <a:pt x="324" y="245"/>
                      <a:pt x="324" y="245"/>
                      <a:pt x="324" y="245"/>
                    </a:cubicBezTo>
                    <a:cubicBezTo>
                      <a:pt x="333" y="245"/>
                      <a:pt x="340" y="238"/>
                      <a:pt x="340" y="229"/>
                    </a:cubicBezTo>
                    <a:cubicBezTo>
                      <a:pt x="340" y="220"/>
                      <a:pt x="333" y="213"/>
                      <a:pt x="324" y="213"/>
                    </a:cubicBezTo>
                    <a:cubicBezTo>
                      <a:pt x="255" y="213"/>
                      <a:pt x="255" y="213"/>
                      <a:pt x="255" y="213"/>
                    </a:cubicBezTo>
                    <a:cubicBezTo>
                      <a:pt x="249" y="213"/>
                      <a:pt x="244" y="216"/>
                      <a:pt x="241" y="220"/>
                    </a:cubicBezTo>
                    <a:cubicBezTo>
                      <a:pt x="203" y="222"/>
                      <a:pt x="151" y="229"/>
                      <a:pt x="104" y="250"/>
                    </a:cubicBezTo>
                    <a:cubicBezTo>
                      <a:pt x="77" y="263"/>
                      <a:pt x="52" y="279"/>
                      <a:pt x="33" y="302"/>
                    </a:cubicBezTo>
                    <a:cubicBezTo>
                      <a:pt x="15" y="324"/>
                      <a:pt x="2" y="353"/>
                      <a:pt x="0" y="389"/>
                    </a:cubicBezTo>
                    <a:cubicBezTo>
                      <a:pt x="0" y="392"/>
                      <a:pt x="0" y="394"/>
                      <a:pt x="0" y="397"/>
                    </a:cubicBezTo>
                    <a:cubicBezTo>
                      <a:pt x="0" y="445"/>
                      <a:pt x="19" y="481"/>
                      <a:pt x="46" y="506"/>
                    </a:cubicBezTo>
                    <a:cubicBezTo>
                      <a:pt x="74" y="530"/>
                      <a:pt x="109" y="543"/>
                      <a:pt x="142" y="543"/>
                    </a:cubicBezTo>
                    <a:cubicBezTo>
                      <a:pt x="147" y="543"/>
                      <a:pt x="151" y="542"/>
                      <a:pt x="156" y="542"/>
                    </a:cubicBezTo>
                    <a:cubicBezTo>
                      <a:pt x="190" y="538"/>
                      <a:pt x="216" y="527"/>
                      <a:pt x="237" y="512"/>
                    </a:cubicBezTo>
                    <a:cubicBezTo>
                      <a:pt x="268" y="489"/>
                      <a:pt x="287" y="459"/>
                      <a:pt x="308" y="436"/>
                    </a:cubicBezTo>
                    <a:cubicBezTo>
                      <a:pt x="328" y="415"/>
                      <a:pt x="349" y="400"/>
                      <a:pt x="383" y="397"/>
                    </a:cubicBezTo>
                    <a:cubicBezTo>
                      <a:pt x="386" y="407"/>
                      <a:pt x="395" y="414"/>
                      <a:pt x="406" y="414"/>
                    </a:cubicBezTo>
                    <a:cubicBezTo>
                      <a:pt x="427" y="414"/>
                      <a:pt x="427" y="414"/>
                      <a:pt x="427" y="414"/>
                    </a:cubicBezTo>
                    <a:cubicBezTo>
                      <a:pt x="427" y="428"/>
                      <a:pt x="427" y="428"/>
                      <a:pt x="427" y="428"/>
                    </a:cubicBezTo>
                    <a:cubicBezTo>
                      <a:pt x="427" y="439"/>
                      <a:pt x="436" y="448"/>
                      <a:pt x="447" y="448"/>
                    </a:cubicBezTo>
                    <a:cubicBezTo>
                      <a:pt x="448" y="448"/>
                      <a:pt x="448" y="448"/>
                      <a:pt x="449" y="448"/>
                    </a:cubicBezTo>
                    <a:cubicBezTo>
                      <a:pt x="457" y="465"/>
                      <a:pt x="474" y="477"/>
                      <a:pt x="494" y="477"/>
                    </a:cubicBezTo>
                    <a:cubicBezTo>
                      <a:pt x="922" y="477"/>
                      <a:pt x="922" y="477"/>
                      <a:pt x="922" y="477"/>
                    </a:cubicBezTo>
                    <a:cubicBezTo>
                      <a:pt x="950" y="477"/>
                      <a:pt x="972" y="454"/>
                      <a:pt x="972" y="427"/>
                    </a:cubicBezTo>
                    <a:cubicBezTo>
                      <a:pt x="972" y="418"/>
                      <a:pt x="972" y="418"/>
                      <a:pt x="972" y="418"/>
                    </a:cubicBezTo>
                    <a:cubicBezTo>
                      <a:pt x="1180" y="418"/>
                      <a:pt x="1180" y="418"/>
                      <a:pt x="1180" y="418"/>
                    </a:cubicBezTo>
                    <a:cubicBezTo>
                      <a:pt x="1198" y="418"/>
                      <a:pt x="1213" y="404"/>
                      <a:pt x="1213" y="386"/>
                    </a:cubicBezTo>
                    <a:cubicBezTo>
                      <a:pt x="1213" y="33"/>
                      <a:pt x="1213" y="33"/>
                      <a:pt x="1213" y="33"/>
                    </a:cubicBezTo>
                    <a:cubicBezTo>
                      <a:pt x="1213" y="15"/>
                      <a:pt x="1198" y="0"/>
                      <a:pt x="1180" y="0"/>
                    </a:cubicBezTo>
                    <a:close/>
                    <a:moveTo>
                      <a:pt x="1197" y="386"/>
                    </a:moveTo>
                    <a:cubicBezTo>
                      <a:pt x="1197" y="395"/>
                      <a:pt x="1189" y="402"/>
                      <a:pt x="1180" y="402"/>
                    </a:cubicBezTo>
                    <a:cubicBezTo>
                      <a:pt x="956" y="402"/>
                      <a:pt x="956" y="402"/>
                      <a:pt x="956" y="402"/>
                    </a:cubicBezTo>
                    <a:cubicBezTo>
                      <a:pt x="956" y="427"/>
                      <a:pt x="956" y="427"/>
                      <a:pt x="956" y="427"/>
                    </a:cubicBezTo>
                    <a:cubicBezTo>
                      <a:pt x="956" y="446"/>
                      <a:pt x="941" y="461"/>
                      <a:pt x="922" y="461"/>
                    </a:cubicBezTo>
                    <a:cubicBezTo>
                      <a:pt x="494" y="461"/>
                      <a:pt x="494" y="461"/>
                      <a:pt x="494" y="461"/>
                    </a:cubicBezTo>
                    <a:cubicBezTo>
                      <a:pt x="479" y="461"/>
                      <a:pt x="465" y="450"/>
                      <a:pt x="461" y="436"/>
                    </a:cubicBezTo>
                    <a:cubicBezTo>
                      <a:pt x="458" y="425"/>
                      <a:pt x="458" y="425"/>
                      <a:pt x="458" y="425"/>
                    </a:cubicBezTo>
                    <a:cubicBezTo>
                      <a:pt x="449" y="431"/>
                      <a:pt x="449" y="431"/>
                      <a:pt x="449" y="431"/>
                    </a:cubicBezTo>
                    <a:cubicBezTo>
                      <a:pt x="448" y="432"/>
                      <a:pt x="447" y="432"/>
                      <a:pt x="447" y="432"/>
                    </a:cubicBezTo>
                    <a:cubicBezTo>
                      <a:pt x="445" y="432"/>
                      <a:pt x="443" y="430"/>
                      <a:pt x="443" y="428"/>
                    </a:cubicBezTo>
                    <a:cubicBezTo>
                      <a:pt x="443" y="364"/>
                      <a:pt x="443" y="364"/>
                      <a:pt x="443" y="364"/>
                    </a:cubicBezTo>
                    <a:cubicBezTo>
                      <a:pt x="443" y="362"/>
                      <a:pt x="445" y="360"/>
                      <a:pt x="447" y="360"/>
                    </a:cubicBezTo>
                    <a:cubicBezTo>
                      <a:pt x="447" y="360"/>
                      <a:pt x="448" y="360"/>
                      <a:pt x="449" y="361"/>
                    </a:cubicBezTo>
                    <a:cubicBezTo>
                      <a:pt x="459" y="366"/>
                      <a:pt x="459" y="366"/>
                      <a:pt x="459" y="366"/>
                    </a:cubicBezTo>
                    <a:cubicBezTo>
                      <a:pt x="460" y="355"/>
                      <a:pt x="460" y="355"/>
                      <a:pt x="460" y="355"/>
                    </a:cubicBezTo>
                    <a:cubicBezTo>
                      <a:pt x="462" y="337"/>
                      <a:pt x="476" y="324"/>
                      <a:pt x="494" y="324"/>
                    </a:cubicBezTo>
                    <a:cubicBezTo>
                      <a:pt x="526" y="324"/>
                      <a:pt x="526" y="324"/>
                      <a:pt x="526" y="324"/>
                    </a:cubicBezTo>
                    <a:cubicBezTo>
                      <a:pt x="526" y="33"/>
                      <a:pt x="526" y="33"/>
                      <a:pt x="526" y="33"/>
                    </a:cubicBezTo>
                    <a:cubicBezTo>
                      <a:pt x="526" y="23"/>
                      <a:pt x="533" y="16"/>
                      <a:pt x="543" y="16"/>
                    </a:cubicBezTo>
                    <a:cubicBezTo>
                      <a:pt x="1180" y="16"/>
                      <a:pt x="1180" y="16"/>
                      <a:pt x="1180" y="16"/>
                    </a:cubicBezTo>
                    <a:cubicBezTo>
                      <a:pt x="1189" y="16"/>
                      <a:pt x="1197" y="23"/>
                      <a:pt x="1197" y="33"/>
                    </a:cubicBezTo>
                    <a:lnTo>
                      <a:pt x="1197" y="386"/>
                    </a:lnTo>
                    <a:close/>
                    <a:moveTo>
                      <a:pt x="1139" y="55"/>
                    </a:moveTo>
                    <a:cubicBezTo>
                      <a:pt x="1114" y="55"/>
                      <a:pt x="1093" y="75"/>
                      <a:pt x="1093" y="101"/>
                    </a:cubicBezTo>
                    <a:cubicBezTo>
                      <a:pt x="1093" y="126"/>
                      <a:pt x="1114" y="147"/>
                      <a:pt x="1139" y="147"/>
                    </a:cubicBezTo>
                    <a:cubicBezTo>
                      <a:pt x="1165" y="147"/>
                      <a:pt x="1185" y="126"/>
                      <a:pt x="1185" y="101"/>
                    </a:cubicBezTo>
                    <a:cubicBezTo>
                      <a:pt x="1185" y="75"/>
                      <a:pt x="1165" y="55"/>
                      <a:pt x="1139" y="55"/>
                    </a:cubicBezTo>
                    <a:close/>
                    <a:moveTo>
                      <a:pt x="1113" y="84"/>
                    </a:moveTo>
                    <a:cubicBezTo>
                      <a:pt x="1113" y="84"/>
                      <a:pt x="1112" y="82"/>
                      <a:pt x="1112" y="79"/>
                    </a:cubicBezTo>
                    <a:cubicBezTo>
                      <a:pt x="1112" y="74"/>
                      <a:pt x="1116" y="70"/>
                      <a:pt x="1121" y="70"/>
                    </a:cubicBezTo>
                    <a:cubicBezTo>
                      <a:pt x="1124" y="70"/>
                      <a:pt x="1126" y="72"/>
                      <a:pt x="1126" y="72"/>
                    </a:cubicBezTo>
                    <a:cubicBezTo>
                      <a:pt x="1127" y="72"/>
                      <a:pt x="1127" y="74"/>
                      <a:pt x="1126" y="75"/>
                    </a:cubicBezTo>
                    <a:cubicBezTo>
                      <a:pt x="1117" y="84"/>
                      <a:pt x="1117" y="84"/>
                      <a:pt x="1117" y="84"/>
                    </a:cubicBezTo>
                    <a:cubicBezTo>
                      <a:pt x="1116" y="85"/>
                      <a:pt x="1114" y="85"/>
                      <a:pt x="1113" y="84"/>
                    </a:cubicBezTo>
                    <a:close/>
                    <a:moveTo>
                      <a:pt x="1162" y="127"/>
                    </a:moveTo>
                    <a:cubicBezTo>
                      <a:pt x="1157" y="130"/>
                      <a:pt x="1157" y="130"/>
                      <a:pt x="1157" y="130"/>
                    </a:cubicBezTo>
                    <a:cubicBezTo>
                      <a:pt x="1151" y="120"/>
                      <a:pt x="1151" y="120"/>
                      <a:pt x="1151" y="120"/>
                    </a:cubicBezTo>
                    <a:cubicBezTo>
                      <a:pt x="1148" y="122"/>
                      <a:pt x="1144" y="123"/>
                      <a:pt x="1140" y="123"/>
                    </a:cubicBezTo>
                    <a:cubicBezTo>
                      <a:pt x="1136" y="123"/>
                      <a:pt x="1132" y="122"/>
                      <a:pt x="1129" y="120"/>
                    </a:cubicBezTo>
                    <a:cubicBezTo>
                      <a:pt x="1123" y="131"/>
                      <a:pt x="1123" y="131"/>
                      <a:pt x="1123" y="131"/>
                    </a:cubicBezTo>
                    <a:cubicBezTo>
                      <a:pt x="1118" y="128"/>
                      <a:pt x="1118" y="128"/>
                      <a:pt x="1118" y="128"/>
                    </a:cubicBezTo>
                    <a:cubicBezTo>
                      <a:pt x="1124" y="117"/>
                      <a:pt x="1124" y="117"/>
                      <a:pt x="1124" y="117"/>
                    </a:cubicBezTo>
                    <a:cubicBezTo>
                      <a:pt x="1120" y="113"/>
                      <a:pt x="1117" y="107"/>
                      <a:pt x="1117" y="100"/>
                    </a:cubicBezTo>
                    <a:cubicBezTo>
                      <a:pt x="1117" y="87"/>
                      <a:pt x="1127" y="77"/>
                      <a:pt x="1140" y="77"/>
                    </a:cubicBezTo>
                    <a:cubicBezTo>
                      <a:pt x="1153" y="77"/>
                      <a:pt x="1163" y="87"/>
                      <a:pt x="1163" y="100"/>
                    </a:cubicBezTo>
                    <a:cubicBezTo>
                      <a:pt x="1163" y="107"/>
                      <a:pt x="1160" y="112"/>
                      <a:pt x="1156" y="117"/>
                    </a:cubicBezTo>
                    <a:lnTo>
                      <a:pt x="1162" y="127"/>
                    </a:lnTo>
                    <a:close/>
                    <a:moveTo>
                      <a:pt x="1166" y="84"/>
                    </a:moveTo>
                    <a:cubicBezTo>
                      <a:pt x="1165" y="85"/>
                      <a:pt x="1164" y="85"/>
                      <a:pt x="1163" y="84"/>
                    </a:cubicBezTo>
                    <a:cubicBezTo>
                      <a:pt x="1154" y="75"/>
                      <a:pt x="1154" y="75"/>
                      <a:pt x="1154" y="75"/>
                    </a:cubicBezTo>
                    <a:cubicBezTo>
                      <a:pt x="1153" y="74"/>
                      <a:pt x="1153" y="73"/>
                      <a:pt x="1154" y="72"/>
                    </a:cubicBezTo>
                    <a:cubicBezTo>
                      <a:pt x="1154" y="72"/>
                      <a:pt x="1156" y="70"/>
                      <a:pt x="1159" y="70"/>
                    </a:cubicBezTo>
                    <a:cubicBezTo>
                      <a:pt x="1164" y="70"/>
                      <a:pt x="1168" y="75"/>
                      <a:pt x="1168" y="80"/>
                    </a:cubicBezTo>
                    <a:cubicBezTo>
                      <a:pt x="1168" y="82"/>
                      <a:pt x="1166" y="84"/>
                      <a:pt x="1166" y="84"/>
                    </a:cubicBezTo>
                    <a:close/>
                    <a:moveTo>
                      <a:pt x="1139" y="167"/>
                    </a:moveTo>
                    <a:cubicBezTo>
                      <a:pt x="1114" y="167"/>
                      <a:pt x="1093" y="187"/>
                      <a:pt x="1093" y="213"/>
                    </a:cubicBezTo>
                    <a:cubicBezTo>
                      <a:pt x="1093" y="238"/>
                      <a:pt x="1114" y="259"/>
                      <a:pt x="1139" y="259"/>
                    </a:cubicBezTo>
                    <a:cubicBezTo>
                      <a:pt x="1165" y="259"/>
                      <a:pt x="1185" y="238"/>
                      <a:pt x="1185" y="213"/>
                    </a:cubicBezTo>
                    <a:cubicBezTo>
                      <a:pt x="1185" y="187"/>
                      <a:pt x="1165" y="167"/>
                      <a:pt x="1139" y="167"/>
                    </a:cubicBezTo>
                    <a:close/>
                    <a:moveTo>
                      <a:pt x="1143" y="238"/>
                    </a:moveTo>
                    <a:cubicBezTo>
                      <a:pt x="1143" y="240"/>
                      <a:pt x="1142" y="241"/>
                      <a:pt x="1140" y="239"/>
                    </a:cubicBezTo>
                    <a:cubicBezTo>
                      <a:pt x="1129" y="229"/>
                      <a:pt x="1129" y="229"/>
                      <a:pt x="1129" y="229"/>
                    </a:cubicBezTo>
                    <a:cubicBezTo>
                      <a:pt x="1128" y="228"/>
                      <a:pt x="1126" y="226"/>
                      <a:pt x="1125" y="225"/>
                    </a:cubicBezTo>
                    <a:cubicBezTo>
                      <a:pt x="1124" y="224"/>
                      <a:pt x="1122" y="224"/>
                      <a:pt x="1120" y="224"/>
                    </a:cubicBezTo>
                    <a:cubicBezTo>
                      <a:pt x="1114" y="224"/>
                      <a:pt x="1114" y="224"/>
                      <a:pt x="1114" y="224"/>
                    </a:cubicBezTo>
                    <a:cubicBezTo>
                      <a:pt x="1112" y="224"/>
                      <a:pt x="1111" y="222"/>
                      <a:pt x="1111" y="220"/>
                    </a:cubicBezTo>
                    <a:cubicBezTo>
                      <a:pt x="1111" y="203"/>
                      <a:pt x="1111" y="203"/>
                      <a:pt x="1111" y="203"/>
                    </a:cubicBezTo>
                    <a:cubicBezTo>
                      <a:pt x="1111" y="202"/>
                      <a:pt x="1112" y="200"/>
                      <a:pt x="1114" y="200"/>
                    </a:cubicBezTo>
                    <a:cubicBezTo>
                      <a:pt x="1120" y="200"/>
                      <a:pt x="1120" y="200"/>
                      <a:pt x="1120" y="200"/>
                    </a:cubicBezTo>
                    <a:cubicBezTo>
                      <a:pt x="1122" y="200"/>
                      <a:pt x="1124" y="199"/>
                      <a:pt x="1125" y="198"/>
                    </a:cubicBezTo>
                    <a:cubicBezTo>
                      <a:pt x="1126" y="197"/>
                      <a:pt x="1128" y="196"/>
                      <a:pt x="1129" y="194"/>
                    </a:cubicBezTo>
                    <a:cubicBezTo>
                      <a:pt x="1140" y="184"/>
                      <a:pt x="1140" y="184"/>
                      <a:pt x="1140" y="184"/>
                    </a:cubicBezTo>
                    <a:cubicBezTo>
                      <a:pt x="1142" y="183"/>
                      <a:pt x="1143" y="183"/>
                      <a:pt x="1143" y="185"/>
                    </a:cubicBezTo>
                    <a:lnTo>
                      <a:pt x="1143" y="238"/>
                    </a:lnTo>
                    <a:close/>
                    <a:moveTo>
                      <a:pt x="1150" y="228"/>
                    </a:moveTo>
                    <a:cubicBezTo>
                      <a:pt x="1149" y="228"/>
                      <a:pt x="1149" y="228"/>
                      <a:pt x="1148" y="227"/>
                    </a:cubicBezTo>
                    <a:cubicBezTo>
                      <a:pt x="1147" y="226"/>
                      <a:pt x="1147" y="224"/>
                      <a:pt x="1148" y="223"/>
                    </a:cubicBezTo>
                    <a:cubicBezTo>
                      <a:pt x="1153" y="219"/>
                      <a:pt x="1154" y="215"/>
                      <a:pt x="1154" y="211"/>
                    </a:cubicBezTo>
                    <a:cubicBezTo>
                      <a:pt x="1154" y="209"/>
                      <a:pt x="1153" y="207"/>
                      <a:pt x="1152" y="205"/>
                    </a:cubicBezTo>
                    <a:cubicBezTo>
                      <a:pt x="1151" y="203"/>
                      <a:pt x="1149" y="201"/>
                      <a:pt x="1148" y="200"/>
                    </a:cubicBezTo>
                    <a:cubicBezTo>
                      <a:pt x="1146" y="200"/>
                      <a:pt x="1146" y="198"/>
                      <a:pt x="1147" y="197"/>
                    </a:cubicBezTo>
                    <a:cubicBezTo>
                      <a:pt x="1148" y="195"/>
                      <a:pt x="1149" y="195"/>
                      <a:pt x="1151" y="196"/>
                    </a:cubicBezTo>
                    <a:cubicBezTo>
                      <a:pt x="1153" y="197"/>
                      <a:pt x="1155" y="199"/>
                      <a:pt x="1156" y="202"/>
                    </a:cubicBezTo>
                    <a:cubicBezTo>
                      <a:pt x="1158" y="204"/>
                      <a:pt x="1159" y="208"/>
                      <a:pt x="1159" y="211"/>
                    </a:cubicBezTo>
                    <a:cubicBezTo>
                      <a:pt x="1160" y="216"/>
                      <a:pt x="1157" y="222"/>
                      <a:pt x="1152" y="227"/>
                    </a:cubicBezTo>
                    <a:cubicBezTo>
                      <a:pt x="1152" y="228"/>
                      <a:pt x="1151" y="228"/>
                      <a:pt x="1150" y="228"/>
                    </a:cubicBezTo>
                    <a:close/>
                    <a:moveTo>
                      <a:pt x="1160" y="234"/>
                    </a:moveTo>
                    <a:cubicBezTo>
                      <a:pt x="1159" y="234"/>
                      <a:pt x="1158" y="235"/>
                      <a:pt x="1158" y="235"/>
                    </a:cubicBezTo>
                    <a:cubicBezTo>
                      <a:pt x="1157" y="235"/>
                      <a:pt x="1156" y="234"/>
                      <a:pt x="1156" y="234"/>
                    </a:cubicBezTo>
                    <a:cubicBezTo>
                      <a:pt x="1155" y="233"/>
                      <a:pt x="1155" y="231"/>
                      <a:pt x="1156" y="230"/>
                    </a:cubicBezTo>
                    <a:cubicBezTo>
                      <a:pt x="1163" y="222"/>
                      <a:pt x="1165" y="216"/>
                      <a:pt x="1165" y="211"/>
                    </a:cubicBezTo>
                    <a:cubicBezTo>
                      <a:pt x="1165" y="206"/>
                      <a:pt x="1163" y="202"/>
                      <a:pt x="1161" y="199"/>
                    </a:cubicBezTo>
                    <a:cubicBezTo>
                      <a:pt x="1158" y="196"/>
                      <a:pt x="1156" y="194"/>
                      <a:pt x="1156" y="194"/>
                    </a:cubicBezTo>
                    <a:cubicBezTo>
                      <a:pt x="1156" y="194"/>
                      <a:pt x="1156" y="194"/>
                      <a:pt x="1156" y="194"/>
                    </a:cubicBezTo>
                    <a:cubicBezTo>
                      <a:pt x="1155" y="193"/>
                      <a:pt x="1154" y="192"/>
                      <a:pt x="1155" y="190"/>
                    </a:cubicBezTo>
                    <a:cubicBezTo>
                      <a:pt x="1156" y="189"/>
                      <a:pt x="1158" y="189"/>
                      <a:pt x="1159" y="190"/>
                    </a:cubicBezTo>
                    <a:cubicBezTo>
                      <a:pt x="1159" y="190"/>
                      <a:pt x="1162" y="192"/>
                      <a:pt x="1165" y="195"/>
                    </a:cubicBezTo>
                    <a:cubicBezTo>
                      <a:pt x="1168" y="199"/>
                      <a:pt x="1171" y="204"/>
                      <a:pt x="1171" y="211"/>
                    </a:cubicBezTo>
                    <a:cubicBezTo>
                      <a:pt x="1171" y="218"/>
                      <a:pt x="1168" y="226"/>
                      <a:pt x="1160" y="234"/>
                    </a:cubicBezTo>
                    <a:close/>
                    <a:moveTo>
                      <a:pt x="1152" y="91"/>
                    </a:moveTo>
                    <a:cubicBezTo>
                      <a:pt x="1152" y="90"/>
                      <a:pt x="1150" y="90"/>
                      <a:pt x="1149" y="91"/>
                    </a:cubicBezTo>
                    <a:cubicBezTo>
                      <a:pt x="1140" y="97"/>
                      <a:pt x="1140" y="97"/>
                      <a:pt x="1140" y="97"/>
                    </a:cubicBezTo>
                    <a:cubicBezTo>
                      <a:pt x="1134" y="89"/>
                      <a:pt x="1134" y="89"/>
                      <a:pt x="1134" y="89"/>
                    </a:cubicBezTo>
                    <a:cubicBezTo>
                      <a:pt x="1133" y="88"/>
                      <a:pt x="1131" y="88"/>
                      <a:pt x="1130" y="89"/>
                    </a:cubicBezTo>
                    <a:cubicBezTo>
                      <a:pt x="1129" y="89"/>
                      <a:pt x="1129" y="89"/>
                      <a:pt x="1129" y="89"/>
                    </a:cubicBezTo>
                    <a:cubicBezTo>
                      <a:pt x="1128" y="90"/>
                      <a:pt x="1128" y="92"/>
                      <a:pt x="1129" y="93"/>
                    </a:cubicBezTo>
                    <a:cubicBezTo>
                      <a:pt x="1137" y="103"/>
                      <a:pt x="1137" y="103"/>
                      <a:pt x="1137" y="103"/>
                    </a:cubicBezTo>
                    <a:cubicBezTo>
                      <a:pt x="1138" y="103"/>
                      <a:pt x="1139" y="103"/>
                      <a:pt x="1139" y="103"/>
                    </a:cubicBezTo>
                    <a:cubicBezTo>
                      <a:pt x="1140" y="104"/>
                      <a:pt x="1141" y="103"/>
                      <a:pt x="1141" y="103"/>
                    </a:cubicBezTo>
                    <a:cubicBezTo>
                      <a:pt x="1152" y="95"/>
                      <a:pt x="1152" y="95"/>
                      <a:pt x="1152" y="95"/>
                    </a:cubicBezTo>
                    <a:cubicBezTo>
                      <a:pt x="1153" y="95"/>
                      <a:pt x="1154" y="93"/>
                      <a:pt x="1153" y="92"/>
                    </a:cubicBezTo>
                    <a:lnTo>
                      <a:pt x="1152" y="91"/>
                    </a:lnTo>
                    <a:close/>
                    <a:moveTo>
                      <a:pt x="1139" y="309"/>
                    </a:moveTo>
                    <a:cubicBezTo>
                      <a:pt x="1130" y="309"/>
                      <a:pt x="1123" y="316"/>
                      <a:pt x="1123" y="325"/>
                    </a:cubicBezTo>
                    <a:cubicBezTo>
                      <a:pt x="1123" y="331"/>
                      <a:pt x="1126" y="337"/>
                      <a:pt x="1132" y="340"/>
                    </a:cubicBezTo>
                    <a:cubicBezTo>
                      <a:pt x="1132" y="345"/>
                      <a:pt x="1132" y="345"/>
                      <a:pt x="1132" y="345"/>
                    </a:cubicBezTo>
                    <a:cubicBezTo>
                      <a:pt x="1146" y="345"/>
                      <a:pt x="1146" y="345"/>
                      <a:pt x="1146" y="345"/>
                    </a:cubicBezTo>
                    <a:cubicBezTo>
                      <a:pt x="1146" y="340"/>
                      <a:pt x="1146" y="340"/>
                      <a:pt x="1146" y="340"/>
                    </a:cubicBezTo>
                    <a:cubicBezTo>
                      <a:pt x="1152" y="337"/>
                      <a:pt x="1155" y="331"/>
                      <a:pt x="1155" y="325"/>
                    </a:cubicBezTo>
                    <a:cubicBezTo>
                      <a:pt x="1155" y="316"/>
                      <a:pt x="1148" y="309"/>
                      <a:pt x="1139" y="309"/>
                    </a:cubicBezTo>
                    <a:close/>
                    <a:moveTo>
                      <a:pt x="1139" y="279"/>
                    </a:moveTo>
                    <a:cubicBezTo>
                      <a:pt x="1114" y="279"/>
                      <a:pt x="1093" y="299"/>
                      <a:pt x="1093" y="325"/>
                    </a:cubicBezTo>
                    <a:cubicBezTo>
                      <a:pt x="1093" y="350"/>
                      <a:pt x="1114" y="371"/>
                      <a:pt x="1139" y="371"/>
                    </a:cubicBezTo>
                    <a:cubicBezTo>
                      <a:pt x="1165" y="371"/>
                      <a:pt x="1185" y="350"/>
                      <a:pt x="1185" y="325"/>
                    </a:cubicBezTo>
                    <a:cubicBezTo>
                      <a:pt x="1185" y="299"/>
                      <a:pt x="1165" y="279"/>
                      <a:pt x="1139" y="279"/>
                    </a:cubicBezTo>
                    <a:close/>
                    <a:moveTo>
                      <a:pt x="1148" y="301"/>
                    </a:moveTo>
                    <a:cubicBezTo>
                      <a:pt x="1153" y="291"/>
                      <a:pt x="1153" y="291"/>
                      <a:pt x="1153" y="291"/>
                    </a:cubicBezTo>
                    <a:cubicBezTo>
                      <a:pt x="1153" y="291"/>
                      <a:pt x="1154" y="290"/>
                      <a:pt x="1154" y="290"/>
                    </a:cubicBezTo>
                    <a:cubicBezTo>
                      <a:pt x="1155" y="290"/>
                      <a:pt x="1156" y="291"/>
                      <a:pt x="1156" y="292"/>
                    </a:cubicBezTo>
                    <a:cubicBezTo>
                      <a:pt x="1156" y="292"/>
                      <a:pt x="1156" y="293"/>
                      <a:pt x="1156" y="293"/>
                    </a:cubicBezTo>
                    <a:cubicBezTo>
                      <a:pt x="1152" y="303"/>
                      <a:pt x="1152" y="303"/>
                      <a:pt x="1152" y="303"/>
                    </a:cubicBezTo>
                    <a:cubicBezTo>
                      <a:pt x="1151" y="304"/>
                      <a:pt x="1150" y="304"/>
                      <a:pt x="1150" y="304"/>
                    </a:cubicBezTo>
                    <a:cubicBezTo>
                      <a:pt x="1148" y="304"/>
                      <a:pt x="1148" y="303"/>
                      <a:pt x="1148" y="302"/>
                    </a:cubicBezTo>
                    <a:cubicBezTo>
                      <a:pt x="1148" y="302"/>
                      <a:pt x="1148" y="302"/>
                      <a:pt x="1148" y="301"/>
                    </a:cubicBezTo>
                    <a:close/>
                    <a:moveTo>
                      <a:pt x="1137" y="289"/>
                    </a:moveTo>
                    <a:cubicBezTo>
                      <a:pt x="1137" y="287"/>
                      <a:pt x="1138" y="287"/>
                      <a:pt x="1139" y="287"/>
                    </a:cubicBezTo>
                    <a:cubicBezTo>
                      <a:pt x="1140" y="287"/>
                      <a:pt x="1141" y="287"/>
                      <a:pt x="1141" y="289"/>
                    </a:cubicBezTo>
                    <a:cubicBezTo>
                      <a:pt x="1141" y="300"/>
                      <a:pt x="1141" y="300"/>
                      <a:pt x="1141" y="300"/>
                    </a:cubicBezTo>
                    <a:cubicBezTo>
                      <a:pt x="1141" y="301"/>
                      <a:pt x="1140" y="302"/>
                      <a:pt x="1139" y="302"/>
                    </a:cubicBezTo>
                    <a:cubicBezTo>
                      <a:pt x="1138" y="302"/>
                      <a:pt x="1137" y="301"/>
                      <a:pt x="1137" y="300"/>
                    </a:cubicBezTo>
                    <a:lnTo>
                      <a:pt x="1137" y="289"/>
                    </a:lnTo>
                    <a:close/>
                    <a:moveTo>
                      <a:pt x="1122" y="292"/>
                    </a:moveTo>
                    <a:cubicBezTo>
                      <a:pt x="1122" y="291"/>
                      <a:pt x="1123" y="290"/>
                      <a:pt x="1124" y="290"/>
                    </a:cubicBezTo>
                    <a:cubicBezTo>
                      <a:pt x="1125" y="290"/>
                      <a:pt x="1125" y="291"/>
                      <a:pt x="1126" y="291"/>
                    </a:cubicBezTo>
                    <a:cubicBezTo>
                      <a:pt x="1130" y="301"/>
                      <a:pt x="1130" y="301"/>
                      <a:pt x="1130" y="301"/>
                    </a:cubicBezTo>
                    <a:cubicBezTo>
                      <a:pt x="1130" y="301"/>
                      <a:pt x="1131" y="302"/>
                      <a:pt x="1130" y="302"/>
                    </a:cubicBezTo>
                    <a:cubicBezTo>
                      <a:pt x="1130" y="303"/>
                      <a:pt x="1129" y="304"/>
                      <a:pt x="1128" y="304"/>
                    </a:cubicBezTo>
                    <a:cubicBezTo>
                      <a:pt x="1127" y="304"/>
                      <a:pt x="1127" y="304"/>
                      <a:pt x="1126" y="303"/>
                    </a:cubicBezTo>
                    <a:cubicBezTo>
                      <a:pt x="1122" y="293"/>
                      <a:pt x="1122" y="293"/>
                      <a:pt x="1122" y="293"/>
                    </a:cubicBezTo>
                    <a:cubicBezTo>
                      <a:pt x="1122" y="293"/>
                      <a:pt x="1122" y="293"/>
                      <a:pt x="1122" y="292"/>
                    </a:cubicBezTo>
                    <a:close/>
                    <a:moveTo>
                      <a:pt x="1110" y="303"/>
                    </a:moveTo>
                    <a:cubicBezTo>
                      <a:pt x="1110" y="303"/>
                      <a:pt x="1109" y="302"/>
                      <a:pt x="1109" y="302"/>
                    </a:cubicBezTo>
                    <a:cubicBezTo>
                      <a:pt x="1109" y="300"/>
                      <a:pt x="1110" y="300"/>
                      <a:pt x="1111" y="300"/>
                    </a:cubicBezTo>
                    <a:cubicBezTo>
                      <a:pt x="1112" y="300"/>
                      <a:pt x="1112" y="300"/>
                      <a:pt x="1112" y="300"/>
                    </a:cubicBezTo>
                    <a:cubicBezTo>
                      <a:pt x="1121" y="307"/>
                      <a:pt x="1121" y="307"/>
                      <a:pt x="1121" y="307"/>
                    </a:cubicBezTo>
                    <a:cubicBezTo>
                      <a:pt x="1121" y="308"/>
                      <a:pt x="1122" y="308"/>
                      <a:pt x="1122" y="309"/>
                    </a:cubicBezTo>
                    <a:cubicBezTo>
                      <a:pt x="1122" y="310"/>
                      <a:pt x="1121" y="311"/>
                      <a:pt x="1120" y="311"/>
                    </a:cubicBezTo>
                    <a:cubicBezTo>
                      <a:pt x="1120" y="311"/>
                      <a:pt x="1119" y="310"/>
                      <a:pt x="1118" y="310"/>
                    </a:cubicBezTo>
                    <a:lnTo>
                      <a:pt x="1110" y="303"/>
                    </a:lnTo>
                    <a:close/>
                    <a:moveTo>
                      <a:pt x="1148" y="362"/>
                    </a:moveTo>
                    <a:cubicBezTo>
                      <a:pt x="1130" y="362"/>
                      <a:pt x="1130" y="362"/>
                      <a:pt x="1130" y="362"/>
                    </a:cubicBezTo>
                    <a:cubicBezTo>
                      <a:pt x="1129" y="362"/>
                      <a:pt x="1128" y="361"/>
                      <a:pt x="1128" y="360"/>
                    </a:cubicBezTo>
                    <a:cubicBezTo>
                      <a:pt x="1128" y="359"/>
                      <a:pt x="1129" y="358"/>
                      <a:pt x="1130" y="358"/>
                    </a:cubicBezTo>
                    <a:cubicBezTo>
                      <a:pt x="1148" y="358"/>
                      <a:pt x="1148" y="358"/>
                      <a:pt x="1148" y="358"/>
                    </a:cubicBezTo>
                    <a:cubicBezTo>
                      <a:pt x="1150" y="358"/>
                      <a:pt x="1150" y="359"/>
                      <a:pt x="1150" y="360"/>
                    </a:cubicBezTo>
                    <a:cubicBezTo>
                      <a:pt x="1150" y="361"/>
                      <a:pt x="1150" y="362"/>
                      <a:pt x="1148" y="362"/>
                    </a:cubicBezTo>
                    <a:close/>
                    <a:moveTo>
                      <a:pt x="1148" y="357"/>
                    </a:moveTo>
                    <a:cubicBezTo>
                      <a:pt x="1130" y="357"/>
                      <a:pt x="1130" y="357"/>
                      <a:pt x="1130" y="357"/>
                    </a:cubicBezTo>
                    <a:cubicBezTo>
                      <a:pt x="1129" y="357"/>
                      <a:pt x="1128" y="356"/>
                      <a:pt x="1128" y="355"/>
                    </a:cubicBezTo>
                    <a:cubicBezTo>
                      <a:pt x="1128" y="353"/>
                      <a:pt x="1129" y="352"/>
                      <a:pt x="1130" y="352"/>
                    </a:cubicBezTo>
                    <a:cubicBezTo>
                      <a:pt x="1148" y="352"/>
                      <a:pt x="1148" y="352"/>
                      <a:pt x="1148" y="352"/>
                    </a:cubicBezTo>
                    <a:cubicBezTo>
                      <a:pt x="1150" y="352"/>
                      <a:pt x="1150" y="353"/>
                      <a:pt x="1150" y="355"/>
                    </a:cubicBezTo>
                    <a:cubicBezTo>
                      <a:pt x="1150" y="356"/>
                      <a:pt x="1150" y="357"/>
                      <a:pt x="1148" y="357"/>
                    </a:cubicBezTo>
                    <a:close/>
                    <a:moveTo>
                      <a:pt x="1150" y="342"/>
                    </a:moveTo>
                    <a:cubicBezTo>
                      <a:pt x="1150" y="349"/>
                      <a:pt x="1150" y="349"/>
                      <a:pt x="1150" y="349"/>
                    </a:cubicBezTo>
                    <a:cubicBezTo>
                      <a:pt x="1150" y="350"/>
                      <a:pt x="1149" y="351"/>
                      <a:pt x="1148" y="351"/>
                    </a:cubicBezTo>
                    <a:cubicBezTo>
                      <a:pt x="1130" y="351"/>
                      <a:pt x="1130" y="351"/>
                      <a:pt x="1130" y="351"/>
                    </a:cubicBezTo>
                    <a:cubicBezTo>
                      <a:pt x="1129" y="351"/>
                      <a:pt x="1128" y="350"/>
                      <a:pt x="1128" y="349"/>
                    </a:cubicBezTo>
                    <a:cubicBezTo>
                      <a:pt x="1128" y="342"/>
                      <a:pt x="1128" y="342"/>
                      <a:pt x="1128" y="342"/>
                    </a:cubicBezTo>
                    <a:cubicBezTo>
                      <a:pt x="1122" y="338"/>
                      <a:pt x="1119" y="332"/>
                      <a:pt x="1119" y="325"/>
                    </a:cubicBezTo>
                    <a:cubicBezTo>
                      <a:pt x="1119" y="314"/>
                      <a:pt x="1128" y="305"/>
                      <a:pt x="1139" y="305"/>
                    </a:cubicBezTo>
                    <a:cubicBezTo>
                      <a:pt x="1150" y="305"/>
                      <a:pt x="1159" y="314"/>
                      <a:pt x="1159" y="325"/>
                    </a:cubicBezTo>
                    <a:cubicBezTo>
                      <a:pt x="1159" y="332"/>
                      <a:pt x="1155" y="338"/>
                      <a:pt x="1150" y="342"/>
                    </a:cubicBezTo>
                    <a:close/>
                    <a:moveTo>
                      <a:pt x="1168" y="303"/>
                    </a:moveTo>
                    <a:cubicBezTo>
                      <a:pt x="1159" y="310"/>
                      <a:pt x="1159" y="310"/>
                      <a:pt x="1159" y="310"/>
                    </a:cubicBezTo>
                    <a:cubicBezTo>
                      <a:pt x="1159" y="311"/>
                      <a:pt x="1159" y="311"/>
                      <a:pt x="1158" y="311"/>
                    </a:cubicBezTo>
                    <a:cubicBezTo>
                      <a:pt x="1157" y="311"/>
                      <a:pt x="1156" y="310"/>
                      <a:pt x="1156" y="309"/>
                    </a:cubicBezTo>
                    <a:cubicBezTo>
                      <a:pt x="1156" y="308"/>
                      <a:pt x="1157" y="308"/>
                      <a:pt x="1157" y="307"/>
                    </a:cubicBezTo>
                    <a:cubicBezTo>
                      <a:pt x="1165" y="300"/>
                      <a:pt x="1165" y="300"/>
                      <a:pt x="1165" y="300"/>
                    </a:cubicBezTo>
                    <a:cubicBezTo>
                      <a:pt x="1166" y="300"/>
                      <a:pt x="1167" y="300"/>
                      <a:pt x="1167" y="300"/>
                    </a:cubicBezTo>
                    <a:cubicBezTo>
                      <a:pt x="1168" y="300"/>
                      <a:pt x="1169" y="300"/>
                      <a:pt x="1169" y="302"/>
                    </a:cubicBezTo>
                    <a:cubicBezTo>
                      <a:pt x="1169" y="302"/>
                      <a:pt x="1169" y="303"/>
                      <a:pt x="1168" y="303"/>
                    </a:cubicBezTo>
                    <a:close/>
                    <a:moveTo>
                      <a:pt x="943" y="60"/>
                    </a:moveTo>
                    <a:cubicBezTo>
                      <a:pt x="944" y="60"/>
                      <a:pt x="944" y="60"/>
                      <a:pt x="944" y="60"/>
                    </a:cubicBezTo>
                    <a:cubicBezTo>
                      <a:pt x="945" y="60"/>
                      <a:pt x="945" y="60"/>
                      <a:pt x="945" y="60"/>
                    </a:cubicBezTo>
                    <a:cubicBezTo>
                      <a:pt x="951" y="56"/>
                      <a:pt x="951" y="56"/>
                      <a:pt x="951" y="56"/>
                    </a:cubicBezTo>
                    <a:cubicBezTo>
                      <a:pt x="951" y="56"/>
                      <a:pt x="951" y="55"/>
                      <a:pt x="951" y="55"/>
                    </a:cubicBezTo>
                    <a:cubicBezTo>
                      <a:pt x="951" y="54"/>
                      <a:pt x="951" y="54"/>
                      <a:pt x="951" y="54"/>
                    </a:cubicBezTo>
                    <a:cubicBezTo>
                      <a:pt x="950" y="54"/>
                      <a:pt x="949" y="54"/>
                      <a:pt x="949" y="54"/>
                    </a:cubicBezTo>
                    <a:cubicBezTo>
                      <a:pt x="945" y="57"/>
                      <a:pt x="945" y="57"/>
                      <a:pt x="945" y="57"/>
                    </a:cubicBezTo>
                    <a:cubicBezTo>
                      <a:pt x="942" y="53"/>
                      <a:pt x="942" y="53"/>
                      <a:pt x="942" y="53"/>
                    </a:cubicBezTo>
                    <a:cubicBezTo>
                      <a:pt x="941" y="53"/>
                      <a:pt x="940" y="53"/>
                      <a:pt x="940" y="53"/>
                    </a:cubicBezTo>
                    <a:cubicBezTo>
                      <a:pt x="939" y="53"/>
                      <a:pt x="939" y="53"/>
                      <a:pt x="939" y="53"/>
                    </a:cubicBezTo>
                    <a:cubicBezTo>
                      <a:pt x="939" y="54"/>
                      <a:pt x="939" y="55"/>
                      <a:pt x="939" y="55"/>
                    </a:cubicBezTo>
                    <a:lnTo>
                      <a:pt x="943" y="60"/>
                    </a:lnTo>
                    <a:close/>
                    <a:moveTo>
                      <a:pt x="1039" y="32"/>
                    </a:moveTo>
                    <a:cubicBezTo>
                      <a:pt x="599" y="32"/>
                      <a:pt x="599" y="32"/>
                      <a:pt x="599" y="32"/>
                    </a:cubicBezTo>
                    <a:cubicBezTo>
                      <a:pt x="582" y="32"/>
                      <a:pt x="568" y="46"/>
                      <a:pt x="568" y="63"/>
                    </a:cubicBezTo>
                    <a:cubicBezTo>
                      <a:pt x="568" y="302"/>
                      <a:pt x="568" y="302"/>
                      <a:pt x="568" y="302"/>
                    </a:cubicBezTo>
                    <a:cubicBezTo>
                      <a:pt x="568" y="319"/>
                      <a:pt x="582" y="333"/>
                      <a:pt x="599" y="333"/>
                    </a:cubicBezTo>
                    <a:cubicBezTo>
                      <a:pt x="1039" y="333"/>
                      <a:pt x="1039" y="333"/>
                      <a:pt x="1039" y="333"/>
                    </a:cubicBezTo>
                    <a:cubicBezTo>
                      <a:pt x="1056" y="333"/>
                      <a:pt x="1070" y="319"/>
                      <a:pt x="1070" y="302"/>
                    </a:cubicBezTo>
                    <a:cubicBezTo>
                      <a:pt x="1070" y="63"/>
                      <a:pt x="1070" y="63"/>
                      <a:pt x="1070" y="63"/>
                    </a:cubicBezTo>
                    <a:cubicBezTo>
                      <a:pt x="1070" y="46"/>
                      <a:pt x="1056" y="32"/>
                      <a:pt x="1039" y="32"/>
                    </a:cubicBezTo>
                    <a:close/>
                    <a:moveTo>
                      <a:pt x="980" y="47"/>
                    </a:moveTo>
                    <a:cubicBezTo>
                      <a:pt x="1031" y="47"/>
                      <a:pt x="1031" y="47"/>
                      <a:pt x="1031" y="47"/>
                    </a:cubicBezTo>
                    <a:cubicBezTo>
                      <a:pt x="1031" y="52"/>
                      <a:pt x="1031" y="52"/>
                      <a:pt x="1031" y="52"/>
                    </a:cubicBezTo>
                    <a:cubicBezTo>
                      <a:pt x="1034" y="52"/>
                      <a:pt x="1034" y="52"/>
                      <a:pt x="1034" y="52"/>
                    </a:cubicBezTo>
                    <a:cubicBezTo>
                      <a:pt x="1034" y="67"/>
                      <a:pt x="1034" y="67"/>
                      <a:pt x="1034" y="67"/>
                    </a:cubicBezTo>
                    <a:cubicBezTo>
                      <a:pt x="1031" y="67"/>
                      <a:pt x="1031" y="67"/>
                      <a:pt x="1031" y="67"/>
                    </a:cubicBezTo>
                    <a:cubicBezTo>
                      <a:pt x="1031" y="72"/>
                      <a:pt x="1031" y="72"/>
                      <a:pt x="1031" y="72"/>
                    </a:cubicBezTo>
                    <a:cubicBezTo>
                      <a:pt x="980" y="72"/>
                      <a:pt x="980" y="72"/>
                      <a:pt x="980" y="72"/>
                    </a:cubicBezTo>
                    <a:lnTo>
                      <a:pt x="980" y="47"/>
                    </a:lnTo>
                    <a:close/>
                    <a:moveTo>
                      <a:pt x="1016" y="96"/>
                    </a:moveTo>
                    <a:cubicBezTo>
                      <a:pt x="1015" y="101"/>
                      <a:pt x="1015" y="101"/>
                      <a:pt x="1015" y="101"/>
                    </a:cubicBezTo>
                    <a:cubicBezTo>
                      <a:pt x="1013" y="103"/>
                      <a:pt x="1013" y="103"/>
                      <a:pt x="1013" y="103"/>
                    </a:cubicBezTo>
                    <a:cubicBezTo>
                      <a:pt x="1013" y="103"/>
                      <a:pt x="1013" y="103"/>
                      <a:pt x="1013" y="103"/>
                    </a:cubicBezTo>
                    <a:cubicBezTo>
                      <a:pt x="1014" y="95"/>
                      <a:pt x="1014" y="95"/>
                      <a:pt x="1014" y="95"/>
                    </a:cubicBezTo>
                    <a:lnTo>
                      <a:pt x="1016" y="96"/>
                    </a:lnTo>
                    <a:close/>
                    <a:moveTo>
                      <a:pt x="1014" y="94"/>
                    </a:moveTo>
                    <a:cubicBezTo>
                      <a:pt x="1014" y="93"/>
                      <a:pt x="1015" y="93"/>
                      <a:pt x="1015" y="92"/>
                    </a:cubicBezTo>
                    <a:cubicBezTo>
                      <a:pt x="1025" y="92"/>
                      <a:pt x="1025" y="92"/>
                      <a:pt x="1025" y="92"/>
                    </a:cubicBezTo>
                    <a:cubicBezTo>
                      <a:pt x="1023" y="95"/>
                      <a:pt x="1023" y="95"/>
                      <a:pt x="1023" y="95"/>
                    </a:cubicBezTo>
                    <a:cubicBezTo>
                      <a:pt x="1016" y="95"/>
                      <a:pt x="1016" y="95"/>
                      <a:pt x="1016" y="95"/>
                    </a:cubicBezTo>
                    <a:lnTo>
                      <a:pt x="1014" y="94"/>
                    </a:lnTo>
                    <a:close/>
                    <a:moveTo>
                      <a:pt x="1015" y="102"/>
                    </a:moveTo>
                    <a:cubicBezTo>
                      <a:pt x="1023" y="102"/>
                      <a:pt x="1023" y="102"/>
                      <a:pt x="1023" y="102"/>
                    </a:cubicBezTo>
                    <a:cubicBezTo>
                      <a:pt x="1024" y="104"/>
                      <a:pt x="1024" y="104"/>
                      <a:pt x="1024" y="104"/>
                    </a:cubicBezTo>
                    <a:cubicBezTo>
                      <a:pt x="1023" y="105"/>
                      <a:pt x="1023" y="105"/>
                      <a:pt x="1023" y="105"/>
                    </a:cubicBezTo>
                    <a:cubicBezTo>
                      <a:pt x="1015" y="105"/>
                      <a:pt x="1015" y="105"/>
                      <a:pt x="1015" y="105"/>
                    </a:cubicBezTo>
                    <a:cubicBezTo>
                      <a:pt x="1014" y="104"/>
                      <a:pt x="1014" y="104"/>
                      <a:pt x="1014" y="104"/>
                    </a:cubicBezTo>
                    <a:lnTo>
                      <a:pt x="1015" y="102"/>
                    </a:lnTo>
                    <a:close/>
                    <a:moveTo>
                      <a:pt x="1016" y="105"/>
                    </a:moveTo>
                    <a:cubicBezTo>
                      <a:pt x="1017" y="105"/>
                      <a:pt x="1017" y="105"/>
                      <a:pt x="1017" y="105"/>
                    </a:cubicBezTo>
                    <a:cubicBezTo>
                      <a:pt x="1025" y="113"/>
                      <a:pt x="1025" y="113"/>
                      <a:pt x="1025" y="113"/>
                    </a:cubicBezTo>
                    <a:cubicBezTo>
                      <a:pt x="1024" y="114"/>
                      <a:pt x="1023" y="115"/>
                      <a:pt x="1022" y="115"/>
                    </a:cubicBezTo>
                    <a:cubicBezTo>
                      <a:pt x="1015" y="107"/>
                      <a:pt x="1015" y="107"/>
                      <a:pt x="1015" y="107"/>
                    </a:cubicBezTo>
                    <a:lnTo>
                      <a:pt x="1016" y="105"/>
                    </a:lnTo>
                    <a:close/>
                    <a:moveTo>
                      <a:pt x="1023" y="101"/>
                    </a:moveTo>
                    <a:cubicBezTo>
                      <a:pt x="1024" y="95"/>
                      <a:pt x="1024" y="95"/>
                      <a:pt x="1024" y="95"/>
                    </a:cubicBezTo>
                    <a:cubicBezTo>
                      <a:pt x="1025" y="92"/>
                      <a:pt x="1025" y="92"/>
                      <a:pt x="1025" y="92"/>
                    </a:cubicBezTo>
                    <a:cubicBezTo>
                      <a:pt x="1026" y="93"/>
                      <a:pt x="1027" y="93"/>
                      <a:pt x="1027" y="94"/>
                    </a:cubicBezTo>
                    <a:cubicBezTo>
                      <a:pt x="1026" y="103"/>
                      <a:pt x="1026" y="103"/>
                      <a:pt x="1026" y="103"/>
                    </a:cubicBezTo>
                    <a:cubicBezTo>
                      <a:pt x="1025" y="103"/>
                      <a:pt x="1025" y="103"/>
                      <a:pt x="1025" y="103"/>
                    </a:cubicBezTo>
                    <a:lnTo>
                      <a:pt x="1023" y="101"/>
                    </a:lnTo>
                    <a:close/>
                    <a:moveTo>
                      <a:pt x="997" y="104"/>
                    </a:moveTo>
                    <a:cubicBezTo>
                      <a:pt x="999" y="106"/>
                      <a:pt x="999" y="106"/>
                      <a:pt x="999" y="106"/>
                    </a:cubicBezTo>
                    <a:cubicBezTo>
                      <a:pt x="998" y="112"/>
                      <a:pt x="998" y="112"/>
                      <a:pt x="998" y="112"/>
                    </a:cubicBezTo>
                    <a:cubicBezTo>
                      <a:pt x="996" y="113"/>
                      <a:pt x="996" y="113"/>
                      <a:pt x="996" y="113"/>
                    </a:cubicBezTo>
                    <a:cubicBezTo>
                      <a:pt x="997" y="104"/>
                      <a:pt x="997" y="104"/>
                      <a:pt x="997" y="104"/>
                    </a:cubicBezTo>
                    <a:close/>
                    <a:moveTo>
                      <a:pt x="997" y="103"/>
                    </a:moveTo>
                    <a:cubicBezTo>
                      <a:pt x="998" y="94"/>
                      <a:pt x="998" y="94"/>
                      <a:pt x="998" y="94"/>
                    </a:cubicBezTo>
                    <a:cubicBezTo>
                      <a:pt x="998" y="93"/>
                      <a:pt x="998" y="93"/>
                      <a:pt x="999" y="93"/>
                    </a:cubicBezTo>
                    <a:cubicBezTo>
                      <a:pt x="1000" y="95"/>
                      <a:pt x="1000" y="95"/>
                      <a:pt x="1000" y="95"/>
                    </a:cubicBezTo>
                    <a:cubicBezTo>
                      <a:pt x="999" y="102"/>
                      <a:pt x="999" y="102"/>
                      <a:pt x="999" y="102"/>
                    </a:cubicBezTo>
                    <a:cubicBezTo>
                      <a:pt x="997" y="104"/>
                      <a:pt x="997" y="104"/>
                      <a:pt x="997" y="104"/>
                    </a:cubicBezTo>
                    <a:lnTo>
                      <a:pt x="997" y="103"/>
                    </a:lnTo>
                    <a:close/>
                    <a:moveTo>
                      <a:pt x="998" y="112"/>
                    </a:moveTo>
                    <a:cubicBezTo>
                      <a:pt x="1006" y="112"/>
                      <a:pt x="1006" y="112"/>
                      <a:pt x="1006" y="112"/>
                    </a:cubicBezTo>
                    <a:cubicBezTo>
                      <a:pt x="1006" y="115"/>
                      <a:pt x="1006" y="115"/>
                      <a:pt x="1006" y="115"/>
                    </a:cubicBezTo>
                    <a:cubicBezTo>
                      <a:pt x="997" y="115"/>
                      <a:pt x="997" y="115"/>
                      <a:pt x="997" y="115"/>
                    </a:cubicBezTo>
                    <a:cubicBezTo>
                      <a:pt x="996" y="114"/>
                      <a:pt x="996" y="114"/>
                      <a:pt x="996" y="113"/>
                    </a:cubicBezTo>
                    <a:lnTo>
                      <a:pt x="998" y="112"/>
                    </a:lnTo>
                    <a:close/>
                    <a:moveTo>
                      <a:pt x="984" y="95"/>
                    </a:moveTo>
                    <a:cubicBezTo>
                      <a:pt x="983" y="101"/>
                      <a:pt x="983" y="101"/>
                      <a:pt x="983" y="101"/>
                    </a:cubicBezTo>
                    <a:cubicBezTo>
                      <a:pt x="981" y="103"/>
                      <a:pt x="981" y="103"/>
                      <a:pt x="981" y="103"/>
                    </a:cubicBezTo>
                    <a:cubicBezTo>
                      <a:pt x="981" y="103"/>
                      <a:pt x="981" y="103"/>
                      <a:pt x="981" y="103"/>
                    </a:cubicBezTo>
                    <a:cubicBezTo>
                      <a:pt x="981" y="96"/>
                      <a:pt x="981" y="96"/>
                      <a:pt x="981" y="96"/>
                    </a:cubicBezTo>
                    <a:cubicBezTo>
                      <a:pt x="983" y="94"/>
                      <a:pt x="983" y="94"/>
                      <a:pt x="983" y="94"/>
                    </a:cubicBezTo>
                    <a:lnTo>
                      <a:pt x="984" y="95"/>
                    </a:lnTo>
                    <a:close/>
                    <a:moveTo>
                      <a:pt x="983" y="94"/>
                    </a:moveTo>
                    <a:cubicBezTo>
                      <a:pt x="985" y="92"/>
                      <a:pt x="985" y="92"/>
                      <a:pt x="985" y="92"/>
                    </a:cubicBezTo>
                    <a:cubicBezTo>
                      <a:pt x="992" y="92"/>
                      <a:pt x="992" y="92"/>
                      <a:pt x="992" y="92"/>
                    </a:cubicBezTo>
                    <a:cubicBezTo>
                      <a:pt x="993" y="94"/>
                      <a:pt x="993" y="94"/>
                      <a:pt x="993" y="94"/>
                    </a:cubicBezTo>
                    <a:cubicBezTo>
                      <a:pt x="991" y="95"/>
                      <a:pt x="991" y="95"/>
                      <a:pt x="991" y="95"/>
                    </a:cubicBezTo>
                    <a:cubicBezTo>
                      <a:pt x="984" y="95"/>
                      <a:pt x="984" y="95"/>
                      <a:pt x="984" y="95"/>
                    </a:cubicBezTo>
                    <a:lnTo>
                      <a:pt x="983" y="94"/>
                    </a:lnTo>
                    <a:close/>
                    <a:moveTo>
                      <a:pt x="990" y="112"/>
                    </a:moveTo>
                    <a:cubicBezTo>
                      <a:pt x="991" y="113"/>
                      <a:pt x="991" y="113"/>
                      <a:pt x="991" y="113"/>
                    </a:cubicBezTo>
                    <a:cubicBezTo>
                      <a:pt x="989" y="115"/>
                      <a:pt x="989" y="115"/>
                      <a:pt x="989" y="115"/>
                    </a:cubicBezTo>
                    <a:cubicBezTo>
                      <a:pt x="983" y="115"/>
                      <a:pt x="983" y="115"/>
                      <a:pt x="983" y="115"/>
                    </a:cubicBezTo>
                    <a:cubicBezTo>
                      <a:pt x="981" y="113"/>
                      <a:pt x="981" y="113"/>
                      <a:pt x="981" y="113"/>
                    </a:cubicBezTo>
                    <a:cubicBezTo>
                      <a:pt x="983" y="112"/>
                      <a:pt x="983" y="112"/>
                      <a:pt x="983" y="112"/>
                    </a:cubicBezTo>
                    <a:lnTo>
                      <a:pt x="990" y="112"/>
                    </a:lnTo>
                    <a:close/>
                    <a:moveTo>
                      <a:pt x="990" y="112"/>
                    </a:moveTo>
                    <a:cubicBezTo>
                      <a:pt x="991" y="106"/>
                      <a:pt x="991" y="106"/>
                      <a:pt x="991" y="106"/>
                    </a:cubicBezTo>
                    <a:cubicBezTo>
                      <a:pt x="993" y="104"/>
                      <a:pt x="993" y="104"/>
                      <a:pt x="993" y="104"/>
                    </a:cubicBezTo>
                    <a:cubicBezTo>
                      <a:pt x="993" y="104"/>
                      <a:pt x="993" y="104"/>
                      <a:pt x="993" y="104"/>
                    </a:cubicBezTo>
                    <a:cubicBezTo>
                      <a:pt x="993" y="112"/>
                      <a:pt x="993" y="112"/>
                      <a:pt x="993" y="112"/>
                    </a:cubicBezTo>
                    <a:cubicBezTo>
                      <a:pt x="991" y="113"/>
                      <a:pt x="991" y="113"/>
                      <a:pt x="991" y="113"/>
                    </a:cubicBezTo>
                    <a:lnTo>
                      <a:pt x="990" y="112"/>
                    </a:lnTo>
                    <a:close/>
                    <a:moveTo>
                      <a:pt x="993" y="103"/>
                    </a:moveTo>
                    <a:cubicBezTo>
                      <a:pt x="991" y="101"/>
                      <a:pt x="991" y="101"/>
                      <a:pt x="991" y="101"/>
                    </a:cubicBezTo>
                    <a:cubicBezTo>
                      <a:pt x="992" y="95"/>
                      <a:pt x="992" y="95"/>
                      <a:pt x="992" y="95"/>
                    </a:cubicBezTo>
                    <a:cubicBezTo>
                      <a:pt x="993" y="94"/>
                      <a:pt x="993" y="94"/>
                      <a:pt x="993" y="94"/>
                    </a:cubicBezTo>
                    <a:cubicBezTo>
                      <a:pt x="994" y="96"/>
                      <a:pt x="994" y="96"/>
                      <a:pt x="994" y="96"/>
                    </a:cubicBezTo>
                    <a:cubicBezTo>
                      <a:pt x="994" y="103"/>
                      <a:pt x="994" y="103"/>
                      <a:pt x="994" y="103"/>
                    </a:cubicBezTo>
                    <a:lnTo>
                      <a:pt x="993" y="103"/>
                    </a:lnTo>
                    <a:close/>
                    <a:moveTo>
                      <a:pt x="980" y="104"/>
                    </a:moveTo>
                    <a:cubicBezTo>
                      <a:pt x="981" y="104"/>
                      <a:pt x="981" y="104"/>
                      <a:pt x="981" y="104"/>
                    </a:cubicBezTo>
                    <a:cubicBezTo>
                      <a:pt x="983" y="106"/>
                      <a:pt x="983" y="106"/>
                      <a:pt x="983" y="106"/>
                    </a:cubicBezTo>
                    <a:cubicBezTo>
                      <a:pt x="982" y="112"/>
                      <a:pt x="982" y="112"/>
                      <a:pt x="982" y="112"/>
                    </a:cubicBezTo>
                    <a:cubicBezTo>
                      <a:pt x="981" y="113"/>
                      <a:pt x="981" y="113"/>
                      <a:pt x="981" y="113"/>
                    </a:cubicBezTo>
                    <a:cubicBezTo>
                      <a:pt x="980" y="112"/>
                      <a:pt x="980" y="112"/>
                      <a:pt x="980" y="112"/>
                    </a:cubicBezTo>
                    <a:lnTo>
                      <a:pt x="980" y="104"/>
                    </a:lnTo>
                    <a:close/>
                    <a:moveTo>
                      <a:pt x="1002" y="238"/>
                    </a:moveTo>
                    <a:cubicBezTo>
                      <a:pt x="999" y="244"/>
                      <a:pt x="999" y="244"/>
                      <a:pt x="999" y="244"/>
                    </a:cubicBezTo>
                    <a:cubicBezTo>
                      <a:pt x="980" y="244"/>
                      <a:pt x="980" y="244"/>
                      <a:pt x="980" y="244"/>
                    </a:cubicBezTo>
                    <a:cubicBezTo>
                      <a:pt x="975" y="241"/>
                      <a:pt x="975" y="241"/>
                      <a:pt x="975" y="241"/>
                    </a:cubicBezTo>
                    <a:cubicBezTo>
                      <a:pt x="975" y="239"/>
                      <a:pt x="977" y="238"/>
                      <a:pt x="979" y="238"/>
                    </a:cubicBezTo>
                    <a:lnTo>
                      <a:pt x="1002" y="238"/>
                    </a:lnTo>
                    <a:close/>
                    <a:moveTo>
                      <a:pt x="974" y="264"/>
                    </a:moveTo>
                    <a:cubicBezTo>
                      <a:pt x="972" y="263"/>
                      <a:pt x="972" y="263"/>
                      <a:pt x="972" y="263"/>
                    </a:cubicBezTo>
                    <a:cubicBezTo>
                      <a:pt x="974" y="243"/>
                      <a:pt x="974" y="243"/>
                      <a:pt x="974" y="243"/>
                    </a:cubicBezTo>
                    <a:cubicBezTo>
                      <a:pt x="980" y="245"/>
                      <a:pt x="980" y="245"/>
                      <a:pt x="980" y="245"/>
                    </a:cubicBezTo>
                    <a:cubicBezTo>
                      <a:pt x="979" y="260"/>
                      <a:pt x="979" y="260"/>
                      <a:pt x="979" y="260"/>
                    </a:cubicBezTo>
                    <a:lnTo>
                      <a:pt x="974" y="264"/>
                    </a:lnTo>
                    <a:close/>
                    <a:moveTo>
                      <a:pt x="978" y="270"/>
                    </a:moveTo>
                    <a:cubicBezTo>
                      <a:pt x="976" y="285"/>
                      <a:pt x="976" y="285"/>
                      <a:pt x="976" y="285"/>
                    </a:cubicBezTo>
                    <a:cubicBezTo>
                      <a:pt x="970" y="287"/>
                      <a:pt x="970" y="287"/>
                      <a:pt x="970" y="287"/>
                    </a:cubicBezTo>
                    <a:cubicBezTo>
                      <a:pt x="972" y="267"/>
                      <a:pt x="972" y="267"/>
                      <a:pt x="972" y="267"/>
                    </a:cubicBezTo>
                    <a:cubicBezTo>
                      <a:pt x="974" y="266"/>
                      <a:pt x="974" y="266"/>
                      <a:pt x="974" y="266"/>
                    </a:cubicBezTo>
                    <a:lnTo>
                      <a:pt x="978" y="270"/>
                    </a:lnTo>
                    <a:close/>
                    <a:moveTo>
                      <a:pt x="974" y="112"/>
                    </a:moveTo>
                    <a:cubicBezTo>
                      <a:pt x="975" y="106"/>
                      <a:pt x="975" y="106"/>
                      <a:pt x="975" y="106"/>
                    </a:cubicBezTo>
                    <a:cubicBezTo>
                      <a:pt x="977" y="104"/>
                      <a:pt x="977" y="104"/>
                      <a:pt x="977" y="104"/>
                    </a:cubicBezTo>
                    <a:cubicBezTo>
                      <a:pt x="977" y="104"/>
                      <a:pt x="977" y="104"/>
                      <a:pt x="977" y="104"/>
                    </a:cubicBezTo>
                    <a:cubicBezTo>
                      <a:pt x="976" y="113"/>
                      <a:pt x="976" y="113"/>
                      <a:pt x="976" y="113"/>
                    </a:cubicBezTo>
                    <a:cubicBezTo>
                      <a:pt x="976" y="114"/>
                      <a:pt x="976" y="114"/>
                      <a:pt x="975" y="115"/>
                    </a:cubicBezTo>
                    <a:lnTo>
                      <a:pt x="974" y="112"/>
                    </a:lnTo>
                    <a:close/>
                    <a:moveTo>
                      <a:pt x="976" y="95"/>
                    </a:moveTo>
                    <a:cubicBezTo>
                      <a:pt x="977" y="92"/>
                      <a:pt x="977" y="92"/>
                      <a:pt x="977" y="92"/>
                    </a:cubicBezTo>
                    <a:cubicBezTo>
                      <a:pt x="978" y="93"/>
                      <a:pt x="978" y="93"/>
                      <a:pt x="978" y="94"/>
                    </a:cubicBezTo>
                    <a:cubicBezTo>
                      <a:pt x="978" y="103"/>
                      <a:pt x="978" y="103"/>
                      <a:pt x="978" y="103"/>
                    </a:cubicBezTo>
                    <a:cubicBezTo>
                      <a:pt x="977" y="103"/>
                      <a:pt x="977" y="103"/>
                      <a:pt x="977" y="103"/>
                    </a:cubicBezTo>
                    <a:cubicBezTo>
                      <a:pt x="975" y="101"/>
                      <a:pt x="975" y="101"/>
                      <a:pt x="975" y="101"/>
                    </a:cubicBezTo>
                    <a:lnTo>
                      <a:pt x="976" y="95"/>
                    </a:lnTo>
                    <a:close/>
                    <a:moveTo>
                      <a:pt x="976" y="104"/>
                    </a:moveTo>
                    <a:cubicBezTo>
                      <a:pt x="975" y="105"/>
                      <a:pt x="975" y="105"/>
                      <a:pt x="975" y="105"/>
                    </a:cubicBezTo>
                    <a:cubicBezTo>
                      <a:pt x="967" y="105"/>
                      <a:pt x="967" y="105"/>
                      <a:pt x="967" y="105"/>
                    </a:cubicBezTo>
                    <a:cubicBezTo>
                      <a:pt x="966" y="104"/>
                      <a:pt x="966" y="104"/>
                      <a:pt x="966" y="104"/>
                    </a:cubicBezTo>
                    <a:cubicBezTo>
                      <a:pt x="967" y="102"/>
                      <a:pt x="967" y="102"/>
                      <a:pt x="967" y="102"/>
                    </a:cubicBezTo>
                    <a:cubicBezTo>
                      <a:pt x="975" y="102"/>
                      <a:pt x="975" y="102"/>
                      <a:pt x="975" y="102"/>
                    </a:cubicBezTo>
                    <a:lnTo>
                      <a:pt x="976" y="104"/>
                    </a:lnTo>
                    <a:close/>
                    <a:moveTo>
                      <a:pt x="965" y="94"/>
                    </a:moveTo>
                    <a:cubicBezTo>
                      <a:pt x="966" y="93"/>
                      <a:pt x="966" y="93"/>
                      <a:pt x="967" y="93"/>
                    </a:cubicBezTo>
                    <a:cubicBezTo>
                      <a:pt x="968" y="95"/>
                      <a:pt x="968" y="95"/>
                      <a:pt x="968" y="95"/>
                    </a:cubicBezTo>
                    <a:cubicBezTo>
                      <a:pt x="967" y="102"/>
                      <a:pt x="967" y="102"/>
                      <a:pt x="967" y="102"/>
                    </a:cubicBezTo>
                    <a:cubicBezTo>
                      <a:pt x="965" y="104"/>
                      <a:pt x="965" y="104"/>
                      <a:pt x="965" y="104"/>
                    </a:cubicBezTo>
                    <a:cubicBezTo>
                      <a:pt x="965" y="103"/>
                      <a:pt x="965" y="103"/>
                      <a:pt x="965" y="103"/>
                    </a:cubicBezTo>
                    <a:lnTo>
                      <a:pt x="965" y="94"/>
                    </a:lnTo>
                    <a:close/>
                    <a:moveTo>
                      <a:pt x="964" y="104"/>
                    </a:moveTo>
                    <a:cubicBezTo>
                      <a:pt x="965" y="104"/>
                      <a:pt x="965" y="104"/>
                      <a:pt x="965" y="104"/>
                    </a:cubicBezTo>
                    <a:cubicBezTo>
                      <a:pt x="967" y="106"/>
                      <a:pt x="967" y="106"/>
                      <a:pt x="967" y="106"/>
                    </a:cubicBezTo>
                    <a:cubicBezTo>
                      <a:pt x="966" y="112"/>
                      <a:pt x="966" y="112"/>
                      <a:pt x="966" y="112"/>
                    </a:cubicBezTo>
                    <a:cubicBezTo>
                      <a:pt x="965" y="115"/>
                      <a:pt x="965" y="115"/>
                      <a:pt x="965" y="115"/>
                    </a:cubicBezTo>
                    <a:cubicBezTo>
                      <a:pt x="964" y="114"/>
                      <a:pt x="964" y="114"/>
                      <a:pt x="963" y="113"/>
                    </a:cubicBezTo>
                    <a:lnTo>
                      <a:pt x="964" y="104"/>
                    </a:lnTo>
                    <a:close/>
                    <a:moveTo>
                      <a:pt x="949" y="106"/>
                    </a:moveTo>
                    <a:cubicBezTo>
                      <a:pt x="951" y="104"/>
                      <a:pt x="951" y="104"/>
                      <a:pt x="951" y="104"/>
                    </a:cubicBezTo>
                    <a:cubicBezTo>
                      <a:pt x="952" y="104"/>
                      <a:pt x="952" y="104"/>
                      <a:pt x="952" y="104"/>
                    </a:cubicBezTo>
                    <a:cubicBezTo>
                      <a:pt x="951" y="113"/>
                      <a:pt x="951" y="113"/>
                      <a:pt x="951" y="113"/>
                    </a:cubicBezTo>
                    <a:cubicBezTo>
                      <a:pt x="951" y="114"/>
                      <a:pt x="950" y="114"/>
                      <a:pt x="949" y="115"/>
                    </a:cubicBezTo>
                    <a:cubicBezTo>
                      <a:pt x="949" y="112"/>
                      <a:pt x="949" y="112"/>
                      <a:pt x="949" y="112"/>
                    </a:cubicBezTo>
                    <a:lnTo>
                      <a:pt x="949" y="106"/>
                    </a:lnTo>
                    <a:close/>
                    <a:moveTo>
                      <a:pt x="941" y="105"/>
                    </a:moveTo>
                    <a:cubicBezTo>
                      <a:pt x="940" y="104"/>
                      <a:pt x="940" y="104"/>
                      <a:pt x="940" y="104"/>
                    </a:cubicBezTo>
                    <a:cubicBezTo>
                      <a:pt x="942" y="102"/>
                      <a:pt x="942" y="102"/>
                      <a:pt x="942" y="102"/>
                    </a:cubicBezTo>
                    <a:cubicBezTo>
                      <a:pt x="950" y="102"/>
                      <a:pt x="950" y="102"/>
                      <a:pt x="950" y="102"/>
                    </a:cubicBezTo>
                    <a:cubicBezTo>
                      <a:pt x="951" y="104"/>
                      <a:pt x="951" y="104"/>
                      <a:pt x="951" y="104"/>
                    </a:cubicBezTo>
                    <a:cubicBezTo>
                      <a:pt x="949" y="105"/>
                      <a:pt x="949" y="105"/>
                      <a:pt x="949" y="105"/>
                    </a:cubicBezTo>
                    <a:lnTo>
                      <a:pt x="941" y="105"/>
                    </a:lnTo>
                    <a:close/>
                    <a:moveTo>
                      <a:pt x="951" y="103"/>
                    </a:moveTo>
                    <a:cubicBezTo>
                      <a:pt x="950" y="101"/>
                      <a:pt x="950" y="101"/>
                      <a:pt x="950" y="101"/>
                    </a:cubicBezTo>
                    <a:cubicBezTo>
                      <a:pt x="950" y="95"/>
                      <a:pt x="950" y="95"/>
                      <a:pt x="950" y="95"/>
                    </a:cubicBezTo>
                    <a:cubicBezTo>
                      <a:pt x="952" y="92"/>
                      <a:pt x="952" y="92"/>
                      <a:pt x="952" y="92"/>
                    </a:cubicBezTo>
                    <a:cubicBezTo>
                      <a:pt x="952" y="93"/>
                      <a:pt x="953" y="93"/>
                      <a:pt x="953" y="94"/>
                    </a:cubicBezTo>
                    <a:cubicBezTo>
                      <a:pt x="952" y="103"/>
                      <a:pt x="952" y="103"/>
                      <a:pt x="952" y="103"/>
                    </a:cubicBezTo>
                    <a:lnTo>
                      <a:pt x="951" y="103"/>
                    </a:lnTo>
                    <a:close/>
                    <a:moveTo>
                      <a:pt x="950" y="95"/>
                    </a:moveTo>
                    <a:cubicBezTo>
                      <a:pt x="942" y="95"/>
                      <a:pt x="942" y="95"/>
                      <a:pt x="942" y="95"/>
                    </a:cubicBezTo>
                    <a:cubicBezTo>
                      <a:pt x="940" y="94"/>
                      <a:pt x="940" y="94"/>
                      <a:pt x="940" y="94"/>
                    </a:cubicBezTo>
                    <a:cubicBezTo>
                      <a:pt x="940" y="93"/>
                      <a:pt x="941" y="93"/>
                      <a:pt x="942" y="92"/>
                    </a:cubicBezTo>
                    <a:cubicBezTo>
                      <a:pt x="951" y="92"/>
                      <a:pt x="951" y="92"/>
                      <a:pt x="951" y="92"/>
                    </a:cubicBezTo>
                    <a:lnTo>
                      <a:pt x="950" y="95"/>
                    </a:lnTo>
                    <a:close/>
                    <a:moveTo>
                      <a:pt x="941" y="112"/>
                    </a:moveTo>
                    <a:cubicBezTo>
                      <a:pt x="948" y="112"/>
                      <a:pt x="948" y="112"/>
                      <a:pt x="948" y="112"/>
                    </a:cubicBezTo>
                    <a:cubicBezTo>
                      <a:pt x="949" y="115"/>
                      <a:pt x="949" y="115"/>
                      <a:pt x="949" y="115"/>
                    </a:cubicBezTo>
                    <a:cubicBezTo>
                      <a:pt x="940" y="115"/>
                      <a:pt x="940" y="115"/>
                      <a:pt x="940" y="115"/>
                    </a:cubicBezTo>
                    <a:cubicBezTo>
                      <a:pt x="939" y="114"/>
                      <a:pt x="938" y="114"/>
                      <a:pt x="938" y="113"/>
                    </a:cubicBezTo>
                    <a:lnTo>
                      <a:pt x="941" y="112"/>
                    </a:lnTo>
                    <a:close/>
                    <a:moveTo>
                      <a:pt x="939" y="238"/>
                    </a:moveTo>
                    <a:cubicBezTo>
                      <a:pt x="962" y="238"/>
                      <a:pt x="962" y="238"/>
                      <a:pt x="962" y="238"/>
                    </a:cubicBezTo>
                    <a:cubicBezTo>
                      <a:pt x="959" y="244"/>
                      <a:pt x="959" y="244"/>
                      <a:pt x="959" y="244"/>
                    </a:cubicBezTo>
                    <a:cubicBezTo>
                      <a:pt x="941" y="244"/>
                      <a:pt x="941" y="244"/>
                      <a:pt x="941" y="244"/>
                    </a:cubicBezTo>
                    <a:cubicBezTo>
                      <a:pt x="935" y="241"/>
                      <a:pt x="935" y="241"/>
                      <a:pt x="935" y="241"/>
                    </a:cubicBezTo>
                    <a:cubicBezTo>
                      <a:pt x="936" y="239"/>
                      <a:pt x="937" y="238"/>
                      <a:pt x="939" y="238"/>
                    </a:cubicBezTo>
                    <a:close/>
                    <a:moveTo>
                      <a:pt x="951" y="45"/>
                    </a:moveTo>
                    <a:cubicBezTo>
                      <a:pt x="951" y="45"/>
                      <a:pt x="952" y="44"/>
                      <a:pt x="954" y="44"/>
                    </a:cubicBezTo>
                    <a:cubicBezTo>
                      <a:pt x="956" y="44"/>
                      <a:pt x="958" y="46"/>
                      <a:pt x="958" y="49"/>
                    </a:cubicBezTo>
                    <a:cubicBezTo>
                      <a:pt x="958" y="50"/>
                      <a:pt x="957" y="51"/>
                      <a:pt x="957" y="51"/>
                    </a:cubicBezTo>
                    <a:cubicBezTo>
                      <a:pt x="957" y="51"/>
                      <a:pt x="956" y="52"/>
                      <a:pt x="956" y="51"/>
                    </a:cubicBezTo>
                    <a:cubicBezTo>
                      <a:pt x="951" y="47"/>
                      <a:pt x="951" y="47"/>
                      <a:pt x="951" y="47"/>
                    </a:cubicBezTo>
                    <a:cubicBezTo>
                      <a:pt x="951" y="46"/>
                      <a:pt x="951" y="45"/>
                      <a:pt x="951" y="45"/>
                    </a:cubicBezTo>
                    <a:close/>
                    <a:moveTo>
                      <a:pt x="956" y="59"/>
                    </a:moveTo>
                    <a:cubicBezTo>
                      <a:pt x="956" y="62"/>
                      <a:pt x="954" y="65"/>
                      <a:pt x="952" y="67"/>
                    </a:cubicBezTo>
                    <a:cubicBezTo>
                      <a:pt x="955" y="72"/>
                      <a:pt x="955" y="72"/>
                      <a:pt x="955" y="72"/>
                    </a:cubicBezTo>
                    <a:cubicBezTo>
                      <a:pt x="953" y="73"/>
                      <a:pt x="953" y="73"/>
                      <a:pt x="953" y="73"/>
                    </a:cubicBezTo>
                    <a:cubicBezTo>
                      <a:pt x="950" y="68"/>
                      <a:pt x="950" y="68"/>
                      <a:pt x="950" y="68"/>
                    </a:cubicBezTo>
                    <a:cubicBezTo>
                      <a:pt x="948" y="69"/>
                      <a:pt x="947" y="70"/>
                      <a:pt x="945" y="70"/>
                    </a:cubicBezTo>
                    <a:cubicBezTo>
                      <a:pt x="943" y="70"/>
                      <a:pt x="941" y="69"/>
                      <a:pt x="939" y="68"/>
                    </a:cubicBezTo>
                    <a:cubicBezTo>
                      <a:pt x="936" y="74"/>
                      <a:pt x="936" y="74"/>
                      <a:pt x="936" y="74"/>
                    </a:cubicBezTo>
                    <a:cubicBezTo>
                      <a:pt x="934" y="72"/>
                      <a:pt x="934" y="72"/>
                      <a:pt x="934" y="72"/>
                    </a:cubicBezTo>
                    <a:cubicBezTo>
                      <a:pt x="937" y="67"/>
                      <a:pt x="937" y="67"/>
                      <a:pt x="937" y="67"/>
                    </a:cubicBezTo>
                    <a:cubicBezTo>
                      <a:pt x="935" y="65"/>
                      <a:pt x="933" y="62"/>
                      <a:pt x="933" y="59"/>
                    </a:cubicBezTo>
                    <a:cubicBezTo>
                      <a:pt x="933" y="52"/>
                      <a:pt x="938" y="47"/>
                      <a:pt x="945" y="47"/>
                    </a:cubicBezTo>
                    <a:cubicBezTo>
                      <a:pt x="951" y="47"/>
                      <a:pt x="956" y="52"/>
                      <a:pt x="956" y="59"/>
                    </a:cubicBezTo>
                    <a:close/>
                    <a:moveTo>
                      <a:pt x="938" y="270"/>
                    </a:moveTo>
                    <a:cubicBezTo>
                      <a:pt x="937" y="285"/>
                      <a:pt x="937" y="285"/>
                      <a:pt x="937" y="285"/>
                    </a:cubicBezTo>
                    <a:cubicBezTo>
                      <a:pt x="930" y="287"/>
                      <a:pt x="930" y="287"/>
                      <a:pt x="930" y="287"/>
                    </a:cubicBezTo>
                    <a:cubicBezTo>
                      <a:pt x="932" y="267"/>
                      <a:pt x="932" y="267"/>
                      <a:pt x="932" y="267"/>
                    </a:cubicBezTo>
                    <a:cubicBezTo>
                      <a:pt x="934" y="266"/>
                      <a:pt x="934" y="266"/>
                      <a:pt x="934" y="266"/>
                    </a:cubicBezTo>
                    <a:lnTo>
                      <a:pt x="938" y="270"/>
                    </a:lnTo>
                    <a:close/>
                    <a:moveTo>
                      <a:pt x="935" y="44"/>
                    </a:moveTo>
                    <a:cubicBezTo>
                      <a:pt x="937" y="44"/>
                      <a:pt x="938" y="45"/>
                      <a:pt x="938" y="45"/>
                    </a:cubicBezTo>
                    <a:cubicBezTo>
                      <a:pt x="938" y="45"/>
                      <a:pt x="938" y="46"/>
                      <a:pt x="938" y="46"/>
                    </a:cubicBezTo>
                    <a:cubicBezTo>
                      <a:pt x="933" y="51"/>
                      <a:pt x="933" y="51"/>
                      <a:pt x="933" y="51"/>
                    </a:cubicBezTo>
                    <a:cubicBezTo>
                      <a:pt x="933" y="51"/>
                      <a:pt x="932" y="51"/>
                      <a:pt x="932" y="51"/>
                    </a:cubicBezTo>
                    <a:cubicBezTo>
                      <a:pt x="932" y="51"/>
                      <a:pt x="931" y="50"/>
                      <a:pt x="931" y="48"/>
                    </a:cubicBezTo>
                    <a:cubicBezTo>
                      <a:pt x="931" y="46"/>
                      <a:pt x="933" y="44"/>
                      <a:pt x="935" y="44"/>
                    </a:cubicBezTo>
                    <a:close/>
                    <a:moveTo>
                      <a:pt x="929" y="164"/>
                    </a:moveTo>
                    <a:cubicBezTo>
                      <a:pt x="930" y="164"/>
                      <a:pt x="930" y="164"/>
                      <a:pt x="930" y="164"/>
                    </a:cubicBezTo>
                    <a:cubicBezTo>
                      <a:pt x="930" y="167"/>
                      <a:pt x="930" y="167"/>
                      <a:pt x="930" y="167"/>
                    </a:cubicBezTo>
                    <a:cubicBezTo>
                      <a:pt x="929" y="167"/>
                      <a:pt x="929" y="167"/>
                      <a:pt x="929" y="167"/>
                    </a:cubicBezTo>
                    <a:lnTo>
                      <a:pt x="929" y="164"/>
                    </a:lnTo>
                    <a:close/>
                    <a:moveTo>
                      <a:pt x="902" y="102"/>
                    </a:moveTo>
                    <a:cubicBezTo>
                      <a:pt x="904" y="102"/>
                      <a:pt x="904" y="102"/>
                      <a:pt x="904" y="102"/>
                    </a:cubicBezTo>
                    <a:cubicBezTo>
                      <a:pt x="904" y="111"/>
                      <a:pt x="904" y="111"/>
                      <a:pt x="904" y="111"/>
                    </a:cubicBezTo>
                    <a:cubicBezTo>
                      <a:pt x="902" y="111"/>
                      <a:pt x="902" y="111"/>
                      <a:pt x="902" y="111"/>
                    </a:cubicBezTo>
                    <a:lnTo>
                      <a:pt x="902" y="102"/>
                    </a:lnTo>
                    <a:close/>
                    <a:moveTo>
                      <a:pt x="902" y="116"/>
                    </a:moveTo>
                    <a:cubicBezTo>
                      <a:pt x="904" y="116"/>
                      <a:pt x="904" y="116"/>
                      <a:pt x="904" y="116"/>
                    </a:cubicBezTo>
                    <a:cubicBezTo>
                      <a:pt x="904" y="126"/>
                      <a:pt x="904" y="126"/>
                      <a:pt x="904" y="126"/>
                    </a:cubicBezTo>
                    <a:cubicBezTo>
                      <a:pt x="902" y="126"/>
                      <a:pt x="902" y="126"/>
                      <a:pt x="902" y="126"/>
                    </a:cubicBezTo>
                    <a:lnTo>
                      <a:pt x="902" y="116"/>
                    </a:lnTo>
                    <a:close/>
                    <a:moveTo>
                      <a:pt x="902" y="130"/>
                    </a:moveTo>
                    <a:cubicBezTo>
                      <a:pt x="904" y="130"/>
                      <a:pt x="904" y="130"/>
                      <a:pt x="904" y="130"/>
                    </a:cubicBezTo>
                    <a:cubicBezTo>
                      <a:pt x="904" y="140"/>
                      <a:pt x="904" y="140"/>
                      <a:pt x="904" y="140"/>
                    </a:cubicBezTo>
                    <a:cubicBezTo>
                      <a:pt x="902" y="140"/>
                      <a:pt x="902" y="140"/>
                      <a:pt x="902" y="140"/>
                    </a:cubicBezTo>
                    <a:lnTo>
                      <a:pt x="902" y="130"/>
                    </a:lnTo>
                    <a:close/>
                    <a:moveTo>
                      <a:pt x="902" y="145"/>
                    </a:moveTo>
                    <a:cubicBezTo>
                      <a:pt x="904" y="145"/>
                      <a:pt x="904" y="145"/>
                      <a:pt x="904" y="145"/>
                    </a:cubicBezTo>
                    <a:cubicBezTo>
                      <a:pt x="904" y="154"/>
                      <a:pt x="904" y="154"/>
                      <a:pt x="904" y="154"/>
                    </a:cubicBezTo>
                    <a:cubicBezTo>
                      <a:pt x="902" y="154"/>
                      <a:pt x="902" y="154"/>
                      <a:pt x="902" y="154"/>
                    </a:cubicBezTo>
                    <a:lnTo>
                      <a:pt x="902" y="145"/>
                    </a:lnTo>
                    <a:close/>
                    <a:moveTo>
                      <a:pt x="887" y="164"/>
                    </a:moveTo>
                    <a:cubicBezTo>
                      <a:pt x="896" y="164"/>
                      <a:pt x="896" y="164"/>
                      <a:pt x="896" y="164"/>
                    </a:cubicBezTo>
                    <a:cubicBezTo>
                      <a:pt x="896" y="167"/>
                      <a:pt x="896" y="167"/>
                      <a:pt x="896" y="167"/>
                    </a:cubicBezTo>
                    <a:cubicBezTo>
                      <a:pt x="887" y="167"/>
                      <a:pt x="887" y="167"/>
                      <a:pt x="887" y="167"/>
                    </a:cubicBezTo>
                    <a:lnTo>
                      <a:pt x="887" y="164"/>
                    </a:lnTo>
                    <a:close/>
                    <a:moveTo>
                      <a:pt x="873" y="164"/>
                    </a:moveTo>
                    <a:cubicBezTo>
                      <a:pt x="882" y="164"/>
                      <a:pt x="882" y="164"/>
                      <a:pt x="882" y="164"/>
                    </a:cubicBezTo>
                    <a:cubicBezTo>
                      <a:pt x="882" y="167"/>
                      <a:pt x="882" y="167"/>
                      <a:pt x="882" y="167"/>
                    </a:cubicBezTo>
                    <a:cubicBezTo>
                      <a:pt x="873" y="167"/>
                      <a:pt x="873" y="167"/>
                      <a:pt x="873" y="167"/>
                    </a:cubicBezTo>
                    <a:lnTo>
                      <a:pt x="873" y="164"/>
                    </a:lnTo>
                    <a:close/>
                    <a:moveTo>
                      <a:pt x="858" y="164"/>
                    </a:moveTo>
                    <a:cubicBezTo>
                      <a:pt x="868" y="164"/>
                      <a:pt x="868" y="164"/>
                      <a:pt x="868" y="164"/>
                    </a:cubicBezTo>
                    <a:cubicBezTo>
                      <a:pt x="868" y="167"/>
                      <a:pt x="868" y="167"/>
                      <a:pt x="868" y="167"/>
                    </a:cubicBezTo>
                    <a:cubicBezTo>
                      <a:pt x="858" y="167"/>
                      <a:pt x="858" y="167"/>
                      <a:pt x="858" y="167"/>
                    </a:cubicBezTo>
                    <a:lnTo>
                      <a:pt x="858" y="164"/>
                    </a:lnTo>
                    <a:close/>
                    <a:moveTo>
                      <a:pt x="844" y="164"/>
                    </a:moveTo>
                    <a:cubicBezTo>
                      <a:pt x="854" y="164"/>
                      <a:pt x="854" y="164"/>
                      <a:pt x="854" y="164"/>
                    </a:cubicBezTo>
                    <a:cubicBezTo>
                      <a:pt x="854" y="167"/>
                      <a:pt x="854" y="167"/>
                      <a:pt x="854" y="167"/>
                    </a:cubicBezTo>
                    <a:cubicBezTo>
                      <a:pt x="844" y="167"/>
                      <a:pt x="844" y="167"/>
                      <a:pt x="844" y="167"/>
                    </a:cubicBezTo>
                    <a:lnTo>
                      <a:pt x="844" y="164"/>
                    </a:lnTo>
                    <a:close/>
                    <a:moveTo>
                      <a:pt x="830" y="164"/>
                    </a:moveTo>
                    <a:cubicBezTo>
                      <a:pt x="839" y="164"/>
                      <a:pt x="839" y="164"/>
                      <a:pt x="839" y="164"/>
                    </a:cubicBezTo>
                    <a:cubicBezTo>
                      <a:pt x="839" y="167"/>
                      <a:pt x="839" y="167"/>
                      <a:pt x="839" y="167"/>
                    </a:cubicBezTo>
                    <a:cubicBezTo>
                      <a:pt x="830" y="167"/>
                      <a:pt x="830" y="167"/>
                      <a:pt x="830" y="167"/>
                    </a:cubicBezTo>
                    <a:lnTo>
                      <a:pt x="830" y="164"/>
                    </a:lnTo>
                    <a:close/>
                    <a:moveTo>
                      <a:pt x="816" y="164"/>
                    </a:moveTo>
                    <a:cubicBezTo>
                      <a:pt x="825" y="164"/>
                      <a:pt x="825" y="164"/>
                      <a:pt x="825" y="164"/>
                    </a:cubicBezTo>
                    <a:cubicBezTo>
                      <a:pt x="825" y="167"/>
                      <a:pt x="825" y="167"/>
                      <a:pt x="825" y="167"/>
                    </a:cubicBezTo>
                    <a:cubicBezTo>
                      <a:pt x="816" y="167"/>
                      <a:pt x="816" y="167"/>
                      <a:pt x="816" y="167"/>
                    </a:cubicBezTo>
                    <a:lnTo>
                      <a:pt x="816" y="164"/>
                    </a:lnTo>
                    <a:close/>
                    <a:moveTo>
                      <a:pt x="801" y="164"/>
                    </a:moveTo>
                    <a:cubicBezTo>
                      <a:pt x="811" y="164"/>
                      <a:pt x="811" y="164"/>
                      <a:pt x="811" y="164"/>
                    </a:cubicBezTo>
                    <a:cubicBezTo>
                      <a:pt x="811" y="167"/>
                      <a:pt x="811" y="167"/>
                      <a:pt x="811" y="167"/>
                    </a:cubicBezTo>
                    <a:cubicBezTo>
                      <a:pt x="801" y="167"/>
                      <a:pt x="801" y="167"/>
                      <a:pt x="801" y="167"/>
                    </a:cubicBezTo>
                    <a:lnTo>
                      <a:pt x="801" y="164"/>
                    </a:lnTo>
                    <a:close/>
                    <a:moveTo>
                      <a:pt x="787" y="164"/>
                    </a:moveTo>
                    <a:cubicBezTo>
                      <a:pt x="797" y="164"/>
                      <a:pt x="797" y="164"/>
                      <a:pt x="797" y="164"/>
                    </a:cubicBezTo>
                    <a:cubicBezTo>
                      <a:pt x="797" y="167"/>
                      <a:pt x="797" y="167"/>
                      <a:pt x="797" y="167"/>
                    </a:cubicBezTo>
                    <a:cubicBezTo>
                      <a:pt x="787" y="167"/>
                      <a:pt x="787" y="167"/>
                      <a:pt x="787" y="167"/>
                    </a:cubicBezTo>
                    <a:lnTo>
                      <a:pt x="787" y="164"/>
                    </a:lnTo>
                    <a:close/>
                    <a:moveTo>
                      <a:pt x="773" y="164"/>
                    </a:moveTo>
                    <a:cubicBezTo>
                      <a:pt x="782" y="164"/>
                      <a:pt x="782" y="164"/>
                      <a:pt x="782" y="164"/>
                    </a:cubicBezTo>
                    <a:cubicBezTo>
                      <a:pt x="782" y="167"/>
                      <a:pt x="782" y="167"/>
                      <a:pt x="782" y="167"/>
                    </a:cubicBezTo>
                    <a:cubicBezTo>
                      <a:pt x="773" y="167"/>
                      <a:pt x="773" y="167"/>
                      <a:pt x="773" y="167"/>
                    </a:cubicBezTo>
                    <a:lnTo>
                      <a:pt x="773" y="164"/>
                    </a:lnTo>
                    <a:close/>
                    <a:moveTo>
                      <a:pt x="752" y="102"/>
                    </a:moveTo>
                    <a:cubicBezTo>
                      <a:pt x="755" y="102"/>
                      <a:pt x="755" y="102"/>
                      <a:pt x="755" y="102"/>
                    </a:cubicBezTo>
                    <a:cubicBezTo>
                      <a:pt x="755" y="111"/>
                      <a:pt x="755" y="111"/>
                      <a:pt x="755" y="111"/>
                    </a:cubicBezTo>
                    <a:cubicBezTo>
                      <a:pt x="752" y="111"/>
                      <a:pt x="752" y="111"/>
                      <a:pt x="752" y="111"/>
                    </a:cubicBezTo>
                    <a:lnTo>
                      <a:pt x="752" y="102"/>
                    </a:lnTo>
                    <a:close/>
                    <a:moveTo>
                      <a:pt x="726" y="49"/>
                    </a:moveTo>
                    <a:cubicBezTo>
                      <a:pt x="726" y="56"/>
                      <a:pt x="726" y="56"/>
                      <a:pt x="726" y="56"/>
                    </a:cubicBezTo>
                    <a:cubicBezTo>
                      <a:pt x="725" y="57"/>
                      <a:pt x="725" y="57"/>
                      <a:pt x="725" y="57"/>
                    </a:cubicBezTo>
                    <a:cubicBezTo>
                      <a:pt x="724" y="55"/>
                      <a:pt x="724" y="55"/>
                      <a:pt x="724" y="55"/>
                    </a:cubicBezTo>
                    <a:cubicBezTo>
                      <a:pt x="724" y="50"/>
                      <a:pt x="724" y="50"/>
                      <a:pt x="724" y="50"/>
                    </a:cubicBezTo>
                    <a:cubicBezTo>
                      <a:pt x="725" y="47"/>
                      <a:pt x="725" y="47"/>
                      <a:pt x="725" y="47"/>
                    </a:cubicBezTo>
                    <a:cubicBezTo>
                      <a:pt x="726" y="48"/>
                      <a:pt x="726" y="48"/>
                      <a:pt x="726" y="49"/>
                    </a:cubicBezTo>
                    <a:close/>
                    <a:moveTo>
                      <a:pt x="726" y="58"/>
                    </a:moveTo>
                    <a:cubicBezTo>
                      <a:pt x="725" y="65"/>
                      <a:pt x="725" y="65"/>
                      <a:pt x="725" y="65"/>
                    </a:cubicBezTo>
                    <a:cubicBezTo>
                      <a:pt x="725" y="66"/>
                      <a:pt x="724" y="66"/>
                      <a:pt x="723" y="66"/>
                    </a:cubicBezTo>
                    <a:cubicBezTo>
                      <a:pt x="723" y="64"/>
                      <a:pt x="723" y="64"/>
                      <a:pt x="723" y="64"/>
                    </a:cubicBezTo>
                    <a:cubicBezTo>
                      <a:pt x="723" y="59"/>
                      <a:pt x="723" y="59"/>
                      <a:pt x="723" y="59"/>
                    </a:cubicBezTo>
                    <a:cubicBezTo>
                      <a:pt x="725" y="57"/>
                      <a:pt x="725" y="57"/>
                      <a:pt x="725" y="57"/>
                    </a:cubicBezTo>
                    <a:lnTo>
                      <a:pt x="726" y="58"/>
                    </a:lnTo>
                    <a:close/>
                    <a:moveTo>
                      <a:pt x="717" y="47"/>
                    </a:moveTo>
                    <a:cubicBezTo>
                      <a:pt x="725" y="47"/>
                      <a:pt x="725" y="47"/>
                      <a:pt x="725" y="47"/>
                    </a:cubicBezTo>
                    <a:cubicBezTo>
                      <a:pt x="724" y="50"/>
                      <a:pt x="724" y="50"/>
                      <a:pt x="724" y="50"/>
                    </a:cubicBezTo>
                    <a:cubicBezTo>
                      <a:pt x="717" y="50"/>
                      <a:pt x="717" y="50"/>
                      <a:pt x="717" y="50"/>
                    </a:cubicBezTo>
                    <a:cubicBezTo>
                      <a:pt x="715" y="49"/>
                      <a:pt x="715" y="49"/>
                      <a:pt x="715" y="49"/>
                    </a:cubicBezTo>
                    <a:cubicBezTo>
                      <a:pt x="716" y="48"/>
                      <a:pt x="716" y="48"/>
                      <a:pt x="717" y="47"/>
                    </a:cubicBezTo>
                    <a:close/>
                    <a:moveTo>
                      <a:pt x="722" y="50"/>
                    </a:moveTo>
                    <a:cubicBezTo>
                      <a:pt x="721" y="56"/>
                      <a:pt x="721" y="56"/>
                      <a:pt x="721" y="56"/>
                    </a:cubicBezTo>
                    <a:cubicBezTo>
                      <a:pt x="720" y="57"/>
                      <a:pt x="720" y="57"/>
                      <a:pt x="720" y="57"/>
                    </a:cubicBezTo>
                    <a:cubicBezTo>
                      <a:pt x="719" y="56"/>
                      <a:pt x="719" y="56"/>
                      <a:pt x="719" y="56"/>
                    </a:cubicBezTo>
                    <a:cubicBezTo>
                      <a:pt x="720" y="50"/>
                      <a:pt x="720" y="50"/>
                      <a:pt x="720" y="50"/>
                    </a:cubicBezTo>
                    <a:lnTo>
                      <a:pt x="722" y="50"/>
                    </a:lnTo>
                    <a:close/>
                    <a:moveTo>
                      <a:pt x="715" y="49"/>
                    </a:moveTo>
                    <a:cubicBezTo>
                      <a:pt x="717" y="50"/>
                      <a:pt x="717" y="50"/>
                      <a:pt x="717" y="50"/>
                    </a:cubicBezTo>
                    <a:cubicBezTo>
                      <a:pt x="717" y="55"/>
                      <a:pt x="717" y="55"/>
                      <a:pt x="717" y="55"/>
                    </a:cubicBezTo>
                    <a:cubicBezTo>
                      <a:pt x="715" y="57"/>
                      <a:pt x="715" y="57"/>
                      <a:pt x="715" y="57"/>
                    </a:cubicBezTo>
                    <a:cubicBezTo>
                      <a:pt x="715" y="56"/>
                      <a:pt x="715" y="56"/>
                      <a:pt x="715" y="56"/>
                    </a:cubicBezTo>
                    <a:lnTo>
                      <a:pt x="715" y="49"/>
                    </a:lnTo>
                    <a:close/>
                    <a:moveTo>
                      <a:pt x="714" y="58"/>
                    </a:moveTo>
                    <a:cubicBezTo>
                      <a:pt x="715" y="57"/>
                      <a:pt x="715" y="57"/>
                      <a:pt x="715" y="57"/>
                    </a:cubicBezTo>
                    <a:cubicBezTo>
                      <a:pt x="716" y="59"/>
                      <a:pt x="716" y="59"/>
                      <a:pt x="716" y="59"/>
                    </a:cubicBezTo>
                    <a:cubicBezTo>
                      <a:pt x="716" y="64"/>
                      <a:pt x="716" y="64"/>
                      <a:pt x="716" y="64"/>
                    </a:cubicBezTo>
                    <a:cubicBezTo>
                      <a:pt x="715" y="66"/>
                      <a:pt x="715" y="66"/>
                      <a:pt x="715" y="66"/>
                    </a:cubicBezTo>
                    <a:cubicBezTo>
                      <a:pt x="714" y="66"/>
                      <a:pt x="714" y="66"/>
                      <a:pt x="714" y="65"/>
                    </a:cubicBezTo>
                    <a:lnTo>
                      <a:pt x="714" y="58"/>
                    </a:lnTo>
                    <a:close/>
                    <a:moveTo>
                      <a:pt x="713" y="50"/>
                    </a:moveTo>
                    <a:cubicBezTo>
                      <a:pt x="712" y="56"/>
                      <a:pt x="712" y="56"/>
                      <a:pt x="712" y="56"/>
                    </a:cubicBezTo>
                    <a:cubicBezTo>
                      <a:pt x="711" y="57"/>
                      <a:pt x="711" y="57"/>
                      <a:pt x="711" y="57"/>
                    </a:cubicBezTo>
                    <a:cubicBezTo>
                      <a:pt x="710" y="55"/>
                      <a:pt x="710" y="55"/>
                      <a:pt x="710" y="55"/>
                    </a:cubicBezTo>
                    <a:cubicBezTo>
                      <a:pt x="711" y="50"/>
                      <a:pt x="711" y="50"/>
                      <a:pt x="711" y="50"/>
                    </a:cubicBezTo>
                    <a:cubicBezTo>
                      <a:pt x="711" y="49"/>
                      <a:pt x="711" y="49"/>
                      <a:pt x="711" y="49"/>
                    </a:cubicBezTo>
                    <a:lnTo>
                      <a:pt x="713" y="50"/>
                    </a:lnTo>
                    <a:close/>
                    <a:moveTo>
                      <a:pt x="711" y="164"/>
                    </a:moveTo>
                    <a:cubicBezTo>
                      <a:pt x="711" y="167"/>
                      <a:pt x="711" y="167"/>
                      <a:pt x="711" y="167"/>
                    </a:cubicBezTo>
                    <a:cubicBezTo>
                      <a:pt x="702" y="167"/>
                      <a:pt x="702" y="167"/>
                      <a:pt x="702" y="167"/>
                    </a:cubicBezTo>
                    <a:cubicBezTo>
                      <a:pt x="702" y="164"/>
                      <a:pt x="702" y="164"/>
                      <a:pt x="702" y="164"/>
                    </a:cubicBezTo>
                    <a:lnTo>
                      <a:pt x="711" y="164"/>
                    </a:lnTo>
                    <a:close/>
                    <a:moveTo>
                      <a:pt x="703" y="58"/>
                    </a:moveTo>
                    <a:cubicBezTo>
                      <a:pt x="702" y="57"/>
                      <a:pt x="702" y="57"/>
                      <a:pt x="702" y="57"/>
                    </a:cubicBezTo>
                    <a:cubicBezTo>
                      <a:pt x="703" y="56"/>
                      <a:pt x="703" y="56"/>
                      <a:pt x="703" y="56"/>
                    </a:cubicBezTo>
                    <a:cubicBezTo>
                      <a:pt x="710" y="56"/>
                      <a:pt x="710" y="56"/>
                      <a:pt x="710" y="56"/>
                    </a:cubicBezTo>
                    <a:cubicBezTo>
                      <a:pt x="711" y="57"/>
                      <a:pt x="711" y="57"/>
                      <a:pt x="711" y="57"/>
                    </a:cubicBezTo>
                    <a:cubicBezTo>
                      <a:pt x="710" y="58"/>
                      <a:pt x="710" y="58"/>
                      <a:pt x="710" y="58"/>
                    </a:cubicBezTo>
                    <a:lnTo>
                      <a:pt x="703" y="58"/>
                    </a:lnTo>
                    <a:close/>
                    <a:moveTo>
                      <a:pt x="702" y="47"/>
                    </a:moveTo>
                    <a:cubicBezTo>
                      <a:pt x="710" y="47"/>
                      <a:pt x="710" y="47"/>
                      <a:pt x="710" y="47"/>
                    </a:cubicBezTo>
                    <a:cubicBezTo>
                      <a:pt x="711" y="48"/>
                      <a:pt x="711" y="48"/>
                      <a:pt x="711" y="48"/>
                    </a:cubicBezTo>
                    <a:cubicBezTo>
                      <a:pt x="710" y="50"/>
                      <a:pt x="710" y="50"/>
                      <a:pt x="710" y="50"/>
                    </a:cubicBezTo>
                    <a:cubicBezTo>
                      <a:pt x="704" y="50"/>
                      <a:pt x="704" y="50"/>
                      <a:pt x="704" y="50"/>
                    </a:cubicBezTo>
                    <a:cubicBezTo>
                      <a:pt x="702" y="49"/>
                      <a:pt x="702" y="49"/>
                      <a:pt x="702" y="49"/>
                    </a:cubicBezTo>
                    <a:lnTo>
                      <a:pt x="702" y="47"/>
                    </a:lnTo>
                    <a:close/>
                    <a:moveTo>
                      <a:pt x="702" y="49"/>
                    </a:moveTo>
                    <a:cubicBezTo>
                      <a:pt x="704" y="50"/>
                      <a:pt x="704" y="50"/>
                      <a:pt x="704" y="50"/>
                    </a:cubicBezTo>
                    <a:cubicBezTo>
                      <a:pt x="703" y="55"/>
                      <a:pt x="703" y="55"/>
                      <a:pt x="703" y="55"/>
                    </a:cubicBezTo>
                    <a:cubicBezTo>
                      <a:pt x="701" y="57"/>
                      <a:pt x="701" y="57"/>
                      <a:pt x="701" y="57"/>
                    </a:cubicBezTo>
                    <a:cubicBezTo>
                      <a:pt x="701" y="56"/>
                      <a:pt x="701" y="56"/>
                      <a:pt x="701" y="56"/>
                    </a:cubicBezTo>
                    <a:lnTo>
                      <a:pt x="702" y="49"/>
                    </a:lnTo>
                    <a:close/>
                    <a:moveTo>
                      <a:pt x="701" y="58"/>
                    </a:moveTo>
                    <a:cubicBezTo>
                      <a:pt x="701" y="57"/>
                      <a:pt x="701" y="57"/>
                      <a:pt x="701" y="57"/>
                    </a:cubicBezTo>
                    <a:cubicBezTo>
                      <a:pt x="703" y="59"/>
                      <a:pt x="703" y="59"/>
                      <a:pt x="703" y="59"/>
                    </a:cubicBezTo>
                    <a:cubicBezTo>
                      <a:pt x="702" y="64"/>
                      <a:pt x="702" y="64"/>
                      <a:pt x="702" y="64"/>
                    </a:cubicBezTo>
                    <a:cubicBezTo>
                      <a:pt x="701" y="66"/>
                      <a:pt x="701" y="66"/>
                      <a:pt x="701" y="66"/>
                    </a:cubicBezTo>
                    <a:cubicBezTo>
                      <a:pt x="701" y="66"/>
                      <a:pt x="700" y="66"/>
                      <a:pt x="700" y="65"/>
                    </a:cubicBezTo>
                    <a:lnTo>
                      <a:pt x="701" y="58"/>
                    </a:lnTo>
                    <a:close/>
                    <a:moveTo>
                      <a:pt x="696" y="81"/>
                    </a:moveTo>
                    <a:cubicBezTo>
                      <a:pt x="695" y="82"/>
                      <a:pt x="695" y="83"/>
                      <a:pt x="693" y="83"/>
                    </a:cubicBezTo>
                    <a:cubicBezTo>
                      <a:pt x="692" y="79"/>
                      <a:pt x="692" y="79"/>
                      <a:pt x="692" y="79"/>
                    </a:cubicBezTo>
                    <a:cubicBezTo>
                      <a:pt x="693" y="70"/>
                      <a:pt x="693" y="70"/>
                      <a:pt x="693" y="70"/>
                    </a:cubicBezTo>
                    <a:cubicBezTo>
                      <a:pt x="696" y="67"/>
                      <a:pt x="696" y="67"/>
                      <a:pt x="696" y="67"/>
                    </a:cubicBezTo>
                    <a:cubicBezTo>
                      <a:pt x="697" y="68"/>
                      <a:pt x="697" y="68"/>
                      <a:pt x="697" y="68"/>
                    </a:cubicBezTo>
                    <a:lnTo>
                      <a:pt x="696" y="81"/>
                    </a:lnTo>
                    <a:close/>
                    <a:moveTo>
                      <a:pt x="697" y="164"/>
                    </a:moveTo>
                    <a:cubicBezTo>
                      <a:pt x="697" y="167"/>
                      <a:pt x="697" y="167"/>
                      <a:pt x="697" y="167"/>
                    </a:cubicBezTo>
                    <a:cubicBezTo>
                      <a:pt x="687" y="167"/>
                      <a:pt x="687" y="167"/>
                      <a:pt x="687" y="167"/>
                    </a:cubicBezTo>
                    <a:cubicBezTo>
                      <a:pt x="687" y="164"/>
                      <a:pt x="687" y="164"/>
                      <a:pt x="687" y="164"/>
                    </a:cubicBezTo>
                    <a:lnTo>
                      <a:pt x="697" y="164"/>
                    </a:lnTo>
                    <a:close/>
                    <a:moveTo>
                      <a:pt x="682" y="68"/>
                    </a:moveTo>
                    <a:cubicBezTo>
                      <a:pt x="680" y="67"/>
                      <a:pt x="680" y="67"/>
                      <a:pt x="680" y="67"/>
                    </a:cubicBezTo>
                    <a:cubicBezTo>
                      <a:pt x="682" y="65"/>
                      <a:pt x="682" y="65"/>
                      <a:pt x="682" y="65"/>
                    </a:cubicBezTo>
                    <a:cubicBezTo>
                      <a:pt x="694" y="65"/>
                      <a:pt x="694" y="65"/>
                      <a:pt x="694" y="65"/>
                    </a:cubicBezTo>
                    <a:cubicBezTo>
                      <a:pt x="695" y="67"/>
                      <a:pt x="695" y="67"/>
                      <a:pt x="695" y="67"/>
                    </a:cubicBezTo>
                    <a:cubicBezTo>
                      <a:pt x="693" y="68"/>
                      <a:pt x="693" y="68"/>
                      <a:pt x="693" y="68"/>
                    </a:cubicBezTo>
                    <a:lnTo>
                      <a:pt x="682" y="68"/>
                    </a:lnTo>
                    <a:close/>
                    <a:moveTo>
                      <a:pt x="682" y="50"/>
                    </a:moveTo>
                    <a:cubicBezTo>
                      <a:pt x="697" y="50"/>
                      <a:pt x="697" y="50"/>
                      <a:pt x="697" y="50"/>
                    </a:cubicBezTo>
                    <a:cubicBezTo>
                      <a:pt x="695" y="54"/>
                      <a:pt x="695" y="54"/>
                      <a:pt x="695" y="54"/>
                    </a:cubicBezTo>
                    <a:cubicBezTo>
                      <a:pt x="683" y="54"/>
                      <a:pt x="683" y="54"/>
                      <a:pt x="683" y="54"/>
                    </a:cubicBezTo>
                    <a:cubicBezTo>
                      <a:pt x="680" y="53"/>
                      <a:pt x="680" y="53"/>
                      <a:pt x="680" y="53"/>
                    </a:cubicBezTo>
                    <a:cubicBezTo>
                      <a:pt x="680" y="51"/>
                      <a:pt x="681" y="51"/>
                      <a:pt x="682" y="50"/>
                    </a:cubicBezTo>
                    <a:close/>
                    <a:moveTo>
                      <a:pt x="680" y="54"/>
                    </a:moveTo>
                    <a:cubicBezTo>
                      <a:pt x="683" y="55"/>
                      <a:pt x="683" y="55"/>
                      <a:pt x="683" y="55"/>
                    </a:cubicBezTo>
                    <a:cubicBezTo>
                      <a:pt x="682" y="64"/>
                      <a:pt x="682" y="64"/>
                      <a:pt x="682" y="64"/>
                    </a:cubicBezTo>
                    <a:cubicBezTo>
                      <a:pt x="679" y="66"/>
                      <a:pt x="679" y="66"/>
                      <a:pt x="679" y="66"/>
                    </a:cubicBezTo>
                    <a:cubicBezTo>
                      <a:pt x="678" y="65"/>
                      <a:pt x="678" y="65"/>
                      <a:pt x="678" y="65"/>
                    </a:cubicBezTo>
                    <a:lnTo>
                      <a:pt x="680" y="54"/>
                    </a:lnTo>
                    <a:close/>
                    <a:moveTo>
                      <a:pt x="681" y="79"/>
                    </a:moveTo>
                    <a:cubicBezTo>
                      <a:pt x="691" y="79"/>
                      <a:pt x="691" y="79"/>
                      <a:pt x="691" y="79"/>
                    </a:cubicBezTo>
                    <a:cubicBezTo>
                      <a:pt x="692" y="83"/>
                      <a:pt x="692" y="83"/>
                      <a:pt x="692" y="83"/>
                    </a:cubicBezTo>
                    <a:cubicBezTo>
                      <a:pt x="679" y="83"/>
                      <a:pt x="679" y="83"/>
                      <a:pt x="679" y="83"/>
                    </a:cubicBezTo>
                    <a:cubicBezTo>
                      <a:pt x="678" y="83"/>
                      <a:pt x="677" y="82"/>
                      <a:pt x="677" y="81"/>
                    </a:cubicBezTo>
                    <a:lnTo>
                      <a:pt x="681" y="79"/>
                    </a:lnTo>
                    <a:close/>
                    <a:moveTo>
                      <a:pt x="683" y="164"/>
                    </a:moveTo>
                    <a:cubicBezTo>
                      <a:pt x="683" y="167"/>
                      <a:pt x="683" y="167"/>
                      <a:pt x="683" y="167"/>
                    </a:cubicBezTo>
                    <a:cubicBezTo>
                      <a:pt x="673" y="167"/>
                      <a:pt x="673" y="167"/>
                      <a:pt x="673" y="167"/>
                    </a:cubicBezTo>
                    <a:cubicBezTo>
                      <a:pt x="673" y="164"/>
                      <a:pt x="673" y="164"/>
                      <a:pt x="673" y="164"/>
                    </a:cubicBezTo>
                    <a:lnTo>
                      <a:pt x="683" y="164"/>
                    </a:lnTo>
                    <a:close/>
                    <a:moveTo>
                      <a:pt x="675" y="53"/>
                    </a:moveTo>
                    <a:cubicBezTo>
                      <a:pt x="674" y="65"/>
                      <a:pt x="674" y="65"/>
                      <a:pt x="674" y="65"/>
                    </a:cubicBezTo>
                    <a:cubicBezTo>
                      <a:pt x="673" y="66"/>
                      <a:pt x="673" y="66"/>
                      <a:pt x="673" y="66"/>
                    </a:cubicBezTo>
                    <a:cubicBezTo>
                      <a:pt x="670" y="64"/>
                      <a:pt x="670" y="64"/>
                      <a:pt x="670" y="64"/>
                    </a:cubicBezTo>
                    <a:cubicBezTo>
                      <a:pt x="671" y="54"/>
                      <a:pt x="671" y="54"/>
                      <a:pt x="671" y="54"/>
                    </a:cubicBezTo>
                    <a:cubicBezTo>
                      <a:pt x="673" y="50"/>
                      <a:pt x="673" y="50"/>
                      <a:pt x="673" y="50"/>
                    </a:cubicBezTo>
                    <a:cubicBezTo>
                      <a:pt x="674" y="51"/>
                      <a:pt x="675" y="51"/>
                      <a:pt x="675" y="53"/>
                    </a:cubicBezTo>
                    <a:close/>
                    <a:moveTo>
                      <a:pt x="672" y="67"/>
                    </a:moveTo>
                    <a:cubicBezTo>
                      <a:pt x="670" y="68"/>
                      <a:pt x="670" y="68"/>
                      <a:pt x="670" y="68"/>
                    </a:cubicBezTo>
                    <a:cubicBezTo>
                      <a:pt x="658" y="68"/>
                      <a:pt x="658" y="68"/>
                      <a:pt x="658" y="68"/>
                    </a:cubicBezTo>
                    <a:cubicBezTo>
                      <a:pt x="657" y="67"/>
                      <a:pt x="657" y="67"/>
                      <a:pt x="657" y="67"/>
                    </a:cubicBezTo>
                    <a:cubicBezTo>
                      <a:pt x="659" y="65"/>
                      <a:pt x="659" y="65"/>
                      <a:pt x="659" y="65"/>
                    </a:cubicBezTo>
                    <a:cubicBezTo>
                      <a:pt x="670" y="65"/>
                      <a:pt x="670" y="65"/>
                      <a:pt x="670" y="65"/>
                    </a:cubicBezTo>
                    <a:lnTo>
                      <a:pt x="672" y="67"/>
                    </a:lnTo>
                    <a:close/>
                    <a:moveTo>
                      <a:pt x="659" y="50"/>
                    </a:moveTo>
                    <a:cubicBezTo>
                      <a:pt x="672" y="50"/>
                      <a:pt x="672" y="50"/>
                      <a:pt x="672" y="50"/>
                    </a:cubicBezTo>
                    <a:cubicBezTo>
                      <a:pt x="670" y="54"/>
                      <a:pt x="670" y="54"/>
                      <a:pt x="670" y="54"/>
                    </a:cubicBezTo>
                    <a:cubicBezTo>
                      <a:pt x="660" y="54"/>
                      <a:pt x="660" y="54"/>
                      <a:pt x="660" y="54"/>
                    </a:cubicBezTo>
                    <a:cubicBezTo>
                      <a:pt x="656" y="53"/>
                      <a:pt x="656" y="53"/>
                      <a:pt x="656" y="53"/>
                    </a:cubicBezTo>
                    <a:cubicBezTo>
                      <a:pt x="657" y="51"/>
                      <a:pt x="657" y="51"/>
                      <a:pt x="659" y="50"/>
                    </a:cubicBezTo>
                    <a:close/>
                    <a:moveTo>
                      <a:pt x="655" y="68"/>
                    </a:moveTo>
                    <a:cubicBezTo>
                      <a:pt x="656" y="67"/>
                      <a:pt x="656" y="67"/>
                      <a:pt x="656" y="67"/>
                    </a:cubicBezTo>
                    <a:cubicBezTo>
                      <a:pt x="658" y="70"/>
                      <a:pt x="658" y="70"/>
                      <a:pt x="658" y="70"/>
                    </a:cubicBezTo>
                    <a:cubicBezTo>
                      <a:pt x="657" y="78"/>
                      <a:pt x="657" y="78"/>
                      <a:pt x="657" y="78"/>
                    </a:cubicBezTo>
                    <a:cubicBezTo>
                      <a:pt x="653" y="80"/>
                      <a:pt x="653" y="80"/>
                      <a:pt x="653" y="80"/>
                    </a:cubicBezTo>
                    <a:lnTo>
                      <a:pt x="655" y="68"/>
                    </a:lnTo>
                    <a:close/>
                    <a:moveTo>
                      <a:pt x="657" y="79"/>
                    </a:moveTo>
                    <a:cubicBezTo>
                      <a:pt x="669" y="79"/>
                      <a:pt x="669" y="79"/>
                      <a:pt x="669" y="79"/>
                    </a:cubicBezTo>
                    <a:cubicBezTo>
                      <a:pt x="670" y="83"/>
                      <a:pt x="670" y="83"/>
                      <a:pt x="670" y="83"/>
                    </a:cubicBezTo>
                    <a:cubicBezTo>
                      <a:pt x="655" y="83"/>
                      <a:pt x="655" y="83"/>
                      <a:pt x="655" y="83"/>
                    </a:cubicBezTo>
                    <a:cubicBezTo>
                      <a:pt x="654" y="83"/>
                      <a:pt x="653" y="82"/>
                      <a:pt x="653" y="81"/>
                    </a:cubicBezTo>
                    <a:lnTo>
                      <a:pt x="657" y="79"/>
                    </a:lnTo>
                    <a:close/>
                    <a:moveTo>
                      <a:pt x="668" y="164"/>
                    </a:moveTo>
                    <a:cubicBezTo>
                      <a:pt x="668" y="167"/>
                      <a:pt x="668" y="167"/>
                      <a:pt x="668" y="167"/>
                    </a:cubicBezTo>
                    <a:cubicBezTo>
                      <a:pt x="659" y="167"/>
                      <a:pt x="659" y="167"/>
                      <a:pt x="659" y="167"/>
                    </a:cubicBezTo>
                    <a:cubicBezTo>
                      <a:pt x="659" y="164"/>
                      <a:pt x="659" y="164"/>
                      <a:pt x="659" y="164"/>
                    </a:cubicBezTo>
                    <a:lnTo>
                      <a:pt x="668" y="164"/>
                    </a:lnTo>
                    <a:close/>
                    <a:moveTo>
                      <a:pt x="647" y="58"/>
                    </a:moveTo>
                    <a:cubicBezTo>
                      <a:pt x="651" y="58"/>
                      <a:pt x="651" y="58"/>
                      <a:pt x="651" y="58"/>
                    </a:cubicBezTo>
                    <a:cubicBezTo>
                      <a:pt x="651" y="61"/>
                      <a:pt x="651" y="61"/>
                      <a:pt x="651" y="61"/>
                    </a:cubicBezTo>
                    <a:cubicBezTo>
                      <a:pt x="647" y="61"/>
                      <a:pt x="647" y="61"/>
                      <a:pt x="647" y="61"/>
                    </a:cubicBezTo>
                    <a:lnTo>
                      <a:pt x="647" y="58"/>
                    </a:lnTo>
                    <a:close/>
                    <a:moveTo>
                      <a:pt x="646" y="72"/>
                    </a:moveTo>
                    <a:cubicBezTo>
                      <a:pt x="650" y="72"/>
                      <a:pt x="650" y="72"/>
                      <a:pt x="650" y="72"/>
                    </a:cubicBezTo>
                    <a:cubicBezTo>
                      <a:pt x="649" y="76"/>
                      <a:pt x="649" y="76"/>
                      <a:pt x="649" y="76"/>
                    </a:cubicBezTo>
                    <a:cubicBezTo>
                      <a:pt x="646" y="76"/>
                      <a:pt x="646" y="76"/>
                      <a:pt x="646" y="76"/>
                    </a:cubicBezTo>
                    <a:lnTo>
                      <a:pt x="646" y="72"/>
                    </a:lnTo>
                    <a:close/>
                    <a:moveTo>
                      <a:pt x="645" y="164"/>
                    </a:moveTo>
                    <a:cubicBezTo>
                      <a:pt x="654" y="164"/>
                      <a:pt x="654" y="164"/>
                      <a:pt x="654" y="164"/>
                    </a:cubicBezTo>
                    <a:cubicBezTo>
                      <a:pt x="654" y="167"/>
                      <a:pt x="654" y="167"/>
                      <a:pt x="654" y="167"/>
                    </a:cubicBezTo>
                    <a:cubicBezTo>
                      <a:pt x="645" y="167"/>
                      <a:pt x="645" y="167"/>
                      <a:pt x="645" y="167"/>
                    </a:cubicBezTo>
                    <a:lnTo>
                      <a:pt x="645" y="164"/>
                    </a:lnTo>
                    <a:close/>
                    <a:moveTo>
                      <a:pt x="640" y="54"/>
                    </a:moveTo>
                    <a:cubicBezTo>
                      <a:pt x="641" y="50"/>
                      <a:pt x="641" y="50"/>
                      <a:pt x="641" y="50"/>
                    </a:cubicBezTo>
                    <a:cubicBezTo>
                      <a:pt x="643" y="51"/>
                      <a:pt x="643" y="51"/>
                      <a:pt x="643" y="53"/>
                    </a:cubicBezTo>
                    <a:cubicBezTo>
                      <a:pt x="642" y="65"/>
                      <a:pt x="642" y="65"/>
                      <a:pt x="642" y="65"/>
                    </a:cubicBezTo>
                    <a:cubicBezTo>
                      <a:pt x="641" y="66"/>
                      <a:pt x="641" y="66"/>
                      <a:pt x="641" y="66"/>
                    </a:cubicBezTo>
                    <a:cubicBezTo>
                      <a:pt x="639" y="64"/>
                      <a:pt x="639" y="64"/>
                      <a:pt x="639" y="64"/>
                    </a:cubicBezTo>
                    <a:lnTo>
                      <a:pt x="640" y="54"/>
                    </a:lnTo>
                    <a:close/>
                    <a:moveTo>
                      <a:pt x="638" y="70"/>
                    </a:moveTo>
                    <a:cubicBezTo>
                      <a:pt x="641" y="67"/>
                      <a:pt x="641" y="67"/>
                      <a:pt x="641" y="67"/>
                    </a:cubicBezTo>
                    <a:cubicBezTo>
                      <a:pt x="642" y="68"/>
                      <a:pt x="642" y="68"/>
                      <a:pt x="642" y="68"/>
                    </a:cubicBezTo>
                    <a:cubicBezTo>
                      <a:pt x="641" y="81"/>
                      <a:pt x="641" y="81"/>
                      <a:pt x="641" y="81"/>
                    </a:cubicBezTo>
                    <a:cubicBezTo>
                      <a:pt x="640" y="82"/>
                      <a:pt x="639" y="83"/>
                      <a:pt x="638" y="83"/>
                    </a:cubicBezTo>
                    <a:cubicBezTo>
                      <a:pt x="637" y="79"/>
                      <a:pt x="637" y="79"/>
                      <a:pt x="637" y="79"/>
                    </a:cubicBezTo>
                    <a:lnTo>
                      <a:pt x="638" y="70"/>
                    </a:lnTo>
                    <a:close/>
                    <a:moveTo>
                      <a:pt x="630" y="164"/>
                    </a:moveTo>
                    <a:cubicBezTo>
                      <a:pt x="640" y="164"/>
                      <a:pt x="640" y="164"/>
                      <a:pt x="640" y="164"/>
                    </a:cubicBezTo>
                    <a:cubicBezTo>
                      <a:pt x="640" y="167"/>
                      <a:pt x="640" y="167"/>
                      <a:pt x="640" y="167"/>
                    </a:cubicBezTo>
                    <a:cubicBezTo>
                      <a:pt x="630" y="167"/>
                      <a:pt x="630" y="167"/>
                      <a:pt x="630" y="167"/>
                    </a:cubicBezTo>
                    <a:lnTo>
                      <a:pt x="630" y="164"/>
                    </a:lnTo>
                    <a:close/>
                    <a:moveTo>
                      <a:pt x="630" y="68"/>
                    </a:moveTo>
                    <a:cubicBezTo>
                      <a:pt x="618" y="68"/>
                      <a:pt x="618" y="68"/>
                      <a:pt x="618" y="68"/>
                    </a:cubicBezTo>
                    <a:cubicBezTo>
                      <a:pt x="617" y="67"/>
                      <a:pt x="617" y="67"/>
                      <a:pt x="617" y="67"/>
                    </a:cubicBezTo>
                    <a:cubicBezTo>
                      <a:pt x="619" y="65"/>
                      <a:pt x="619" y="65"/>
                      <a:pt x="619" y="65"/>
                    </a:cubicBezTo>
                    <a:cubicBezTo>
                      <a:pt x="630" y="65"/>
                      <a:pt x="630" y="65"/>
                      <a:pt x="630" y="65"/>
                    </a:cubicBezTo>
                    <a:cubicBezTo>
                      <a:pt x="632" y="67"/>
                      <a:pt x="632" y="67"/>
                      <a:pt x="632" y="67"/>
                    </a:cubicBezTo>
                    <a:lnTo>
                      <a:pt x="630" y="68"/>
                    </a:lnTo>
                    <a:close/>
                    <a:moveTo>
                      <a:pt x="635" y="53"/>
                    </a:moveTo>
                    <a:cubicBezTo>
                      <a:pt x="634" y="65"/>
                      <a:pt x="634" y="65"/>
                      <a:pt x="634" y="65"/>
                    </a:cubicBezTo>
                    <a:cubicBezTo>
                      <a:pt x="633" y="66"/>
                      <a:pt x="633" y="66"/>
                      <a:pt x="633" y="66"/>
                    </a:cubicBezTo>
                    <a:cubicBezTo>
                      <a:pt x="631" y="64"/>
                      <a:pt x="631" y="64"/>
                      <a:pt x="631" y="64"/>
                    </a:cubicBezTo>
                    <a:cubicBezTo>
                      <a:pt x="632" y="54"/>
                      <a:pt x="632" y="54"/>
                      <a:pt x="632" y="54"/>
                    </a:cubicBezTo>
                    <a:cubicBezTo>
                      <a:pt x="633" y="50"/>
                      <a:pt x="633" y="50"/>
                      <a:pt x="633" y="50"/>
                    </a:cubicBezTo>
                    <a:cubicBezTo>
                      <a:pt x="634" y="51"/>
                      <a:pt x="635" y="51"/>
                      <a:pt x="635" y="53"/>
                    </a:cubicBezTo>
                    <a:close/>
                    <a:moveTo>
                      <a:pt x="619" y="50"/>
                    </a:moveTo>
                    <a:cubicBezTo>
                      <a:pt x="632" y="50"/>
                      <a:pt x="632" y="50"/>
                      <a:pt x="632" y="50"/>
                    </a:cubicBezTo>
                    <a:cubicBezTo>
                      <a:pt x="631" y="54"/>
                      <a:pt x="631" y="54"/>
                      <a:pt x="631" y="54"/>
                    </a:cubicBezTo>
                    <a:cubicBezTo>
                      <a:pt x="620" y="54"/>
                      <a:pt x="620" y="54"/>
                      <a:pt x="620" y="54"/>
                    </a:cubicBezTo>
                    <a:cubicBezTo>
                      <a:pt x="616" y="53"/>
                      <a:pt x="616" y="53"/>
                      <a:pt x="616" y="53"/>
                    </a:cubicBezTo>
                    <a:cubicBezTo>
                      <a:pt x="617" y="51"/>
                      <a:pt x="618" y="51"/>
                      <a:pt x="619" y="50"/>
                    </a:cubicBezTo>
                    <a:close/>
                    <a:moveTo>
                      <a:pt x="615" y="68"/>
                    </a:moveTo>
                    <a:cubicBezTo>
                      <a:pt x="616" y="67"/>
                      <a:pt x="616" y="67"/>
                      <a:pt x="616" y="67"/>
                    </a:cubicBezTo>
                    <a:cubicBezTo>
                      <a:pt x="618" y="70"/>
                      <a:pt x="618" y="70"/>
                      <a:pt x="618" y="70"/>
                    </a:cubicBezTo>
                    <a:cubicBezTo>
                      <a:pt x="617" y="78"/>
                      <a:pt x="617" y="78"/>
                      <a:pt x="617" y="78"/>
                    </a:cubicBezTo>
                    <a:cubicBezTo>
                      <a:pt x="614" y="80"/>
                      <a:pt x="614" y="80"/>
                      <a:pt x="614" y="80"/>
                    </a:cubicBezTo>
                    <a:lnTo>
                      <a:pt x="615" y="68"/>
                    </a:lnTo>
                    <a:close/>
                    <a:moveTo>
                      <a:pt x="617" y="79"/>
                    </a:moveTo>
                    <a:cubicBezTo>
                      <a:pt x="629" y="79"/>
                      <a:pt x="629" y="79"/>
                      <a:pt x="629" y="79"/>
                    </a:cubicBezTo>
                    <a:cubicBezTo>
                      <a:pt x="630" y="83"/>
                      <a:pt x="630" y="83"/>
                      <a:pt x="630" y="83"/>
                    </a:cubicBezTo>
                    <a:cubicBezTo>
                      <a:pt x="616" y="83"/>
                      <a:pt x="616" y="83"/>
                      <a:pt x="616" y="83"/>
                    </a:cubicBezTo>
                    <a:cubicBezTo>
                      <a:pt x="614" y="83"/>
                      <a:pt x="614" y="82"/>
                      <a:pt x="613" y="81"/>
                    </a:cubicBezTo>
                    <a:lnTo>
                      <a:pt x="617" y="79"/>
                    </a:lnTo>
                    <a:close/>
                    <a:moveTo>
                      <a:pt x="626" y="164"/>
                    </a:moveTo>
                    <a:cubicBezTo>
                      <a:pt x="626" y="167"/>
                      <a:pt x="626" y="167"/>
                      <a:pt x="626" y="167"/>
                    </a:cubicBezTo>
                    <a:cubicBezTo>
                      <a:pt x="616" y="167"/>
                      <a:pt x="616" y="167"/>
                      <a:pt x="616" y="167"/>
                    </a:cubicBezTo>
                    <a:cubicBezTo>
                      <a:pt x="616" y="164"/>
                      <a:pt x="616" y="164"/>
                      <a:pt x="616" y="164"/>
                    </a:cubicBezTo>
                    <a:lnTo>
                      <a:pt x="626" y="164"/>
                    </a:lnTo>
                    <a:close/>
                    <a:moveTo>
                      <a:pt x="610" y="102"/>
                    </a:moveTo>
                    <a:cubicBezTo>
                      <a:pt x="613" y="102"/>
                      <a:pt x="613" y="102"/>
                      <a:pt x="613" y="102"/>
                    </a:cubicBezTo>
                    <a:cubicBezTo>
                      <a:pt x="613" y="111"/>
                      <a:pt x="613" y="111"/>
                      <a:pt x="613" y="111"/>
                    </a:cubicBezTo>
                    <a:cubicBezTo>
                      <a:pt x="610" y="111"/>
                      <a:pt x="610" y="111"/>
                      <a:pt x="610" y="111"/>
                    </a:cubicBezTo>
                    <a:lnTo>
                      <a:pt x="610" y="102"/>
                    </a:lnTo>
                    <a:close/>
                    <a:moveTo>
                      <a:pt x="610" y="116"/>
                    </a:moveTo>
                    <a:cubicBezTo>
                      <a:pt x="613" y="116"/>
                      <a:pt x="613" y="116"/>
                      <a:pt x="613" y="116"/>
                    </a:cubicBezTo>
                    <a:cubicBezTo>
                      <a:pt x="613" y="126"/>
                      <a:pt x="613" y="126"/>
                      <a:pt x="613" y="126"/>
                    </a:cubicBezTo>
                    <a:cubicBezTo>
                      <a:pt x="610" y="126"/>
                      <a:pt x="610" y="126"/>
                      <a:pt x="610" y="126"/>
                    </a:cubicBezTo>
                    <a:lnTo>
                      <a:pt x="610" y="116"/>
                    </a:lnTo>
                    <a:close/>
                    <a:moveTo>
                      <a:pt x="610" y="130"/>
                    </a:moveTo>
                    <a:cubicBezTo>
                      <a:pt x="613" y="130"/>
                      <a:pt x="613" y="130"/>
                      <a:pt x="613" y="130"/>
                    </a:cubicBezTo>
                    <a:cubicBezTo>
                      <a:pt x="613" y="140"/>
                      <a:pt x="613" y="140"/>
                      <a:pt x="613" y="140"/>
                    </a:cubicBezTo>
                    <a:cubicBezTo>
                      <a:pt x="610" y="140"/>
                      <a:pt x="610" y="140"/>
                      <a:pt x="610" y="140"/>
                    </a:cubicBezTo>
                    <a:lnTo>
                      <a:pt x="610" y="130"/>
                    </a:lnTo>
                    <a:close/>
                    <a:moveTo>
                      <a:pt x="610" y="145"/>
                    </a:moveTo>
                    <a:cubicBezTo>
                      <a:pt x="613" y="145"/>
                      <a:pt x="613" y="145"/>
                      <a:pt x="613" y="145"/>
                    </a:cubicBezTo>
                    <a:cubicBezTo>
                      <a:pt x="613" y="154"/>
                      <a:pt x="613" y="154"/>
                      <a:pt x="613" y="154"/>
                    </a:cubicBezTo>
                    <a:cubicBezTo>
                      <a:pt x="610" y="154"/>
                      <a:pt x="610" y="154"/>
                      <a:pt x="610" y="154"/>
                    </a:cubicBezTo>
                    <a:lnTo>
                      <a:pt x="610" y="145"/>
                    </a:lnTo>
                    <a:close/>
                    <a:moveTo>
                      <a:pt x="602" y="164"/>
                    </a:moveTo>
                    <a:cubicBezTo>
                      <a:pt x="610" y="164"/>
                      <a:pt x="610" y="164"/>
                      <a:pt x="610" y="164"/>
                    </a:cubicBezTo>
                    <a:cubicBezTo>
                      <a:pt x="610" y="159"/>
                      <a:pt x="610" y="159"/>
                      <a:pt x="610" y="159"/>
                    </a:cubicBezTo>
                    <a:cubicBezTo>
                      <a:pt x="613" y="159"/>
                      <a:pt x="613" y="159"/>
                      <a:pt x="613" y="159"/>
                    </a:cubicBezTo>
                    <a:cubicBezTo>
                      <a:pt x="613" y="168"/>
                      <a:pt x="613" y="168"/>
                      <a:pt x="613" y="168"/>
                    </a:cubicBezTo>
                    <a:cubicBezTo>
                      <a:pt x="610" y="168"/>
                      <a:pt x="610" y="168"/>
                      <a:pt x="610" y="168"/>
                    </a:cubicBezTo>
                    <a:cubicBezTo>
                      <a:pt x="610" y="167"/>
                      <a:pt x="610" y="167"/>
                      <a:pt x="610" y="167"/>
                    </a:cubicBezTo>
                    <a:cubicBezTo>
                      <a:pt x="602" y="167"/>
                      <a:pt x="602" y="167"/>
                      <a:pt x="602" y="167"/>
                    </a:cubicBezTo>
                    <a:lnTo>
                      <a:pt x="602" y="164"/>
                    </a:lnTo>
                    <a:close/>
                    <a:moveTo>
                      <a:pt x="610" y="183"/>
                    </a:moveTo>
                    <a:cubicBezTo>
                      <a:pt x="610" y="173"/>
                      <a:pt x="610" y="173"/>
                      <a:pt x="610" y="173"/>
                    </a:cubicBezTo>
                    <a:cubicBezTo>
                      <a:pt x="613" y="173"/>
                      <a:pt x="613" y="173"/>
                      <a:pt x="613" y="173"/>
                    </a:cubicBezTo>
                    <a:cubicBezTo>
                      <a:pt x="613" y="183"/>
                      <a:pt x="613" y="183"/>
                      <a:pt x="613" y="183"/>
                    </a:cubicBezTo>
                    <a:lnTo>
                      <a:pt x="610" y="183"/>
                    </a:lnTo>
                    <a:close/>
                    <a:moveTo>
                      <a:pt x="613" y="187"/>
                    </a:moveTo>
                    <a:cubicBezTo>
                      <a:pt x="613" y="197"/>
                      <a:pt x="613" y="197"/>
                      <a:pt x="613" y="197"/>
                    </a:cubicBezTo>
                    <a:cubicBezTo>
                      <a:pt x="610" y="197"/>
                      <a:pt x="610" y="197"/>
                      <a:pt x="610" y="197"/>
                    </a:cubicBezTo>
                    <a:cubicBezTo>
                      <a:pt x="610" y="187"/>
                      <a:pt x="610" y="187"/>
                      <a:pt x="610" y="187"/>
                    </a:cubicBezTo>
                    <a:lnTo>
                      <a:pt x="613" y="187"/>
                    </a:lnTo>
                    <a:close/>
                    <a:moveTo>
                      <a:pt x="588" y="164"/>
                    </a:moveTo>
                    <a:cubicBezTo>
                      <a:pt x="597" y="164"/>
                      <a:pt x="597" y="164"/>
                      <a:pt x="597" y="164"/>
                    </a:cubicBezTo>
                    <a:cubicBezTo>
                      <a:pt x="597" y="167"/>
                      <a:pt x="597" y="167"/>
                      <a:pt x="597" y="167"/>
                    </a:cubicBezTo>
                    <a:cubicBezTo>
                      <a:pt x="588" y="167"/>
                      <a:pt x="588" y="167"/>
                      <a:pt x="588" y="167"/>
                    </a:cubicBezTo>
                    <a:lnTo>
                      <a:pt x="588" y="164"/>
                    </a:lnTo>
                    <a:close/>
                    <a:moveTo>
                      <a:pt x="588" y="229"/>
                    </a:moveTo>
                    <a:cubicBezTo>
                      <a:pt x="597" y="229"/>
                      <a:pt x="597" y="229"/>
                      <a:pt x="597" y="229"/>
                    </a:cubicBezTo>
                    <a:cubicBezTo>
                      <a:pt x="597" y="233"/>
                      <a:pt x="597" y="233"/>
                      <a:pt x="597" y="233"/>
                    </a:cubicBezTo>
                    <a:cubicBezTo>
                      <a:pt x="588" y="233"/>
                      <a:pt x="588" y="233"/>
                      <a:pt x="588" y="233"/>
                    </a:cubicBezTo>
                    <a:lnTo>
                      <a:pt x="588" y="229"/>
                    </a:lnTo>
                    <a:close/>
                    <a:moveTo>
                      <a:pt x="600" y="286"/>
                    </a:moveTo>
                    <a:cubicBezTo>
                      <a:pt x="592" y="286"/>
                      <a:pt x="592" y="286"/>
                      <a:pt x="592" y="286"/>
                    </a:cubicBezTo>
                    <a:cubicBezTo>
                      <a:pt x="591" y="285"/>
                      <a:pt x="591" y="285"/>
                      <a:pt x="591" y="285"/>
                    </a:cubicBezTo>
                    <a:cubicBezTo>
                      <a:pt x="593" y="284"/>
                      <a:pt x="593" y="284"/>
                      <a:pt x="593" y="284"/>
                    </a:cubicBezTo>
                    <a:cubicBezTo>
                      <a:pt x="600" y="284"/>
                      <a:pt x="600" y="284"/>
                      <a:pt x="600" y="284"/>
                    </a:cubicBezTo>
                    <a:cubicBezTo>
                      <a:pt x="601" y="285"/>
                      <a:pt x="601" y="285"/>
                      <a:pt x="601" y="285"/>
                    </a:cubicBezTo>
                    <a:lnTo>
                      <a:pt x="600" y="286"/>
                    </a:lnTo>
                    <a:close/>
                    <a:moveTo>
                      <a:pt x="625" y="274"/>
                    </a:moveTo>
                    <a:cubicBezTo>
                      <a:pt x="624" y="277"/>
                      <a:pt x="624" y="277"/>
                      <a:pt x="624" y="277"/>
                    </a:cubicBezTo>
                    <a:cubicBezTo>
                      <a:pt x="617" y="277"/>
                      <a:pt x="617" y="277"/>
                      <a:pt x="617" y="277"/>
                    </a:cubicBezTo>
                    <a:cubicBezTo>
                      <a:pt x="614" y="276"/>
                      <a:pt x="614" y="276"/>
                      <a:pt x="614" y="276"/>
                    </a:cubicBezTo>
                    <a:cubicBezTo>
                      <a:pt x="614" y="275"/>
                      <a:pt x="615" y="274"/>
                      <a:pt x="616" y="274"/>
                    </a:cubicBezTo>
                    <a:lnTo>
                      <a:pt x="625" y="274"/>
                    </a:lnTo>
                    <a:close/>
                    <a:moveTo>
                      <a:pt x="616" y="233"/>
                    </a:moveTo>
                    <a:cubicBezTo>
                      <a:pt x="616" y="229"/>
                      <a:pt x="616" y="229"/>
                      <a:pt x="616" y="229"/>
                    </a:cubicBezTo>
                    <a:cubicBezTo>
                      <a:pt x="626" y="229"/>
                      <a:pt x="626" y="229"/>
                      <a:pt x="626" y="229"/>
                    </a:cubicBezTo>
                    <a:cubicBezTo>
                      <a:pt x="626" y="233"/>
                      <a:pt x="626" y="233"/>
                      <a:pt x="626" y="233"/>
                    </a:cubicBezTo>
                    <a:lnTo>
                      <a:pt x="616" y="233"/>
                    </a:lnTo>
                    <a:close/>
                    <a:moveTo>
                      <a:pt x="613" y="286"/>
                    </a:moveTo>
                    <a:cubicBezTo>
                      <a:pt x="614" y="285"/>
                      <a:pt x="614" y="285"/>
                      <a:pt x="614" y="285"/>
                    </a:cubicBezTo>
                    <a:cubicBezTo>
                      <a:pt x="615" y="287"/>
                      <a:pt x="615" y="287"/>
                      <a:pt x="615" y="287"/>
                    </a:cubicBezTo>
                    <a:cubicBezTo>
                      <a:pt x="615" y="293"/>
                      <a:pt x="615" y="293"/>
                      <a:pt x="615" y="293"/>
                    </a:cubicBezTo>
                    <a:cubicBezTo>
                      <a:pt x="612" y="294"/>
                      <a:pt x="612" y="294"/>
                      <a:pt x="612" y="294"/>
                    </a:cubicBezTo>
                    <a:lnTo>
                      <a:pt x="613" y="286"/>
                    </a:lnTo>
                    <a:close/>
                    <a:moveTo>
                      <a:pt x="613" y="254"/>
                    </a:moveTo>
                    <a:cubicBezTo>
                      <a:pt x="610" y="254"/>
                      <a:pt x="610" y="254"/>
                      <a:pt x="610" y="254"/>
                    </a:cubicBezTo>
                    <a:cubicBezTo>
                      <a:pt x="610" y="244"/>
                      <a:pt x="610" y="244"/>
                      <a:pt x="610" y="244"/>
                    </a:cubicBezTo>
                    <a:cubicBezTo>
                      <a:pt x="613" y="244"/>
                      <a:pt x="613" y="244"/>
                      <a:pt x="613" y="244"/>
                    </a:cubicBezTo>
                    <a:lnTo>
                      <a:pt x="613" y="254"/>
                    </a:lnTo>
                    <a:close/>
                    <a:moveTo>
                      <a:pt x="613" y="225"/>
                    </a:moveTo>
                    <a:cubicBezTo>
                      <a:pt x="610" y="225"/>
                      <a:pt x="610" y="225"/>
                      <a:pt x="610" y="225"/>
                    </a:cubicBezTo>
                    <a:cubicBezTo>
                      <a:pt x="610" y="216"/>
                      <a:pt x="610" y="216"/>
                      <a:pt x="610" y="216"/>
                    </a:cubicBezTo>
                    <a:cubicBezTo>
                      <a:pt x="613" y="216"/>
                      <a:pt x="613" y="216"/>
                      <a:pt x="613" y="216"/>
                    </a:cubicBezTo>
                    <a:lnTo>
                      <a:pt x="613" y="225"/>
                    </a:lnTo>
                    <a:close/>
                    <a:moveTo>
                      <a:pt x="611" y="229"/>
                    </a:moveTo>
                    <a:cubicBezTo>
                      <a:pt x="611" y="230"/>
                      <a:pt x="611" y="230"/>
                      <a:pt x="611" y="230"/>
                    </a:cubicBezTo>
                    <a:cubicBezTo>
                      <a:pt x="613" y="230"/>
                      <a:pt x="613" y="230"/>
                      <a:pt x="613" y="230"/>
                    </a:cubicBezTo>
                    <a:cubicBezTo>
                      <a:pt x="613" y="240"/>
                      <a:pt x="613" y="240"/>
                      <a:pt x="613" y="240"/>
                    </a:cubicBezTo>
                    <a:cubicBezTo>
                      <a:pt x="610" y="240"/>
                      <a:pt x="610" y="240"/>
                      <a:pt x="610" y="240"/>
                    </a:cubicBezTo>
                    <a:cubicBezTo>
                      <a:pt x="610" y="233"/>
                      <a:pt x="610" y="233"/>
                      <a:pt x="610" y="233"/>
                    </a:cubicBezTo>
                    <a:cubicBezTo>
                      <a:pt x="602" y="233"/>
                      <a:pt x="602" y="233"/>
                      <a:pt x="602" y="233"/>
                    </a:cubicBezTo>
                    <a:cubicBezTo>
                      <a:pt x="602" y="229"/>
                      <a:pt x="602" y="229"/>
                      <a:pt x="602" y="229"/>
                    </a:cubicBezTo>
                    <a:lnTo>
                      <a:pt x="611" y="229"/>
                    </a:lnTo>
                    <a:close/>
                    <a:moveTo>
                      <a:pt x="610" y="259"/>
                    </a:moveTo>
                    <a:cubicBezTo>
                      <a:pt x="613" y="259"/>
                      <a:pt x="613" y="259"/>
                      <a:pt x="613" y="259"/>
                    </a:cubicBezTo>
                    <a:cubicBezTo>
                      <a:pt x="613" y="264"/>
                      <a:pt x="613" y="264"/>
                      <a:pt x="613" y="264"/>
                    </a:cubicBezTo>
                    <a:cubicBezTo>
                      <a:pt x="610" y="264"/>
                      <a:pt x="610" y="264"/>
                      <a:pt x="610" y="264"/>
                    </a:cubicBezTo>
                    <a:lnTo>
                      <a:pt x="610" y="259"/>
                    </a:lnTo>
                    <a:close/>
                    <a:moveTo>
                      <a:pt x="614" y="296"/>
                    </a:moveTo>
                    <a:cubicBezTo>
                      <a:pt x="613" y="295"/>
                      <a:pt x="612" y="295"/>
                      <a:pt x="612" y="294"/>
                    </a:cubicBezTo>
                    <a:cubicBezTo>
                      <a:pt x="615" y="293"/>
                      <a:pt x="615" y="293"/>
                      <a:pt x="615" y="293"/>
                    </a:cubicBezTo>
                    <a:cubicBezTo>
                      <a:pt x="623" y="293"/>
                      <a:pt x="623" y="293"/>
                      <a:pt x="623" y="293"/>
                    </a:cubicBezTo>
                    <a:cubicBezTo>
                      <a:pt x="623" y="296"/>
                      <a:pt x="623" y="296"/>
                      <a:pt x="623" y="296"/>
                    </a:cubicBezTo>
                    <a:lnTo>
                      <a:pt x="614" y="296"/>
                    </a:lnTo>
                    <a:close/>
                    <a:moveTo>
                      <a:pt x="623" y="286"/>
                    </a:moveTo>
                    <a:cubicBezTo>
                      <a:pt x="616" y="286"/>
                      <a:pt x="616" y="286"/>
                      <a:pt x="616" y="286"/>
                    </a:cubicBezTo>
                    <a:cubicBezTo>
                      <a:pt x="614" y="285"/>
                      <a:pt x="614" y="285"/>
                      <a:pt x="614" y="285"/>
                    </a:cubicBezTo>
                    <a:cubicBezTo>
                      <a:pt x="616" y="284"/>
                      <a:pt x="616" y="284"/>
                      <a:pt x="616" y="284"/>
                    </a:cubicBezTo>
                    <a:cubicBezTo>
                      <a:pt x="623" y="284"/>
                      <a:pt x="623" y="284"/>
                      <a:pt x="623" y="284"/>
                    </a:cubicBezTo>
                    <a:cubicBezTo>
                      <a:pt x="625" y="285"/>
                      <a:pt x="625" y="285"/>
                      <a:pt x="625" y="285"/>
                    </a:cubicBezTo>
                    <a:lnTo>
                      <a:pt x="623" y="286"/>
                    </a:lnTo>
                    <a:close/>
                    <a:moveTo>
                      <a:pt x="626" y="284"/>
                    </a:moveTo>
                    <a:cubicBezTo>
                      <a:pt x="625" y="285"/>
                      <a:pt x="625" y="285"/>
                      <a:pt x="625" y="285"/>
                    </a:cubicBezTo>
                    <a:cubicBezTo>
                      <a:pt x="624" y="283"/>
                      <a:pt x="624" y="283"/>
                      <a:pt x="624" y="283"/>
                    </a:cubicBezTo>
                    <a:cubicBezTo>
                      <a:pt x="624" y="277"/>
                      <a:pt x="624" y="277"/>
                      <a:pt x="624" y="277"/>
                    </a:cubicBezTo>
                    <a:cubicBezTo>
                      <a:pt x="625" y="274"/>
                      <a:pt x="625" y="274"/>
                      <a:pt x="625" y="274"/>
                    </a:cubicBezTo>
                    <a:cubicBezTo>
                      <a:pt x="626" y="274"/>
                      <a:pt x="627" y="275"/>
                      <a:pt x="627" y="276"/>
                    </a:cubicBezTo>
                    <a:lnTo>
                      <a:pt x="626" y="284"/>
                    </a:lnTo>
                    <a:close/>
                    <a:moveTo>
                      <a:pt x="630" y="293"/>
                    </a:moveTo>
                    <a:cubicBezTo>
                      <a:pt x="629" y="296"/>
                      <a:pt x="629" y="296"/>
                      <a:pt x="629" y="296"/>
                    </a:cubicBezTo>
                    <a:cubicBezTo>
                      <a:pt x="628" y="295"/>
                      <a:pt x="628" y="295"/>
                      <a:pt x="628" y="294"/>
                    </a:cubicBezTo>
                    <a:cubicBezTo>
                      <a:pt x="629" y="286"/>
                      <a:pt x="629" y="286"/>
                      <a:pt x="629" y="286"/>
                    </a:cubicBezTo>
                    <a:cubicBezTo>
                      <a:pt x="629" y="285"/>
                      <a:pt x="629" y="285"/>
                      <a:pt x="629" y="285"/>
                    </a:cubicBezTo>
                    <a:cubicBezTo>
                      <a:pt x="631" y="287"/>
                      <a:pt x="631" y="287"/>
                      <a:pt x="631" y="287"/>
                    </a:cubicBezTo>
                    <a:lnTo>
                      <a:pt x="630" y="293"/>
                    </a:lnTo>
                    <a:close/>
                    <a:moveTo>
                      <a:pt x="629" y="284"/>
                    </a:moveTo>
                    <a:cubicBezTo>
                      <a:pt x="630" y="276"/>
                      <a:pt x="630" y="276"/>
                      <a:pt x="630" y="276"/>
                    </a:cubicBezTo>
                    <a:cubicBezTo>
                      <a:pt x="630" y="275"/>
                      <a:pt x="630" y="275"/>
                      <a:pt x="631" y="275"/>
                    </a:cubicBezTo>
                    <a:cubicBezTo>
                      <a:pt x="632" y="277"/>
                      <a:pt x="632" y="277"/>
                      <a:pt x="632" y="277"/>
                    </a:cubicBezTo>
                    <a:cubicBezTo>
                      <a:pt x="631" y="283"/>
                      <a:pt x="631" y="283"/>
                      <a:pt x="631" y="283"/>
                    </a:cubicBezTo>
                    <a:cubicBezTo>
                      <a:pt x="629" y="285"/>
                      <a:pt x="629" y="285"/>
                      <a:pt x="629" y="285"/>
                    </a:cubicBezTo>
                    <a:lnTo>
                      <a:pt x="629" y="284"/>
                    </a:lnTo>
                    <a:close/>
                    <a:moveTo>
                      <a:pt x="630" y="285"/>
                    </a:moveTo>
                    <a:cubicBezTo>
                      <a:pt x="631" y="284"/>
                      <a:pt x="631" y="284"/>
                      <a:pt x="631" y="284"/>
                    </a:cubicBezTo>
                    <a:cubicBezTo>
                      <a:pt x="639" y="284"/>
                      <a:pt x="639" y="284"/>
                      <a:pt x="639" y="284"/>
                    </a:cubicBezTo>
                    <a:cubicBezTo>
                      <a:pt x="640" y="285"/>
                      <a:pt x="640" y="285"/>
                      <a:pt x="640" y="285"/>
                    </a:cubicBezTo>
                    <a:cubicBezTo>
                      <a:pt x="639" y="286"/>
                      <a:pt x="639" y="286"/>
                      <a:pt x="639" y="286"/>
                    </a:cubicBezTo>
                    <a:cubicBezTo>
                      <a:pt x="631" y="286"/>
                      <a:pt x="631" y="286"/>
                      <a:pt x="631" y="286"/>
                    </a:cubicBezTo>
                    <a:lnTo>
                      <a:pt x="630" y="285"/>
                    </a:lnTo>
                    <a:close/>
                    <a:moveTo>
                      <a:pt x="640" y="294"/>
                    </a:moveTo>
                    <a:cubicBezTo>
                      <a:pt x="640" y="295"/>
                      <a:pt x="639" y="295"/>
                      <a:pt x="639" y="296"/>
                    </a:cubicBezTo>
                    <a:cubicBezTo>
                      <a:pt x="638" y="293"/>
                      <a:pt x="638" y="293"/>
                      <a:pt x="638" y="293"/>
                    </a:cubicBezTo>
                    <a:cubicBezTo>
                      <a:pt x="639" y="287"/>
                      <a:pt x="639" y="287"/>
                      <a:pt x="639" y="287"/>
                    </a:cubicBezTo>
                    <a:cubicBezTo>
                      <a:pt x="640" y="285"/>
                      <a:pt x="640" y="285"/>
                      <a:pt x="640" y="285"/>
                    </a:cubicBezTo>
                    <a:cubicBezTo>
                      <a:pt x="641" y="286"/>
                      <a:pt x="641" y="286"/>
                      <a:pt x="641" y="286"/>
                    </a:cubicBezTo>
                    <a:lnTo>
                      <a:pt x="640" y="294"/>
                    </a:lnTo>
                    <a:close/>
                    <a:moveTo>
                      <a:pt x="641" y="284"/>
                    </a:moveTo>
                    <a:cubicBezTo>
                      <a:pt x="641" y="285"/>
                      <a:pt x="641" y="285"/>
                      <a:pt x="641" y="285"/>
                    </a:cubicBezTo>
                    <a:cubicBezTo>
                      <a:pt x="639" y="283"/>
                      <a:pt x="639" y="283"/>
                      <a:pt x="639" y="283"/>
                    </a:cubicBezTo>
                    <a:cubicBezTo>
                      <a:pt x="640" y="277"/>
                      <a:pt x="640" y="277"/>
                      <a:pt x="640" y="277"/>
                    </a:cubicBezTo>
                    <a:cubicBezTo>
                      <a:pt x="641" y="274"/>
                      <a:pt x="641" y="274"/>
                      <a:pt x="641" y="274"/>
                    </a:cubicBezTo>
                    <a:cubicBezTo>
                      <a:pt x="641" y="274"/>
                      <a:pt x="642" y="275"/>
                      <a:pt x="642" y="276"/>
                    </a:cubicBezTo>
                    <a:lnTo>
                      <a:pt x="641" y="284"/>
                    </a:lnTo>
                    <a:close/>
                    <a:moveTo>
                      <a:pt x="646" y="293"/>
                    </a:moveTo>
                    <a:cubicBezTo>
                      <a:pt x="644" y="296"/>
                      <a:pt x="644" y="296"/>
                      <a:pt x="644" y="296"/>
                    </a:cubicBezTo>
                    <a:cubicBezTo>
                      <a:pt x="644" y="295"/>
                      <a:pt x="643" y="295"/>
                      <a:pt x="643" y="294"/>
                    </a:cubicBezTo>
                    <a:cubicBezTo>
                      <a:pt x="644" y="286"/>
                      <a:pt x="644" y="286"/>
                      <a:pt x="644" y="286"/>
                    </a:cubicBezTo>
                    <a:cubicBezTo>
                      <a:pt x="645" y="285"/>
                      <a:pt x="645" y="285"/>
                      <a:pt x="645" y="285"/>
                    </a:cubicBezTo>
                    <a:cubicBezTo>
                      <a:pt x="646" y="287"/>
                      <a:pt x="646" y="287"/>
                      <a:pt x="646" y="287"/>
                    </a:cubicBezTo>
                    <a:lnTo>
                      <a:pt x="646" y="293"/>
                    </a:lnTo>
                    <a:close/>
                    <a:moveTo>
                      <a:pt x="647" y="277"/>
                    </a:moveTo>
                    <a:cubicBezTo>
                      <a:pt x="647" y="283"/>
                      <a:pt x="647" y="283"/>
                      <a:pt x="647" y="283"/>
                    </a:cubicBezTo>
                    <a:cubicBezTo>
                      <a:pt x="645" y="285"/>
                      <a:pt x="645" y="285"/>
                      <a:pt x="645" y="285"/>
                    </a:cubicBezTo>
                    <a:cubicBezTo>
                      <a:pt x="644" y="284"/>
                      <a:pt x="644" y="284"/>
                      <a:pt x="644" y="284"/>
                    </a:cubicBezTo>
                    <a:cubicBezTo>
                      <a:pt x="645" y="276"/>
                      <a:pt x="645" y="276"/>
                      <a:pt x="645" y="276"/>
                    </a:cubicBezTo>
                    <a:lnTo>
                      <a:pt x="647" y="277"/>
                    </a:lnTo>
                    <a:close/>
                    <a:moveTo>
                      <a:pt x="645" y="276"/>
                    </a:moveTo>
                    <a:cubicBezTo>
                      <a:pt x="645" y="275"/>
                      <a:pt x="646" y="274"/>
                      <a:pt x="647" y="274"/>
                    </a:cubicBezTo>
                    <a:cubicBezTo>
                      <a:pt x="655" y="274"/>
                      <a:pt x="655" y="274"/>
                      <a:pt x="655" y="274"/>
                    </a:cubicBezTo>
                    <a:cubicBezTo>
                      <a:pt x="654" y="277"/>
                      <a:pt x="654" y="277"/>
                      <a:pt x="654" y="277"/>
                    </a:cubicBezTo>
                    <a:cubicBezTo>
                      <a:pt x="647" y="277"/>
                      <a:pt x="647" y="277"/>
                      <a:pt x="647" y="277"/>
                    </a:cubicBezTo>
                    <a:lnTo>
                      <a:pt x="645" y="276"/>
                    </a:lnTo>
                    <a:close/>
                    <a:moveTo>
                      <a:pt x="645" y="285"/>
                    </a:moveTo>
                    <a:cubicBezTo>
                      <a:pt x="647" y="284"/>
                      <a:pt x="647" y="284"/>
                      <a:pt x="647" y="284"/>
                    </a:cubicBezTo>
                    <a:cubicBezTo>
                      <a:pt x="654" y="284"/>
                      <a:pt x="654" y="284"/>
                      <a:pt x="654" y="284"/>
                    </a:cubicBezTo>
                    <a:cubicBezTo>
                      <a:pt x="655" y="285"/>
                      <a:pt x="655" y="285"/>
                      <a:pt x="655" y="285"/>
                    </a:cubicBezTo>
                    <a:cubicBezTo>
                      <a:pt x="654" y="286"/>
                      <a:pt x="654" y="286"/>
                      <a:pt x="654" y="286"/>
                    </a:cubicBezTo>
                    <a:cubicBezTo>
                      <a:pt x="646" y="286"/>
                      <a:pt x="646" y="286"/>
                      <a:pt x="646" y="286"/>
                    </a:cubicBezTo>
                    <a:lnTo>
                      <a:pt x="645" y="285"/>
                    </a:lnTo>
                    <a:close/>
                    <a:moveTo>
                      <a:pt x="653" y="296"/>
                    </a:moveTo>
                    <a:cubicBezTo>
                      <a:pt x="647" y="288"/>
                      <a:pt x="647" y="288"/>
                      <a:pt x="647" y="288"/>
                    </a:cubicBezTo>
                    <a:cubicBezTo>
                      <a:pt x="647" y="287"/>
                      <a:pt x="647" y="287"/>
                      <a:pt x="647" y="287"/>
                    </a:cubicBezTo>
                    <a:cubicBezTo>
                      <a:pt x="649" y="287"/>
                      <a:pt x="649" y="287"/>
                      <a:pt x="649" y="287"/>
                    </a:cubicBezTo>
                    <a:cubicBezTo>
                      <a:pt x="656" y="294"/>
                      <a:pt x="656" y="294"/>
                      <a:pt x="656" y="294"/>
                    </a:cubicBezTo>
                    <a:cubicBezTo>
                      <a:pt x="655" y="295"/>
                      <a:pt x="654" y="296"/>
                      <a:pt x="653" y="296"/>
                    </a:cubicBezTo>
                    <a:close/>
                    <a:moveTo>
                      <a:pt x="657" y="284"/>
                    </a:moveTo>
                    <a:cubicBezTo>
                      <a:pt x="656" y="285"/>
                      <a:pt x="656" y="285"/>
                      <a:pt x="656" y="285"/>
                    </a:cubicBezTo>
                    <a:cubicBezTo>
                      <a:pt x="654" y="283"/>
                      <a:pt x="654" y="283"/>
                      <a:pt x="654" y="283"/>
                    </a:cubicBezTo>
                    <a:cubicBezTo>
                      <a:pt x="655" y="277"/>
                      <a:pt x="655" y="277"/>
                      <a:pt x="655" y="277"/>
                    </a:cubicBezTo>
                    <a:cubicBezTo>
                      <a:pt x="656" y="274"/>
                      <a:pt x="656" y="274"/>
                      <a:pt x="656" y="274"/>
                    </a:cubicBezTo>
                    <a:cubicBezTo>
                      <a:pt x="657" y="274"/>
                      <a:pt x="657" y="275"/>
                      <a:pt x="657" y="276"/>
                    </a:cubicBezTo>
                    <a:lnTo>
                      <a:pt x="657" y="284"/>
                    </a:lnTo>
                    <a:close/>
                    <a:moveTo>
                      <a:pt x="725" y="233"/>
                    </a:moveTo>
                    <a:cubicBezTo>
                      <a:pt x="716" y="233"/>
                      <a:pt x="716" y="233"/>
                      <a:pt x="716" y="233"/>
                    </a:cubicBezTo>
                    <a:cubicBezTo>
                      <a:pt x="716" y="229"/>
                      <a:pt x="716" y="229"/>
                      <a:pt x="716" y="229"/>
                    </a:cubicBezTo>
                    <a:cubicBezTo>
                      <a:pt x="725" y="229"/>
                      <a:pt x="725" y="229"/>
                      <a:pt x="725" y="229"/>
                    </a:cubicBezTo>
                    <a:lnTo>
                      <a:pt x="725" y="233"/>
                    </a:lnTo>
                    <a:close/>
                    <a:moveTo>
                      <a:pt x="736" y="286"/>
                    </a:moveTo>
                    <a:cubicBezTo>
                      <a:pt x="728" y="286"/>
                      <a:pt x="728" y="286"/>
                      <a:pt x="728" y="286"/>
                    </a:cubicBezTo>
                    <a:cubicBezTo>
                      <a:pt x="727" y="285"/>
                      <a:pt x="727" y="285"/>
                      <a:pt x="727" y="285"/>
                    </a:cubicBezTo>
                    <a:cubicBezTo>
                      <a:pt x="729" y="284"/>
                      <a:pt x="729" y="284"/>
                      <a:pt x="729" y="284"/>
                    </a:cubicBezTo>
                    <a:cubicBezTo>
                      <a:pt x="736" y="284"/>
                      <a:pt x="736" y="284"/>
                      <a:pt x="736" y="284"/>
                    </a:cubicBezTo>
                    <a:cubicBezTo>
                      <a:pt x="737" y="285"/>
                      <a:pt x="737" y="285"/>
                      <a:pt x="737" y="285"/>
                    </a:cubicBezTo>
                    <a:lnTo>
                      <a:pt x="736" y="286"/>
                    </a:lnTo>
                    <a:close/>
                    <a:moveTo>
                      <a:pt x="740" y="233"/>
                    </a:moveTo>
                    <a:cubicBezTo>
                      <a:pt x="730" y="233"/>
                      <a:pt x="730" y="233"/>
                      <a:pt x="730" y="233"/>
                    </a:cubicBezTo>
                    <a:cubicBezTo>
                      <a:pt x="730" y="229"/>
                      <a:pt x="730" y="229"/>
                      <a:pt x="730" y="229"/>
                    </a:cubicBezTo>
                    <a:cubicBezTo>
                      <a:pt x="740" y="229"/>
                      <a:pt x="740" y="229"/>
                      <a:pt x="740" y="229"/>
                    </a:cubicBezTo>
                    <a:lnTo>
                      <a:pt x="740" y="233"/>
                    </a:lnTo>
                    <a:close/>
                    <a:moveTo>
                      <a:pt x="740" y="167"/>
                    </a:moveTo>
                    <a:cubicBezTo>
                      <a:pt x="730" y="167"/>
                      <a:pt x="730" y="167"/>
                      <a:pt x="730" y="167"/>
                    </a:cubicBezTo>
                    <a:cubicBezTo>
                      <a:pt x="730" y="164"/>
                      <a:pt x="730" y="164"/>
                      <a:pt x="730" y="164"/>
                    </a:cubicBezTo>
                    <a:cubicBezTo>
                      <a:pt x="740" y="164"/>
                      <a:pt x="740" y="164"/>
                      <a:pt x="740" y="164"/>
                    </a:cubicBezTo>
                    <a:lnTo>
                      <a:pt x="740" y="167"/>
                    </a:lnTo>
                    <a:close/>
                    <a:moveTo>
                      <a:pt x="755" y="159"/>
                    </a:moveTo>
                    <a:cubicBezTo>
                      <a:pt x="755" y="168"/>
                      <a:pt x="755" y="168"/>
                      <a:pt x="755" y="168"/>
                    </a:cubicBezTo>
                    <a:cubicBezTo>
                      <a:pt x="752" y="168"/>
                      <a:pt x="752" y="168"/>
                      <a:pt x="752" y="168"/>
                    </a:cubicBezTo>
                    <a:cubicBezTo>
                      <a:pt x="752" y="167"/>
                      <a:pt x="752" y="167"/>
                      <a:pt x="752" y="167"/>
                    </a:cubicBezTo>
                    <a:cubicBezTo>
                      <a:pt x="744" y="167"/>
                      <a:pt x="744" y="167"/>
                      <a:pt x="744" y="167"/>
                    </a:cubicBezTo>
                    <a:cubicBezTo>
                      <a:pt x="744" y="164"/>
                      <a:pt x="744" y="164"/>
                      <a:pt x="744" y="164"/>
                    </a:cubicBezTo>
                    <a:cubicBezTo>
                      <a:pt x="752" y="164"/>
                      <a:pt x="752" y="164"/>
                      <a:pt x="752" y="164"/>
                    </a:cubicBezTo>
                    <a:cubicBezTo>
                      <a:pt x="752" y="159"/>
                      <a:pt x="752" y="159"/>
                      <a:pt x="752" y="159"/>
                    </a:cubicBezTo>
                    <a:lnTo>
                      <a:pt x="755" y="159"/>
                    </a:lnTo>
                    <a:close/>
                    <a:moveTo>
                      <a:pt x="752" y="154"/>
                    </a:moveTo>
                    <a:cubicBezTo>
                      <a:pt x="752" y="145"/>
                      <a:pt x="752" y="145"/>
                      <a:pt x="752" y="145"/>
                    </a:cubicBezTo>
                    <a:cubicBezTo>
                      <a:pt x="755" y="145"/>
                      <a:pt x="755" y="145"/>
                      <a:pt x="755" y="145"/>
                    </a:cubicBezTo>
                    <a:cubicBezTo>
                      <a:pt x="755" y="154"/>
                      <a:pt x="755" y="154"/>
                      <a:pt x="755" y="154"/>
                    </a:cubicBezTo>
                    <a:lnTo>
                      <a:pt x="752" y="154"/>
                    </a:lnTo>
                    <a:close/>
                    <a:moveTo>
                      <a:pt x="752" y="211"/>
                    </a:moveTo>
                    <a:cubicBezTo>
                      <a:pt x="752" y="202"/>
                      <a:pt x="752" y="202"/>
                      <a:pt x="752" y="202"/>
                    </a:cubicBezTo>
                    <a:cubicBezTo>
                      <a:pt x="755" y="202"/>
                      <a:pt x="755" y="202"/>
                      <a:pt x="755" y="202"/>
                    </a:cubicBezTo>
                    <a:cubicBezTo>
                      <a:pt x="755" y="211"/>
                      <a:pt x="755" y="211"/>
                      <a:pt x="755" y="211"/>
                    </a:cubicBezTo>
                    <a:lnTo>
                      <a:pt x="752" y="211"/>
                    </a:lnTo>
                    <a:close/>
                    <a:moveTo>
                      <a:pt x="755" y="216"/>
                    </a:moveTo>
                    <a:cubicBezTo>
                      <a:pt x="755" y="225"/>
                      <a:pt x="755" y="225"/>
                      <a:pt x="755" y="225"/>
                    </a:cubicBezTo>
                    <a:cubicBezTo>
                      <a:pt x="752" y="225"/>
                      <a:pt x="752" y="225"/>
                      <a:pt x="752" y="225"/>
                    </a:cubicBezTo>
                    <a:cubicBezTo>
                      <a:pt x="752" y="216"/>
                      <a:pt x="752" y="216"/>
                      <a:pt x="752" y="216"/>
                    </a:cubicBezTo>
                    <a:lnTo>
                      <a:pt x="755" y="216"/>
                    </a:lnTo>
                    <a:close/>
                    <a:moveTo>
                      <a:pt x="752" y="197"/>
                    </a:moveTo>
                    <a:cubicBezTo>
                      <a:pt x="752" y="187"/>
                      <a:pt x="752" y="187"/>
                      <a:pt x="752" y="187"/>
                    </a:cubicBezTo>
                    <a:cubicBezTo>
                      <a:pt x="755" y="187"/>
                      <a:pt x="755" y="187"/>
                      <a:pt x="755" y="187"/>
                    </a:cubicBezTo>
                    <a:cubicBezTo>
                      <a:pt x="755" y="197"/>
                      <a:pt x="755" y="197"/>
                      <a:pt x="755" y="197"/>
                    </a:cubicBezTo>
                    <a:lnTo>
                      <a:pt x="752" y="197"/>
                    </a:lnTo>
                    <a:close/>
                    <a:moveTo>
                      <a:pt x="752" y="183"/>
                    </a:moveTo>
                    <a:cubicBezTo>
                      <a:pt x="752" y="173"/>
                      <a:pt x="752" y="173"/>
                      <a:pt x="752" y="173"/>
                    </a:cubicBezTo>
                    <a:cubicBezTo>
                      <a:pt x="755" y="173"/>
                      <a:pt x="755" y="173"/>
                      <a:pt x="755" y="173"/>
                    </a:cubicBezTo>
                    <a:cubicBezTo>
                      <a:pt x="755" y="183"/>
                      <a:pt x="755" y="183"/>
                      <a:pt x="755" y="183"/>
                    </a:cubicBezTo>
                    <a:lnTo>
                      <a:pt x="752" y="183"/>
                    </a:lnTo>
                    <a:close/>
                    <a:moveTo>
                      <a:pt x="754" y="229"/>
                    </a:moveTo>
                    <a:cubicBezTo>
                      <a:pt x="754" y="230"/>
                      <a:pt x="754" y="230"/>
                      <a:pt x="754" y="230"/>
                    </a:cubicBezTo>
                    <a:cubicBezTo>
                      <a:pt x="755" y="230"/>
                      <a:pt x="755" y="230"/>
                      <a:pt x="755" y="230"/>
                    </a:cubicBezTo>
                    <a:cubicBezTo>
                      <a:pt x="755" y="240"/>
                      <a:pt x="755" y="240"/>
                      <a:pt x="755" y="240"/>
                    </a:cubicBezTo>
                    <a:cubicBezTo>
                      <a:pt x="752" y="240"/>
                      <a:pt x="752" y="240"/>
                      <a:pt x="752" y="240"/>
                    </a:cubicBezTo>
                    <a:cubicBezTo>
                      <a:pt x="752" y="233"/>
                      <a:pt x="752" y="233"/>
                      <a:pt x="752" y="233"/>
                    </a:cubicBezTo>
                    <a:cubicBezTo>
                      <a:pt x="744" y="233"/>
                      <a:pt x="744" y="233"/>
                      <a:pt x="744" y="233"/>
                    </a:cubicBezTo>
                    <a:cubicBezTo>
                      <a:pt x="744" y="229"/>
                      <a:pt x="744" y="229"/>
                      <a:pt x="744" y="229"/>
                    </a:cubicBezTo>
                    <a:lnTo>
                      <a:pt x="754" y="229"/>
                    </a:lnTo>
                    <a:close/>
                    <a:moveTo>
                      <a:pt x="752" y="254"/>
                    </a:moveTo>
                    <a:cubicBezTo>
                      <a:pt x="752" y="244"/>
                      <a:pt x="752" y="244"/>
                      <a:pt x="752" y="244"/>
                    </a:cubicBezTo>
                    <a:cubicBezTo>
                      <a:pt x="755" y="244"/>
                      <a:pt x="755" y="244"/>
                      <a:pt x="755" y="244"/>
                    </a:cubicBezTo>
                    <a:cubicBezTo>
                      <a:pt x="755" y="254"/>
                      <a:pt x="755" y="254"/>
                      <a:pt x="755" y="254"/>
                    </a:cubicBezTo>
                    <a:lnTo>
                      <a:pt x="752" y="254"/>
                    </a:lnTo>
                    <a:close/>
                    <a:moveTo>
                      <a:pt x="755" y="259"/>
                    </a:moveTo>
                    <a:cubicBezTo>
                      <a:pt x="755" y="264"/>
                      <a:pt x="755" y="264"/>
                      <a:pt x="755" y="264"/>
                    </a:cubicBezTo>
                    <a:cubicBezTo>
                      <a:pt x="752" y="264"/>
                      <a:pt x="752" y="264"/>
                      <a:pt x="752" y="264"/>
                    </a:cubicBezTo>
                    <a:cubicBezTo>
                      <a:pt x="752" y="259"/>
                      <a:pt x="752" y="259"/>
                      <a:pt x="752" y="259"/>
                    </a:cubicBezTo>
                    <a:lnTo>
                      <a:pt x="755" y="259"/>
                    </a:lnTo>
                    <a:close/>
                    <a:moveTo>
                      <a:pt x="751" y="294"/>
                    </a:moveTo>
                    <a:cubicBezTo>
                      <a:pt x="750" y="295"/>
                      <a:pt x="750" y="295"/>
                      <a:pt x="749" y="296"/>
                    </a:cubicBezTo>
                    <a:cubicBezTo>
                      <a:pt x="748" y="293"/>
                      <a:pt x="748" y="293"/>
                      <a:pt x="748" y="293"/>
                    </a:cubicBezTo>
                    <a:cubicBezTo>
                      <a:pt x="749" y="287"/>
                      <a:pt x="749" y="287"/>
                      <a:pt x="749" y="287"/>
                    </a:cubicBezTo>
                    <a:cubicBezTo>
                      <a:pt x="751" y="285"/>
                      <a:pt x="751" y="285"/>
                      <a:pt x="751" y="285"/>
                    </a:cubicBezTo>
                    <a:cubicBezTo>
                      <a:pt x="752" y="286"/>
                      <a:pt x="752" y="286"/>
                      <a:pt x="752" y="286"/>
                    </a:cubicBezTo>
                    <a:lnTo>
                      <a:pt x="751" y="294"/>
                    </a:lnTo>
                    <a:close/>
                    <a:moveTo>
                      <a:pt x="752" y="284"/>
                    </a:moveTo>
                    <a:cubicBezTo>
                      <a:pt x="751" y="285"/>
                      <a:pt x="751" y="285"/>
                      <a:pt x="751" y="285"/>
                    </a:cubicBezTo>
                    <a:cubicBezTo>
                      <a:pt x="750" y="283"/>
                      <a:pt x="750" y="283"/>
                      <a:pt x="750" y="283"/>
                    </a:cubicBezTo>
                    <a:cubicBezTo>
                      <a:pt x="750" y="277"/>
                      <a:pt x="750" y="277"/>
                      <a:pt x="750" y="277"/>
                    </a:cubicBezTo>
                    <a:cubicBezTo>
                      <a:pt x="751" y="274"/>
                      <a:pt x="751" y="274"/>
                      <a:pt x="751" y="274"/>
                    </a:cubicBezTo>
                    <a:cubicBezTo>
                      <a:pt x="752" y="274"/>
                      <a:pt x="752" y="275"/>
                      <a:pt x="753" y="276"/>
                    </a:cubicBezTo>
                    <a:lnTo>
                      <a:pt x="752" y="284"/>
                    </a:lnTo>
                    <a:close/>
                    <a:moveTo>
                      <a:pt x="756" y="293"/>
                    </a:moveTo>
                    <a:cubicBezTo>
                      <a:pt x="755" y="296"/>
                      <a:pt x="755" y="296"/>
                      <a:pt x="755" y="296"/>
                    </a:cubicBezTo>
                    <a:cubicBezTo>
                      <a:pt x="754" y="295"/>
                      <a:pt x="754" y="295"/>
                      <a:pt x="754" y="294"/>
                    </a:cubicBezTo>
                    <a:cubicBezTo>
                      <a:pt x="755" y="286"/>
                      <a:pt x="755" y="286"/>
                      <a:pt x="755" y="286"/>
                    </a:cubicBezTo>
                    <a:cubicBezTo>
                      <a:pt x="755" y="285"/>
                      <a:pt x="755" y="285"/>
                      <a:pt x="755" y="285"/>
                    </a:cubicBezTo>
                    <a:cubicBezTo>
                      <a:pt x="757" y="287"/>
                      <a:pt x="757" y="287"/>
                      <a:pt x="757" y="287"/>
                    </a:cubicBezTo>
                    <a:lnTo>
                      <a:pt x="756" y="293"/>
                    </a:lnTo>
                    <a:close/>
                    <a:moveTo>
                      <a:pt x="755" y="284"/>
                    </a:moveTo>
                    <a:cubicBezTo>
                      <a:pt x="756" y="276"/>
                      <a:pt x="756" y="276"/>
                      <a:pt x="756" y="276"/>
                    </a:cubicBezTo>
                    <a:cubicBezTo>
                      <a:pt x="756" y="275"/>
                      <a:pt x="756" y="275"/>
                      <a:pt x="757" y="275"/>
                    </a:cubicBezTo>
                    <a:cubicBezTo>
                      <a:pt x="758" y="277"/>
                      <a:pt x="758" y="277"/>
                      <a:pt x="758" y="277"/>
                    </a:cubicBezTo>
                    <a:cubicBezTo>
                      <a:pt x="757" y="283"/>
                      <a:pt x="757" y="283"/>
                      <a:pt x="757" y="283"/>
                    </a:cubicBezTo>
                    <a:cubicBezTo>
                      <a:pt x="755" y="285"/>
                      <a:pt x="755" y="285"/>
                      <a:pt x="755" y="285"/>
                    </a:cubicBezTo>
                    <a:lnTo>
                      <a:pt x="755" y="284"/>
                    </a:lnTo>
                    <a:close/>
                    <a:moveTo>
                      <a:pt x="756" y="285"/>
                    </a:moveTo>
                    <a:cubicBezTo>
                      <a:pt x="757" y="284"/>
                      <a:pt x="757" y="284"/>
                      <a:pt x="757" y="284"/>
                    </a:cubicBezTo>
                    <a:cubicBezTo>
                      <a:pt x="765" y="284"/>
                      <a:pt x="765" y="284"/>
                      <a:pt x="765" y="284"/>
                    </a:cubicBezTo>
                    <a:cubicBezTo>
                      <a:pt x="766" y="285"/>
                      <a:pt x="766" y="285"/>
                      <a:pt x="766" y="285"/>
                    </a:cubicBezTo>
                    <a:cubicBezTo>
                      <a:pt x="765" y="286"/>
                      <a:pt x="765" y="286"/>
                      <a:pt x="765" y="286"/>
                    </a:cubicBezTo>
                    <a:cubicBezTo>
                      <a:pt x="757" y="286"/>
                      <a:pt x="757" y="286"/>
                      <a:pt x="757" y="286"/>
                    </a:cubicBezTo>
                    <a:lnTo>
                      <a:pt x="756" y="285"/>
                    </a:lnTo>
                    <a:close/>
                    <a:moveTo>
                      <a:pt x="766" y="294"/>
                    </a:moveTo>
                    <a:cubicBezTo>
                      <a:pt x="766" y="295"/>
                      <a:pt x="765" y="295"/>
                      <a:pt x="765" y="296"/>
                    </a:cubicBezTo>
                    <a:cubicBezTo>
                      <a:pt x="764" y="293"/>
                      <a:pt x="764" y="293"/>
                      <a:pt x="764" y="293"/>
                    </a:cubicBezTo>
                    <a:cubicBezTo>
                      <a:pt x="764" y="287"/>
                      <a:pt x="764" y="287"/>
                      <a:pt x="764" y="287"/>
                    </a:cubicBezTo>
                    <a:cubicBezTo>
                      <a:pt x="766" y="285"/>
                      <a:pt x="766" y="285"/>
                      <a:pt x="766" y="285"/>
                    </a:cubicBezTo>
                    <a:cubicBezTo>
                      <a:pt x="767" y="286"/>
                      <a:pt x="767" y="286"/>
                      <a:pt x="767" y="286"/>
                    </a:cubicBezTo>
                    <a:lnTo>
                      <a:pt x="766" y="294"/>
                    </a:lnTo>
                    <a:close/>
                    <a:moveTo>
                      <a:pt x="767" y="284"/>
                    </a:moveTo>
                    <a:cubicBezTo>
                      <a:pt x="767" y="285"/>
                      <a:pt x="767" y="285"/>
                      <a:pt x="767" y="285"/>
                    </a:cubicBezTo>
                    <a:cubicBezTo>
                      <a:pt x="765" y="283"/>
                      <a:pt x="765" y="283"/>
                      <a:pt x="765" y="283"/>
                    </a:cubicBezTo>
                    <a:cubicBezTo>
                      <a:pt x="766" y="277"/>
                      <a:pt x="766" y="277"/>
                      <a:pt x="766" y="277"/>
                    </a:cubicBezTo>
                    <a:cubicBezTo>
                      <a:pt x="767" y="274"/>
                      <a:pt x="767" y="274"/>
                      <a:pt x="767" y="274"/>
                    </a:cubicBezTo>
                    <a:cubicBezTo>
                      <a:pt x="767" y="274"/>
                      <a:pt x="768" y="275"/>
                      <a:pt x="768" y="276"/>
                    </a:cubicBezTo>
                    <a:lnTo>
                      <a:pt x="767" y="284"/>
                    </a:lnTo>
                    <a:close/>
                    <a:moveTo>
                      <a:pt x="768" y="233"/>
                    </a:moveTo>
                    <a:cubicBezTo>
                      <a:pt x="759" y="233"/>
                      <a:pt x="759" y="233"/>
                      <a:pt x="759" y="233"/>
                    </a:cubicBezTo>
                    <a:cubicBezTo>
                      <a:pt x="759" y="229"/>
                      <a:pt x="759" y="229"/>
                      <a:pt x="759" y="229"/>
                    </a:cubicBezTo>
                    <a:cubicBezTo>
                      <a:pt x="768" y="229"/>
                      <a:pt x="768" y="229"/>
                      <a:pt x="768" y="229"/>
                    </a:cubicBezTo>
                    <a:lnTo>
                      <a:pt x="768" y="233"/>
                    </a:lnTo>
                    <a:close/>
                    <a:moveTo>
                      <a:pt x="772" y="293"/>
                    </a:moveTo>
                    <a:cubicBezTo>
                      <a:pt x="770" y="296"/>
                      <a:pt x="770" y="296"/>
                      <a:pt x="770" y="296"/>
                    </a:cubicBezTo>
                    <a:cubicBezTo>
                      <a:pt x="770" y="295"/>
                      <a:pt x="769" y="295"/>
                      <a:pt x="769" y="294"/>
                    </a:cubicBezTo>
                    <a:cubicBezTo>
                      <a:pt x="770" y="286"/>
                      <a:pt x="770" y="286"/>
                      <a:pt x="770" y="286"/>
                    </a:cubicBezTo>
                    <a:cubicBezTo>
                      <a:pt x="771" y="285"/>
                      <a:pt x="771" y="285"/>
                      <a:pt x="771" y="285"/>
                    </a:cubicBezTo>
                    <a:cubicBezTo>
                      <a:pt x="772" y="287"/>
                      <a:pt x="772" y="287"/>
                      <a:pt x="772" y="287"/>
                    </a:cubicBezTo>
                    <a:lnTo>
                      <a:pt x="772" y="293"/>
                    </a:lnTo>
                    <a:close/>
                    <a:moveTo>
                      <a:pt x="773" y="277"/>
                    </a:moveTo>
                    <a:cubicBezTo>
                      <a:pt x="773" y="283"/>
                      <a:pt x="773" y="283"/>
                      <a:pt x="773" y="283"/>
                    </a:cubicBezTo>
                    <a:cubicBezTo>
                      <a:pt x="771" y="285"/>
                      <a:pt x="771" y="285"/>
                      <a:pt x="771" y="285"/>
                    </a:cubicBezTo>
                    <a:cubicBezTo>
                      <a:pt x="770" y="284"/>
                      <a:pt x="770" y="284"/>
                      <a:pt x="770" y="284"/>
                    </a:cubicBezTo>
                    <a:cubicBezTo>
                      <a:pt x="771" y="276"/>
                      <a:pt x="771" y="276"/>
                      <a:pt x="771" y="276"/>
                    </a:cubicBezTo>
                    <a:lnTo>
                      <a:pt x="773" y="277"/>
                    </a:lnTo>
                    <a:close/>
                    <a:moveTo>
                      <a:pt x="771" y="276"/>
                    </a:moveTo>
                    <a:cubicBezTo>
                      <a:pt x="771" y="275"/>
                      <a:pt x="772" y="274"/>
                      <a:pt x="773" y="274"/>
                    </a:cubicBezTo>
                    <a:cubicBezTo>
                      <a:pt x="781" y="274"/>
                      <a:pt x="781" y="274"/>
                      <a:pt x="781" y="274"/>
                    </a:cubicBezTo>
                    <a:cubicBezTo>
                      <a:pt x="780" y="277"/>
                      <a:pt x="780" y="277"/>
                      <a:pt x="780" y="277"/>
                    </a:cubicBezTo>
                    <a:cubicBezTo>
                      <a:pt x="773" y="277"/>
                      <a:pt x="773" y="277"/>
                      <a:pt x="773" y="277"/>
                    </a:cubicBezTo>
                    <a:lnTo>
                      <a:pt x="771" y="276"/>
                    </a:lnTo>
                    <a:close/>
                    <a:moveTo>
                      <a:pt x="771" y="285"/>
                    </a:moveTo>
                    <a:cubicBezTo>
                      <a:pt x="773" y="284"/>
                      <a:pt x="773" y="284"/>
                      <a:pt x="773" y="284"/>
                    </a:cubicBezTo>
                    <a:cubicBezTo>
                      <a:pt x="780" y="284"/>
                      <a:pt x="780" y="284"/>
                      <a:pt x="780" y="284"/>
                    </a:cubicBezTo>
                    <a:cubicBezTo>
                      <a:pt x="781" y="285"/>
                      <a:pt x="781" y="285"/>
                      <a:pt x="781" y="285"/>
                    </a:cubicBezTo>
                    <a:cubicBezTo>
                      <a:pt x="780" y="286"/>
                      <a:pt x="780" y="286"/>
                      <a:pt x="780" y="286"/>
                    </a:cubicBezTo>
                    <a:cubicBezTo>
                      <a:pt x="772" y="286"/>
                      <a:pt x="772" y="286"/>
                      <a:pt x="772" y="286"/>
                    </a:cubicBezTo>
                    <a:lnTo>
                      <a:pt x="771" y="285"/>
                    </a:lnTo>
                    <a:close/>
                    <a:moveTo>
                      <a:pt x="779" y="296"/>
                    </a:moveTo>
                    <a:cubicBezTo>
                      <a:pt x="773" y="288"/>
                      <a:pt x="773" y="288"/>
                      <a:pt x="773" y="288"/>
                    </a:cubicBezTo>
                    <a:cubicBezTo>
                      <a:pt x="773" y="287"/>
                      <a:pt x="773" y="287"/>
                      <a:pt x="773" y="287"/>
                    </a:cubicBezTo>
                    <a:cubicBezTo>
                      <a:pt x="775" y="287"/>
                      <a:pt x="775" y="287"/>
                      <a:pt x="775" y="287"/>
                    </a:cubicBezTo>
                    <a:cubicBezTo>
                      <a:pt x="782" y="294"/>
                      <a:pt x="782" y="294"/>
                      <a:pt x="782" y="294"/>
                    </a:cubicBezTo>
                    <a:cubicBezTo>
                      <a:pt x="781" y="295"/>
                      <a:pt x="780" y="296"/>
                      <a:pt x="779" y="296"/>
                    </a:cubicBezTo>
                    <a:close/>
                    <a:moveTo>
                      <a:pt x="783" y="284"/>
                    </a:moveTo>
                    <a:cubicBezTo>
                      <a:pt x="782" y="285"/>
                      <a:pt x="782" y="285"/>
                      <a:pt x="782" y="285"/>
                    </a:cubicBezTo>
                    <a:cubicBezTo>
                      <a:pt x="780" y="283"/>
                      <a:pt x="780" y="283"/>
                      <a:pt x="780" y="283"/>
                    </a:cubicBezTo>
                    <a:cubicBezTo>
                      <a:pt x="781" y="277"/>
                      <a:pt x="781" y="277"/>
                      <a:pt x="781" y="277"/>
                    </a:cubicBezTo>
                    <a:cubicBezTo>
                      <a:pt x="782" y="274"/>
                      <a:pt x="782" y="274"/>
                      <a:pt x="782" y="274"/>
                    </a:cubicBezTo>
                    <a:cubicBezTo>
                      <a:pt x="783" y="274"/>
                      <a:pt x="783" y="275"/>
                      <a:pt x="783" y="276"/>
                    </a:cubicBezTo>
                    <a:lnTo>
                      <a:pt x="783" y="284"/>
                    </a:lnTo>
                    <a:close/>
                    <a:moveTo>
                      <a:pt x="868" y="233"/>
                    </a:moveTo>
                    <a:cubicBezTo>
                      <a:pt x="858" y="233"/>
                      <a:pt x="858" y="233"/>
                      <a:pt x="858" y="233"/>
                    </a:cubicBezTo>
                    <a:cubicBezTo>
                      <a:pt x="858" y="231"/>
                      <a:pt x="858" y="231"/>
                      <a:pt x="858" y="231"/>
                    </a:cubicBezTo>
                    <a:cubicBezTo>
                      <a:pt x="857" y="233"/>
                      <a:pt x="856" y="236"/>
                      <a:pt x="853" y="238"/>
                    </a:cubicBezTo>
                    <a:cubicBezTo>
                      <a:pt x="850" y="242"/>
                      <a:pt x="846" y="244"/>
                      <a:pt x="842" y="244"/>
                    </a:cubicBezTo>
                    <a:cubicBezTo>
                      <a:pt x="834" y="244"/>
                      <a:pt x="826" y="238"/>
                      <a:pt x="821" y="233"/>
                    </a:cubicBezTo>
                    <a:cubicBezTo>
                      <a:pt x="816" y="233"/>
                      <a:pt x="816" y="233"/>
                      <a:pt x="816" y="233"/>
                    </a:cubicBezTo>
                    <a:cubicBezTo>
                      <a:pt x="816" y="229"/>
                      <a:pt x="816" y="229"/>
                      <a:pt x="816" y="229"/>
                    </a:cubicBezTo>
                    <a:cubicBezTo>
                      <a:pt x="814" y="229"/>
                      <a:pt x="813" y="230"/>
                      <a:pt x="811" y="231"/>
                    </a:cubicBezTo>
                    <a:cubicBezTo>
                      <a:pt x="811" y="233"/>
                      <a:pt x="811" y="233"/>
                      <a:pt x="811" y="233"/>
                    </a:cubicBezTo>
                    <a:cubicBezTo>
                      <a:pt x="806" y="233"/>
                      <a:pt x="806" y="233"/>
                      <a:pt x="806" y="233"/>
                    </a:cubicBezTo>
                    <a:cubicBezTo>
                      <a:pt x="804" y="234"/>
                      <a:pt x="802" y="235"/>
                      <a:pt x="799" y="236"/>
                    </a:cubicBezTo>
                    <a:cubicBezTo>
                      <a:pt x="797" y="237"/>
                      <a:pt x="794" y="238"/>
                      <a:pt x="792" y="238"/>
                    </a:cubicBezTo>
                    <a:cubicBezTo>
                      <a:pt x="789" y="238"/>
                      <a:pt x="786" y="236"/>
                      <a:pt x="785" y="234"/>
                    </a:cubicBezTo>
                    <a:cubicBezTo>
                      <a:pt x="784" y="233"/>
                      <a:pt x="783" y="231"/>
                      <a:pt x="782" y="229"/>
                    </a:cubicBezTo>
                    <a:cubicBezTo>
                      <a:pt x="782" y="233"/>
                      <a:pt x="782" y="233"/>
                      <a:pt x="782" y="233"/>
                    </a:cubicBezTo>
                    <a:cubicBezTo>
                      <a:pt x="773" y="233"/>
                      <a:pt x="773" y="233"/>
                      <a:pt x="773" y="233"/>
                    </a:cubicBezTo>
                    <a:cubicBezTo>
                      <a:pt x="773" y="229"/>
                      <a:pt x="773" y="229"/>
                      <a:pt x="773" y="229"/>
                    </a:cubicBezTo>
                    <a:cubicBezTo>
                      <a:pt x="782" y="229"/>
                      <a:pt x="782" y="229"/>
                      <a:pt x="782" y="229"/>
                    </a:cubicBezTo>
                    <a:cubicBezTo>
                      <a:pt x="782" y="229"/>
                      <a:pt x="782" y="228"/>
                      <a:pt x="782" y="228"/>
                    </a:cubicBezTo>
                    <a:cubicBezTo>
                      <a:pt x="780" y="223"/>
                      <a:pt x="778" y="219"/>
                      <a:pt x="774" y="215"/>
                    </a:cubicBezTo>
                    <a:cubicBezTo>
                      <a:pt x="766" y="209"/>
                      <a:pt x="765" y="197"/>
                      <a:pt x="764" y="186"/>
                    </a:cubicBezTo>
                    <a:cubicBezTo>
                      <a:pt x="763" y="179"/>
                      <a:pt x="763" y="173"/>
                      <a:pt x="762" y="167"/>
                    </a:cubicBezTo>
                    <a:cubicBezTo>
                      <a:pt x="759" y="167"/>
                      <a:pt x="759" y="167"/>
                      <a:pt x="759" y="167"/>
                    </a:cubicBezTo>
                    <a:cubicBezTo>
                      <a:pt x="759" y="164"/>
                      <a:pt x="759" y="164"/>
                      <a:pt x="759" y="164"/>
                    </a:cubicBezTo>
                    <a:cubicBezTo>
                      <a:pt x="762" y="164"/>
                      <a:pt x="762" y="164"/>
                      <a:pt x="762" y="164"/>
                    </a:cubicBezTo>
                    <a:cubicBezTo>
                      <a:pt x="761" y="162"/>
                      <a:pt x="761" y="160"/>
                      <a:pt x="760" y="159"/>
                    </a:cubicBezTo>
                    <a:cubicBezTo>
                      <a:pt x="758" y="154"/>
                      <a:pt x="756" y="147"/>
                      <a:pt x="754" y="140"/>
                    </a:cubicBezTo>
                    <a:cubicBezTo>
                      <a:pt x="752" y="140"/>
                      <a:pt x="752" y="140"/>
                      <a:pt x="752" y="140"/>
                    </a:cubicBezTo>
                    <a:cubicBezTo>
                      <a:pt x="752" y="135"/>
                      <a:pt x="752" y="135"/>
                      <a:pt x="752" y="135"/>
                    </a:cubicBezTo>
                    <a:cubicBezTo>
                      <a:pt x="752" y="134"/>
                      <a:pt x="752" y="134"/>
                      <a:pt x="752" y="133"/>
                    </a:cubicBezTo>
                    <a:cubicBezTo>
                      <a:pt x="749" y="123"/>
                      <a:pt x="746" y="114"/>
                      <a:pt x="743" y="111"/>
                    </a:cubicBezTo>
                    <a:cubicBezTo>
                      <a:pt x="742" y="111"/>
                      <a:pt x="742" y="111"/>
                      <a:pt x="742" y="111"/>
                    </a:cubicBezTo>
                    <a:cubicBezTo>
                      <a:pt x="742" y="111"/>
                      <a:pt x="742" y="111"/>
                      <a:pt x="742" y="111"/>
                    </a:cubicBezTo>
                    <a:cubicBezTo>
                      <a:pt x="741" y="111"/>
                      <a:pt x="741" y="112"/>
                      <a:pt x="740" y="113"/>
                    </a:cubicBezTo>
                    <a:cubicBezTo>
                      <a:pt x="739" y="115"/>
                      <a:pt x="738" y="118"/>
                      <a:pt x="737" y="122"/>
                    </a:cubicBezTo>
                    <a:cubicBezTo>
                      <a:pt x="735" y="129"/>
                      <a:pt x="733" y="138"/>
                      <a:pt x="732" y="146"/>
                    </a:cubicBezTo>
                    <a:cubicBezTo>
                      <a:pt x="730" y="151"/>
                      <a:pt x="729" y="154"/>
                      <a:pt x="727" y="157"/>
                    </a:cubicBezTo>
                    <a:cubicBezTo>
                      <a:pt x="727" y="157"/>
                      <a:pt x="727" y="157"/>
                      <a:pt x="727" y="157"/>
                    </a:cubicBezTo>
                    <a:cubicBezTo>
                      <a:pt x="727" y="157"/>
                      <a:pt x="726" y="157"/>
                      <a:pt x="726" y="158"/>
                    </a:cubicBezTo>
                    <a:cubicBezTo>
                      <a:pt x="726" y="158"/>
                      <a:pt x="726" y="158"/>
                      <a:pt x="726" y="159"/>
                    </a:cubicBezTo>
                    <a:cubicBezTo>
                      <a:pt x="725" y="160"/>
                      <a:pt x="725" y="162"/>
                      <a:pt x="724" y="164"/>
                    </a:cubicBezTo>
                    <a:cubicBezTo>
                      <a:pt x="725" y="164"/>
                      <a:pt x="725" y="164"/>
                      <a:pt x="725" y="164"/>
                    </a:cubicBezTo>
                    <a:cubicBezTo>
                      <a:pt x="725" y="167"/>
                      <a:pt x="725" y="167"/>
                      <a:pt x="725" y="167"/>
                    </a:cubicBezTo>
                    <a:cubicBezTo>
                      <a:pt x="724" y="167"/>
                      <a:pt x="724" y="167"/>
                      <a:pt x="724" y="167"/>
                    </a:cubicBezTo>
                    <a:cubicBezTo>
                      <a:pt x="723" y="171"/>
                      <a:pt x="722" y="176"/>
                      <a:pt x="722" y="181"/>
                    </a:cubicBezTo>
                    <a:cubicBezTo>
                      <a:pt x="720" y="194"/>
                      <a:pt x="718" y="209"/>
                      <a:pt x="715" y="221"/>
                    </a:cubicBezTo>
                    <a:cubicBezTo>
                      <a:pt x="714" y="225"/>
                      <a:pt x="713" y="229"/>
                      <a:pt x="711" y="232"/>
                    </a:cubicBezTo>
                    <a:cubicBezTo>
                      <a:pt x="711" y="233"/>
                      <a:pt x="711" y="233"/>
                      <a:pt x="711" y="233"/>
                    </a:cubicBezTo>
                    <a:cubicBezTo>
                      <a:pt x="711" y="233"/>
                      <a:pt x="711" y="233"/>
                      <a:pt x="711" y="233"/>
                    </a:cubicBezTo>
                    <a:cubicBezTo>
                      <a:pt x="710" y="234"/>
                      <a:pt x="708" y="236"/>
                      <a:pt x="707" y="237"/>
                    </a:cubicBezTo>
                    <a:cubicBezTo>
                      <a:pt x="704" y="238"/>
                      <a:pt x="702" y="239"/>
                      <a:pt x="700" y="239"/>
                    </a:cubicBezTo>
                    <a:cubicBezTo>
                      <a:pt x="696" y="239"/>
                      <a:pt x="694" y="236"/>
                      <a:pt x="693" y="234"/>
                    </a:cubicBezTo>
                    <a:cubicBezTo>
                      <a:pt x="692" y="234"/>
                      <a:pt x="692" y="233"/>
                      <a:pt x="692" y="233"/>
                    </a:cubicBezTo>
                    <a:cubicBezTo>
                      <a:pt x="690" y="233"/>
                      <a:pt x="690" y="233"/>
                      <a:pt x="690" y="233"/>
                    </a:cubicBezTo>
                    <a:cubicBezTo>
                      <a:pt x="690" y="233"/>
                      <a:pt x="690" y="233"/>
                      <a:pt x="690" y="233"/>
                    </a:cubicBezTo>
                    <a:cubicBezTo>
                      <a:pt x="688" y="236"/>
                      <a:pt x="687" y="239"/>
                      <a:pt x="684" y="242"/>
                    </a:cubicBezTo>
                    <a:cubicBezTo>
                      <a:pt x="682" y="244"/>
                      <a:pt x="679" y="245"/>
                      <a:pt x="676" y="245"/>
                    </a:cubicBezTo>
                    <a:cubicBezTo>
                      <a:pt x="675" y="245"/>
                      <a:pt x="675" y="245"/>
                      <a:pt x="674" y="245"/>
                    </a:cubicBezTo>
                    <a:cubicBezTo>
                      <a:pt x="668" y="245"/>
                      <a:pt x="664" y="240"/>
                      <a:pt x="663" y="237"/>
                    </a:cubicBezTo>
                    <a:cubicBezTo>
                      <a:pt x="661" y="234"/>
                      <a:pt x="660" y="233"/>
                      <a:pt x="657" y="232"/>
                    </a:cubicBezTo>
                    <a:cubicBezTo>
                      <a:pt x="656" y="232"/>
                      <a:pt x="656" y="232"/>
                      <a:pt x="656" y="232"/>
                    </a:cubicBezTo>
                    <a:cubicBezTo>
                      <a:pt x="654" y="232"/>
                      <a:pt x="654" y="233"/>
                      <a:pt x="653" y="235"/>
                    </a:cubicBezTo>
                    <a:cubicBezTo>
                      <a:pt x="652" y="237"/>
                      <a:pt x="651" y="240"/>
                      <a:pt x="650" y="242"/>
                    </a:cubicBezTo>
                    <a:cubicBezTo>
                      <a:pt x="649" y="244"/>
                      <a:pt x="648" y="246"/>
                      <a:pt x="646" y="247"/>
                    </a:cubicBezTo>
                    <a:cubicBezTo>
                      <a:pt x="645" y="248"/>
                      <a:pt x="644" y="248"/>
                      <a:pt x="644" y="248"/>
                    </a:cubicBezTo>
                    <a:cubicBezTo>
                      <a:pt x="644" y="248"/>
                      <a:pt x="644" y="248"/>
                      <a:pt x="644" y="248"/>
                    </a:cubicBezTo>
                    <a:cubicBezTo>
                      <a:pt x="642" y="248"/>
                      <a:pt x="640" y="247"/>
                      <a:pt x="639" y="246"/>
                    </a:cubicBezTo>
                    <a:cubicBezTo>
                      <a:pt x="639" y="245"/>
                      <a:pt x="638" y="243"/>
                      <a:pt x="637" y="242"/>
                    </a:cubicBezTo>
                    <a:cubicBezTo>
                      <a:pt x="636" y="239"/>
                      <a:pt x="634" y="236"/>
                      <a:pt x="633" y="233"/>
                    </a:cubicBezTo>
                    <a:cubicBezTo>
                      <a:pt x="630" y="233"/>
                      <a:pt x="630" y="233"/>
                      <a:pt x="630" y="233"/>
                    </a:cubicBezTo>
                    <a:cubicBezTo>
                      <a:pt x="630" y="229"/>
                      <a:pt x="630" y="229"/>
                      <a:pt x="630" y="229"/>
                    </a:cubicBezTo>
                    <a:cubicBezTo>
                      <a:pt x="631" y="229"/>
                      <a:pt x="631" y="229"/>
                      <a:pt x="631" y="229"/>
                    </a:cubicBezTo>
                    <a:cubicBezTo>
                      <a:pt x="628" y="222"/>
                      <a:pt x="625" y="215"/>
                      <a:pt x="621" y="211"/>
                    </a:cubicBezTo>
                    <a:cubicBezTo>
                      <a:pt x="619" y="209"/>
                      <a:pt x="616" y="207"/>
                      <a:pt x="613" y="206"/>
                    </a:cubicBezTo>
                    <a:cubicBezTo>
                      <a:pt x="613" y="211"/>
                      <a:pt x="613" y="211"/>
                      <a:pt x="613" y="211"/>
                    </a:cubicBezTo>
                    <a:cubicBezTo>
                      <a:pt x="610" y="211"/>
                      <a:pt x="610" y="211"/>
                      <a:pt x="610" y="211"/>
                    </a:cubicBezTo>
                    <a:cubicBezTo>
                      <a:pt x="610" y="206"/>
                      <a:pt x="610" y="206"/>
                      <a:pt x="610" y="206"/>
                    </a:cubicBezTo>
                    <a:cubicBezTo>
                      <a:pt x="608" y="205"/>
                      <a:pt x="605" y="205"/>
                      <a:pt x="604" y="205"/>
                    </a:cubicBezTo>
                    <a:cubicBezTo>
                      <a:pt x="602" y="205"/>
                      <a:pt x="602" y="205"/>
                      <a:pt x="601" y="205"/>
                    </a:cubicBezTo>
                    <a:cubicBezTo>
                      <a:pt x="600" y="205"/>
                      <a:pt x="600" y="205"/>
                      <a:pt x="600" y="205"/>
                    </a:cubicBezTo>
                    <a:cubicBezTo>
                      <a:pt x="600" y="205"/>
                      <a:pt x="600" y="205"/>
                      <a:pt x="600" y="205"/>
                    </a:cubicBezTo>
                    <a:cubicBezTo>
                      <a:pt x="600" y="205"/>
                      <a:pt x="600" y="205"/>
                      <a:pt x="600" y="205"/>
                    </a:cubicBezTo>
                    <a:cubicBezTo>
                      <a:pt x="600" y="205"/>
                      <a:pt x="600" y="205"/>
                      <a:pt x="600" y="205"/>
                    </a:cubicBezTo>
                    <a:cubicBezTo>
                      <a:pt x="599" y="199"/>
                      <a:pt x="599" y="199"/>
                      <a:pt x="599" y="199"/>
                    </a:cubicBezTo>
                    <a:cubicBezTo>
                      <a:pt x="599" y="199"/>
                      <a:pt x="601" y="199"/>
                      <a:pt x="604" y="199"/>
                    </a:cubicBezTo>
                    <a:cubicBezTo>
                      <a:pt x="609" y="199"/>
                      <a:pt x="618" y="200"/>
                      <a:pt x="626" y="207"/>
                    </a:cubicBezTo>
                    <a:cubicBezTo>
                      <a:pt x="631" y="212"/>
                      <a:pt x="634" y="219"/>
                      <a:pt x="637" y="226"/>
                    </a:cubicBezTo>
                    <a:cubicBezTo>
                      <a:pt x="638" y="227"/>
                      <a:pt x="638" y="228"/>
                      <a:pt x="638" y="229"/>
                    </a:cubicBezTo>
                    <a:cubicBezTo>
                      <a:pt x="640" y="229"/>
                      <a:pt x="640" y="229"/>
                      <a:pt x="640" y="229"/>
                    </a:cubicBezTo>
                    <a:cubicBezTo>
                      <a:pt x="640" y="233"/>
                      <a:pt x="640" y="233"/>
                      <a:pt x="640" y="233"/>
                    </a:cubicBezTo>
                    <a:cubicBezTo>
                      <a:pt x="640" y="233"/>
                      <a:pt x="640" y="233"/>
                      <a:pt x="640" y="233"/>
                    </a:cubicBezTo>
                    <a:cubicBezTo>
                      <a:pt x="641" y="236"/>
                      <a:pt x="643" y="239"/>
                      <a:pt x="644" y="240"/>
                    </a:cubicBezTo>
                    <a:cubicBezTo>
                      <a:pt x="644" y="240"/>
                      <a:pt x="644" y="239"/>
                      <a:pt x="645" y="238"/>
                    </a:cubicBezTo>
                    <a:cubicBezTo>
                      <a:pt x="645" y="236"/>
                      <a:pt x="646" y="234"/>
                      <a:pt x="647" y="233"/>
                    </a:cubicBezTo>
                    <a:cubicBezTo>
                      <a:pt x="645" y="233"/>
                      <a:pt x="645" y="233"/>
                      <a:pt x="645" y="233"/>
                    </a:cubicBezTo>
                    <a:cubicBezTo>
                      <a:pt x="645" y="229"/>
                      <a:pt x="645" y="229"/>
                      <a:pt x="645" y="229"/>
                    </a:cubicBezTo>
                    <a:cubicBezTo>
                      <a:pt x="649" y="229"/>
                      <a:pt x="649" y="229"/>
                      <a:pt x="649" y="229"/>
                    </a:cubicBezTo>
                    <a:cubicBezTo>
                      <a:pt x="649" y="229"/>
                      <a:pt x="649" y="229"/>
                      <a:pt x="649" y="229"/>
                    </a:cubicBezTo>
                    <a:cubicBezTo>
                      <a:pt x="650" y="227"/>
                      <a:pt x="653" y="226"/>
                      <a:pt x="656" y="226"/>
                    </a:cubicBezTo>
                    <a:cubicBezTo>
                      <a:pt x="657" y="226"/>
                      <a:pt x="657" y="226"/>
                      <a:pt x="658" y="226"/>
                    </a:cubicBezTo>
                    <a:cubicBezTo>
                      <a:pt x="661" y="226"/>
                      <a:pt x="663" y="228"/>
                      <a:pt x="665" y="229"/>
                    </a:cubicBezTo>
                    <a:cubicBezTo>
                      <a:pt x="668" y="229"/>
                      <a:pt x="668" y="229"/>
                      <a:pt x="668" y="229"/>
                    </a:cubicBezTo>
                    <a:cubicBezTo>
                      <a:pt x="668" y="233"/>
                      <a:pt x="668" y="233"/>
                      <a:pt x="668" y="233"/>
                    </a:cubicBezTo>
                    <a:cubicBezTo>
                      <a:pt x="667" y="233"/>
                      <a:pt x="667" y="233"/>
                      <a:pt x="667" y="233"/>
                    </a:cubicBezTo>
                    <a:cubicBezTo>
                      <a:pt x="668" y="233"/>
                      <a:pt x="668" y="234"/>
                      <a:pt x="668" y="234"/>
                    </a:cubicBezTo>
                    <a:cubicBezTo>
                      <a:pt x="670" y="237"/>
                      <a:pt x="671" y="238"/>
                      <a:pt x="675" y="239"/>
                    </a:cubicBezTo>
                    <a:cubicBezTo>
                      <a:pt x="675" y="239"/>
                      <a:pt x="676" y="239"/>
                      <a:pt x="676" y="239"/>
                    </a:cubicBezTo>
                    <a:cubicBezTo>
                      <a:pt x="679" y="239"/>
                      <a:pt x="680" y="237"/>
                      <a:pt x="682" y="234"/>
                    </a:cubicBezTo>
                    <a:cubicBezTo>
                      <a:pt x="682" y="234"/>
                      <a:pt x="682" y="233"/>
                      <a:pt x="683" y="233"/>
                    </a:cubicBezTo>
                    <a:cubicBezTo>
                      <a:pt x="673" y="233"/>
                      <a:pt x="673" y="233"/>
                      <a:pt x="673" y="233"/>
                    </a:cubicBezTo>
                    <a:cubicBezTo>
                      <a:pt x="673" y="229"/>
                      <a:pt x="673" y="229"/>
                      <a:pt x="673" y="229"/>
                    </a:cubicBezTo>
                    <a:cubicBezTo>
                      <a:pt x="683" y="229"/>
                      <a:pt x="683" y="229"/>
                      <a:pt x="683" y="229"/>
                    </a:cubicBezTo>
                    <a:cubicBezTo>
                      <a:pt x="683" y="233"/>
                      <a:pt x="683" y="233"/>
                      <a:pt x="683" y="233"/>
                    </a:cubicBezTo>
                    <a:cubicBezTo>
                      <a:pt x="684" y="230"/>
                      <a:pt x="685" y="227"/>
                      <a:pt x="687" y="225"/>
                    </a:cubicBezTo>
                    <a:cubicBezTo>
                      <a:pt x="688" y="224"/>
                      <a:pt x="689" y="224"/>
                      <a:pt x="691" y="224"/>
                    </a:cubicBezTo>
                    <a:cubicBezTo>
                      <a:pt x="692" y="224"/>
                      <a:pt x="694" y="224"/>
                      <a:pt x="695" y="225"/>
                    </a:cubicBezTo>
                    <a:cubicBezTo>
                      <a:pt x="696" y="226"/>
                      <a:pt x="696" y="227"/>
                      <a:pt x="697" y="228"/>
                    </a:cubicBezTo>
                    <a:cubicBezTo>
                      <a:pt x="698" y="230"/>
                      <a:pt x="698" y="231"/>
                      <a:pt x="699" y="232"/>
                    </a:cubicBezTo>
                    <a:cubicBezTo>
                      <a:pt x="699" y="232"/>
                      <a:pt x="700" y="232"/>
                      <a:pt x="700" y="232"/>
                    </a:cubicBezTo>
                    <a:cubicBezTo>
                      <a:pt x="700" y="232"/>
                      <a:pt x="701" y="232"/>
                      <a:pt x="702" y="232"/>
                    </a:cubicBezTo>
                    <a:cubicBezTo>
                      <a:pt x="702" y="229"/>
                      <a:pt x="702" y="229"/>
                      <a:pt x="702" y="229"/>
                    </a:cubicBezTo>
                    <a:cubicBezTo>
                      <a:pt x="705" y="229"/>
                      <a:pt x="705" y="229"/>
                      <a:pt x="705" y="229"/>
                    </a:cubicBezTo>
                    <a:cubicBezTo>
                      <a:pt x="706" y="228"/>
                      <a:pt x="707" y="225"/>
                      <a:pt x="708" y="222"/>
                    </a:cubicBezTo>
                    <a:cubicBezTo>
                      <a:pt x="710" y="216"/>
                      <a:pt x="711" y="209"/>
                      <a:pt x="712" y="201"/>
                    </a:cubicBezTo>
                    <a:cubicBezTo>
                      <a:pt x="714" y="189"/>
                      <a:pt x="716" y="177"/>
                      <a:pt x="717" y="167"/>
                    </a:cubicBezTo>
                    <a:cubicBezTo>
                      <a:pt x="716" y="167"/>
                      <a:pt x="716" y="167"/>
                      <a:pt x="716" y="167"/>
                    </a:cubicBezTo>
                    <a:cubicBezTo>
                      <a:pt x="716" y="164"/>
                      <a:pt x="716" y="164"/>
                      <a:pt x="716" y="164"/>
                    </a:cubicBezTo>
                    <a:cubicBezTo>
                      <a:pt x="718" y="164"/>
                      <a:pt x="718" y="164"/>
                      <a:pt x="718" y="164"/>
                    </a:cubicBezTo>
                    <a:cubicBezTo>
                      <a:pt x="718" y="162"/>
                      <a:pt x="719" y="160"/>
                      <a:pt x="719" y="159"/>
                    </a:cubicBezTo>
                    <a:cubicBezTo>
                      <a:pt x="720" y="156"/>
                      <a:pt x="720" y="154"/>
                      <a:pt x="722" y="152"/>
                    </a:cubicBezTo>
                    <a:cubicBezTo>
                      <a:pt x="723" y="152"/>
                      <a:pt x="724" y="149"/>
                      <a:pt x="725" y="146"/>
                    </a:cubicBezTo>
                    <a:cubicBezTo>
                      <a:pt x="726" y="142"/>
                      <a:pt x="727" y="137"/>
                      <a:pt x="728" y="132"/>
                    </a:cubicBezTo>
                    <a:cubicBezTo>
                      <a:pt x="730" y="123"/>
                      <a:pt x="732" y="113"/>
                      <a:pt x="736" y="107"/>
                    </a:cubicBezTo>
                    <a:cubicBezTo>
                      <a:pt x="738" y="106"/>
                      <a:pt x="740" y="104"/>
                      <a:pt x="742" y="104"/>
                    </a:cubicBezTo>
                    <a:cubicBezTo>
                      <a:pt x="744" y="104"/>
                      <a:pt x="746" y="105"/>
                      <a:pt x="748" y="107"/>
                    </a:cubicBezTo>
                    <a:cubicBezTo>
                      <a:pt x="749" y="108"/>
                      <a:pt x="750" y="110"/>
                      <a:pt x="751" y="112"/>
                    </a:cubicBezTo>
                    <a:cubicBezTo>
                      <a:pt x="752" y="113"/>
                      <a:pt x="753" y="115"/>
                      <a:pt x="753" y="116"/>
                    </a:cubicBezTo>
                    <a:cubicBezTo>
                      <a:pt x="755" y="116"/>
                      <a:pt x="755" y="116"/>
                      <a:pt x="755" y="116"/>
                    </a:cubicBezTo>
                    <a:cubicBezTo>
                      <a:pt x="755" y="120"/>
                      <a:pt x="755" y="120"/>
                      <a:pt x="755" y="120"/>
                    </a:cubicBezTo>
                    <a:cubicBezTo>
                      <a:pt x="755" y="122"/>
                      <a:pt x="756" y="125"/>
                      <a:pt x="757" y="127"/>
                    </a:cubicBezTo>
                    <a:cubicBezTo>
                      <a:pt x="760" y="138"/>
                      <a:pt x="763" y="151"/>
                      <a:pt x="766" y="156"/>
                    </a:cubicBezTo>
                    <a:cubicBezTo>
                      <a:pt x="769" y="163"/>
                      <a:pt x="769" y="174"/>
                      <a:pt x="770" y="186"/>
                    </a:cubicBezTo>
                    <a:cubicBezTo>
                      <a:pt x="771" y="197"/>
                      <a:pt x="773" y="207"/>
                      <a:pt x="778" y="210"/>
                    </a:cubicBezTo>
                    <a:cubicBezTo>
                      <a:pt x="786" y="216"/>
                      <a:pt x="787" y="226"/>
                      <a:pt x="789" y="229"/>
                    </a:cubicBezTo>
                    <a:cubicBezTo>
                      <a:pt x="797" y="229"/>
                      <a:pt x="797" y="229"/>
                      <a:pt x="797" y="229"/>
                    </a:cubicBezTo>
                    <a:cubicBezTo>
                      <a:pt x="797" y="230"/>
                      <a:pt x="797" y="230"/>
                      <a:pt x="797" y="230"/>
                    </a:cubicBezTo>
                    <a:cubicBezTo>
                      <a:pt x="797" y="230"/>
                      <a:pt x="797" y="230"/>
                      <a:pt x="797" y="230"/>
                    </a:cubicBezTo>
                    <a:cubicBezTo>
                      <a:pt x="806" y="226"/>
                      <a:pt x="811" y="223"/>
                      <a:pt x="816" y="223"/>
                    </a:cubicBezTo>
                    <a:cubicBezTo>
                      <a:pt x="820" y="223"/>
                      <a:pt x="823" y="225"/>
                      <a:pt x="826" y="228"/>
                    </a:cubicBezTo>
                    <a:cubicBezTo>
                      <a:pt x="827" y="229"/>
                      <a:pt x="828" y="231"/>
                      <a:pt x="830" y="232"/>
                    </a:cubicBezTo>
                    <a:cubicBezTo>
                      <a:pt x="830" y="229"/>
                      <a:pt x="830" y="229"/>
                      <a:pt x="830" y="229"/>
                    </a:cubicBezTo>
                    <a:cubicBezTo>
                      <a:pt x="839" y="229"/>
                      <a:pt x="839" y="229"/>
                      <a:pt x="839" y="229"/>
                    </a:cubicBezTo>
                    <a:cubicBezTo>
                      <a:pt x="839" y="233"/>
                      <a:pt x="839" y="233"/>
                      <a:pt x="839" y="233"/>
                    </a:cubicBezTo>
                    <a:cubicBezTo>
                      <a:pt x="831" y="233"/>
                      <a:pt x="831" y="233"/>
                      <a:pt x="831" y="233"/>
                    </a:cubicBezTo>
                    <a:cubicBezTo>
                      <a:pt x="835" y="235"/>
                      <a:pt x="839" y="237"/>
                      <a:pt x="842" y="237"/>
                    </a:cubicBezTo>
                    <a:cubicBezTo>
                      <a:pt x="844" y="237"/>
                      <a:pt x="846" y="237"/>
                      <a:pt x="848" y="234"/>
                    </a:cubicBezTo>
                    <a:cubicBezTo>
                      <a:pt x="849" y="234"/>
                      <a:pt x="849" y="233"/>
                      <a:pt x="850" y="233"/>
                    </a:cubicBezTo>
                    <a:cubicBezTo>
                      <a:pt x="844" y="233"/>
                      <a:pt x="844" y="233"/>
                      <a:pt x="844" y="233"/>
                    </a:cubicBezTo>
                    <a:cubicBezTo>
                      <a:pt x="844" y="229"/>
                      <a:pt x="844" y="229"/>
                      <a:pt x="844" y="229"/>
                    </a:cubicBezTo>
                    <a:cubicBezTo>
                      <a:pt x="852" y="229"/>
                      <a:pt x="852" y="229"/>
                      <a:pt x="852" y="229"/>
                    </a:cubicBezTo>
                    <a:cubicBezTo>
                      <a:pt x="853" y="227"/>
                      <a:pt x="854" y="224"/>
                      <a:pt x="856" y="221"/>
                    </a:cubicBezTo>
                    <a:cubicBezTo>
                      <a:pt x="858" y="216"/>
                      <a:pt x="861" y="210"/>
                      <a:pt x="868" y="202"/>
                    </a:cubicBezTo>
                    <a:cubicBezTo>
                      <a:pt x="875" y="194"/>
                      <a:pt x="884" y="191"/>
                      <a:pt x="890" y="187"/>
                    </a:cubicBezTo>
                    <a:cubicBezTo>
                      <a:pt x="897" y="183"/>
                      <a:pt x="901" y="180"/>
                      <a:pt x="902" y="174"/>
                    </a:cubicBezTo>
                    <a:cubicBezTo>
                      <a:pt x="902" y="173"/>
                      <a:pt x="902" y="173"/>
                      <a:pt x="902" y="173"/>
                    </a:cubicBezTo>
                    <a:cubicBezTo>
                      <a:pt x="904" y="173"/>
                      <a:pt x="904" y="173"/>
                      <a:pt x="904" y="173"/>
                    </a:cubicBezTo>
                    <a:cubicBezTo>
                      <a:pt x="904" y="174"/>
                      <a:pt x="904" y="174"/>
                      <a:pt x="904" y="174"/>
                    </a:cubicBezTo>
                    <a:cubicBezTo>
                      <a:pt x="909" y="174"/>
                      <a:pt x="909" y="174"/>
                      <a:pt x="909" y="174"/>
                    </a:cubicBezTo>
                    <a:cubicBezTo>
                      <a:pt x="908" y="184"/>
                      <a:pt x="901" y="189"/>
                      <a:pt x="893" y="193"/>
                    </a:cubicBezTo>
                    <a:cubicBezTo>
                      <a:pt x="886" y="197"/>
                      <a:pt x="878" y="200"/>
                      <a:pt x="873" y="207"/>
                    </a:cubicBezTo>
                    <a:cubicBezTo>
                      <a:pt x="866" y="213"/>
                      <a:pt x="864" y="218"/>
                      <a:pt x="862" y="223"/>
                    </a:cubicBezTo>
                    <a:cubicBezTo>
                      <a:pt x="861" y="225"/>
                      <a:pt x="860" y="227"/>
                      <a:pt x="859" y="229"/>
                    </a:cubicBezTo>
                    <a:cubicBezTo>
                      <a:pt x="868" y="229"/>
                      <a:pt x="868" y="229"/>
                      <a:pt x="868" y="229"/>
                    </a:cubicBezTo>
                    <a:lnTo>
                      <a:pt x="868" y="233"/>
                    </a:lnTo>
                    <a:close/>
                    <a:moveTo>
                      <a:pt x="902" y="211"/>
                    </a:moveTo>
                    <a:cubicBezTo>
                      <a:pt x="902" y="202"/>
                      <a:pt x="902" y="202"/>
                      <a:pt x="902" y="202"/>
                    </a:cubicBezTo>
                    <a:cubicBezTo>
                      <a:pt x="904" y="202"/>
                      <a:pt x="904" y="202"/>
                      <a:pt x="904" y="202"/>
                    </a:cubicBezTo>
                    <a:cubicBezTo>
                      <a:pt x="904" y="211"/>
                      <a:pt x="904" y="211"/>
                      <a:pt x="904" y="211"/>
                    </a:cubicBezTo>
                    <a:lnTo>
                      <a:pt x="902" y="211"/>
                    </a:lnTo>
                    <a:close/>
                    <a:moveTo>
                      <a:pt x="904" y="216"/>
                    </a:moveTo>
                    <a:cubicBezTo>
                      <a:pt x="904" y="225"/>
                      <a:pt x="904" y="225"/>
                      <a:pt x="904" y="225"/>
                    </a:cubicBezTo>
                    <a:cubicBezTo>
                      <a:pt x="902" y="225"/>
                      <a:pt x="902" y="225"/>
                      <a:pt x="902" y="225"/>
                    </a:cubicBezTo>
                    <a:cubicBezTo>
                      <a:pt x="902" y="216"/>
                      <a:pt x="902" y="216"/>
                      <a:pt x="902" y="216"/>
                    </a:cubicBezTo>
                    <a:lnTo>
                      <a:pt x="904" y="216"/>
                    </a:lnTo>
                    <a:close/>
                    <a:moveTo>
                      <a:pt x="902" y="197"/>
                    </a:moveTo>
                    <a:cubicBezTo>
                      <a:pt x="902" y="187"/>
                      <a:pt x="902" y="187"/>
                      <a:pt x="902" y="187"/>
                    </a:cubicBezTo>
                    <a:cubicBezTo>
                      <a:pt x="904" y="187"/>
                      <a:pt x="904" y="187"/>
                      <a:pt x="904" y="187"/>
                    </a:cubicBezTo>
                    <a:cubicBezTo>
                      <a:pt x="904" y="197"/>
                      <a:pt x="904" y="197"/>
                      <a:pt x="904" y="197"/>
                    </a:cubicBezTo>
                    <a:lnTo>
                      <a:pt x="902" y="197"/>
                    </a:lnTo>
                    <a:close/>
                    <a:moveTo>
                      <a:pt x="882" y="233"/>
                    </a:moveTo>
                    <a:cubicBezTo>
                      <a:pt x="873" y="233"/>
                      <a:pt x="873" y="233"/>
                      <a:pt x="873" y="233"/>
                    </a:cubicBezTo>
                    <a:cubicBezTo>
                      <a:pt x="873" y="229"/>
                      <a:pt x="873" y="229"/>
                      <a:pt x="873" y="229"/>
                    </a:cubicBezTo>
                    <a:cubicBezTo>
                      <a:pt x="882" y="229"/>
                      <a:pt x="882" y="229"/>
                      <a:pt x="882" y="229"/>
                    </a:cubicBezTo>
                    <a:lnTo>
                      <a:pt x="882" y="233"/>
                    </a:lnTo>
                    <a:close/>
                    <a:moveTo>
                      <a:pt x="887" y="229"/>
                    </a:moveTo>
                    <a:cubicBezTo>
                      <a:pt x="896" y="229"/>
                      <a:pt x="896" y="229"/>
                      <a:pt x="896" y="229"/>
                    </a:cubicBezTo>
                    <a:cubicBezTo>
                      <a:pt x="896" y="233"/>
                      <a:pt x="896" y="233"/>
                      <a:pt x="896" y="233"/>
                    </a:cubicBezTo>
                    <a:cubicBezTo>
                      <a:pt x="887" y="233"/>
                      <a:pt x="887" y="233"/>
                      <a:pt x="887" y="233"/>
                    </a:cubicBezTo>
                    <a:lnTo>
                      <a:pt x="887" y="229"/>
                    </a:lnTo>
                    <a:close/>
                    <a:moveTo>
                      <a:pt x="904" y="259"/>
                    </a:moveTo>
                    <a:cubicBezTo>
                      <a:pt x="904" y="264"/>
                      <a:pt x="904" y="264"/>
                      <a:pt x="904" y="264"/>
                    </a:cubicBezTo>
                    <a:cubicBezTo>
                      <a:pt x="902" y="264"/>
                      <a:pt x="902" y="264"/>
                      <a:pt x="902" y="264"/>
                    </a:cubicBezTo>
                    <a:cubicBezTo>
                      <a:pt x="902" y="259"/>
                      <a:pt x="902" y="259"/>
                      <a:pt x="902" y="259"/>
                    </a:cubicBezTo>
                    <a:lnTo>
                      <a:pt x="904" y="259"/>
                    </a:lnTo>
                    <a:close/>
                    <a:moveTo>
                      <a:pt x="902" y="254"/>
                    </a:moveTo>
                    <a:cubicBezTo>
                      <a:pt x="902" y="244"/>
                      <a:pt x="902" y="244"/>
                      <a:pt x="902" y="244"/>
                    </a:cubicBezTo>
                    <a:cubicBezTo>
                      <a:pt x="904" y="244"/>
                      <a:pt x="904" y="244"/>
                      <a:pt x="904" y="244"/>
                    </a:cubicBezTo>
                    <a:cubicBezTo>
                      <a:pt x="904" y="254"/>
                      <a:pt x="904" y="254"/>
                      <a:pt x="904" y="254"/>
                    </a:cubicBezTo>
                    <a:lnTo>
                      <a:pt x="902" y="254"/>
                    </a:lnTo>
                    <a:close/>
                    <a:moveTo>
                      <a:pt x="905" y="274"/>
                    </a:moveTo>
                    <a:cubicBezTo>
                      <a:pt x="904" y="277"/>
                      <a:pt x="904" y="277"/>
                      <a:pt x="904" y="277"/>
                    </a:cubicBezTo>
                    <a:cubicBezTo>
                      <a:pt x="897" y="277"/>
                      <a:pt x="897" y="277"/>
                      <a:pt x="897" y="277"/>
                    </a:cubicBezTo>
                    <a:cubicBezTo>
                      <a:pt x="894" y="276"/>
                      <a:pt x="894" y="276"/>
                      <a:pt x="894" y="276"/>
                    </a:cubicBezTo>
                    <a:cubicBezTo>
                      <a:pt x="895" y="275"/>
                      <a:pt x="895" y="274"/>
                      <a:pt x="896" y="274"/>
                    </a:cubicBezTo>
                    <a:lnTo>
                      <a:pt x="905" y="274"/>
                    </a:lnTo>
                    <a:close/>
                    <a:moveTo>
                      <a:pt x="894" y="285"/>
                    </a:moveTo>
                    <a:cubicBezTo>
                      <a:pt x="894" y="284"/>
                      <a:pt x="894" y="284"/>
                      <a:pt x="894" y="284"/>
                    </a:cubicBezTo>
                    <a:cubicBezTo>
                      <a:pt x="894" y="276"/>
                      <a:pt x="894" y="276"/>
                      <a:pt x="894" y="276"/>
                    </a:cubicBezTo>
                    <a:cubicBezTo>
                      <a:pt x="897" y="277"/>
                      <a:pt x="897" y="277"/>
                      <a:pt x="897" y="277"/>
                    </a:cubicBezTo>
                    <a:cubicBezTo>
                      <a:pt x="896" y="283"/>
                      <a:pt x="896" y="283"/>
                      <a:pt x="896" y="283"/>
                    </a:cubicBezTo>
                    <a:lnTo>
                      <a:pt x="894" y="285"/>
                    </a:lnTo>
                    <a:close/>
                    <a:moveTo>
                      <a:pt x="896" y="287"/>
                    </a:moveTo>
                    <a:cubicBezTo>
                      <a:pt x="895" y="293"/>
                      <a:pt x="895" y="293"/>
                      <a:pt x="895" y="293"/>
                    </a:cubicBezTo>
                    <a:cubicBezTo>
                      <a:pt x="893" y="294"/>
                      <a:pt x="893" y="294"/>
                      <a:pt x="893" y="294"/>
                    </a:cubicBezTo>
                    <a:cubicBezTo>
                      <a:pt x="893" y="286"/>
                      <a:pt x="893" y="286"/>
                      <a:pt x="893" y="286"/>
                    </a:cubicBezTo>
                    <a:cubicBezTo>
                      <a:pt x="894" y="285"/>
                      <a:pt x="894" y="285"/>
                      <a:pt x="894" y="285"/>
                    </a:cubicBezTo>
                    <a:lnTo>
                      <a:pt x="896" y="287"/>
                    </a:lnTo>
                    <a:close/>
                    <a:moveTo>
                      <a:pt x="894" y="296"/>
                    </a:moveTo>
                    <a:cubicBezTo>
                      <a:pt x="893" y="295"/>
                      <a:pt x="893" y="295"/>
                      <a:pt x="893" y="294"/>
                    </a:cubicBezTo>
                    <a:cubicBezTo>
                      <a:pt x="895" y="293"/>
                      <a:pt x="895" y="293"/>
                      <a:pt x="895" y="293"/>
                    </a:cubicBezTo>
                    <a:cubicBezTo>
                      <a:pt x="902" y="293"/>
                      <a:pt x="902" y="293"/>
                      <a:pt x="902" y="293"/>
                    </a:cubicBezTo>
                    <a:cubicBezTo>
                      <a:pt x="903" y="296"/>
                      <a:pt x="903" y="296"/>
                      <a:pt x="903" y="296"/>
                    </a:cubicBezTo>
                    <a:lnTo>
                      <a:pt x="894" y="296"/>
                    </a:lnTo>
                    <a:close/>
                    <a:moveTo>
                      <a:pt x="905" y="294"/>
                    </a:moveTo>
                    <a:cubicBezTo>
                      <a:pt x="905" y="295"/>
                      <a:pt x="904" y="295"/>
                      <a:pt x="903" y="296"/>
                    </a:cubicBezTo>
                    <a:cubicBezTo>
                      <a:pt x="903" y="293"/>
                      <a:pt x="903" y="293"/>
                      <a:pt x="903" y="293"/>
                    </a:cubicBezTo>
                    <a:cubicBezTo>
                      <a:pt x="903" y="287"/>
                      <a:pt x="903" y="287"/>
                      <a:pt x="903" y="287"/>
                    </a:cubicBezTo>
                    <a:cubicBezTo>
                      <a:pt x="905" y="285"/>
                      <a:pt x="905" y="285"/>
                      <a:pt x="905" y="285"/>
                    </a:cubicBezTo>
                    <a:cubicBezTo>
                      <a:pt x="906" y="286"/>
                      <a:pt x="906" y="286"/>
                      <a:pt x="906" y="286"/>
                    </a:cubicBezTo>
                    <a:lnTo>
                      <a:pt x="905" y="294"/>
                    </a:lnTo>
                    <a:close/>
                    <a:moveTo>
                      <a:pt x="906" y="284"/>
                    </a:moveTo>
                    <a:cubicBezTo>
                      <a:pt x="905" y="285"/>
                      <a:pt x="905" y="285"/>
                      <a:pt x="905" y="285"/>
                    </a:cubicBezTo>
                    <a:cubicBezTo>
                      <a:pt x="904" y="283"/>
                      <a:pt x="904" y="283"/>
                      <a:pt x="904" y="283"/>
                    </a:cubicBezTo>
                    <a:cubicBezTo>
                      <a:pt x="904" y="277"/>
                      <a:pt x="904" y="277"/>
                      <a:pt x="904" y="277"/>
                    </a:cubicBezTo>
                    <a:cubicBezTo>
                      <a:pt x="906" y="274"/>
                      <a:pt x="906" y="274"/>
                      <a:pt x="906" y="274"/>
                    </a:cubicBezTo>
                    <a:cubicBezTo>
                      <a:pt x="906" y="274"/>
                      <a:pt x="907" y="275"/>
                      <a:pt x="907" y="276"/>
                    </a:cubicBezTo>
                    <a:lnTo>
                      <a:pt x="906" y="284"/>
                    </a:lnTo>
                    <a:close/>
                    <a:moveTo>
                      <a:pt x="910" y="233"/>
                    </a:moveTo>
                    <a:cubicBezTo>
                      <a:pt x="904" y="233"/>
                      <a:pt x="904" y="233"/>
                      <a:pt x="904" y="233"/>
                    </a:cubicBezTo>
                    <a:cubicBezTo>
                      <a:pt x="904" y="240"/>
                      <a:pt x="904" y="240"/>
                      <a:pt x="904" y="240"/>
                    </a:cubicBezTo>
                    <a:cubicBezTo>
                      <a:pt x="902" y="240"/>
                      <a:pt x="902" y="240"/>
                      <a:pt x="902" y="240"/>
                    </a:cubicBezTo>
                    <a:cubicBezTo>
                      <a:pt x="902" y="233"/>
                      <a:pt x="902" y="233"/>
                      <a:pt x="902" y="233"/>
                    </a:cubicBezTo>
                    <a:cubicBezTo>
                      <a:pt x="901" y="233"/>
                      <a:pt x="901" y="233"/>
                      <a:pt x="901" y="233"/>
                    </a:cubicBezTo>
                    <a:cubicBezTo>
                      <a:pt x="901" y="229"/>
                      <a:pt x="901" y="229"/>
                      <a:pt x="901" y="229"/>
                    </a:cubicBezTo>
                    <a:cubicBezTo>
                      <a:pt x="910" y="229"/>
                      <a:pt x="910" y="229"/>
                      <a:pt x="910" y="229"/>
                    </a:cubicBezTo>
                    <a:lnTo>
                      <a:pt x="910" y="233"/>
                    </a:lnTo>
                    <a:close/>
                    <a:moveTo>
                      <a:pt x="910" y="167"/>
                    </a:moveTo>
                    <a:cubicBezTo>
                      <a:pt x="904" y="167"/>
                      <a:pt x="904" y="167"/>
                      <a:pt x="904" y="167"/>
                    </a:cubicBezTo>
                    <a:cubicBezTo>
                      <a:pt x="904" y="168"/>
                      <a:pt x="904" y="168"/>
                      <a:pt x="904" y="168"/>
                    </a:cubicBezTo>
                    <a:cubicBezTo>
                      <a:pt x="902" y="168"/>
                      <a:pt x="902" y="168"/>
                      <a:pt x="902" y="168"/>
                    </a:cubicBezTo>
                    <a:cubicBezTo>
                      <a:pt x="902" y="167"/>
                      <a:pt x="902" y="167"/>
                      <a:pt x="902" y="167"/>
                    </a:cubicBezTo>
                    <a:cubicBezTo>
                      <a:pt x="901" y="167"/>
                      <a:pt x="901" y="167"/>
                      <a:pt x="901" y="167"/>
                    </a:cubicBezTo>
                    <a:cubicBezTo>
                      <a:pt x="901" y="164"/>
                      <a:pt x="901" y="164"/>
                      <a:pt x="901" y="164"/>
                    </a:cubicBezTo>
                    <a:cubicBezTo>
                      <a:pt x="902" y="164"/>
                      <a:pt x="902" y="164"/>
                      <a:pt x="902" y="164"/>
                    </a:cubicBezTo>
                    <a:cubicBezTo>
                      <a:pt x="902" y="159"/>
                      <a:pt x="902" y="159"/>
                      <a:pt x="902" y="159"/>
                    </a:cubicBezTo>
                    <a:cubicBezTo>
                      <a:pt x="904" y="159"/>
                      <a:pt x="904" y="159"/>
                      <a:pt x="904" y="159"/>
                    </a:cubicBezTo>
                    <a:cubicBezTo>
                      <a:pt x="904" y="164"/>
                      <a:pt x="904" y="164"/>
                      <a:pt x="904" y="164"/>
                    </a:cubicBezTo>
                    <a:cubicBezTo>
                      <a:pt x="910" y="164"/>
                      <a:pt x="910" y="164"/>
                      <a:pt x="910" y="164"/>
                    </a:cubicBezTo>
                    <a:lnTo>
                      <a:pt x="910" y="167"/>
                    </a:lnTo>
                    <a:close/>
                    <a:moveTo>
                      <a:pt x="925" y="233"/>
                    </a:moveTo>
                    <a:cubicBezTo>
                      <a:pt x="915" y="233"/>
                      <a:pt x="915" y="233"/>
                      <a:pt x="915" y="233"/>
                    </a:cubicBezTo>
                    <a:cubicBezTo>
                      <a:pt x="915" y="229"/>
                      <a:pt x="915" y="229"/>
                      <a:pt x="915" y="229"/>
                    </a:cubicBezTo>
                    <a:cubicBezTo>
                      <a:pt x="925" y="229"/>
                      <a:pt x="925" y="229"/>
                      <a:pt x="925" y="229"/>
                    </a:cubicBezTo>
                    <a:lnTo>
                      <a:pt x="925" y="233"/>
                    </a:lnTo>
                    <a:close/>
                    <a:moveTo>
                      <a:pt x="925" y="167"/>
                    </a:moveTo>
                    <a:cubicBezTo>
                      <a:pt x="915" y="167"/>
                      <a:pt x="915" y="167"/>
                      <a:pt x="915" y="167"/>
                    </a:cubicBezTo>
                    <a:cubicBezTo>
                      <a:pt x="915" y="164"/>
                      <a:pt x="915" y="164"/>
                      <a:pt x="915" y="164"/>
                    </a:cubicBezTo>
                    <a:cubicBezTo>
                      <a:pt x="925" y="164"/>
                      <a:pt x="925" y="164"/>
                      <a:pt x="925" y="164"/>
                    </a:cubicBezTo>
                    <a:lnTo>
                      <a:pt x="925" y="167"/>
                    </a:lnTo>
                    <a:close/>
                    <a:moveTo>
                      <a:pt x="929" y="229"/>
                    </a:moveTo>
                    <a:cubicBezTo>
                      <a:pt x="930" y="229"/>
                      <a:pt x="930" y="229"/>
                      <a:pt x="930" y="229"/>
                    </a:cubicBezTo>
                    <a:cubicBezTo>
                      <a:pt x="930" y="233"/>
                      <a:pt x="930" y="233"/>
                      <a:pt x="930" y="233"/>
                    </a:cubicBezTo>
                    <a:cubicBezTo>
                      <a:pt x="929" y="233"/>
                      <a:pt x="929" y="233"/>
                      <a:pt x="929" y="233"/>
                    </a:cubicBezTo>
                    <a:lnTo>
                      <a:pt x="929" y="229"/>
                    </a:lnTo>
                    <a:close/>
                    <a:moveTo>
                      <a:pt x="934" y="293"/>
                    </a:moveTo>
                    <a:cubicBezTo>
                      <a:pt x="932" y="292"/>
                      <a:pt x="930" y="291"/>
                      <a:pt x="930" y="289"/>
                    </a:cubicBezTo>
                    <a:cubicBezTo>
                      <a:pt x="936" y="286"/>
                      <a:pt x="936" y="286"/>
                      <a:pt x="936" y="286"/>
                    </a:cubicBezTo>
                    <a:cubicBezTo>
                      <a:pt x="957" y="286"/>
                      <a:pt x="957" y="286"/>
                      <a:pt x="957" y="286"/>
                    </a:cubicBezTo>
                    <a:cubicBezTo>
                      <a:pt x="959" y="293"/>
                      <a:pt x="959" y="293"/>
                      <a:pt x="959" y="293"/>
                    </a:cubicBezTo>
                    <a:lnTo>
                      <a:pt x="934" y="293"/>
                    </a:lnTo>
                    <a:close/>
                    <a:moveTo>
                      <a:pt x="958" y="268"/>
                    </a:moveTo>
                    <a:cubicBezTo>
                      <a:pt x="938" y="268"/>
                      <a:pt x="938" y="268"/>
                      <a:pt x="938" y="268"/>
                    </a:cubicBezTo>
                    <a:cubicBezTo>
                      <a:pt x="936" y="265"/>
                      <a:pt x="936" y="265"/>
                      <a:pt x="936" y="265"/>
                    </a:cubicBezTo>
                    <a:cubicBezTo>
                      <a:pt x="939" y="262"/>
                      <a:pt x="939" y="262"/>
                      <a:pt x="939" y="262"/>
                    </a:cubicBezTo>
                    <a:cubicBezTo>
                      <a:pt x="959" y="262"/>
                      <a:pt x="959" y="262"/>
                      <a:pt x="959" y="262"/>
                    </a:cubicBezTo>
                    <a:cubicBezTo>
                      <a:pt x="961" y="265"/>
                      <a:pt x="961" y="265"/>
                      <a:pt x="961" y="265"/>
                    </a:cubicBezTo>
                    <a:lnTo>
                      <a:pt x="958" y="268"/>
                    </a:lnTo>
                    <a:close/>
                    <a:moveTo>
                      <a:pt x="965" y="263"/>
                    </a:moveTo>
                    <a:cubicBezTo>
                      <a:pt x="963" y="264"/>
                      <a:pt x="963" y="264"/>
                      <a:pt x="963" y="264"/>
                    </a:cubicBezTo>
                    <a:cubicBezTo>
                      <a:pt x="959" y="260"/>
                      <a:pt x="959" y="260"/>
                      <a:pt x="959" y="260"/>
                    </a:cubicBezTo>
                    <a:cubicBezTo>
                      <a:pt x="961" y="244"/>
                      <a:pt x="961" y="244"/>
                      <a:pt x="961" y="244"/>
                    </a:cubicBezTo>
                    <a:cubicBezTo>
                      <a:pt x="963" y="238"/>
                      <a:pt x="963" y="238"/>
                      <a:pt x="963" y="238"/>
                    </a:cubicBezTo>
                    <a:cubicBezTo>
                      <a:pt x="965" y="238"/>
                      <a:pt x="967" y="239"/>
                      <a:pt x="967" y="241"/>
                    </a:cubicBezTo>
                    <a:lnTo>
                      <a:pt x="965" y="263"/>
                    </a:lnTo>
                    <a:close/>
                    <a:moveTo>
                      <a:pt x="973" y="293"/>
                    </a:moveTo>
                    <a:cubicBezTo>
                      <a:pt x="971" y="292"/>
                      <a:pt x="970" y="291"/>
                      <a:pt x="970" y="289"/>
                    </a:cubicBezTo>
                    <a:cubicBezTo>
                      <a:pt x="976" y="286"/>
                      <a:pt x="976" y="286"/>
                      <a:pt x="976" y="286"/>
                    </a:cubicBezTo>
                    <a:cubicBezTo>
                      <a:pt x="994" y="286"/>
                      <a:pt x="994" y="286"/>
                      <a:pt x="994" y="286"/>
                    </a:cubicBezTo>
                    <a:cubicBezTo>
                      <a:pt x="996" y="293"/>
                      <a:pt x="996" y="293"/>
                      <a:pt x="996" y="293"/>
                    </a:cubicBezTo>
                    <a:lnTo>
                      <a:pt x="973" y="293"/>
                    </a:lnTo>
                    <a:close/>
                    <a:moveTo>
                      <a:pt x="1002" y="289"/>
                    </a:moveTo>
                    <a:cubicBezTo>
                      <a:pt x="1001" y="291"/>
                      <a:pt x="1000" y="292"/>
                      <a:pt x="998" y="293"/>
                    </a:cubicBezTo>
                    <a:cubicBezTo>
                      <a:pt x="996" y="286"/>
                      <a:pt x="996" y="286"/>
                      <a:pt x="996" y="286"/>
                    </a:cubicBezTo>
                    <a:cubicBezTo>
                      <a:pt x="998" y="270"/>
                      <a:pt x="998" y="270"/>
                      <a:pt x="998" y="270"/>
                    </a:cubicBezTo>
                    <a:cubicBezTo>
                      <a:pt x="1003" y="266"/>
                      <a:pt x="1003" y="266"/>
                      <a:pt x="1003" y="266"/>
                    </a:cubicBezTo>
                    <a:cubicBezTo>
                      <a:pt x="1004" y="267"/>
                      <a:pt x="1004" y="267"/>
                      <a:pt x="1004" y="267"/>
                    </a:cubicBezTo>
                    <a:lnTo>
                      <a:pt x="1002" y="289"/>
                    </a:lnTo>
                    <a:close/>
                    <a:moveTo>
                      <a:pt x="1004" y="263"/>
                    </a:moveTo>
                    <a:cubicBezTo>
                      <a:pt x="1003" y="264"/>
                      <a:pt x="1003" y="264"/>
                      <a:pt x="1003" y="264"/>
                    </a:cubicBezTo>
                    <a:cubicBezTo>
                      <a:pt x="999" y="260"/>
                      <a:pt x="999" y="260"/>
                      <a:pt x="999" y="260"/>
                    </a:cubicBezTo>
                    <a:cubicBezTo>
                      <a:pt x="1000" y="244"/>
                      <a:pt x="1000" y="244"/>
                      <a:pt x="1000" y="244"/>
                    </a:cubicBezTo>
                    <a:cubicBezTo>
                      <a:pt x="1003" y="238"/>
                      <a:pt x="1003" y="238"/>
                      <a:pt x="1003" y="238"/>
                    </a:cubicBezTo>
                    <a:cubicBezTo>
                      <a:pt x="1005" y="238"/>
                      <a:pt x="1006" y="239"/>
                      <a:pt x="1007" y="241"/>
                    </a:cubicBezTo>
                    <a:lnTo>
                      <a:pt x="1004" y="263"/>
                    </a:lnTo>
                    <a:close/>
                    <a:moveTo>
                      <a:pt x="1009" y="113"/>
                    </a:moveTo>
                    <a:cubicBezTo>
                      <a:pt x="1008" y="114"/>
                      <a:pt x="1008" y="114"/>
                      <a:pt x="1007" y="115"/>
                    </a:cubicBezTo>
                    <a:cubicBezTo>
                      <a:pt x="1006" y="112"/>
                      <a:pt x="1006" y="112"/>
                      <a:pt x="1006" y="112"/>
                    </a:cubicBezTo>
                    <a:cubicBezTo>
                      <a:pt x="1007" y="106"/>
                      <a:pt x="1007" y="106"/>
                      <a:pt x="1007" y="106"/>
                    </a:cubicBezTo>
                    <a:cubicBezTo>
                      <a:pt x="1009" y="104"/>
                      <a:pt x="1009" y="104"/>
                      <a:pt x="1009" y="104"/>
                    </a:cubicBezTo>
                    <a:cubicBezTo>
                      <a:pt x="1010" y="104"/>
                      <a:pt x="1010" y="104"/>
                      <a:pt x="1010" y="104"/>
                    </a:cubicBezTo>
                    <a:lnTo>
                      <a:pt x="1009" y="113"/>
                    </a:lnTo>
                    <a:close/>
                    <a:moveTo>
                      <a:pt x="1010" y="103"/>
                    </a:moveTo>
                    <a:cubicBezTo>
                      <a:pt x="1009" y="103"/>
                      <a:pt x="1009" y="103"/>
                      <a:pt x="1009" y="103"/>
                    </a:cubicBezTo>
                    <a:cubicBezTo>
                      <a:pt x="1007" y="101"/>
                      <a:pt x="1007" y="101"/>
                      <a:pt x="1007" y="101"/>
                    </a:cubicBezTo>
                    <a:cubicBezTo>
                      <a:pt x="1008" y="95"/>
                      <a:pt x="1008" y="95"/>
                      <a:pt x="1008" y="95"/>
                    </a:cubicBezTo>
                    <a:cubicBezTo>
                      <a:pt x="1009" y="92"/>
                      <a:pt x="1009" y="92"/>
                      <a:pt x="1009" y="92"/>
                    </a:cubicBezTo>
                    <a:cubicBezTo>
                      <a:pt x="1010" y="93"/>
                      <a:pt x="1010" y="93"/>
                      <a:pt x="1011" y="94"/>
                    </a:cubicBezTo>
                    <a:lnTo>
                      <a:pt x="1010" y="103"/>
                    </a:lnTo>
                    <a:close/>
                    <a:moveTo>
                      <a:pt x="1013" y="104"/>
                    </a:moveTo>
                    <a:cubicBezTo>
                      <a:pt x="1013" y="104"/>
                      <a:pt x="1013" y="104"/>
                      <a:pt x="1013" y="104"/>
                    </a:cubicBezTo>
                    <a:cubicBezTo>
                      <a:pt x="1015" y="106"/>
                      <a:pt x="1015" y="106"/>
                      <a:pt x="1015" y="106"/>
                    </a:cubicBezTo>
                    <a:cubicBezTo>
                      <a:pt x="1014" y="112"/>
                      <a:pt x="1014" y="112"/>
                      <a:pt x="1014" y="112"/>
                    </a:cubicBezTo>
                    <a:cubicBezTo>
                      <a:pt x="1013" y="115"/>
                      <a:pt x="1013" y="115"/>
                      <a:pt x="1013" y="115"/>
                    </a:cubicBezTo>
                    <a:cubicBezTo>
                      <a:pt x="1012" y="114"/>
                      <a:pt x="1012" y="114"/>
                      <a:pt x="1012" y="113"/>
                    </a:cubicBezTo>
                    <a:lnTo>
                      <a:pt x="1013" y="104"/>
                    </a:lnTo>
                    <a:close/>
                    <a:moveTo>
                      <a:pt x="1012" y="263"/>
                    </a:moveTo>
                    <a:cubicBezTo>
                      <a:pt x="1014" y="241"/>
                      <a:pt x="1014" y="241"/>
                      <a:pt x="1014" y="241"/>
                    </a:cubicBezTo>
                    <a:cubicBezTo>
                      <a:pt x="1020" y="243"/>
                      <a:pt x="1020" y="243"/>
                      <a:pt x="1020" y="243"/>
                    </a:cubicBezTo>
                    <a:cubicBezTo>
                      <a:pt x="1018" y="260"/>
                      <a:pt x="1018" y="260"/>
                      <a:pt x="1018" y="260"/>
                    </a:cubicBezTo>
                    <a:cubicBezTo>
                      <a:pt x="1013" y="264"/>
                      <a:pt x="1013" y="264"/>
                      <a:pt x="1013" y="264"/>
                    </a:cubicBezTo>
                    <a:lnTo>
                      <a:pt x="1012" y="263"/>
                    </a:lnTo>
                    <a:close/>
                    <a:moveTo>
                      <a:pt x="1015" y="265"/>
                    </a:moveTo>
                    <a:cubicBezTo>
                      <a:pt x="1018" y="262"/>
                      <a:pt x="1018" y="262"/>
                      <a:pt x="1018" y="262"/>
                    </a:cubicBezTo>
                    <a:cubicBezTo>
                      <a:pt x="1038" y="262"/>
                      <a:pt x="1038" y="262"/>
                      <a:pt x="1038" y="262"/>
                    </a:cubicBezTo>
                    <a:cubicBezTo>
                      <a:pt x="1041" y="265"/>
                      <a:pt x="1041" y="265"/>
                      <a:pt x="1041" y="265"/>
                    </a:cubicBezTo>
                    <a:cubicBezTo>
                      <a:pt x="1037" y="268"/>
                      <a:pt x="1037" y="268"/>
                      <a:pt x="1037" y="268"/>
                    </a:cubicBezTo>
                    <a:cubicBezTo>
                      <a:pt x="1018" y="268"/>
                      <a:pt x="1018" y="268"/>
                      <a:pt x="1018" y="268"/>
                    </a:cubicBezTo>
                    <a:lnTo>
                      <a:pt x="1015" y="265"/>
                    </a:lnTo>
                    <a:close/>
                    <a:moveTo>
                      <a:pt x="1041" y="289"/>
                    </a:moveTo>
                    <a:cubicBezTo>
                      <a:pt x="1041" y="291"/>
                      <a:pt x="1039" y="292"/>
                      <a:pt x="1037" y="293"/>
                    </a:cubicBezTo>
                    <a:cubicBezTo>
                      <a:pt x="1036" y="286"/>
                      <a:pt x="1036" y="286"/>
                      <a:pt x="1036" y="286"/>
                    </a:cubicBezTo>
                    <a:cubicBezTo>
                      <a:pt x="1037" y="270"/>
                      <a:pt x="1037" y="270"/>
                      <a:pt x="1037" y="270"/>
                    </a:cubicBezTo>
                    <a:cubicBezTo>
                      <a:pt x="1042" y="266"/>
                      <a:pt x="1042" y="266"/>
                      <a:pt x="1042" y="266"/>
                    </a:cubicBezTo>
                    <a:cubicBezTo>
                      <a:pt x="1044" y="267"/>
                      <a:pt x="1044" y="267"/>
                      <a:pt x="1044" y="267"/>
                    </a:cubicBezTo>
                    <a:lnTo>
                      <a:pt x="1041" y="289"/>
                    </a:lnTo>
                    <a:close/>
                    <a:moveTo>
                      <a:pt x="1044" y="263"/>
                    </a:moveTo>
                    <a:cubicBezTo>
                      <a:pt x="1042" y="264"/>
                      <a:pt x="1042" y="264"/>
                      <a:pt x="1042" y="264"/>
                    </a:cubicBezTo>
                    <a:cubicBezTo>
                      <a:pt x="1038" y="260"/>
                      <a:pt x="1038" y="260"/>
                      <a:pt x="1038" y="260"/>
                    </a:cubicBezTo>
                    <a:cubicBezTo>
                      <a:pt x="1040" y="244"/>
                      <a:pt x="1040" y="244"/>
                      <a:pt x="1040" y="244"/>
                    </a:cubicBezTo>
                    <a:cubicBezTo>
                      <a:pt x="1043" y="238"/>
                      <a:pt x="1043" y="238"/>
                      <a:pt x="1043" y="238"/>
                    </a:cubicBezTo>
                    <a:cubicBezTo>
                      <a:pt x="1045" y="238"/>
                      <a:pt x="1046" y="239"/>
                      <a:pt x="1046" y="241"/>
                    </a:cubicBezTo>
                    <a:lnTo>
                      <a:pt x="1044" y="263"/>
                    </a:lnTo>
                    <a:close/>
                    <a:moveTo>
                      <a:pt x="984" y="68"/>
                    </a:moveTo>
                    <a:cubicBezTo>
                      <a:pt x="1027" y="68"/>
                      <a:pt x="1027" y="68"/>
                      <a:pt x="1027" y="68"/>
                    </a:cubicBezTo>
                    <a:cubicBezTo>
                      <a:pt x="1027" y="51"/>
                      <a:pt x="1027" y="51"/>
                      <a:pt x="1027" y="51"/>
                    </a:cubicBezTo>
                    <a:cubicBezTo>
                      <a:pt x="984" y="51"/>
                      <a:pt x="984" y="51"/>
                      <a:pt x="984" y="51"/>
                    </a:cubicBezTo>
                    <a:lnTo>
                      <a:pt x="984" y="68"/>
                    </a:lnTo>
                    <a:close/>
                    <a:moveTo>
                      <a:pt x="1013" y="52"/>
                    </a:moveTo>
                    <a:cubicBezTo>
                      <a:pt x="1018" y="52"/>
                      <a:pt x="1018" y="52"/>
                      <a:pt x="1018" y="52"/>
                    </a:cubicBezTo>
                    <a:cubicBezTo>
                      <a:pt x="1018" y="67"/>
                      <a:pt x="1018" y="67"/>
                      <a:pt x="1018" y="67"/>
                    </a:cubicBezTo>
                    <a:cubicBezTo>
                      <a:pt x="1013" y="67"/>
                      <a:pt x="1013" y="67"/>
                      <a:pt x="1013" y="67"/>
                    </a:cubicBezTo>
                    <a:lnTo>
                      <a:pt x="1013" y="52"/>
                    </a:lnTo>
                    <a:close/>
                    <a:moveTo>
                      <a:pt x="1008" y="52"/>
                    </a:moveTo>
                    <a:cubicBezTo>
                      <a:pt x="1012" y="52"/>
                      <a:pt x="1012" y="52"/>
                      <a:pt x="1012" y="52"/>
                    </a:cubicBezTo>
                    <a:cubicBezTo>
                      <a:pt x="1012" y="67"/>
                      <a:pt x="1012" y="67"/>
                      <a:pt x="1012" y="67"/>
                    </a:cubicBezTo>
                    <a:cubicBezTo>
                      <a:pt x="1008" y="67"/>
                      <a:pt x="1008" y="67"/>
                      <a:pt x="1008" y="67"/>
                    </a:cubicBezTo>
                    <a:lnTo>
                      <a:pt x="1008" y="52"/>
                    </a:lnTo>
                    <a:close/>
                    <a:moveTo>
                      <a:pt x="1002" y="52"/>
                    </a:moveTo>
                    <a:cubicBezTo>
                      <a:pt x="1006" y="52"/>
                      <a:pt x="1006" y="52"/>
                      <a:pt x="1006" y="52"/>
                    </a:cubicBezTo>
                    <a:cubicBezTo>
                      <a:pt x="1006" y="67"/>
                      <a:pt x="1006" y="67"/>
                      <a:pt x="1006" y="67"/>
                    </a:cubicBezTo>
                    <a:cubicBezTo>
                      <a:pt x="1002" y="67"/>
                      <a:pt x="1002" y="67"/>
                      <a:pt x="1002" y="67"/>
                    </a:cubicBezTo>
                    <a:lnTo>
                      <a:pt x="1002" y="52"/>
                    </a:lnTo>
                    <a:close/>
                    <a:moveTo>
                      <a:pt x="996" y="52"/>
                    </a:moveTo>
                    <a:cubicBezTo>
                      <a:pt x="1000" y="52"/>
                      <a:pt x="1000" y="52"/>
                      <a:pt x="1000" y="52"/>
                    </a:cubicBezTo>
                    <a:cubicBezTo>
                      <a:pt x="1000" y="67"/>
                      <a:pt x="1000" y="67"/>
                      <a:pt x="1000" y="67"/>
                    </a:cubicBezTo>
                    <a:cubicBezTo>
                      <a:pt x="996" y="67"/>
                      <a:pt x="996" y="67"/>
                      <a:pt x="996" y="67"/>
                    </a:cubicBezTo>
                    <a:lnTo>
                      <a:pt x="996" y="52"/>
                    </a:lnTo>
                    <a:close/>
                    <a:moveTo>
                      <a:pt x="991" y="52"/>
                    </a:moveTo>
                    <a:cubicBezTo>
                      <a:pt x="995" y="52"/>
                      <a:pt x="995" y="52"/>
                      <a:pt x="995" y="52"/>
                    </a:cubicBezTo>
                    <a:cubicBezTo>
                      <a:pt x="995" y="67"/>
                      <a:pt x="995" y="67"/>
                      <a:pt x="995" y="67"/>
                    </a:cubicBezTo>
                    <a:cubicBezTo>
                      <a:pt x="991" y="67"/>
                      <a:pt x="991" y="67"/>
                      <a:pt x="991" y="67"/>
                    </a:cubicBezTo>
                    <a:lnTo>
                      <a:pt x="991" y="52"/>
                    </a:lnTo>
                    <a:close/>
                    <a:moveTo>
                      <a:pt x="985" y="52"/>
                    </a:moveTo>
                    <a:cubicBezTo>
                      <a:pt x="989" y="52"/>
                      <a:pt x="989" y="52"/>
                      <a:pt x="989" y="52"/>
                    </a:cubicBezTo>
                    <a:cubicBezTo>
                      <a:pt x="989" y="67"/>
                      <a:pt x="989" y="67"/>
                      <a:pt x="989" y="67"/>
                    </a:cubicBezTo>
                    <a:cubicBezTo>
                      <a:pt x="985" y="67"/>
                      <a:pt x="985" y="67"/>
                      <a:pt x="985" y="67"/>
                    </a:cubicBezTo>
                    <a:lnTo>
                      <a:pt x="985" y="52"/>
                    </a:lnTo>
                    <a:close/>
                    <a:moveTo>
                      <a:pt x="554" y="416"/>
                    </a:moveTo>
                    <a:cubicBezTo>
                      <a:pt x="553" y="416"/>
                      <a:pt x="553" y="416"/>
                      <a:pt x="553" y="416"/>
                    </a:cubicBezTo>
                    <a:cubicBezTo>
                      <a:pt x="553" y="434"/>
                      <a:pt x="553" y="434"/>
                      <a:pt x="553" y="434"/>
                    </a:cubicBezTo>
                    <a:cubicBezTo>
                      <a:pt x="554" y="434"/>
                      <a:pt x="554" y="434"/>
                      <a:pt x="554" y="434"/>
                    </a:cubicBezTo>
                    <a:lnTo>
                      <a:pt x="554" y="416"/>
                    </a:lnTo>
                    <a:close/>
                    <a:moveTo>
                      <a:pt x="547" y="416"/>
                    </a:moveTo>
                    <a:cubicBezTo>
                      <a:pt x="545" y="416"/>
                      <a:pt x="545" y="416"/>
                      <a:pt x="545" y="416"/>
                    </a:cubicBezTo>
                    <a:cubicBezTo>
                      <a:pt x="545" y="434"/>
                      <a:pt x="545" y="434"/>
                      <a:pt x="545" y="434"/>
                    </a:cubicBezTo>
                    <a:cubicBezTo>
                      <a:pt x="547" y="434"/>
                      <a:pt x="547" y="434"/>
                      <a:pt x="547" y="434"/>
                    </a:cubicBezTo>
                    <a:lnTo>
                      <a:pt x="547" y="416"/>
                    </a:lnTo>
                    <a:close/>
                    <a:moveTo>
                      <a:pt x="507" y="434"/>
                    </a:moveTo>
                    <a:cubicBezTo>
                      <a:pt x="508" y="434"/>
                      <a:pt x="508" y="434"/>
                      <a:pt x="508" y="434"/>
                    </a:cubicBezTo>
                    <a:cubicBezTo>
                      <a:pt x="508" y="416"/>
                      <a:pt x="508" y="416"/>
                      <a:pt x="508" y="416"/>
                    </a:cubicBezTo>
                    <a:cubicBezTo>
                      <a:pt x="507" y="416"/>
                      <a:pt x="507" y="416"/>
                      <a:pt x="507" y="416"/>
                    </a:cubicBezTo>
                    <a:lnTo>
                      <a:pt x="507" y="434"/>
                    </a:lnTo>
                    <a:close/>
                    <a:moveTo>
                      <a:pt x="498" y="434"/>
                    </a:moveTo>
                    <a:cubicBezTo>
                      <a:pt x="501" y="434"/>
                      <a:pt x="501" y="434"/>
                      <a:pt x="501" y="434"/>
                    </a:cubicBezTo>
                    <a:cubicBezTo>
                      <a:pt x="501" y="400"/>
                      <a:pt x="501" y="400"/>
                      <a:pt x="501" y="400"/>
                    </a:cubicBezTo>
                    <a:cubicBezTo>
                      <a:pt x="498" y="400"/>
                      <a:pt x="498" y="400"/>
                      <a:pt x="498" y="400"/>
                    </a:cubicBezTo>
                    <a:lnTo>
                      <a:pt x="498" y="434"/>
                    </a:lnTo>
                    <a:close/>
                    <a:moveTo>
                      <a:pt x="540" y="400"/>
                    </a:moveTo>
                    <a:cubicBezTo>
                      <a:pt x="537" y="400"/>
                      <a:pt x="537" y="400"/>
                      <a:pt x="537" y="400"/>
                    </a:cubicBezTo>
                    <a:cubicBezTo>
                      <a:pt x="537" y="434"/>
                      <a:pt x="537" y="434"/>
                      <a:pt x="537" y="434"/>
                    </a:cubicBezTo>
                    <a:cubicBezTo>
                      <a:pt x="540" y="434"/>
                      <a:pt x="540" y="434"/>
                      <a:pt x="540" y="434"/>
                    </a:cubicBezTo>
                    <a:lnTo>
                      <a:pt x="540" y="400"/>
                    </a:lnTo>
                    <a:close/>
                    <a:moveTo>
                      <a:pt x="748" y="376"/>
                    </a:moveTo>
                    <a:cubicBezTo>
                      <a:pt x="691" y="398"/>
                      <a:pt x="691" y="398"/>
                      <a:pt x="691" y="398"/>
                    </a:cubicBezTo>
                    <a:cubicBezTo>
                      <a:pt x="683" y="401"/>
                      <a:pt x="683" y="406"/>
                      <a:pt x="691" y="408"/>
                    </a:cubicBezTo>
                    <a:cubicBezTo>
                      <a:pt x="748" y="430"/>
                      <a:pt x="748" y="430"/>
                      <a:pt x="748" y="430"/>
                    </a:cubicBezTo>
                    <a:cubicBezTo>
                      <a:pt x="752" y="431"/>
                      <a:pt x="755" y="429"/>
                      <a:pt x="755" y="425"/>
                    </a:cubicBezTo>
                    <a:cubicBezTo>
                      <a:pt x="755" y="381"/>
                      <a:pt x="755" y="381"/>
                      <a:pt x="755" y="381"/>
                    </a:cubicBezTo>
                    <a:cubicBezTo>
                      <a:pt x="755" y="377"/>
                      <a:pt x="752" y="375"/>
                      <a:pt x="748" y="376"/>
                    </a:cubicBezTo>
                    <a:close/>
                    <a:moveTo>
                      <a:pt x="530" y="416"/>
                    </a:moveTo>
                    <a:cubicBezTo>
                      <a:pt x="529" y="416"/>
                      <a:pt x="529" y="416"/>
                      <a:pt x="529" y="416"/>
                    </a:cubicBezTo>
                    <a:cubicBezTo>
                      <a:pt x="529" y="434"/>
                      <a:pt x="529" y="434"/>
                      <a:pt x="529" y="434"/>
                    </a:cubicBezTo>
                    <a:cubicBezTo>
                      <a:pt x="530" y="434"/>
                      <a:pt x="530" y="434"/>
                      <a:pt x="530" y="434"/>
                    </a:cubicBezTo>
                    <a:lnTo>
                      <a:pt x="530" y="416"/>
                    </a:lnTo>
                    <a:close/>
                    <a:moveTo>
                      <a:pt x="938" y="398"/>
                    </a:moveTo>
                    <a:cubicBezTo>
                      <a:pt x="881" y="377"/>
                      <a:pt x="881" y="377"/>
                      <a:pt x="881" y="377"/>
                    </a:cubicBezTo>
                    <a:cubicBezTo>
                      <a:pt x="877" y="375"/>
                      <a:pt x="874" y="378"/>
                      <a:pt x="874" y="382"/>
                    </a:cubicBezTo>
                    <a:cubicBezTo>
                      <a:pt x="874" y="426"/>
                      <a:pt x="874" y="426"/>
                      <a:pt x="874" y="426"/>
                    </a:cubicBezTo>
                    <a:cubicBezTo>
                      <a:pt x="874" y="430"/>
                      <a:pt x="877" y="432"/>
                      <a:pt x="881" y="430"/>
                    </a:cubicBezTo>
                    <a:cubicBezTo>
                      <a:pt x="938" y="409"/>
                      <a:pt x="938" y="409"/>
                      <a:pt x="938" y="409"/>
                    </a:cubicBezTo>
                    <a:cubicBezTo>
                      <a:pt x="946" y="406"/>
                      <a:pt x="946" y="401"/>
                      <a:pt x="938" y="398"/>
                    </a:cubicBezTo>
                    <a:close/>
                    <a:moveTo>
                      <a:pt x="637" y="345"/>
                    </a:moveTo>
                    <a:cubicBezTo>
                      <a:pt x="508" y="345"/>
                      <a:pt x="508" y="345"/>
                      <a:pt x="508" y="345"/>
                    </a:cubicBezTo>
                    <a:cubicBezTo>
                      <a:pt x="491" y="345"/>
                      <a:pt x="478" y="358"/>
                      <a:pt x="478" y="374"/>
                    </a:cubicBezTo>
                    <a:cubicBezTo>
                      <a:pt x="478" y="420"/>
                      <a:pt x="478" y="420"/>
                      <a:pt x="478" y="420"/>
                    </a:cubicBezTo>
                    <a:cubicBezTo>
                      <a:pt x="478" y="436"/>
                      <a:pt x="491" y="450"/>
                      <a:pt x="508" y="450"/>
                    </a:cubicBezTo>
                    <a:cubicBezTo>
                      <a:pt x="637" y="450"/>
                      <a:pt x="637" y="450"/>
                      <a:pt x="637" y="450"/>
                    </a:cubicBezTo>
                    <a:cubicBezTo>
                      <a:pt x="653" y="450"/>
                      <a:pt x="666" y="436"/>
                      <a:pt x="666" y="420"/>
                    </a:cubicBezTo>
                    <a:cubicBezTo>
                      <a:pt x="666" y="374"/>
                      <a:pt x="666" y="374"/>
                      <a:pt x="666" y="374"/>
                    </a:cubicBezTo>
                    <a:cubicBezTo>
                      <a:pt x="666" y="358"/>
                      <a:pt x="653" y="345"/>
                      <a:pt x="637" y="345"/>
                    </a:cubicBezTo>
                    <a:close/>
                    <a:moveTo>
                      <a:pt x="557" y="441"/>
                    </a:moveTo>
                    <a:cubicBezTo>
                      <a:pt x="508" y="441"/>
                      <a:pt x="508" y="441"/>
                      <a:pt x="508" y="441"/>
                    </a:cubicBezTo>
                    <a:cubicBezTo>
                      <a:pt x="496" y="441"/>
                      <a:pt x="486" y="431"/>
                      <a:pt x="486" y="419"/>
                    </a:cubicBezTo>
                    <a:cubicBezTo>
                      <a:pt x="486" y="376"/>
                      <a:pt x="486" y="376"/>
                      <a:pt x="486" y="376"/>
                    </a:cubicBezTo>
                    <a:cubicBezTo>
                      <a:pt x="486" y="363"/>
                      <a:pt x="496" y="353"/>
                      <a:pt x="508" y="353"/>
                    </a:cubicBezTo>
                    <a:cubicBezTo>
                      <a:pt x="557" y="353"/>
                      <a:pt x="557" y="353"/>
                      <a:pt x="557" y="353"/>
                    </a:cubicBezTo>
                    <a:lnTo>
                      <a:pt x="557" y="441"/>
                    </a:lnTo>
                    <a:close/>
                    <a:moveTo>
                      <a:pt x="562" y="434"/>
                    </a:moveTo>
                    <a:cubicBezTo>
                      <a:pt x="560" y="434"/>
                      <a:pt x="560" y="434"/>
                      <a:pt x="560" y="434"/>
                    </a:cubicBezTo>
                    <a:cubicBezTo>
                      <a:pt x="560" y="416"/>
                      <a:pt x="560" y="416"/>
                      <a:pt x="560" y="416"/>
                    </a:cubicBezTo>
                    <a:cubicBezTo>
                      <a:pt x="562" y="416"/>
                      <a:pt x="562" y="416"/>
                      <a:pt x="562" y="416"/>
                    </a:cubicBezTo>
                    <a:lnTo>
                      <a:pt x="562" y="434"/>
                    </a:lnTo>
                    <a:close/>
                    <a:moveTo>
                      <a:pt x="569" y="434"/>
                    </a:moveTo>
                    <a:cubicBezTo>
                      <a:pt x="568" y="434"/>
                      <a:pt x="568" y="434"/>
                      <a:pt x="568" y="434"/>
                    </a:cubicBezTo>
                    <a:cubicBezTo>
                      <a:pt x="568" y="416"/>
                      <a:pt x="568" y="416"/>
                      <a:pt x="568" y="416"/>
                    </a:cubicBezTo>
                    <a:cubicBezTo>
                      <a:pt x="569" y="416"/>
                      <a:pt x="569" y="416"/>
                      <a:pt x="569" y="416"/>
                    </a:cubicBezTo>
                    <a:lnTo>
                      <a:pt x="569" y="434"/>
                    </a:lnTo>
                    <a:close/>
                    <a:moveTo>
                      <a:pt x="579" y="434"/>
                    </a:moveTo>
                    <a:cubicBezTo>
                      <a:pt x="576" y="434"/>
                      <a:pt x="576" y="434"/>
                      <a:pt x="576" y="434"/>
                    </a:cubicBezTo>
                    <a:cubicBezTo>
                      <a:pt x="576" y="400"/>
                      <a:pt x="576" y="400"/>
                      <a:pt x="576" y="400"/>
                    </a:cubicBezTo>
                    <a:cubicBezTo>
                      <a:pt x="579" y="400"/>
                      <a:pt x="579" y="400"/>
                      <a:pt x="579" y="400"/>
                    </a:cubicBezTo>
                    <a:lnTo>
                      <a:pt x="579" y="434"/>
                    </a:lnTo>
                    <a:close/>
                    <a:moveTo>
                      <a:pt x="586" y="434"/>
                    </a:moveTo>
                    <a:cubicBezTo>
                      <a:pt x="584" y="434"/>
                      <a:pt x="584" y="434"/>
                      <a:pt x="584" y="434"/>
                    </a:cubicBezTo>
                    <a:cubicBezTo>
                      <a:pt x="584" y="416"/>
                      <a:pt x="584" y="416"/>
                      <a:pt x="584" y="416"/>
                    </a:cubicBezTo>
                    <a:cubicBezTo>
                      <a:pt x="586" y="416"/>
                      <a:pt x="586" y="416"/>
                      <a:pt x="586" y="416"/>
                    </a:cubicBezTo>
                    <a:lnTo>
                      <a:pt x="586" y="434"/>
                    </a:lnTo>
                    <a:close/>
                    <a:moveTo>
                      <a:pt x="593" y="434"/>
                    </a:moveTo>
                    <a:cubicBezTo>
                      <a:pt x="592" y="434"/>
                      <a:pt x="592" y="434"/>
                      <a:pt x="592" y="434"/>
                    </a:cubicBezTo>
                    <a:cubicBezTo>
                      <a:pt x="592" y="416"/>
                      <a:pt x="592" y="416"/>
                      <a:pt x="592" y="416"/>
                    </a:cubicBezTo>
                    <a:cubicBezTo>
                      <a:pt x="593" y="416"/>
                      <a:pt x="593" y="416"/>
                      <a:pt x="593" y="416"/>
                    </a:cubicBezTo>
                    <a:lnTo>
                      <a:pt x="593" y="434"/>
                    </a:lnTo>
                    <a:close/>
                    <a:moveTo>
                      <a:pt x="600" y="434"/>
                    </a:moveTo>
                    <a:cubicBezTo>
                      <a:pt x="599" y="434"/>
                      <a:pt x="599" y="434"/>
                      <a:pt x="599" y="434"/>
                    </a:cubicBezTo>
                    <a:cubicBezTo>
                      <a:pt x="599" y="416"/>
                      <a:pt x="599" y="416"/>
                      <a:pt x="599" y="416"/>
                    </a:cubicBezTo>
                    <a:cubicBezTo>
                      <a:pt x="600" y="416"/>
                      <a:pt x="600" y="416"/>
                      <a:pt x="600" y="416"/>
                    </a:cubicBezTo>
                    <a:lnTo>
                      <a:pt x="600" y="434"/>
                    </a:lnTo>
                    <a:close/>
                    <a:moveTo>
                      <a:pt x="608" y="434"/>
                    </a:moveTo>
                    <a:cubicBezTo>
                      <a:pt x="607" y="434"/>
                      <a:pt x="607" y="434"/>
                      <a:pt x="607" y="434"/>
                    </a:cubicBezTo>
                    <a:cubicBezTo>
                      <a:pt x="607" y="416"/>
                      <a:pt x="607" y="416"/>
                      <a:pt x="607" y="416"/>
                    </a:cubicBezTo>
                    <a:cubicBezTo>
                      <a:pt x="608" y="416"/>
                      <a:pt x="608" y="416"/>
                      <a:pt x="608" y="416"/>
                    </a:cubicBezTo>
                    <a:lnTo>
                      <a:pt x="608" y="434"/>
                    </a:lnTo>
                    <a:close/>
                    <a:moveTo>
                      <a:pt x="618" y="434"/>
                    </a:moveTo>
                    <a:cubicBezTo>
                      <a:pt x="615" y="434"/>
                      <a:pt x="615" y="434"/>
                      <a:pt x="615" y="434"/>
                    </a:cubicBezTo>
                    <a:cubicBezTo>
                      <a:pt x="615" y="400"/>
                      <a:pt x="615" y="400"/>
                      <a:pt x="615" y="400"/>
                    </a:cubicBezTo>
                    <a:cubicBezTo>
                      <a:pt x="618" y="400"/>
                      <a:pt x="618" y="400"/>
                      <a:pt x="618" y="400"/>
                    </a:cubicBezTo>
                    <a:lnTo>
                      <a:pt x="618" y="434"/>
                    </a:lnTo>
                    <a:close/>
                    <a:moveTo>
                      <a:pt x="624" y="434"/>
                    </a:moveTo>
                    <a:cubicBezTo>
                      <a:pt x="623" y="434"/>
                      <a:pt x="623" y="434"/>
                      <a:pt x="623" y="434"/>
                    </a:cubicBezTo>
                    <a:cubicBezTo>
                      <a:pt x="623" y="416"/>
                      <a:pt x="623" y="416"/>
                      <a:pt x="623" y="416"/>
                    </a:cubicBezTo>
                    <a:cubicBezTo>
                      <a:pt x="624" y="416"/>
                      <a:pt x="624" y="416"/>
                      <a:pt x="624" y="416"/>
                    </a:cubicBezTo>
                    <a:lnTo>
                      <a:pt x="624" y="434"/>
                    </a:lnTo>
                    <a:close/>
                    <a:moveTo>
                      <a:pt x="632" y="434"/>
                    </a:moveTo>
                    <a:cubicBezTo>
                      <a:pt x="631" y="434"/>
                      <a:pt x="631" y="434"/>
                      <a:pt x="631" y="434"/>
                    </a:cubicBezTo>
                    <a:cubicBezTo>
                      <a:pt x="631" y="416"/>
                      <a:pt x="631" y="416"/>
                      <a:pt x="631" y="416"/>
                    </a:cubicBezTo>
                    <a:cubicBezTo>
                      <a:pt x="632" y="416"/>
                      <a:pt x="632" y="416"/>
                      <a:pt x="632" y="416"/>
                    </a:cubicBezTo>
                    <a:lnTo>
                      <a:pt x="632" y="434"/>
                    </a:lnTo>
                    <a:close/>
                    <a:moveTo>
                      <a:pt x="639" y="434"/>
                    </a:moveTo>
                    <a:cubicBezTo>
                      <a:pt x="638" y="434"/>
                      <a:pt x="638" y="434"/>
                      <a:pt x="638" y="434"/>
                    </a:cubicBezTo>
                    <a:cubicBezTo>
                      <a:pt x="638" y="416"/>
                      <a:pt x="638" y="416"/>
                      <a:pt x="638" y="416"/>
                    </a:cubicBezTo>
                    <a:cubicBezTo>
                      <a:pt x="639" y="416"/>
                      <a:pt x="639" y="416"/>
                      <a:pt x="639" y="416"/>
                    </a:cubicBezTo>
                    <a:lnTo>
                      <a:pt x="639" y="434"/>
                    </a:lnTo>
                    <a:close/>
                    <a:moveTo>
                      <a:pt x="647" y="434"/>
                    </a:moveTo>
                    <a:cubicBezTo>
                      <a:pt x="645" y="434"/>
                      <a:pt x="645" y="434"/>
                      <a:pt x="645" y="434"/>
                    </a:cubicBezTo>
                    <a:cubicBezTo>
                      <a:pt x="645" y="416"/>
                      <a:pt x="645" y="416"/>
                      <a:pt x="645" y="416"/>
                    </a:cubicBezTo>
                    <a:cubicBezTo>
                      <a:pt x="647" y="416"/>
                      <a:pt x="647" y="416"/>
                      <a:pt x="647" y="416"/>
                    </a:cubicBezTo>
                    <a:lnTo>
                      <a:pt x="647" y="434"/>
                    </a:lnTo>
                    <a:close/>
                    <a:moveTo>
                      <a:pt x="814" y="366"/>
                    </a:moveTo>
                    <a:cubicBezTo>
                      <a:pt x="794" y="366"/>
                      <a:pt x="777" y="382"/>
                      <a:pt x="777" y="402"/>
                    </a:cubicBezTo>
                    <a:cubicBezTo>
                      <a:pt x="777" y="422"/>
                      <a:pt x="794" y="439"/>
                      <a:pt x="814" y="439"/>
                    </a:cubicBezTo>
                    <a:cubicBezTo>
                      <a:pt x="834" y="439"/>
                      <a:pt x="850" y="422"/>
                      <a:pt x="850" y="402"/>
                    </a:cubicBezTo>
                    <a:cubicBezTo>
                      <a:pt x="850" y="382"/>
                      <a:pt x="834" y="366"/>
                      <a:pt x="814" y="366"/>
                    </a:cubicBezTo>
                    <a:close/>
                    <a:moveTo>
                      <a:pt x="515" y="416"/>
                    </a:moveTo>
                    <a:cubicBezTo>
                      <a:pt x="514" y="416"/>
                      <a:pt x="514" y="416"/>
                      <a:pt x="514" y="416"/>
                    </a:cubicBezTo>
                    <a:cubicBezTo>
                      <a:pt x="514" y="434"/>
                      <a:pt x="514" y="434"/>
                      <a:pt x="514" y="434"/>
                    </a:cubicBezTo>
                    <a:cubicBezTo>
                      <a:pt x="515" y="434"/>
                      <a:pt x="515" y="434"/>
                      <a:pt x="515" y="434"/>
                    </a:cubicBezTo>
                    <a:lnTo>
                      <a:pt x="515" y="416"/>
                    </a:lnTo>
                    <a:close/>
                    <a:moveTo>
                      <a:pt x="523" y="416"/>
                    </a:moveTo>
                    <a:cubicBezTo>
                      <a:pt x="522" y="416"/>
                      <a:pt x="522" y="416"/>
                      <a:pt x="522" y="416"/>
                    </a:cubicBezTo>
                    <a:cubicBezTo>
                      <a:pt x="522" y="434"/>
                      <a:pt x="522" y="434"/>
                      <a:pt x="522" y="434"/>
                    </a:cubicBezTo>
                    <a:cubicBezTo>
                      <a:pt x="523" y="434"/>
                      <a:pt x="523" y="434"/>
                      <a:pt x="523" y="434"/>
                    </a:cubicBezTo>
                    <a:lnTo>
                      <a:pt x="523" y="416"/>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29" name="Freeform 118">
                <a:extLst>
                  <a:ext uri="{FF2B5EF4-FFF2-40B4-BE49-F238E27FC236}">
                    <a16:creationId xmlns:a16="http://schemas.microsoft.com/office/drawing/2014/main" id="{878B8A38-ACE2-F04B-9CA4-EB6647A82753}"/>
                  </a:ext>
                </a:extLst>
              </p:cNvPr>
              <p:cNvSpPr>
                <a:spLocks noEditPoints="1"/>
              </p:cNvSpPr>
              <p:nvPr/>
            </p:nvSpPr>
            <p:spPr bwMode="auto">
              <a:xfrm>
                <a:off x="3889" y="-739"/>
                <a:ext cx="1941" cy="1948"/>
              </a:xfrm>
              <a:custGeom>
                <a:avLst/>
                <a:gdLst>
                  <a:gd name="T0" fmla="*/ 579 w 820"/>
                  <a:gd name="T1" fmla="*/ 144 h 822"/>
                  <a:gd name="T2" fmla="*/ 716 w 820"/>
                  <a:gd name="T3" fmla="*/ 101 h 822"/>
                  <a:gd name="T4" fmla="*/ 722 w 820"/>
                  <a:gd name="T5" fmla="*/ 107 h 822"/>
                  <a:gd name="T6" fmla="*/ 673 w 820"/>
                  <a:gd name="T7" fmla="*/ 238 h 822"/>
                  <a:gd name="T8" fmla="*/ 722 w 820"/>
                  <a:gd name="T9" fmla="*/ 107 h 822"/>
                  <a:gd name="T10" fmla="*/ 135 w 820"/>
                  <a:gd name="T11" fmla="*/ 700 h 822"/>
                  <a:gd name="T12" fmla="*/ 162 w 820"/>
                  <a:gd name="T13" fmla="*/ 693 h 822"/>
                  <a:gd name="T14" fmla="*/ 283 w 820"/>
                  <a:gd name="T15" fmla="*/ 675 h 822"/>
                  <a:gd name="T16" fmla="*/ 502 w 820"/>
                  <a:gd name="T17" fmla="*/ 166 h 822"/>
                  <a:gd name="T18" fmla="*/ 137 w 820"/>
                  <a:gd name="T19" fmla="*/ 633 h 822"/>
                  <a:gd name="T20" fmla="*/ 129 w 820"/>
                  <a:gd name="T21" fmla="*/ 660 h 822"/>
                  <a:gd name="T22" fmla="*/ 119 w 820"/>
                  <a:gd name="T23" fmla="*/ 684 h 822"/>
                  <a:gd name="T24" fmla="*/ 0 w 820"/>
                  <a:gd name="T25" fmla="*/ 822 h 822"/>
                  <a:gd name="T26" fmla="*/ 305 w 820"/>
                  <a:gd name="T27" fmla="*/ 383 h 822"/>
                  <a:gd name="T28" fmla="*/ 482 w 820"/>
                  <a:gd name="T29" fmla="*/ 454 h 822"/>
                  <a:gd name="T30" fmla="*/ 305 w 820"/>
                  <a:gd name="T31" fmla="*/ 383 h 822"/>
                  <a:gd name="T32" fmla="*/ 378 w 820"/>
                  <a:gd name="T33" fmla="*/ 486 h 822"/>
                  <a:gd name="T34" fmla="*/ 276 w 820"/>
                  <a:gd name="T35" fmla="*/ 602 h 822"/>
                  <a:gd name="T36" fmla="*/ 282 w 820"/>
                  <a:gd name="T37" fmla="*/ 608 h 822"/>
                  <a:gd name="T38" fmla="*/ 410 w 820"/>
                  <a:gd name="T39" fmla="*/ 518 h 822"/>
                  <a:gd name="T40" fmla="*/ 282 w 820"/>
                  <a:gd name="T41" fmla="*/ 608 h 822"/>
                  <a:gd name="T42" fmla="*/ 159 w 820"/>
                  <a:gd name="T43" fmla="*/ 529 h 822"/>
                  <a:gd name="T44" fmla="*/ 287 w 820"/>
                  <a:gd name="T45" fmla="*/ 643 h 822"/>
                  <a:gd name="T46" fmla="*/ 273 w 820"/>
                  <a:gd name="T47" fmla="*/ 656 h 822"/>
                  <a:gd name="T48" fmla="*/ 236 w 820"/>
                  <a:gd name="T49" fmla="*/ 635 h 822"/>
                  <a:gd name="T50" fmla="*/ 166 w 820"/>
                  <a:gd name="T51" fmla="*/ 669 h 822"/>
                  <a:gd name="T52" fmla="*/ 727 w 820"/>
                  <a:gd name="T53" fmla="*/ 330 h 822"/>
                  <a:gd name="T54" fmla="*/ 512 w 820"/>
                  <a:gd name="T55" fmla="*/ 87 h 822"/>
                  <a:gd name="T56" fmla="*/ 484 w 820"/>
                  <a:gd name="T57" fmla="*/ 115 h 822"/>
                  <a:gd name="T58" fmla="*/ 727 w 820"/>
                  <a:gd name="T59" fmla="*/ 330 h 822"/>
                  <a:gd name="T60" fmla="*/ 814 w 820"/>
                  <a:gd name="T61" fmla="*/ 142 h 822"/>
                  <a:gd name="T62" fmla="*/ 656 w 820"/>
                  <a:gd name="T63" fmla="*/ 6 h 822"/>
                  <a:gd name="T64" fmla="*/ 792 w 820"/>
                  <a:gd name="T65" fmla="*/ 16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0" h="822">
                    <a:moveTo>
                      <a:pt x="669" y="54"/>
                    </a:moveTo>
                    <a:cubicBezTo>
                      <a:pt x="579" y="144"/>
                      <a:pt x="579" y="144"/>
                      <a:pt x="579" y="144"/>
                    </a:cubicBezTo>
                    <a:cubicBezTo>
                      <a:pt x="626" y="191"/>
                      <a:pt x="626" y="191"/>
                      <a:pt x="626" y="191"/>
                    </a:cubicBezTo>
                    <a:cubicBezTo>
                      <a:pt x="716" y="101"/>
                      <a:pt x="716" y="101"/>
                      <a:pt x="716" y="101"/>
                    </a:cubicBezTo>
                    <a:lnTo>
                      <a:pt x="669" y="54"/>
                    </a:lnTo>
                    <a:close/>
                    <a:moveTo>
                      <a:pt x="722" y="107"/>
                    </a:moveTo>
                    <a:cubicBezTo>
                      <a:pt x="632" y="197"/>
                      <a:pt x="632" y="197"/>
                      <a:pt x="632" y="197"/>
                    </a:cubicBezTo>
                    <a:cubicBezTo>
                      <a:pt x="673" y="238"/>
                      <a:pt x="673" y="238"/>
                      <a:pt x="673" y="238"/>
                    </a:cubicBezTo>
                    <a:cubicBezTo>
                      <a:pt x="763" y="148"/>
                      <a:pt x="763" y="148"/>
                      <a:pt x="763" y="148"/>
                    </a:cubicBezTo>
                    <a:lnTo>
                      <a:pt x="722" y="107"/>
                    </a:lnTo>
                    <a:close/>
                    <a:moveTo>
                      <a:pt x="128" y="693"/>
                    </a:moveTo>
                    <a:cubicBezTo>
                      <a:pt x="135" y="700"/>
                      <a:pt x="135" y="700"/>
                      <a:pt x="135" y="700"/>
                    </a:cubicBezTo>
                    <a:cubicBezTo>
                      <a:pt x="152" y="683"/>
                      <a:pt x="152" y="683"/>
                      <a:pt x="152" y="683"/>
                    </a:cubicBezTo>
                    <a:cubicBezTo>
                      <a:pt x="162" y="693"/>
                      <a:pt x="162" y="693"/>
                      <a:pt x="162" y="693"/>
                    </a:cubicBezTo>
                    <a:cubicBezTo>
                      <a:pt x="179" y="676"/>
                      <a:pt x="179" y="676"/>
                      <a:pt x="179" y="676"/>
                    </a:cubicBezTo>
                    <a:cubicBezTo>
                      <a:pt x="283" y="675"/>
                      <a:pt x="283" y="675"/>
                      <a:pt x="283" y="675"/>
                    </a:cubicBezTo>
                    <a:cubicBezTo>
                      <a:pt x="647" y="311"/>
                      <a:pt x="647" y="311"/>
                      <a:pt x="647" y="311"/>
                    </a:cubicBezTo>
                    <a:cubicBezTo>
                      <a:pt x="502" y="166"/>
                      <a:pt x="502" y="166"/>
                      <a:pt x="502" y="166"/>
                    </a:cubicBezTo>
                    <a:cubicBezTo>
                      <a:pt x="138" y="529"/>
                      <a:pt x="138" y="529"/>
                      <a:pt x="138" y="529"/>
                    </a:cubicBezTo>
                    <a:cubicBezTo>
                      <a:pt x="137" y="633"/>
                      <a:pt x="137" y="633"/>
                      <a:pt x="137" y="633"/>
                    </a:cubicBezTo>
                    <a:cubicBezTo>
                      <a:pt x="120" y="650"/>
                      <a:pt x="120" y="650"/>
                      <a:pt x="120" y="650"/>
                    </a:cubicBezTo>
                    <a:cubicBezTo>
                      <a:pt x="129" y="660"/>
                      <a:pt x="129" y="660"/>
                      <a:pt x="129" y="660"/>
                    </a:cubicBezTo>
                    <a:cubicBezTo>
                      <a:pt x="113" y="677"/>
                      <a:pt x="113" y="677"/>
                      <a:pt x="113" y="677"/>
                    </a:cubicBezTo>
                    <a:cubicBezTo>
                      <a:pt x="119" y="684"/>
                      <a:pt x="119" y="684"/>
                      <a:pt x="119" y="684"/>
                    </a:cubicBezTo>
                    <a:cubicBezTo>
                      <a:pt x="5" y="798"/>
                      <a:pt x="5" y="798"/>
                      <a:pt x="5" y="798"/>
                    </a:cubicBezTo>
                    <a:cubicBezTo>
                      <a:pt x="0" y="822"/>
                      <a:pt x="0" y="822"/>
                      <a:pt x="0" y="822"/>
                    </a:cubicBezTo>
                    <a:lnTo>
                      <a:pt x="128" y="693"/>
                    </a:lnTo>
                    <a:close/>
                    <a:moveTo>
                      <a:pt x="305" y="383"/>
                    </a:moveTo>
                    <a:cubicBezTo>
                      <a:pt x="358" y="330"/>
                      <a:pt x="358" y="330"/>
                      <a:pt x="358" y="330"/>
                    </a:cubicBezTo>
                    <a:cubicBezTo>
                      <a:pt x="482" y="454"/>
                      <a:pt x="482" y="454"/>
                      <a:pt x="482" y="454"/>
                    </a:cubicBezTo>
                    <a:cubicBezTo>
                      <a:pt x="429" y="507"/>
                      <a:pt x="429" y="507"/>
                      <a:pt x="429" y="507"/>
                    </a:cubicBezTo>
                    <a:lnTo>
                      <a:pt x="305" y="383"/>
                    </a:lnTo>
                    <a:close/>
                    <a:moveTo>
                      <a:pt x="269" y="595"/>
                    </a:moveTo>
                    <a:cubicBezTo>
                      <a:pt x="378" y="486"/>
                      <a:pt x="378" y="486"/>
                      <a:pt x="378" y="486"/>
                    </a:cubicBezTo>
                    <a:cubicBezTo>
                      <a:pt x="385" y="493"/>
                      <a:pt x="385" y="493"/>
                      <a:pt x="385" y="493"/>
                    </a:cubicBezTo>
                    <a:cubicBezTo>
                      <a:pt x="276" y="602"/>
                      <a:pt x="276" y="602"/>
                      <a:pt x="276" y="602"/>
                    </a:cubicBezTo>
                    <a:lnTo>
                      <a:pt x="269" y="595"/>
                    </a:lnTo>
                    <a:close/>
                    <a:moveTo>
                      <a:pt x="282" y="608"/>
                    </a:moveTo>
                    <a:cubicBezTo>
                      <a:pt x="391" y="499"/>
                      <a:pt x="391" y="499"/>
                      <a:pt x="391" y="499"/>
                    </a:cubicBezTo>
                    <a:cubicBezTo>
                      <a:pt x="410" y="518"/>
                      <a:pt x="410" y="518"/>
                      <a:pt x="410" y="518"/>
                    </a:cubicBezTo>
                    <a:cubicBezTo>
                      <a:pt x="301" y="627"/>
                      <a:pt x="301" y="627"/>
                      <a:pt x="301" y="627"/>
                    </a:cubicBezTo>
                    <a:lnTo>
                      <a:pt x="282" y="608"/>
                    </a:lnTo>
                    <a:close/>
                    <a:moveTo>
                      <a:pt x="159" y="542"/>
                    </a:moveTo>
                    <a:cubicBezTo>
                      <a:pt x="156" y="539"/>
                      <a:pt x="156" y="533"/>
                      <a:pt x="159" y="529"/>
                    </a:cubicBezTo>
                    <a:cubicBezTo>
                      <a:pt x="163" y="525"/>
                      <a:pt x="169" y="525"/>
                      <a:pt x="173" y="529"/>
                    </a:cubicBezTo>
                    <a:cubicBezTo>
                      <a:pt x="287" y="643"/>
                      <a:pt x="287" y="643"/>
                      <a:pt x="287" y="643"/>
                    </a:cubicBezTo>
                    <a:cubicBezTo>
                      <a:pt x="290" y="647"/>
                      <a:pt x="290" y="653"/>
                      <a:pt x="287" y="656"/>
                    </a:cubicBezTo>
                    <a:cubicBezTo>
                      <a:pt x="283" y="660"/>
                      <a:pt x="277" y="660"/>
                      <a:pt x="273" y="656"/>
                    </a:cubicBezTo>
                    <a:lnTo>
                      <a:pt x="159" y="542"/>
                    </a:lnTo>
                    <a:close/>
                    <a:moveTo>
                      <a:pt x="236" y="635"/>
                    </a:moveTo>
                    <a:cubicBezTo>
                      <a:pt x="261" y="659"/>
                      <a:pt x="261" y="659"/>
                      <a:pt x="261" y="659"/>
                    </a:cubicBezTo>
                    <a:cubicBezTo>
                      <a:pt x="166" y="669"/>
                      <a:pt x="166" y="669"/>
                      <a:pt x="166" y="669"/>
                    </a:cubicBezTo>
                    <a:lnTo>
                      <a:pt x="236" y="635"/>
                    </a:lnTo>
                    <a:close/>
                    <a:moveTo>
                      <a:pt x="727" y="330"/>
                    </a:moveTo>
                    <a:cubicBezTo>
                      <a:pt x="735" y="322"/>
                      <a:pt x="735" y="309"/>
                      <a:pt x="727" y="301"/>
                    </a:cubicBezTo>
                    <a:cubicBezTo>
                      <a:pt x="512" y="87"/>
                      <a:pt x="512" y="87"/>
                      <a:pt x="512" y="87"/>
                    </a:cubicBezTo>
                    <a:cubicBezTo>
                      <a:pt x="505" y="79"/>
                      <a:pt x="492" y="79"/>
                      <a:pt x="484" y="87"/>
                    </a:cubicBezTo>
                    <a:cubicBezTo>
                      <a:pt x="476" y="94"/>
                      <a:pt x="476" y="107"/>
                      <a:pt x="484" y="115"/>
                    </a:cubicBezTo>
                    <a:cubicBezTo>
                      <a:pt x="699" y="330"/>
                      <a:pt x="699" y="330"/>
                      <a:pt x="699" y="330"/>
                    </a:cubicBezTo>
                    <a:cubicBezTo>
                      <a:pt x="707" y="337"/>
                      <a:pt x="719" y="337"/>
                      <a:pt x="727" y="330"/>
                    </a:cubicBezTo>
                    <a:close/>
                    <a:moveTo>
                      <a:pt x="814" y="164"/>
                    </a:moveTo>
                    <a:cubicBezTo>
                      <a:pt x="820" y="158"/>
                      <a:pt x="820" y="148"/>
                      <a:pt x="814" y="142"/>
                    </a:cubicBezTo>
                    <a:cubicBezTo>
                      <a:pt x="678" y="6"/>
                      <a:pt x="678" y="6"/>
                      <a:pt x="678" y="6"/>
                    </a:cubicBezTo>
                    <a:cubicBezTo>
                      <a:pt x="671" y="0"/>
                      <a:pt x="662" y="0"/>
                      <a:pt x="656" y="6"/>
                    </a:cubicBezTo>
                    <a:cubicBezTo>
                      <a:pt x="650" y="12"/>
                      <a:pt x="650" y="22"/>
                      <a:pt x="656" y="28"/>
                    </a:cubicBezTo>
                    <a:cubicBezTo>
                      <a:pt x="792" y="164"/>
                      <a:pt x="792" y="164"/>
                      <a:pt x="792" y="164"/>
                    </a:cubicBezTo>
                    <a:cubicBezTo>
                      <a:pt x="798" y="170"/>
                      <a:pt x="807" y="170"/>
                      <a:pt x="814" y="164"/>
                    </a:cubicBez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grpSp>
        <p:nvGrpSpPr>
          <p:cNvPr id="130" name="Group 129">
            <a:extLst>
              <a:ext uri="{FF2B5EF4-FFF2-40B4-BE49-F238E27FC236}">
                <a16:creationId xmlns:a16="http://schemas.microsoft.com/office/drawing/2014/main" id="{078BEB5F-D4C1-1648-A7AD-55AF4B430980}"/>
              </a:ext>
            </a:extLst>
          </p:cNvPr>
          <p:cNvGrpSpPr/>
          <p:nvPr/>
        </p:nvGrpSpPr>
        <p:grpSpPr>
          <a:xfrm>
            <a:off x="5893009" y="4071417"/>
            <a:ext cx="889938" cy="703903"/>
            <a:chOff x="792218" y="2906144"/>
            <a:chExt cx="667627" cy="527927"/>
          </a:xfrm>
        </p:grpSpPr>
        <p:sp>
          <p:nvSpPr>
            <p:cNvPr id="131" name="Freeform 130">
              <a:extLst>
                <a:ext uri="{FF2B5EF4-FFF2-40B4-BE49-F238E27FC236}">
                  <a16:creationId xmlns:a16="http://schemas.microsoft.com/office/drawing/2014/main" id="{4AAC7793-CD15-6845-87FC-BAA2C3538C12}"/>
                </a:ext>
              </a:extLst>
            </p:cNvPr>
            <p:cNvSpPr>
              <a:spLocks noChangeAspect="1" noEditPoints="1"/>
            </p:cNvSpPr>
            <p:nvPr/>
          </p:nvSpPr>
          <p:spPr bwMode="auto">
            <a:xfrm>
              <a:off x="909661" y="2937211"/>
              <a:ext cx="395611" cy="298651"/>
            </a:xfrm>
            <a:custGeom>
              <a:avLst/>
              <a:gdLst>
                <a:gd name="T0" fmla="*/ 375 w 400"/>
                <a:gd name="T1" fmla="*/ 131 h 324"/>
                <a:gd name="T2" fmla="*/ 248 w 400"/>
                <a:gd name="T3" fmla="*/ 131 h 324"/>
                <a:gd name="T4" fmla="*/ 248 w 400"/>
                <a:gd name="T5" fmla="*/ 26 h 324"/>
                <a:gd name="T6" fmla="*/ 223 w 400"/>
                <a:gd name="T7" fmla="*/ 0 h 324"/>
                <a:gd name="T8" fmla="*/ 164 w 400"/>
                <a:gd name="T9" fmla="*/ 0 h 324"/>
                <a:gd name="T10" fmla="*/ 164 w 400"/>
                <a:gd name="T11" fmla="*/ 131 h 324"/>
                <a:gd name="T12" fmla="*/ 126 w 400"/>
                <a:gd name="T13" fmla="*/ 131 h 324"/>
                <a:gd name="T14" fmla="*/ 126 w 400"/>
                <a:gd name="T15" fmla="*/ 26 h 324"/>
                <a:gd name="T16" fmla="*/ 101 w 400"/>
                <a:gd name="T17" fmla="*/ 0 h 324"/>
                <a:gd name="T18" fmla="*/ 42 w 400"/>
                <a:gd name="T19" fmla="*/ 0 h 324"/>
                <a:gd name="T20" fmla="*/ 42 w 400"/>
                <a:gd name="T21" fmla="*/ 131 h 324"/>
                <a:gd name="T22" fmla="*/ 0 w 400"/>
                <a:gd name="T23" fmla="*/ 131 h 324"/>
                <a:gd name="T24" fmla="*/ 0 w 400"/>
                <a:gd name="T25" fmla="*/ 299 h 324"/>
                <a:gd name="T26" fmla="*/ 25 w 400"/>
                <a:gd name="T27" fmla="*/ 324 h 324"/>
                <a:gd name="T28" fmla="*/ 400 w 400"/>
                <a:gd name="T29" fmla="*/ 324 h 324"/>
                <a:gd name="T30" fmla="*/ 400 w 400"/>
                <a:gd name="T31" fmla="*/ 156 h 324"/>
                <a:gd name="T32" fmla="*/ 375 w 400"/>
                <a:gd name="T33" fmla="*/ 131 h 324"/>
                <a:gd name="T34" fmla="*/ 97 w 400"/>
                <a:gd name="T35" fmla="*/ 270 h 324"/>
                <a:gd name="T36" fmla="*/ 46 w 400"/>
                <a:gd name="T37" fmla="*/ 270 h 324"/>
                <a:gd name="T38" fmla="*/ 46 w 400"/>
                <a:gd name="T39" fmla="*/ 219 h 324"/>
                <a:gd name="T40" fmla="*/ 97 w 400"/>
                <a:gd name="T41" fmla="*/ 219 h 324"/>
                <a:gd name="T42" fmla="*/ 97 w 400"/>
                <a:gd name="T43" fmla="*/ 270 h 324"/>
                <a:gd name="T44" fmla="*/ 177 w 400"/>
                <a:gd name="T45" fmla="*/ 270 h 324"/>
                <a:gd name="T46" fmla="*/ 126 w 400"/>
                <a:gd name="T47" fmla="*/ 270 h 324"/>
                <a:gd name="T48" fmla="*/ 126 w 400"/>
                <a:gd name="T49" fmla="*/ 219 h 324"/>
                <a:gd name="T50" fmla="*/ 177 w 400"/>
                <a:gd name="T51" fmla="*/ 219 h 324"/>
                <a:gd name="T52" fmla="*/ 177 w 400"/>
                <a:gd name="T53" fmla="*/ 270 h 324"/>
                <a:gd name="T54" fmla="*/ 257 w 400"/>
                <a:gd name="T55" fmla="*/ 270 h 324"/>
                <a:gd name="T56" fmla="*/ 206 w 400"/>
                <a:gd name="T57" fmla="*/ 270 h 324"/>
                <a:gd name="T58" fmla="*/ 206 w 400"/>
                <a:gd name="T59" fmla="*/ 219 h 324"/>
                <a:gd name="T60" fmla="*/ 257 w 400"/>
                <a:gd name="T61" fmla="*/ 219 h 324"/>
                <a:gd name="T62" fmla="*/ 257 w 400"/>
                <a:gd name="T63" fmla="*/ 270 h 324"/>
                <a:gd name="T64" fmla="*/ 337 w 400"/>
                <a:gd name="T65" fmla="*/ 270 h 324"/>
                <a:gd name="T66" fmla="*/ 286 w 400"/>
                <a:gd name="T67" fmla="*/ 270 h 324"/>
                <a:gd name="T68" fmla="*/ 286 w 400"/>
                <a:gd name="T69" fmla="*/ 219 h 324"/>
                <a:gd name="T70" fmla="*/ 337 w 400"/>
                <a:gd name="T71" fmla="*/ 219 h 324"/>
                <a:gd name="T72" fmla="*/ 337 w 400"/>
                <a:gd name="T73" fmla="*/ 2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24">
                  <a:moveTo>
                    <a:pt x="375" y="131"/>
                  </a:moveTo>
                  <a:cubicBezTo>
                    <a:pt x="248" y="131"/>
                    <a:pt x="248" y="131"/>
                    <a:pt x="248" y="131"/>
                  </a:cubicBezTo>
                  <a:cubicBezTo>
                    <a:pt x="248" y="26"/>
                    <a:pt x="248" y="26"/>
                    <a:pt x="248" y="26"/>
                  </a:cubicBezTo>
                  <a:cubicBezTo>
                    <a:pt x="248" y="12"/>
                    <a:pt x="237" y="0"/>
                    <a:pt x="223" y="0"/>
                  </a:cubicBezTo>
                  <a:cubicBezTo>
                    <a:pt x="164" y="0"/>
                    <a:pt x="164" y="0"/>
                    <a:pt x="164" y="0"/>
                  </a:cubicBezTo>
                  <a:cubicBezTo>
                    <a:pt x="164" y="131"/>
                    <a:pt x="164" y="131"/>
                    <a:pt x="164" y="131"/>
                  </a:cubicBezTo>
                  <a:cubicBezTo>
                    <a:pt x="126" y="131"/>
                    <a:pt x="126" y="131"/>
                    <a:pt x="126" y="131"/>
                  </a:cubicBezTo>
                  <a:cubicBezTo>
                    <a:pt x="126" y="26"/>
                    <a:pt x="126" y="26"/>
                    <a:pt x="126" y="26"/>
                  </a:cubicBezTo>
                  <a:cubicBezTo>
                    <a:pt x="126" y="12"/>
                    <a:pt x="115" y="0"/>
                    <a:pt x="101" y="0"/>
                  </a:cubicBezTo>
                  <a:cubicBezTo>
                    <a:pt x="42" y="0"/>
                    <a:pt x="42" y="0"/>
                    <a:pt x="42" y="0"/>
                  </a:cubicBezTo>
                  <a:cubicBezTo>
                    <a:pt x="42" y="131"/>
                    <a:pt x="42" y="131"/>
                    <a:pt x="42" y="131"/>
                  </a:cubicBezTo>
                  <a:cubicBezTo>
                    <a:pt x="0" y="131"/>
                    <a:pt x="0" y="131"/>
                    <a:pt x="0" y="131"/>
                  </a:cubicBezTo>
                  <a:cubicBezTo>
                    <a:pt x="0" y="299"/>
                    <a:pt x="0" y="299"/>
                    <a:pt x="0" y="299"/>
                  </a:cubicBezTo>
                  <a:cubicBezTo>
                    <a:pt x="0" y="313"/>
                    <a:pt x="11" y="324"/>
                    <a:pt x="25" y="324"/>
                  </a:cubicBezTo>
                  <a:cubicBezTo>
                    <a:pt x="400" y="324"/>
                    <a:pt x="400" y="324"/>
                    <a:pt x="400" y="324"/>
                  </a:cubicBezTo>
                  <a:cubicBezTo>
                    <a:pt x="400" y="156"/>
                    <a:pt x="400" y="156"/>
                    <a:pt x="400" y="156"/>
                  </a:cubicBezTo>
                  <a:cubicBezTo>
                    <a:pt x="400" y="142"/>
                    <a:pt x="388" y="131"/>
                    <a:pt x="375" y="131"/>
                  </a:cubicBezTo>
                  <a:close/>
                  <a:moveTo>
                    <a:pt x="97" y="270"/>
                  </a:moveTo>
                  <a:cubicBezTo>
                    <a:pt x="46" y="270"/>
                    <a:pt x="46" y="270"/>
                    <a:pt x="46" y="270"/>
                  </a:cubicBezTo>
                  <a:cubicBezTo>
                    <a:pt x="46" y="219"/>
                    <a:pt x="46" y="219"/>
                    <a:pt x="46" y="219"/>
                  </a:cubicBezTo>
                  <a:cubicBezTo>
                    <a:pt x="97" y="219"/>
                    <a:pt x="97" y="219"/>
                    <a:pt x="97" y="219"/>
                  </a:cubicBezTo>
                  <a:lnTo>
                    <a:pt x="97" y="270"/>
                  </a:lnTo>
                  <a:close/>
                  <a:moveTo>
                    <a:pt x="177" y="270"/>
                  </a:moveTo>
                  <a:cubicBezTo>
                    <a:pt x="126" y="270"/>
                    <a:pt x="126" y="270"/>
                    <a:pt x="126" y="270"/>
                  </a:cubicBezTo>
                  <a:cubicBezTo>
                    <a:pt x="126" y="219"/>
                    <a:pt x="126" y="219"/>
                    <a:pt x="126" y="219"/>
                  </a:cubicBezTo>
                  <a:cubicBezTo>
                    <a:pt x="177" y="219"/>
                    <a:pt x="177" y="219"/>
                    <a:pt x="177" y="219"/>
                  </a:cubicBezTo>
                  <a:lnTo>
                    <a:pt x="177" y="270"/>
                  </a:lnTo>
                  <a:close/>
                  <a:moveTo>
                    <a:pt x="257" y="270"/>
                  </a:moveTo>
                  <a:cubicBezTo>
                    <a:pt x="206" y="270"/>
                    <a:pt x="206" y="270"/>
                    <a:pt x="206" y="270"/>
                  </a:cubicBezTo>
                  <a:cubicBezTo>
                    <a:pt x="206" y="219"/>
                    <a:pt x="206" y="219"/>
                    <a:pt x="206" y="219"/>
                  </a:cubicBezTo>
                  <a:cubicBezTo>
                    <a:pt x="257" y="219"/>
                    <a:pt x="257" y="219"/>
                    <a:pt x="257" y="219"/>
                  </a:cubicBezTo>
                  <a:lnTo>
                    <a:pt x="257" y="270"/>
                  </a:lnTo>
                  <a:close/>
                  <a:moveTo>
                    <a:pt x="337" y="270"/>
                  </a:moveTo>
                  <a:cubicBezTo>
                    <a:pt x="286" y="270"/>
                    <a:pt x="286" y="270"/>
                    <a:pt x="286" y="270"/>
                  </a:cubicBezTo>
                  <a:cubicBezTo>
                    <a:pt x="286" y="219"/>
                    <a:pt x="286" y="219"/>
                    <a:pt x="286" y="219"/>
                  </a:cubicBezTo>
                  <a:cubicBezTo>
                    <a:pt x="337" y="219"/>
                    <a:pt x="337" y="219"/>
                    <a:pt x="337" y="219"/>
                  </a:cubicBezTo>
                  <a:lnTo>
                    <a:pt x="337" y="270"/>
                  </a:lnTo>
                  <a:close/>
                </a:path>
              </a:pathLst>
            </a:custGeom>
            <a:solidFill>
              <a:srgbClr val="00B0F0"/>
            </a:solidFill>
            <a:ln>
              <a:solidFill>
                <a:srgbClr val="00B0F0"/>
              </a:solid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nvGrpSpPr>
            <p:cNvPr id="132" name="Group 131">
              <a:extLst>
                <a:ext uri="{FF2B5EF4-FFF2-40B4-BE49-F238E27FC236}">
                  <a16:creationId xmlns:a16="http://schemas.microsoft.com/office/drawing/2014/main" id="{A158EE3D-7B72-7B4F-9A16-30F551890A71}"/>
                </a:ext>
              </a:extLst>
            </p:cNvPr>
            <p:cNvGrpSpPr/>
            <p:nvPr/>
          </p:nvGrpSpPr>
          <p:grpSpPr>
            <a:xfrm>
              <a:off x="792218" y="2906144"/>
              <a:ext cx="667627" cy="527927"/>
              <a:chOff x="4860969" y="3516498"/>
              <a:chExt cx="667627" cy="527927"/>
            </a:xfrm>
            <a:noFill/>
          </p:grpSpPr>
          <p:sp>
            <p:nvSpPr>
              <p:cNvPr id="133" name="Round Diagonal Corner Rectangle 132">
                <a:extLst>
                  <a:ext uri="{FF2B5EF4-FFF2-40B4-BE49-F238E27FC236}">
                    <a16:creationId xmlns:a16="http://schemas.microsoft.com/office/drawing/2014/main" id="{C2C4F3B7-38CF-6145-858A-48C8294A764D}"/>
                  </a:ext>
                </a:extLst>
              </p:cNvPr>
              <p:cNvSpPr/>
              <p:nvPr/>
            </p:nvSpPr>
            <p:spPr>
              <a:xfrm flipH="1">
                <a:off x="4860969" y="3516498"/>
                <a:ext cx="667627"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34" name="TextBox 123">
                <a:extLst>
                  <a:ext uri="{FF2B5EF4-FFF2-40B4-BE49-F238E27FC236}">
                    <a16:creationId xmlns:a16="http://schemas.microsoft.com/office/drawing/2014/main" id="{244B482A-5B9E-D240-A79C-40CDC15B8959}"/>
                  </a:ext>
                </a:extLst>
              </p:cNvPr>
              <p:cNvSpPr txBox="1">
                <a:spLocks noChangeArrowheads="1"/>
              </p:cNvSpPr>
              <p:nvPr/>
            </p:nvSpPr>
            <p:spPr bwMode="auto">
              <a:xfrm>
                <a:off x="4959162" y="3826056"/>
                <a:ext cx="445704" cy="186589"/>
              </a:xfrm>
              <a:prstGeom prst="rect">
                <a:avLst/>
              </a:prstGeom>
              <a:grpFill/>
              <a:ln w="9525">
                <a:noFill/>
                <a:miter lim="800000"/>
                <a:headEnd/>
                <a:tailEnd/>
              </a:ln>
              <a:effectLst/>
            </p:spPr>
            <p:txBody>
              <a:bodyPr wrap="none" lIns="45720" rIns="45720">
                <a:spAutoFit/>
              </a:bodyPr>
              <a:lstStyle/>
              <a:p>
                <a:pPr algn="ctr" defTabSz="913821">
                  <a:lnSpc>
                    <a:spcPts val="1200"/>
                  </a:lnSpc>
                </a:pPr>
                <a:r>
                  <a:rPr lang="en-US" sz="1100" dirty="0">
                    <a:solidFill>
                      <a:srgbClr val="000000"/>
                    </a:solidFill>
                    <a:latin typeface="Arial"/>
                  </a:rPr>
                  <a:t>Industry</a:t>
                </a:r>
              </a:p>
            </p:txBody>
          </p:sp>
        </p:grpSp>
      </p:grpSp>
      <p:grpSp>
        <p:nvGrpSpPr>
          <p:cNvPr id="135" name="Group 134">
            <a:extLst>
              <a:ext uri="{FF2B5EF4-FFF2-40B4-BE49-F238E27FC236}">
                <a16:creationId xmlns:a16="http://schemas.microsoft.com/office/drawing/2014/main" id="{50BBC946-D984-2D45-AB30-C8105512FAB1}"/>
              </a:ext>
            </a:extLst>
          </p:cNvPr>
          <p:cNvGrpSpPr/>
          <p:nvPr/>
        </p:nvGrpSpPr>
        <p:grpSpPr>
          <a:xfrm>
            <a:off x="7864559" y="1123906"/>
            <a:ext cx="1727261" cy="813787"/>
            <a:chOff x="4198999" y="3076625"/>
            <a:chExt cx="1295783" cy="610339"/>
          </a:xfrm>
        </p:grpSpPr>
        <p:sp>
          <p:nvSpPr>
            <p:cNvPr id="136" name="Freeform 9">
              <a:extLst>
                <a:ext uri="{FF2B5EF4-FFF2-40B4-BE49-F238E27FC236}">
                  <a16:creationId xmlns:a16="http://schemas.microsoft.com/office/drawing/2014/main" id="{E9C15E35-03F5-9D43-A434-BF1CB29021D3}"/>
                </a:ext>
              </a:extLst>
            </p:cNvPr>
            <p:cNvSpPr>
              <a:spLocks noEditPoints="1"/>
            </p:cNvSpPr>
            <p:nvPr/>
          </p:nvSpPr>
          <p:spPr bwMode="auto">
            <a:xfrm>
              <a:off x="4542377" y="3076625"/>
              <a:ext cx="568440" cy="396914"/>
            </a:xfrm>
            <a:custGeom>
              <a:avLst/>
              <a:gdLst>
                <a:gd name="T0" fmla="*/ 41 w 216"/>
                <a:gd name="T1" fmla="*/ 20 h 152"/>
                <a:gd name="T2" fmla="*/ 175 w 216"/>
                <a:gd name="T3" fmla="*/ 20 h 152"/>
                <a:gd name="T4" fmla="*/ 175 w 216"/>
                <a:gd name="T5" fmla="*/ 116 h 152"/>
                <a:gd name="T6" fmla="*/ 194 w 216"/>
                <a:gd name="T7" fmla="*/ 116 h 152"/>
                <a:gd name="T8" fmla="*/ 194 w 216"/>
                <a:gd name="T9" fmla="*/ 14 h 152"/>
                <a:gd name="T10" fmla="*/ 180 w 216"/>
                <a:gd name="T11" fmla="*/ 0 h 152"/>
                <a:gd name="T12" fmla="*/ 36 w 216"/>
                <a:gd name="T13" fmla="*/ 0 h 152"/>
                <a:gd name="T14" fmla="*/ 22 w 216"/>
                <a:gd name="T15" fmla="*/ 14 h 152"/>
                <a:gd name="T16" fmla="*/ 22 w 216"/>
                <a:gd name="T17" fmla="*/ 116 h 152"/>
                <a:gd name="T18" fmla="*/ 41 w 216"/>
                <a:gd name="T19" fmla="*/ 116 h 152"/>
                <a:gd name="T20" fmla="*/ 41 w 216"/>
                <a:gd name="T21" fmla="*/ 20 h 152"/>
                <a:gd name="T22" fmla="*/ 0 w 216"/>
                <a:gd name="T23" fmla="*/ 124 h 152"/>
                <a:gd name="T24" fmla="*/ 0 w 216"/>
                <a:gd name="T25" fmla="*/ 136 h 152"/>
                <a:gd name="T26" fmla="*/ 17 w 216"/>
                <a:gd name="T27" fmla="*/ 152 h 152"/>
                <a:gd name="T28" fmla="*/ 199 w 216"/>
                <a:gd name="T29" fmla="*/ 152 h 152"/>
                <a:gd name="T30" fmla="*/ 216 w 216"/>
                <a:gd name="T31" fmla="*/ 136 h 152"/>
                <a:gd name="T32" fmla="*/ 216 w 216"/>
                <a:gd name="T33" fmla="*/ 124 h 152"/>
                <a:gd name="T34" fmla="*/ 0 w 216"/>
                <a:gd name="T35" fmla="*/ 124 h 152"/>
                <a:gd name="T36" fmla="*/ 138 w 216"/>
                <a:gd name="T37" fmla="*/ 143 h 152"/>
                <a:gd name="T38" fmla="*/ 78 w 216"/>
                <a:gd name="T39" fmla="*/ 143 h 152"/>
                <a:gd name="T40" fmla="*/ 78 w 216"/>
                <a:gd name="T41" fmla="*/ 132 h 152"/>
                <a:gd name="T42" fmla="*/ 138 w 216"/>
                <a:gd name="T43" fmla="*/ 132 h 152"/>
                <a:gd name="T44" fmla="*/ 138 w 216"/>
                <a:gd name="T45"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152">
                  <a:moveTo>
                    <a:pt x="41" y="20"/>
                  </a:moveTo>
                  <a:cubicBezTo>
                    <a:pt x="175" y="20"/>
                    <a:pt x="175" y="20"/>
                    <a:pt x="175" y="20"/>
                  </a:cubicBezTo>
                  <a:cubicBezTo>
                    <a:pt x="175" y="116"/>
                    <a:pt x="175" y="116"/>
                    <a:pt x="175" y="116"/>
                  </a:cubicBezTo>
                  <a:cubicBezTo>
                    <a:pt x="194" y="116"/>
                    <a:pt x="194" y="116"/>
                    <a:pt x="194" y="116"/>
                  </a:cubicBezTo>
                  <a:cubicBezTo>
                    <a:pt x="194" y="14"/>
                    <a:pt x="194" y="14"/>
                    <a:pt x="194" y="14"/>
                  </a:cubicBezTo>
                  <a:cubicBezTo>
                    <a:pt x="194" y="6"/>
                    <a:pt x="188" y="0"/>
                    <a:pt x="180" y="0"/>
                  </a:cubicBezTo>
                  <a:cubicBezTo>
                    <a:pt x="36" y="0"/>
                    <a:pt x="36" y="0"/>
                    <a:pt x="36" y="0"/>
                  </a:cubicBezTo>
                  <a:cubicBezTo>
                    <a:pt x="28" y="0"/>
                    <a:pt x="22" y="6"/>
                    <a:pt x="22" y="14"/>
                  </a:cubicBezTo>
                  <a:cubicBezTo>
                    <a:pt x="22" y="116"/>
                    <a:pt x="22" y="116"/>
                    <a:pt x="22" y="116"/>
                  </a:cubicBezTo>
                  <a:cubicBezTo>
                    <a:pt x="41" y="116"/>
                    <a:pt x="41" y="116"/>
                    <a:pt x="41" y="116"/>
                  </a:cubicBezTo>
                  <a:lnTo>
                    <a:pt x="41" y="20"/>
                  </a:lnTo>
                  <a:close/>
                  <a:moveTo>
                    <a:pt x="0" y="124"/>
                  </a:moveTo>
                  <a:cubicBezTo>
                    <a:pt x="0" y="136"/>
                    <a:pt x="0" y="136"/>
                    <a:pt x="0" y="136"/>
                  </a:cubicBezTo>
                  <a:cubicBezTo>
                    <a:pt x="0" y="145"/>
                    <a:pt x="8" y="152"/>
                    <a:pt x="17" y="152"/>
                  </a:cubicBezTo>
                  <a:cubicBezTo>
                    <a:pt x="199" y="152"/>
                    <a:pt x="199" y="152"/>
                    <a:pt x="199" y="152"/>
                  </a:cubicBezTo>
                  <a:cubicBezTo>
                    <a:pt x="208" y="152"/>
                    <a:pt x="216" y="145"/>
                    <a:pt x="216" y="136"/>
                  </a:cubicBezTo>
                  <a:cubicBezTo>
                    <a:pt x="216" y="124"/>
                    <a:pt x="216" y="124"/>
                    <a:pt x="216" y="124"/>
                  </a:cubicBezTo>
                  <a:lnTo>
                    <a:pt x="0" y="124"/>
                  </a:lnTo>
                  <a:close/>
                  <a:moveTo>
                    <a:pt x="138" y="143"/>
                  </a:moveTo>
                  <a:cubicBezTo>
                    <a:pt x="78" y="143"/>
                    <a:pt x="78" y="143"/>
                    <a:pt x="78" y="143"/>
                  </a:cubicBezTo>
                  <a:cubicBezTo>
                    <a:pt x="78" y="132"/>
                    <a:pt x="78" y="132"/>
                    <a:pt x="78" y="132"/>
                  </a:cubicBezTo>
                  <a:cubicBezTo>
                    <a:pt x="138" y="132"/>
                    <a:pt x="138" y="132"/>
                    <a:pt x="138" y="132"/>
                  </a:cubicBezTo>
                  <a:lnTo>
                    <a:pt x="138" y="143"/>
                  </a:lnTo>
                  <a:close/>
                </a:path>
              </a:pathLst>
            </a:custGeom>
            <a:noFill/>
            <a:ln>
              <a:solidFill>
                <a:srgbClr val="00B0F0"/>
              </a:solid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37" name="Freeform 22">
              <a:extLst>
                <a:ext uri="{FF2B5EF4-FFF2-40B4-BE49-F238E27FC236}">
                  <a16:creationId xmlns:a16="http://schemas.microsoft.com/office/drawing/2014/main" id="{A5AE2870-A96D-4E4F-AFA2-4E5482D09584}"/>
                </a:ext>
              </a:extLst>
            </p:cNvPr>
            <p:cNvSpPr>
              <a:spLocks noEditPoints="1"/>
            </p:cNvSpPr>
            <p:nvPr/>
          </p:nvSpPr>
          <p:spPr bwMode="auto">
            <a:xfrm>
              <a:off x="4725891" y="3175342"/>
              <a:ext cx="178692" cy="178375"/>
            </a:xfrm>
            <a:custGeom>
              <a:avLst/>
              <a:gdLst>
                <a:gd name="T0" fmla="*/ 300 w 916"/>
                <a:gd name="T1" fmla="*/ 83 h 782"/>
                <a:gd name="T2" fmla="*/ 324 w 916"/>
                <a:gd name="T3" fmla="*/ 13 h 782"/>
                <a:gd name="T4" fmla="*/ 394 w 916"/>
                <a:gd name="T5" fmla="*/ 29 h 782"/>
                <a:gd name="T6" fmla="*/ 416 w 916"/>
                <a:gd name="T7" fmla="*/ 36 h 782"/>
                <a:gd name="T8" fmla="*/ 544 w 916"/>
                <a:gd name="T9" fmla="*/ 349 h 782"/>
                <a:gd name="T10" fmla="*/ 528 w 916"/>
                <a:gd name="T11" fmla="*/ 388 h 782"/>
                <a:gd name="T12" fmla="*/ 519 w 916"/>
                <a:gd name="T13" fmla="*/ 369 h 782"/>
                <a:gd name="T14" fmla="*/ 490 w 916"/>
                <a:gd name="T15" fmla="*/ 323 h 782"/>
                <a:gd name="T16" fmla="*/ 387 w 916"/>
                <a:gd name="T17" fmla="*/ 89 h 782"/>
                <a:gd name="T18" fmla="*/ 371 w 916"/>
                <a:gd name="T19" fmla="*/ 101 h 782"/>
                <a:gd name="T20" fmla="*/ 300 w 916"/>
                <a:gd name="T21" fmla="*/ 83 h 782"/>
                <a:gd name="T22" fmla="*/ 179 w 916"/>
                <a:gd name="T23" fmla="*/ 480 h 782"/>
                <a:gd name="T24" fmla="*/ 67 w 916"/>
                <a:gd name="T25" fmla="*/ 220 h 782"/>
                <a:gd name="T26" fmla="*/ 89 w 916"/>
                <a:gd name="T27" fmla="*/ 220 h 782"/>
                <a:gd name="T28" fmla="*/ 132 w 916"/>
                <a:gd name="T29" fmla="*/ 160 h 782"/>
                <a:gd name="T30" fmla="*/ 69 w 916"/>
                <a:gd name="T31" fmla="*/ 123 h 782"/>
                <a:gd name="T32" fmla="*/ 25 w 916"/>
                <a:gd name="T33" fmla="*/ 169 h 782"/>
                <a:gd name="T34" fmla="*/ 10 w 916"/>
                <a:gd name="T35" fmla="*/ 193 h 782"/>
                <a:gd name="T36" fmla="*/ 160 w 916"/>
                <a:gd name="T37" fmla="*/ 536 h 782"/>
                <a:gd name="T38" fmla="*/ 210 w 916"/>
                <a:gd name="T39" fmla="*/ 552 h 782"/>
                <a:gd name="T40" fmla="*/ 195 w 916"/>
                <a:gd name="T41" fmla="*/ 525 h 782"/>
                <a:gd name="T42" fmla="*/ 179 w 916"/>
                <a:gd name="T43" fmla="*/ 480 h 782"/>
                <a:gd name="T44" fmla="*/ 809 w 916"/>
                <a:gd name="T45" fmla="*/ 178 h 782"/>
                <a:gd name="T46" fmla="*/ 758 w 916"/>
                <a:gd name="T47" fmla="*/ 228 h 782"/>
                <a:gd name="T48" fmla="*/ 809 w 916"/>
                <a:gd name="T49" fmla="*/ 279 h 782"/>
                <a:gd name="T50" fmla="*/ 859 w 916"/>
                <a:gd name="T51" fmla="*/ 228 h 782"/>
                <a:gd name="T52" fmla="*/ 809 w 916"/>
                <a:gd name="T53" fmla="*/ 178 h 782"/>
                <a:gd name="T54" fmla="*/ 916 w 916"/>
                <a:gd name="T55" fmla="*/ 228 h 782"/>
                <a:gd name="T56" fmla="*/ 809 w 916"/>
                <a:gd name="T57" fmla="*/ 336 h 782"/>
                <a:gd name="T58" fmla="*/ 717 w 916"/>
                <a:gd name="T59" fmla="*/ 284 h 782"/>
                <a:gd name="T60" fmla="*/ 762 w 916"/>
                <a:gd name="T61" fmla="*/ 446 h 782"/>
                <a:gd name="T62" fmla="*/ 779 w 916"/>
                <a:gd name="T63" fmla="*/ 714 h 782"/>
                <a:gd name="T64" fmla="*/ 647 w 916"/>
                <a:gd name="T65" fmla="*/ 782 h 782"/>
                <a:gd name="T66" fmla="*/ 409 w 916"/>
                <a:gd name="T67" fmla="*/ 596 h 782"/>
                <a:gd name="T68" fmla="*/ 383 w 916"/>
                <a:gd name="T69" fmla="*/ 599 h 782"/>
                <a:gd name="T70" fmla="*/ 348 w 916"/>
                <a:gd name="T71" fmla="*/ 529 h 782"/>
                <a:gd name="T72" fmla="*/ 260 w 916"/>
                <a:gd name="T73" fmla="*/ 571 h 782"/>
                <a:gd name="T74" fmla="*/ 216 w 916"/>
                <a:gd name="T75" fmla="*/ 515 h 782"/>
                <a:gd name="T76" fmla="*/ 200 w 916"/>
                <a:gd name="T77" fmla="*/ 446 h 782"/>
                <a:gd name="T78" fmla="*/ 455 w 916"/>
                <a:gd name="T79" fmla="*/ 323 h 782"/>
                <a:gd name="T80" fmla="*/ 498 w 916"/>
                <a:gd name="T81" fmla="*/ 379 h 782"/>
                <a:gd name="T82" fmla="*/ 515 w 916"/>
                <a:gd name="T83" fmla="*/ 448 h 782"/>
                <a:gd name="T84" fmla="*/ 428 w 916"/>
                <a:gd name="T85" fmla="*/ 490 h 782"/>
                <a:gd name="T86" fmla="*/ 462 w 916"/>
                <a:gd name="T87" fmla="*/ 560 h 782"/>
                <a:gd name="T88" fmla="*/ 446 w 916"/>
                <a:gd name="T89" fmla="*/ 578 h 782"/>
                <a:gd name="T90" fmla="*/ 647 w 916"/>
                <a:gd name="T91" fmla="*/ 741 h 782"/>
                <a:gd name="T92" fmla="*/ 745 w 916"/>
                <a:gd name="T93" fmla="*/ 692 h 782"/>
                <a:gd name="T94" fmla="*/ 725 w 916"/>
                <a:gd name="T95" fmla="*/ 464 h 782"/>
                <a:gd name="T96" fmla="*/ 702 w 916"/>
                <a:gd name="T97" fmla="*/ 242 h 782"/>
                <a:gd name="T98" fmla="*/ 701 w 916"/>
                <a:gd name="T99" fmla="*/ 228 h 782"/>
                <a:gd name="T100" fmla="*/ 809 w 916"/>
                <a:gd name="T101" fmla="*/ 121 h 782"/>
                <a:gd name="T102" fmla="*/ 916 w 916"/>
                <a:gd name="T103" fmla="*/ 228 h 782"/>
                <a:gd name="T104" fmla="*/ 881 w 916"/>
                <a:gd name="T105" fmla="*/ 228 h 782"/>
                <a:gd name="T106" fmla="*/ 809 w 916"/>
                <a:gd name="T107" fmla="*/ 156 h 782"/>
                <a:gd name="T108" fmla="*/ 736 w 916"/>
                <a:gd name="T109" fmla="*/ 228 h 782"/>
                <a:gd name="T110" fmla="*/ 809 w 916"/>
                <a:gd name="T111" fmla="*/ 301 h 782"/>
                <a:gd name="T112" fmla="*/ 881 w 916"/>
                <a:gd name="T113" fmla="*/ 22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6" h="782">
                  <a:moveTo>
                    <a:pt x="300" y="83"/>
                  </a:moveTo>
                  <a:cubicBezTo>
                    <a:pt x="287" y="59"/>
                    <a:pt x="298" y="27"/>
                    <a:pt x="324" y="13"/>
                  </a:cubicBezTo>
                  <a:cubicBezTo>
                    <a:pt x="349" y="0"/>
                    <a:pt x="380" y="7"/>
                    <a:pt x="394" y="29"/>
                  </a:cubicBezTo>
                  <a:cubicBezTo>
                    <a:pt x="401" y="28"/>
                    <a:pt x="409" y="30"/>
                    <a:pt x="416" y="36"/>
                  </a:cubicBezTo>
                  <a:cubicBezTo>
                    <a:pt x="488" y="98"/>
                    <a:pt x="573" y="242"/>
                    <a:pt x="544" y="349"/>
                  </a:cubicBezTo>
                  <a:cubicBezTo>
                    <a:pt x="541" y="361"/>
                    <a:pt x="536" y="375"/>
                    <a:pt x="528" y="388"/>
                  </a:cubicBezTo>
                  <a:cubicBezTo>
                    <a:pt x="525" y="382"/>
                    <a:pt x="522" y="375"/>
                    <a:pt x="519" y="369"/>
                  </a:cubicBezTo>
                  <a:cubicBezTo>
                    <a:pt x="512" y="353"/>
                    <a:pt x="501" y="336"/>
                    <a:pt x="490" y="323"/>
                  </a:cubicBezTo>
                  <a:cubicBezTo>
                    <a:pt x="502" y="247"/>
                    <a:pt x="442" y="142"/>
                    <a:pt x="387" y="89"/>
                  </a:cubicBezTo>
                  <a:cubicBezTo>
                    <a:pt x="382" y="94"/>
                    <a:pt x="377" y="98"/>
                    <a:pt x="371" y="101"/>
                  </a:cubicBezTo>
                  <a:cubicBezTo>
                    <a:pt x="344" y="115"/>
                    <a:pt x="313" y="107"/>
                    <a:pt x="300" y="83"/>
                  </a:cubicBezTo>
                  <a:close/>
                  <a:moveTo>
                    <a:pt x="179" y="480"/>
                  </a:moveTo>
                  <a:cubicBezTo>
                    <a:pt x="112" y="439"/>
                    <a:pt x="68" y="317"/>
                    <a:pt x="67" y="220"/>
                  </a:cubicBezTo>
                  <a:cubicBezTo>
                    <a:pt x="74" y="222"/>
                    <a:pt x="82" y="222"/>
                    <a:pt x="89" y="220"/>
                  </a:cubicBezTo>
                  <a:cubicBezTo>
                    <a:pt x="118" y="214"/>
                    <a:pt x="138" y="187"/>
                    <a:pt x="132" y="160"/>
                  </a:cubicBezTo>
                  <a:cubicBezTo>
                    <a:pt x="126" y="133"/>
                    <a:pt x="98" y="117"/>
                    <a:pt x="69" y="123"/>
                  </a:cubicBezTo>
                  <a:cubicBezTo>
                    <a:pt x="44" y="128"/>
                    <a:pt x="27" y="147"/>
                    <a:pt x="25" y="169"/>
                  </a:cubicBezTo>
                  <a:cubicBezTo>
                    <a:pt x="16" y="174"/>
                    <a:pt x="10" y="182"/>
                    <a:pt x="10" y="193"/>
                  </a:cubicBezTo>
                  <a:cubicBezTo>
                    <a:pt x="0" y="317"/>
                    <a:pt x="59" y="485"/>
                    <a:pt x="160" y="536"/>
                  </a:cubicBezTo>
                  <a:cubicBezTo>
                    <a:pt x="174" y="544"/>
                    <a:pt x="191" y="550"/>
                    <a:pt x="210" y="552"/>
                  </a:cubicBezTo>
                  <a:cubicBezTo>
                    <a:pt x="205" y="543"/>
                    <a:pt x="199" y="534"/>
                    <a:pt x="195" y="525"/>
                  </a:cubicBezTo>
                  <a:cubicBezTo>
                    <a:pt x="188" y="510"/>
                    <a:pt x="182" y="494"/>
                    <a:pt x="179" y="480"/>
                  </a:cubicBezTo>
                  <a:close/>
                  <a:moveTo>
                    <a:pt x="809" y="178"/>
                  </a:moveTo>
                  <a:cubicBezTo>
                    <a:pt x="781" y="178"/>
                    <a:pt x="758" y="201"/>
                    <a:pt x="758" y="228"/>
                  </a:cubicBezTo>
                  <a:cubicBezTo>
                    <a:pt x="758" y="256"/>
                    <a:pt x="781" y="279"/>
                    <a:pt x="809" y="279"/>
                  </a:cubicBezTo>
                  <a:cubicBezTo>
                    <a:pt x="837" y="279"/>
                    <a:pt x="859" y="256"/>
                    <a:pt x="859" y="228"/>
                  </a:cubicBezTo>
                  <a:cubicBezTo>
                    <a:pt x="859" y="201"/>
                    <a:pt x="837" y="178"/>
                    <a:pt x="809" y="178"/>
                  </a:cubicBezTo>
                  <a:close/>
                  <a:moveTo>
                    <a:pt x="916" y="228"/>
                  </a:moveTo>
                  <a:cubicBezTo>
                    <a:pt x="916" y="288"/>
                    <a:pt x="868" y="336"/>
                    <a:pt x="809" y="336"/>
                  </a:cubicBezTo>
                  <a:cubicBezTo>
                    <a:pt x="770" y="336"/>
                    <a:pt x="736" y="315"/>
                    <a:pt x="717" y="284"/>
                  </a:cubicBezTo>
                  <a:cubicBezTo>
                    <a:pt x="703" y="306"/>
                    <a:pt x="717" y="355"/>
                    <a:pt x="762" y="446"/>
                  </a:cubicBezTo>
                  <a:cubicBezTo>
                    <a:pt x="814" y="551"/>
                    <a:pt x="820" y="648"/>
                    <a:pt x="779" y="714"/>
                  </a:cubicBezTo>
                  <a:cubicBezTo>
                    <a:pt x="752" y="758"/>
                    <a:pt x="705" y="782"/>
                    <a:pt x="647" y="782"/>
                  </a:cubicBezTo>
                  <a:cubicBezTo>
                    <a:pt x="536" y="782"/>
                    <a:pt x="454" y="674"/>
                    <a:pt x="409" y="596"/>
                  </a:cubicBezTo>
                  <a:cubicBezTo>
                    <a:pt x="395" y="601"/>
                    <a:pt x="384" y="603"/>
                    <a:pt x="383" y="599"/>
                  </a:cubicBezTo>
                  <a:cubicBezTo>
                    <a:pt x="348" y="529"/>
                    <a:pt x="348" y="529"/>
                    <a:pt x="348" y="529"/>
                  </a:cubicBezTo>
                  <a:cubicBezTo>
                    <a:pt x="260" y="571"/>
                    <a:pt x="260" y="571"/>
                    <a:pt x="260" y="571"/>
                  </a:cubicBezTo>
                  <a:cubicBezTo>
                    <a:pt x="254" y="570"/>
                    <a:pt x="235" y="553"/>
                    <a:pt x="216" y="515"/>
                  </a:cubicBezTo>
                  <a:cubicBezTo>
                    <a:pt x="198" y="476"/>
                    <a:pt x="197" y="451"/>
                    <a:pt x="200" y="446"/>
                  </a:cubicBezTo>
                  <a:cubicBezTo>
                    <a:pt x="455" y="323"/>
                    <a:pt x="455" y="323"/>
                    <a:pt x="455" y="323"/>
                  </a:cubicBezTo>
                  <a:cubicBezTo>
                    <a:pt x="460" y="324"/>
                    <a:pt x="480" y="341"/>
                    <a:pt x="498" y="379"/>
                  </a:cubicBezTo>
                  <a:cubicBezTo>
                    <a:pt x="517" y="418"/>
                    <a:pt x="518" y="443"/>
                    <a:pt x="515" y="448"/>
                  </a:cubicBezTo>
                  <a:cubicBezTo>
                    <a:pt x="428" y="490"/>
                    <a:pt x="428" y="490"/>
                    <a:pt x="428" y="490"/>
                  </a:cubicBezTo>
                  <a:cubicBezTo>
                    <a:pt x="462" y="560"/>
                    <a:pt x="462" y="560"/>
                    <a:pt x="462" y="560"/>
                  </a:cubicBezTo>
                  <a:cubicBezTo>
                    <a:pt x="464" y="563"/>
                    <a:pt x="457" y="570"/>
                    <a:pt x="446" y="578"/>
                  </a:cubicBezTo>
                  <a:cubicBezTo>
                    <a:pt x="486" y="647"/>
                    <a:pt x="557" y="741"/>
                    <a:pt x="647" y="741"/>
                  </a:cubicBezTo>
                  <a:cubicBezTo>
                    <a:pt x="691" y="741"/>
                    <a:pt x="725" y="724"/>
                    <a:pt x="745" y="692"/>
                  </a:cubicBezTo>
                  <a:cubicBezTo>
                    <a:pt x="777" y="640"/>
                    <a:pt x="770" y="555"/>
                    <a:pt x="725" y="464"/>
                  </a:cubicBezTo>
                  <a:cubicBezTo>
                    <a:pt x="680" y="373"/>
                    <a:pt x="641" y="281"/>
                    <a:pt x="702" y="242"/>
                  </a:cubicBezTo>
                  <a:cubicBezTo>
                    <a:pt x="702" y="238"/>
                    <a:pt x="701" y="233"/>
                    <a:pt x="701" y="228"/>
                  </a:cubicBezTo>
                  <a:cubicBezTo>
                    <a:pt x="701" y="169"/>
                    <a:pt x="749" y="121"/>
                    <a:pt x="809" y="121"/>
                  </a:cubicBezTo>
                  <a:cubicBezTo>
                    <a:pt x="868" y="121"/>
                    <a:pt x="916" y="169"/>
                    <a:pt x="916" y="228"/>
                  </a:cubicBezTo>
                  <a:close/>
                  <a:moveTo>
                    <a:pt x="881" y="228"/>
                  </a:moveTo>
                  <a:cubicBezTo>
                    <a:pt x="881" y="189"/>
                    <a:pt x="849" y="156"/>
                    <a:pt x="809" y="156"/>
                  </a:cubicBezTo>
                  <a:cubicBezTo>
                    <a:pt x="769" y="156"/>
                    <a:pt x="736" y="189"/>
                    <a:pt x="736" y="228"/>
                  </a:cubicBezTo>
                  <a:cubicBezTo>
                    <a:pt x="736" y="268"/>
                    <a:pt x="769" y="301"/>
                    <a:pt x="809" y="301"/>
                  </a:cubicBezTo>
                  <a:cubicBezTo>
                    <a:pt x="849" y="301"/>
                    <a:pt x="881" y="268"/>
                    <a:pt x="881" y="228"/>
                  </a:cubicBezTo>
                  <a:close/>
                </a:path>
              </a:pathLst>
            </a:custGeom>
            <a:noFill/>
            <a:ln>
              <a:solidFill>
                <a:srgbClr val="00B0F0"/>
              </a:solid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38" name="TextBox 137">
              <a:extLst>
                <a:ext uri="{FF2B5EF4-FFF2-40B4-BE49-F238E27FC236}">
                  <a16:creationId xmlns:a16="http://schemas.microsoft.com/office/drawing/2014/main" id="{97F64D96-DD02-FA4E-8AE6-2636EE2ADF59}"/>
                </a:ext>
              </a:extLst>
            </p:cNvPr>
            <p:cNvSpPr txBox="1"/>
            <p:nvPr/>
          </p:nvSpPr>
          <p:spPr>
            <a:xfrm>
              <a:off x="4198999" y="3513840"/>
              <a:ext cx="1295783" cy="173124"/>
            </a:xfrm>
            <a:prstGeom prst="rect">
              <a:avLst/>
            </a:prstGeom>
            <a:noFill/>
          </p:spPr>
          <p:txBody>
            <a:bodyPr wrap="square" rtlCol="0" anchor="ctr">
              <a:spAutoFit/>
            </a:bodyPr>
            <a:lstStyle/>
            <a:p>
              <a:pPr algn="ctr" defTabSz="573253">
                <a:lnSpc>
                  <a:spcPct val="70000"/>
                </a:lnSpc>
                <a:spcAft>
                  <a:spcPts val="533"/>
                </a:spcAft>
                <a:buSzPct val="100000"/>
              </a:pPr>
              <a:r>
                <a:rPr lang="en-US" sz="1200" dirty="0">
                  <a:solidFill>
                    <a:prstClr val="black">
                      <a:lumMod val="95000"/>
                      <a:lumOff val="5000"/>
                    </a:prstClr>
                  </a:solidFill>
                  <a:latin typeface="Arial"/>
                  <a:cs typeface="HP Simplified" pitchFamily="34" charset="0"/>
                </a:rPr>
                <a:t>Home Health</a:t>
              </a:r>
            </a:p>
          </p:txBody>
        </p:sp>
      </p:grpSp>
      <p:sp>
        <p:nvSpPr>
          <p:cNvPr id="139" name="TextBox 138">
            <a:extLst>
              <a:ext uri="{FF2B5EF4-FFF2-40B4-BE49-F238E27FC236}">
                <a16:creationId xmlns:a16="http://schemas.microsoft.com/office/drawing/2014/main" id="{180FB1F3-28D2-ED4E-BBC5-1A49D1A02681}"/>
              </a:ext>
            </a:extLst>
          </p:cNvPr>
          <p:cNvSpPr txBox="1"/>
          <p:nvPr/>
        </p:nvSpPr>
        <p:spPr>
          <a:xfrm>
            <a:off x="7637689" y="2248042"/>
            <a:ext cx="2042468" cy="338553"/>
          </a:xfrm>
          <a:prstGeom prst="rect">
            <a:avLst/>
          </a:prstGeom>
          <a:noFill/>
        </p:spPr>
        <p:txBody>
          <a:bodyPr wrap="square" lIns="91416" tIns="45709" rIns="91416" bIns="45709" rtlCol="0">
            <a:spAutoFit/>
          </a:bodyPr>
          <a:lstStyle/>
          <a:p>
            <a:pPr algn="ctr" defTabSz="913821">
              <a:defRPr/>
            </a:pPr>
            <a:r>
              <a:rPr lang="en-US" sz="1600" dirty="0">
                <a:solidFill>
                  <a:srgbClr val="777777"/>
                </a:solidFill>
                <a:latin typeface="Arial"/>
              </a:rPr>
              <a:t>HIE</a:t>
            </a:r>
            <a:endParaRPr lang="en-US" sz="1600" kern="0" dirty="0">
              <a:solidFill>
                <a:srgbClr val="777777"/>
              </a:solidFill>
              <a:latin typeface="Futura Bk" pitchFamily="34" charset="0"/>
            </a:endParaRPr>
          </a:p>
        </p:txBody>
      </p:sp>
      <p:sp>
        <p:nvSpPr>
          <p:cNvPr id="140" name="TextBox 139">
            <a:extLst>
              <a:ext uri="{FF2B5EF4-FFF2-40B4-BE49-F238E27FC236}">
                <a16:creationId xmlns:a16="http://schemas.microsoft.com/office/drawing/2014/main" id="{C0462BD4-BF51-4541-87EC-A49CA1636B10}"/>
              </a:ext>
            </a:extLst>
          </p:cNvPr>
          <p:cNvSpPr txBox="1"/>
          <p:nvPr/>
        </p:nvSpPr>
        <p:spPr>
          <a:xfrm>
            <a:off x="7629945" y="5243418"/>
            <a:ext cx="2042468" cy="338553"/>
          </a:xfrm>
          <a:prstGeom prst="rect">
            <a:avLst/>
          </a:prstGeom>
          <a:noFill/>
        </p:spPr>
        <p:txBody>
          <a:bodyPr wrap="square" lIns="91416" tIns="45709" rIns="91416" bIns="45709" rtlCol="0">
            <a:spAutoFit/>
          </a:bodyPr>
          <a:lstStyle/>
          <a:p>
            <a:pPr algn="ctr" defTabSz="913821">
              <a:defRPr/>
            </a:pPr>
            <a:r>
              <a:rPr lang="en-US" sz="1600" dirty="0">
                <a:solidFill>
                  <a:srgbClr val="777777"/>
                </a:solidFill>
                <a:latin typeface="Arial"/>
              </a:rPr>
              <a:t>EHR</a:t>
            </a:r>
            <a:endParaRPr lang="en-US" sz="1600" kern="0" dirty="0">
              <a:solidFill>
                <a:srgbClr val="777777"/>
              </a:solidFill>
              <a:latin typeface="Futura Bk" pitchFamily="34" charset="0"/>
            </a:endParaRPr>
          </a:p>
        </p:txBody>
      </p:sp>
      <p:grpSp>
        <p:nvGrpSpPr>
          <p:cNvPr id="141" name="Group 140">
            <a:extLst>
              <a:ext uri="{FF2B5EF4-FFF2-40B4-BE49-F238E27FC236}">
                <a16:creationId xmlns:a16="http://schemas.microsoft.com/office/drawing/2014/main" id="{FD19084C-B3DE-8F49-8EDC-868E2D36630B}"/>
              </a:ext>
            </a:extLst>
          </p:cNvPr>
          <p:cNvGrpSpPr/>
          <p:nvPr/>
        </p:nvGrpSpPr>
        <p:grpSpPr>
          <a:xfrm>
            <a:off x="5710007" y="3102903"/>
            <a:ext cx="861760" cy="914796"/>
            <a:chOff x="756993" y="2327165"/>
            <a:chExt cx="664776" cy="686097"/>
          </a:xfrm>
        </p:grpSpPr>
        <p:grpSp>
          <p:nvGrpSpPr>
            <p:cNvPr id="142" name="Group 141">
              <a:extLst>
                <a:ext uri="{FF2B5EF4-FFF2-40B4-BE49-F238E27FC236}">
                  <a16:creationId xmlns:a16="http://schemas.microsoft.com/office/drawing/2014/main" id="{6C9B0363-C448-6E4B-B80C-CFFC58D3E4B4}"/>
                </a:ext>
              </a:extLst>
            </p:cNvPr>
            <p:cNvGrpSpPr/>
            <p:nvPr/>
          </p:nvGrpSpPr>
          <p:grpSpPr>
            <a:xfrm>
              <a:off x="781263" y="2527770"/>
              <a:ext cx="640506" cy="485492"/>
              <a:chOff x="1361352" y="3558933"/>
              <a:chExt cx="640506" cy="485492"/>
            </a:xfrm>
            <a:noFill/>
          </p:grpSpPr>
          <p:sp>
            <p:nvSpPr>
              <p:cNvPr id="146" name="Round Diagonal Corner Rectangle 145">
                <a:extLst>
                  <a:ext uri="{FF2B5EF4-FFF2-40B4-BE49-F238E27FC236}">
                    <a16:creationId xmlns:a16="http://schemas.microsoft.com/office/drawing/2014/main" id="{EC29B657-B9BA-2345-BA46-CB7F4EFDD705}"/>
                  </a:ext>
                </a:extLst>
              </p:cNvPr>
              <p:cNvSpPr/>
              <p:nvPr/>
            </p:nvSpPr>
            <p:spPr>
              <a:xfrm flipH="1">
                <a:off x="1390216" y="3558933"/>
                <a:ext cx="611642" cy="485492"/>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47" name="TextBox 105">
                <a:extLst>
                  <a:ext uri="{FF2B5EF4-FFF2-40B4-BE49-F238E27FC236}">
                    <a16:creationId xmlns:a16="http://schemas.microsoft.com/office/drawing/2014/main" id="{D91C7A8F-8E89-D240-97AE-E69D9D7676E8}"/>
                  </a:ext>
                </a:extLst>
              </p:cNvPr>
              <p:cNvSpPr txBox="1">
                <a:spLocks noChangeArrowheads="1"/>
              </p:cNvSpPr>
              <p:nvPr/>
            </p:nvSpPr>
            <p:spPr bwMode="auto">
              <a:xfrm>
                <a:off x="1361352" y="3784850"/>
                <a:ext cx="567343" cy="196207"/>
              </a:xfrm>
              <a:prstGeom prst="rect">
                <a:avLst/>
              </a:prstGeom>
              <a:grpFill/>
              <a:ln w="9525">
                <a:noFill/>
                <a:miter lim="800000"/>
                <a:headEnd/>
                <a:tailEnd/>
              </a:ln>
              <a:effectLst/>
            </p:spPr>
            <p:txBody>
              <a:bodyPr wrap="none" lIns="45720" rIns="45720">
                <a:spAutoFit/>
              </a:bodyPr>
              <a:lstStyle/>
              <a:p>
                <a:pPr algn="ctr" defTabSz="913821"/>
                <a:r>
                  <a:rPr lang="en-US" sz="1100" dirty="0">
                    <a:solidFill>
                      <a:srgbClr val="000000"/>
                    </a:solidFill>
                    <a:latin typeface="Arial"/>
                  </a:rPr>
                  <a:t>Telehealth</a:t>
                </a:r>
              </a:p>
            </p:txBody>
          </p:sp>
        </p:grpSp>
        <p:grpSp>
          <p:nvGrpSpPr>
            <p:cNvPr id="143" name="Group 142">
              <a:extLst>
                <a:ext uri="{FF2B5EF4-FFF2-40B4-BE49-F238E27FC236}">
                  <a16:creationId xmlns:a16="http://schemas.microsoft.com/office/drawing/2014/main" id="{F6F5931F-8C98-F049-B144-771E32D54A58}"/>
                </a:ext>
              </a:extLst>
            </p:cNvPr>
            <p:cNvGrpSpPr/>
            <p:nvPr/>
          </p:nvGrpSpPr>
          <p:grpSpPr>
            <a:xfrm>
              <a:off x="756993" y="2327165"/>
              <a:ext cx="602210" cy="425159"/>
              <a:chOff x="7096698" y="2627309"/>
              <a:chExt cx="1072596" cy="757243"/>
            </a:xfrm>
          </p:grpSpPr>
          <p:sp>
            <p:nvSpPr>
              <p:cNvPr id="144" name="Freeform 946">
                <a:extLst>
                  <a:ext uri="{FF2B5EF4-FFF2-40B4-BE49-F238E27FC236}">
                    <a16:creationId xmlns:a16="http://schemas.microsoft.com/office/drawing/2014/main" id="{B6773A11-ED21-3A44-BE72-7BB8137AE9D3}"/>
                  </a:ext>
                </a:extLst>
              </p:cNvPr>
              <p:cNvSpPr>
                <a:spLocks noChangeAspect="1" noEditPoints="1"/>
              </p:cNvSpPr>
              <p:nvPr/>
            </p:nvSpPr>
            <p:spPr bwMode="auto">
              <a:xfrm>
                <a:off x="7096698" y="2627309"/>
                <a:ext cx="1072596" cy="757243"/>
              </a:xfrm>
              <a:custGeom>
                <a:avLst/>
                <a:gdLst>
                  <a:gd name="T0" fmla="*/ 41 w 216"/>
                  <a:gd name="T1" fmla="*/ 20 h 152"/>
                  <a:gd name="T2" fmla="*/ 175 w 216"/>
                  <a:gd name="T3" fmla="*/ 20 h 152"/>
                  <a:gd name="T4" fmla="*/ 175 w 216"/>
                  <a:gd name="T5" fmla="*/ 116 h 152"/>
                  <a:gd name="T6" fmla="*/ 194 w 216"/>
                  <a:gd name="T7" fmla="*/ 116 h 152"/>
                  <a:gd name="T8" fmla="*/ 194 w 216"/>
                  <a:gd name="T9" fmla="*/ 14 h 152"/>
                  <a:gd name="T10" fmla="*/ 180 w 216"/>
                  <a:gd name="T11" fmla="*/ 0 h 152"/>
                  <a:gd name="T12" fmla="*/ 36 w 216"/>
                  <a:gd name="T13" fmla="*/ 0 h 152"/>
                  <a:gd name="T14" fmla="*/ 22 w 216"/>
                  <a:gd name="T15" fmla="*/ 14 h 152"/>
                  <a:gd name="T16" fmla="*/ 22 w 216"/>
                  <a:gd name="T17" fmla="*/ 116 h 152"/>
                  <a:gd name="T18" fmla="*/ 41 w 216"/>
                  <a:gd name="T19" fmla="*/ 116 h 152"/>
                  <a:gd name="T20" fmla="*/ 41 w 216"/>
                  <a:gd name="T21" fmla="*/ 20 h 152"/>
                  <a:gd name="T22" fmla="*/ 0 w 216"/>
                  <a:gd name="T23" fmla="*/ 124 h 152"/>
                  <a:gd name="T24" fmla="*/ 0 w 216"/>
                  <a:gd name="T25" fmla="*/ 136 h 152"/>
                  <a:gd name="T26" fmla="*/ 17 w 216"/>
                  <a:gd name="T27" fmla="*/ 152 h 152"/>
                  <a:gd name="T28" fmla="*/ 199 w 216"/>
                  <a:gd name="T29" fmla="*/ 152 h 152"/>
                  <a:gd name="T30" fmla="*/ 216 w 216"/>
                  <a:gd name="T31" fmla="*/ 136 h 152"/>
                  <a:gd name="T32" fmla="*/ 216 w 216"/>
                  <a:gd name="T33" fmla="*/ 124 h 152"/>
                  <a:gd name="T34" fmla="*/ 0 w 216"/>
                  <a:gd name="T35" fmla="*/ 124 h 152"/>
                  <a:gd name="T36" fmla="*/ 138 w 216"/>
                  <a:gd name="T37" fmla="*/ 143 h 152"/>
                  <a:gd name="T38" fmla="*/ 78 w 216"/>
                  <a:gd name="T39" fmla="*/ 143 h 152"/>
                  <a:gd name="T40" fmla="*/ 78 w 216"/>
                  <a:gd name="T41" fmla="*/ 132 h 152"/>
                  <a:gd name="T42" fmla="*/ 138 w 216"/>
                  <a:gd name="T43" fmla="*/ 132 h 152"/>
                  <a:gd name="T44" fmla="*/ 138 w 216"/>
                  <a:gd name="T45"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152">
                    <a:moveTo>
                      <a:pt x="41" y="20"/>
                    </a:moveTo>
                    <a:cubicBezTo>
                      <a:pt x="175" y="20"/>
                      <a:pt x="175" y="20"/>
                      <a:pt x="175" y="20"/>
                    </a:cubicBezTo>
                    <a:cubicBezTo>
                      <a:pt x="175" y="116"/>
                      <a:pt x="175" y="116"/>
                      <a:pt x="175" y="116"/>
                    </a:cubicBezTo>
                    <a:cubicBezTo>
                      <a:pt x="194" y="116"/>
                      <a:pt x="194" y="116"/>
                      <a:pt x="194" y="116"/>
                    </a:cubicBezTo>
                    <a:cubicBezTo>
                      <a:pt x="194" y="14"/>
                      <a:pt x="194" y="14"/>
                      <a:pt x="194" y="14"/>
                    </a:cubicBezTo>
                    <a:cubicBezTo>
                      <a:pt x="194" y="6"/>
                      <a:pt x="188" y="0"/>
                      <a:pt x="180" y="0"/>
                    </a:cubicBezTo>
                    <a:cubicBezTo>
                      <a:pt x="36" y="0"/>
                      <a:pt x="36" y="0"/>
                      <a:pt x="36" y="0"/>
                    </a:cubicBezTo>
                    <a:cubicBezTo>
                      <a:pt x="28" y="0"/>
                      <a:pt x="22" y="6"/>
                      <a:pt x="22" y="14"/>
                    </a:cubicBezTo>
                    <a:cubicBezTo>
                      <a:pt x="22" y="116"/>
                      <a:pt x="22" y="116"/>
                      <a:pt x="22" y="116"/>
                    </a:cubicBezTo>
                    <a:cubicBezTo>
                      <a:pt x="41" y="116"/>
                      <a:pt x="41" y="116"/>
                      <a:pt x="41" y="116"/>
                    </a:cubicBezTo>
                    <a:lnTo>
                      <a:pt x="41" y="20"/>
                    </a:lnTo>
                    <a:close/>
                    <a:moveTo>
                      <a:pt x="0" y="124"/>
                    </a:moveTo>
                    <a:cubicBezTo>
                      <a:pt x="0" y="136"/>
                      <a:pt x="0" y="136"/>
                      <a:pt x="0" y="136"/>
                    </a:cubicBezTo>
                    <a:cubicBezTo>
                      <a:pt x="0" y="145"/>
                      <a:pt x="8" y="152"/>
                      <a:pt x="17" y="152"/>
                    </a:cubicBezTo>
                    <a:cubicBezTo>
                      <a:pt x="199" y="152"/>
                      <a:pt x="199" y="152"/>
                      <a:pt x="199" y="152"/>
                    </a:cubicBezTo>
                    <a:cubicBezTo>
                      <a:pt x="208" y="152"/>
                      <a:pt x="216" y="145"/>
                      <a:pt x="216" y="136"/>
                    </a:cubicBezTo>
                    <a:cubicBezTo>
                      <a:pt x="216" y="124"/>
                      <a:pt x="216" y="124"/>
                      <a:pt x="216" y="124"/>
                    </a:cubicBezTo>
                    <a:lnTo>
                      <a:pt x="0" y="124"/>
                    </a:lnTo>
                    <a:close/>
                    <a:moveTo>
                      <a:pt x="138" y="143"/>
                    </a:moveTo>
                    <a:cubicBezTo>
                      <a:pt x="78" y="143"/>
                      <a:pt x="78" y="143"/>
                      <a:pt x="78" y="143"/>
                    </a:cubicBezTo>
                    <a:cubicBezTo>
                      <a:pt x="78" y="132"/>
                      <a:pt x="78" y="132"/>
                      <a:pt x="78" y="132"/>
                    </a:cubicBezTo>
                    <a:cubicBezTo>
                      <a:pt x="138" y="132"/>
                      <a:pt x="138" y="132"/>
                      <a:pt x="138" y="132"/>
                    </a:cubicBezTo>
                    <a:lnTo>
                      <a:pt x="138" y="143"/>
                    </a:lnTo>
                    <a:close/>
                  </a:path>
                </a:pathLst>
              </a:custGeom>
              <a:solidFill>
                <a:srgbClr val="18AEEF"/>
              </a:solidFill>
              <a:ln>
                <a:noFill/>
              </a:ln>
            </p:spPr>
            <p:txBody>
              <a:bodyPr vert="horz" wrap="square" lIns="91440" tIns="45720" rIns="91440" bIns="45720" numCol="1" anchor="t" anchorCtr="0" compatLnSpc="1">
                <a:prstTxWarp prst="textNoShape">
                  <a:avLst/>
                </a:prstTxWarp>
              </a:bodyPr>
              <a:lstStyle/>
              <a:p>
                <a:pPr defTabSz="913821"/>
                <a:endParaRPr lang="en-US" sz="1100" dirty="0">
                  <a:solidFill>
                    <a:srgbClr val="000000"/>
                  </a:solidFill>
                  <a:latin typeface="Arial" panose="020B0604020202020204" pitchFamily="34" charset="0"/>
                  <a:cs typeface="Arial" panose="020B0604020202020204" pitchFamily="34" charset="0"/>
                </a:endParaRPr>
              </a:p>
            </p:txBody>
          </p:sp>
          <p:sp>
            <p:nvSpPr>
              <p:cNvPr id="145" name="Freeform 950">
                <a:extLst>
                  <a:ext uri="{FF2B5EF4-FFF2-40B4-BE49-F238E27FC236}">
                    <a16:creationId xmlns:a16="http://schemas.microsoft.com/office/drawing/2014/main" id="{308849E4-0CD9-4D40-A625-CF51E95F317A}"/>
                  </a:ext>
                </a:extLst>
              </p:cNvPr>
              <p:cNvSpPr>
                <a:spLocks noChangeAspect="1" noEditPoints="1"/>
              </p:cNvSpPr>
              <p:nvPr/>
            </p:nvSpPr>
            <p:spPr bwMode="auto">
              <a:xfrm>
                <a:off x="7460797" y="2740206"/>
                <a:ext cx="345180" cy="411791"/>
              </a:xfrm>
              <a:custGeom>
                <a:avLst/>
                <a:gdLst>
                  <a:gd name="T0" fmla="*/ 84 w 142"/>
                  <a:gd name="T1" fmla="*/ 53 h 170"/>
                  <a:gd name="T2" fmla="*/ 84 w 142"/>
                  <a:gd name="T3" fmla="*/ 45 h 170"/>
                  <a:gd name="T4" fmla="*/ 58 w 142"/>
                  <a:gd name="T5" fmla="*/ 45 h 170"/>
                  <a:gd name="T6" fmla="*/ 58 w 142"/>
                  <a:gd name="T7" fmla="*/ 53 h 170"/>
                  <a:gd name="T8" fmla="*/ 58 w 142"/>
                  <a:gd name="T9" fmla="*/ 45 h 170"/>
                  <a:gd name="T10" fmla="*/ 133 w 142"/>
                  <a:gd name="T11" fmla="*/ 138 h 170"/>
                  <a:gd name="T12" fmla="*/ 125 w 142"/>
                  <a:gd name="T13" fmla="*/ 162 h 170"/>
                  <a:gd name="T14" fmla="*/ 9 w 142"/>
                  <a:gd name="T15" fmla="*/ 153 h 170"/>
                  <a:gd name="T16" fmla="*/ 39 w 142"/>
                  <a:gd name="T17" fmla="*/ 93 h 170"/>
                  <a:gd name="T18" fmla="*/ 71 w 142"/>
                  <a:gd name="T19" fmla="*/ 150 h 170"/>
                  <a:gd name="T20" fmla="*/ 103 w 142"/>
                  <a:gd name="T21" fmla="*/ 93 h 170"/>
                  <a:gd name="T22" fmla="*/ 98 w 142"/>
                  <a:gd name="T23" fmla="*/ 85 h 170"/>
                  <a:gd name="T24" fmla="*/ 77 w 142"/>
                  <a:gd name="T25" fmla="*/ 112 h 170"/>
                  <a:gd name="T26" fmla="*/ 80 w 142"/>
                  <a:gd name="T27" fmla="*/ 105 h 170"/>
                  <a:gd name="T28" fmla="*/ 71 w 142"/>
                  <a:gd name="T29" fmla="*/ 96 h 170"/>
                  <a:gd name="T30" fmla="*/ 62 w 142"/>
                  <a:gd name="T31" fmla="*/ 105 h 170"/>
                  <a:gd name="T32" fmla="*/ 65 w 142"/>
                  <a:gd name="T33" fmla="*/ 112 h 170"/>
                  <a:gd name="T34" fmla="*/ 45 w 142"/>
                  <a:gd name="T35" fmla="*/ 85 h 170"/>
                  <a:gd name="T36" fmla="*/ 0 w 142"/>
                  <a:gd name="T37" fmla="*/ 138 h 170"/>
                  <a:gd name="T38" fmla="*/ 17 w 142"/>
                  <a:gd name="T39" fmla="*/ 170 h 170"/>
                  <a:gd name="T40" fmla="*/ 142 w 142"/>
                  <a:gd name="T41" fmla="*/ 153 h 170"/>
                  <a:gd name="T42" fmla="*/ 101 w 142"/>
                  <a:gd name="T43" fmla="*/ 84 h 170"/>
                  <a:gd name="T44" fmla="*/ 67 w 142"/>
                  <a:gd name="T45" fmla="*/ 42 h 170"/>
                  <a:gd name="T46" fmla="*/ 85 w 142"/>
                  <a:gd name="T47" fmla="*/ 31 h 170"/>
                  <a:gd name="T48" fmla="*/ 92 w 142"/>
                  <a:gd name="T49" fmla="*/ 42 h 170"/>
                  <a:gd name="T50" fmla="*/ 75 w 142"/>
                  <a:gd name="T51" fmla="*/ 42 h 170"/>
                  <a:gd name="T52" fmla="*/ 94 w 142"/>
                  <a:gd name="T53" fmla="*/ 45 h 170"/>
                  <a:gd name="T54" fmla="*/ 101 w 142"/>
                  <a:gd name="T55" fmla="*/ 50 h 170"/>
                  <a:gd name="T56" fmla="*/ 93 w 142"/>
                  <a:gd name="T57" fmla="*/ 58 h 170"/>
                  <a:gd name="T58" fmla="*/ 73 w 142"/>
                  <a:gd name="T59" fmla="*/ 82 h 170"/>
                  <a:gd name="T60" fmla="*/ 69 w 142"/>
                  <a:gd name="T61" fmla="*/ 82 h 170"/>
                  <a:gd name="T62" fmla="*/ 49 w 142"/>
                  <a:gd name="T63" fmla="*/ 58 h 170"/>
                  <a:gd name="T64" fmla="*/ 41 w 142"/>
                  <a:gd name="T65" fmla="*/ 50 h 170"/>
                  <a:gd name="T66" fmla="*/ 48 w 142"/>
                  <a:gd name="T67" fmla="*/ 45 h 170"/>
                  <a:gd name="T68" fmla="*/ 58 w 142"/>
                  <a:gd name="T69" fmla="*/ 60 h 170"/>
                  <a:gd name="T70" fmla="*/ 71 w 142"/>
                  <a:gd name="T71" fmla="*/ 47 h 170"/>
                  <a:gd name="T72" fmla="*/ 84 w 142"/>
                  <a:gd name="T73" fmla="*/ 60 h 170"/>
                  <a:gd name="T74" fmla="*/ 94 w 142"/>
                  <a:gd name="T75" fmla="*/ 45 h 170"/>
                  <a:gd name="T76" fmla="*/ 99 w 142"/>
                  <a:gd name="T77" fmla="*/ 66 h 170"/>
                  <a:gd name="T78" fmla="*/ 43 w 142"/>
                  <a:gd name="T79" fmla="*/ 66 h 170"/>
                  <a:gd name="T80" fmla="*/ 37 w 142"/>
                  <a:gd name="T81" fmla="*/ 39 h 170"/>
                  <a:gd name="T82" fmla="*/ 71 w 142"/>
                  <a:gd name="T83" fmla="*/ 0 h 170"/>
                  <a:gd name="T84" fmla="*/ 105 w 142"/>
                  <a:gd name="T85" fmla="*/ 34 h 170"/>
                  <a:gd name="T86" fmla="*/ 109 w 142"/>
                  <a:gd name="T87" fmla="*/ 51 h 170"/>
                  <a:gd name="T88" fmla="*/ 94 w 142"/>
                  <a:gd name="T89" fmla="*/ 138 h 170"/>
                  <a:gd name="T90" fmla="*/ 104 w 142"/>
                  <a:gd name="T91" fmla="*/ 147 h 170"/>
                  <a:gd name="T92" fmla="*/ 114 w 142"/>
                  <a:gd name="T93" fmla="*/ 138 h 170"/>
                  <a:gd name="T94" fmla="*/ 124 w 142"/>
                  <a:gd name="T95" fmla="*/ 128 h 170"/>
                  <a:gd name="T96" fmla="*/ 114 w 142"/>
                  <a:gd name="T97" fmla="*/ 118 h 170"/>
                  <a:gd name="T98" fmla="*/ 104 w 142"/>
                  <a:gd name="T99"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0">
                    <a:moveTo>
                      <a:pt x="87" y="49"/>
                    </a:moveTo>
                    <a:cubicBezTo>
                      <a:pt x="87" y="51"/>
                      <a:pt x="86" y="53"/>
                      <a:pt x="84" y="53"/>
                    </a:cubicBezTo>
                    <a:cubicBezTo>
                      <a:pt x="82" y="53"/>
                      <a:pt x="80" y="51"/>
                      <a:pt x="80" y="49"/>
                    </a:cubicBezTo>
                    <a:cubicBezTo>
                      <a:pt x="80" y="47"/>
                      <a:pt x="82" y="45"/>
                      <a:pt x="84" y="45"/>
                    </a:cubicBezTo>
                    <a:cubicBezTo>
                      <a:pt x="86" y="45"/>
                      <a:pt x="87" y="47"/>
                      <a:pt x="87" y="49"/>
                    </a:cubicBezTo>
                    <a:close/>
                    <a:moveTo>
                      <a:pt x="58" y="45"/>
                    </a:moveTo>
                    <a:cubicBezTo>
                      <a:pt x="56" y="45"/>
                      <a:pt x="55" y="47"/>
                      <a:pt x="55" y="49"/>
                    </a:cubicBezTo>
                    <a:cubicBezTo>
                      <a:pt x="55" y="51"/>
                      <a:pt x="56" y="53"/>
                      <a:pt x="58" y="53"/>
                    </a:cubicBezTo>
                    <a:cubicBezTo>
                      <a:pt x="60" y="53"/>
                      <a:pt x="62" y="51"/>
                      <a:pt x="62" y="49"/>
                    </a:cubicBezTo>
                    <a:cubicBezTo>
                      <a:pt x="62" y="47"/>
                      <a:pt x="60" y="45"/>
                      <a:pt x="58" y="45"/>
                    </a:cubicBezTo>
                    <a:close/>
                    <a:moveTo>
                      <a:pt x="103" y="93"/>
                    </a:moveTo>
                    <a:cubicBezTo>
                      <a:pt x="121" y="101"/>
                      <a:pt x="133" y="118"/>
                      <a:pt x="133" y="138"/>
                    </a:cubicBezTo>
                    <a:cubicBezTo>
                      <a:pt x="133" y="153"/>
                      <a:pt x="133" y="153"/>
                      <a:pt x="133" y="153"/>
                    </a:cubicBezTo>
                    <a:cubicBezTo>
                      <a:pt x="133" y="158"/>
                      <a:pt x="130" y="162"/>
                      <a:pt x="125" y="162"/>
                    </a:cubicBezTo>
                    <a:cubicBezTo>
                      <a:pt x="17" y="162"/>
                      <a:pt x="17" y="162"/>
                      <a:pt x="17" y="162"/>
                    </a:cubicBezTo>
                    <a:cubicBezTo>
                      <a:pt x="13" y="162"/>
                      <a:pt x="9" y="158"/>
                      <a:pt x="9" y="153"/>
                    </a:cubicBezTo>
                    <a:cubicBezTo>
                      <a:pt x="9" y="138"/>
                      <a:pt x="9" y="138"/>
                      <a:pt x="9" y="138"/>
                    </a:cubicBezTo>
                    <a:cubicBezTo>
                      <a:pt x="9" y="118"/>
                      <a:pt x="21" y="101"/>
                      <a:pt x="39" y="93"/>
                    </a:cubicBezTo>
                    <a:cubicBezTo>
                      <a:pt x="66" y="147"/>
                      <a:pt x="66" y="147"/>
                      <a:pt x="66" y="147"/>
                    </a:cubicBezTo>
                    <a:cubicBezTo>
                      <a:pt x="67" y="149"/>
                      <a:pt x="69" y="150"/>
                      <a:pt x="71" y="150"/>
                    </a:cubicBezTo>
                    <a:cubicBezTo>
                      <a:pt x="73" y="150"/>
                      <a:pt x="75" y="149"/>
                      <a:pt x="76" y="147"/>
                    </a:cubicBezTo>
                    <a:lnTo>
                      <a:pt x="103" y="93"/>
                    </a:lnTo>
                    <a:close/>
                    <a:moveTo>
                      <a:pt x="101" y="84"/>
                    </a:moveTo>
                    <a:cubicBezTo>
                      <a:pt x="100" y="83"/>
                      <a:pt x="98" y="84"/>
                      <a:pt x="98" y="85"/>
                    </a:cubicBezTo>
                    <a:cubicBezTo>
                      <a:pt x="80" y="121"/>
                      <a:pt x="80" y="121"/>
                      <a:pt x="80" y="121"/>
                    </a:cubicBezTo>
                    <a:cubicBezTo>
                      <a:pt x="77" y="112"/>
                      <a:pt x="77" y="112"/>
                      <a:pt x="77" y="112"/>
                    </a:cubicBezTo>
                    <a:cubicBezTo>
                      <a:pt x="80" y="109"/>
                      <a:pt x="80" y="109"/>
                      <a:pt x="80" y="109"/>
                    </a:cubicBezTo>
                    <a:cubicBezTo>
                      <a:pt x="82" y="108"/>
                      <a:pt x="82" y="106"/>
                      <a:pt x="80" y="105"/>
                    </a:cubicBezTo>
                    <a:cubicBezTo>
                      <a:pt x="73" y="97"/>
                      <a:pt x="73" y="97"/>
                      <a:pt x="73" y="97"/>
                    </a:cubicBezTo>
                    <a:cubicBezTo>
                      <a:pt x="73" y="97"/>
                      <a:pt x="72" y="96"/>
                      <a:pt x="71" y="96"/>
                    </a:cubicBezTo>
                    <a:cubicBezTo>
                      <a:pt x="70" y="96"/>
                      <a:pt x="70" y="97"/>
                      <a:pt x="69" y="97"/>
                    </a:cubicBezTo>
                    <a:cubicBezTo>
                      <a:pt x="62" y="105"/>
                      <a:pt x="62" y="105"/>
                      <a:pt x="62" y="105"/>
                    </a:cubicBezTo>
                    <a:cubicBezTo>
                      <a:pt x="61" y="106"/>
                      <a:pt x="61" y="108"/>
                      <a:pt x="62" y="109"/>
                    </a:cubicBezTo>
                    <a:cubicBezTo>
                      <a:pt x="65" y="112"/>
                      <a:pt x="65" y="112"/>
                      <a:pt x="65" y="112"/>
                    </a:cubicBezTo>
                    <a:cubicBezTo>
                      <a:pt x="63" y="121"/>
                      <a:pt x="63" y="121"/>
                      <a:pt x="63" y="121"/>
                    </a:cubicBezTo>
                    <a:cubicBezTo>
                      <a:pt x="45" y="85"/>
                      <a:pt x="45" y="85"/>
                      <a:pt x="45" y="85"/>
                    </a:cubicBezTo>
                    <a:cubicBezTo>
                      <a:pt x="44" y="84"/>
                      <a:pt x="43" y="83"/>
                      <a:pt x="41" y="84"/>
                    </a:cubicBezTo>
                    <a:cubicBezTo>
                      <a:pt x="18" y="91"/>
                      <a:pt x="0" y="112"/>
                      <a:pt x="0" y="138"/>
                    </a:cubicBezTo>
                    <a:cubicBezTo>
                      <a:pt x="0" y="153"/>
                      <a:pt x="0" y="153"/>
                      <a:pt x="0" y="153"/>
                    </a:cubicBezTo>
                    <a:cubicBezTo>
                      <a:pt x="0" y="163"/>
                      <a:pt x="8" y="170"/>
                      <a:pt x="17" y="170"/>
                    </a:cubicBezTo>
                    <a:cubicBezTo>
                      <a:pt x="125" y="170"/>
                      <a:pt x="125" y="170"/>
                      <a:pt x="125" y="170"/>
                    </a:cubicBezTo>
                    <a:cubicBezTo>
                      <a:pt x="134" y="170"/>
                      <a:pt x="142" y="163"/>
                      <a:pt x="142" y="153"/>
                    </a:cubicBezTo>
                    <a:cubicBezTo>
                      <a:pt x="142" y="138"/>
                      <a:pt x="142" y="138"/>
                      <a:pt x="142" y="138"/>
                    </a:cubicBezTo>
                    <a:cubicBezTo>
                      <a:pt x="142" y="113"/>
                      <a:pt x="125" y="91"/>
                      <a:pt x="101" y="84"/>
                    </a:cubicBezTo>
                    <a:close/>
                    <a:moveTo>
                      <a:pt x="71" y="41"/>
                    </a:moveTo>
                    <a:cubicBezTo>
                      <a:pt x="70" y="41"/>
                      <a:pt x="68" y="42"/>
                      <a:pt x="67" y="42"/>
                    </a:cubicBezTo>
                    <a:cubicBezTo>
                      <a:pt x="66" y="41"/>
                      <a:pt x="64" y="40"/>
                      <a:pt x="63" y="39"/>
                    </a:cubicBezTo>
                    <a:cubicBezTo>
                      <a:pt x="71" y="38"/>
                      <a:pt x="79" y="35"/>
                      <a:pt x="85" y="31"/>
                    </a:cubicBezTo>
                    <a:cubicBezTo>
                      <a:pt x="86" y="33"/>
                      <a:pt x="89" y="35"/>
                      <a:pt x="92" y="36"/>
                    </a:cubicBezTo>
                    <a:cubicBezTo>
                      <a:pt x="92" y="42"/>
                      <a:pt x="92" y="42"/>
                      <a:pt x="92" y="42"/>
                    </a:cubicBezTo>
                    <a:cubicBezTo>
                      <a:pt x="90" y="40"/>
                      <a:pt x="87" y="38"/>
                      <a:pt x="84" y="38"/>
                    </a:cubicBezTo>
                    <a:cubicBezTo>
                      <a:pt x="80" y="38"/>
                      <a:pt x="77" y="40"/>
                      <a:pt x="75" y="42"/>
                    </a:cubicBezTo>
                    <a:cubicBezTo>
                      <a:pt x="74" y="42"/>
                      <a:pt x="73" y="41"/>
                      <a:pt x="71" y="41"/>
                    </a:cubicBezTo>
                    <a:close/>
                    <a:moveTo>
                      <a:pt x="94" y="45"/>
                    </a:moveTo>
                    <a:cubicBezTo>
                      <a:pt x="95" y="45"/>
                      <a:pt x="96" y="44"/>
                      <a:pt x="97" y="44"/>
                    </a:cubicBezTo>
                    <a:cubicBezTo>
                      <a:pt x="99" y="45"/>
                      <a:pt x="101" y="47"/>
                      <a:pt x="101" y="50"/>
                    </a:cubicBezTo>
                    <a:cubicBezTo>
                      <a:pt x="100" y="55"/>
                      <a:pt x="97" y="59"/>
                      <a:pt x="94" y="58"/>
                    </a:cubicBezTo>
                    <a:cubicBezTo>
                      <a:pt x="94" y="58"/>
                      <a:pt x="94" y="58"/>
                      <a:pt x="93" y="58"/>
                    </a:cubicBezTo>
                    <a:cubicBezTo>
                      <a:pt x="92" y="61"/>
                      <a:pt x="91" y="65"/>
                      <a:pt x="89" y="68"/>
                    </a:cubicBezTo>
                    <a:cubicBezTo>
                      <a:pt x="86" y="74"/>
                      <a:pt x="80" y="81"/>
                      <a:pt x="73" y="82"/>
                    </a:cubicBezTo>
                    <a:cubicBezTo>
                      <a:pt x="73" y="82"/>
                      <a:pt x="72" y="82"/>
                      <a:pt x="71" y="82"/>
                    </a:cubicBezTo>
                    <a:cubicBezTo>
                      <a:pt x="70" y="82"/>
                      <a:pt x="70" y="82"/>
                      <a:pt x="69" y="82"/>
                    </a:cubicBezTo>
                    <a:cubicBezTo>
                      <a:pt x="62" y="81"/>
                      <a:pt x="57" y="74"/>
                      <a:pt x="53" y="68"/>
                    </a:cubicBezTo>
                    <a:cubicBezTo>
                      <a:pt x="52" y="65"/>
                      <a:pt x="50" y="61"/>
                      <a:pt x="49" y="58"/>
                    </a:cubicBezTo>
                    <a:cubicBezTo>
                      <a:pt x="49" y="58"/>
                      <a:pt x="48" y="58"/>
                      <a:pt x="48" y="58"/>
                    </a:cubicBezTo>
                    <a:cubicBezTo>
                      <a:pt x="45" y="59"/>
                      <a:pt x="42" y="55"/>
                      <a:pt x="41" y="50"/>
                    </a:cubicBezTo>
                    <a:cubicBezTo>
                      <a:pt x="41" y="47"/>
                      <a:pt x="43" y="45"/>
                      <a:pt x="45" y="44"/>
                    </a:cubicBezTo>
                    <a:cubicBezTo>
                      <a:pt x="47" y="44"/>
                      <a:pt x="48" y="45"/>
                      <a:pt x="48" y="45"/>
                    </a:cubicBezTo>
                    <a:cubicBezTo>
                      <a:pt x="48" y="46"/>
                      <a:pt x="48" y="48"/>
                      <a:pt x="48" y="49"/>
                    </a:cubicBezTo>
                    <a:cubicBezTo>
                      <a:pt x="48" y="55"/>
                      <a:pt x="53" y="60"/>
                      <a:pt x="58" y="60"/>
                    </a:cubicBezTo>
                    <a:cubicBezTo>
                      <a:pt x="64" y="60"/>
                      <a:pt x="69" y="55"/>
                      <a:pt x="69" y="49"/>
                    </a:cubicBezTo>
                    <a:cubicBezTo>
                      <a:pt x="69" y="48"/>
                      <a:pt x="70" y="47"/>
                      <a:pt x="71" y="47"/>
                    </a:cubicBezTo>
                    <a:cubicBezTo>
                      <a:pt x="72" y="47"/>
                      <a:pt x="73" y="48"/>
                      <a:pt x="73" y="49"/>
                    </a:cubicBezTo>
                    <a:cubicBezTo>
                      <a:pt x="73" y="55"/>
                      <a:pt x="78" y="60"/>
                      <a:pt x="84" y="60"/>
                    </a:cubicBezTo>
                    <a:cubicBezTo>
                      <a:pt x="90" y="60"/>
                      <a:pt x="95" y="55"/>
                      <a:pt x="95" y="49"/>
                    </a:cubicBezTo>
                    <a:cubicBezTo>
                      <a:pt x="95" y="48"/>
                      <a:pt x="94" y="46"/>
                      <a:pt x="94" y="45"/>
                    </a:cubicBezTo>
                    <a:close/>
                    <a:moveTo>
                      <a:pt x="109" y="51"/>
                    </a:moveTo>
                    <a:cubicBezTo>
                      <a:pt x="108" y="57"/>
                      <a:pt x="105" y="63"/>
                      <a:pt x="99" y="66"/>
                    </a:cubicBezTo>
                    <a:cubicBezTo>
                      <a:pt x="93" y="81"/>
                      <a:pt x="83" y="91"/>
                      <a:pt x="71" y="91"/>
                    </a:cubicBezTo>
                    <a:cubicBezTo>
                      <a:pt x="59" y="91"/>
                      <a:pt x="49" y="81"/>
                      <a:pt x="43" y="66"/>
                    </a:cubicBezTo>
                    <a:cubicBezTo>
                      <a:pt x="38" y="63"/>
                      <a:pt x="34" y="57"/>
                      <a:pt x="33" y="51"/>
                    </a:cubicBezTo>
                    <a:cubicBezTo>
                      <a:pt x="32" y="47"/>
                      <a:pt x="34" y="42"/>
                      <a:pt x="37" y="39"/>
                    </a:cubicBezTo>
                    <a:cubicBezTo>
                      <a:pt x="37" y="37"/>
                      <a:pt x="37" y="36"/>
                      <a:pt x="37" y="34"/>
                    </a:cubicBezTo>
                    <a:cubicBezTo>
                      <a:pt x="37" y="15"/>
                      <a:pt x="52" y="0"/>
                      <a:pt x="71" y="0"/>
                    </a:cubicBezTo>
                    <a:cubicBezTo>
                      <a:pt x="79" y="0"/>
                      <a:pt x="85" y="4"/>
                      <a:pt x="85" y="9"/>
                    </a:cubicBezTo>
                    <a:cubicBezTo>
                      <a:pt x="96" y="9"/>
                      <a:pt x="105" y="20"/>
                      <a:pt x="105" y="34"/>
                    </a:cubicBezTo>
                    <a:cubicBezTo>
                      <a:pt x="105" y="36"/>
                      <a:pt x="105" y="37"/>
                      <a:pt x="105" y="39"/>
                    </a:cubicBezTo>
                    <a:cubicBezTo>
                      <a:pt x="108" y="42"/>
                      <a:pt x="110" y="47"/>
                      <a:pt x="109" y="51"/>
                    </a:cubicBezTo>
                    <a:close/>
                    <a:moveTo>
                      <a:pt x="94" y="128"/>
                    </a:moveTo>
                    <a:cubicBezTo>
                      <a:pt x="94" y="138"/>
                      <a:pt x="94" y="138"/>
                      <a:pt x="94" y="138"/>
                    </a:cubicBezTo>
                    <a:cubicBezTo>
                      <a:pt x="104" y="138"/>
                      <a:pt x="104" y="138"/>
                      <a:pt x="104" y="138"/>
                    </a:cubicBezTo>
                    <a:cubicBezTo>
                      <a:pt x="104" y="147"/>
                      <a:pt x="104" y="147"/>
                      <a:pt x="104" y="147"/>
                    </a:cubicBezTo>
                    <a:cubicBezTo>
                      <a:pt x="114" y="147"/>
                      <a:pt x="114" y="147"/>
                      <a:pt x="114" y="147"/>
                    </a:cubicBezTo>
                    <a:cubicBezTo>
                      <a:pt x="114" y="138"/>
                      <a:pt x="114" y="138"/>
                      <a:pt x="114" y="138"/>
                    </a:cubicBezTo>
                    <a:cubicBezTo>
                      <a:pt x="124" y="138"/>
                      <a:pt x="124" y="138"/>
                      <a:pt x="124" y="138"/>
                    </a:cubicBezTo>
                    <a:cubicBezTo>
                      <a:pt x="124" y="128"/>
                      <a:pt x="124" y="128"/>
                      <a:pt x="124" y="128"/>
                    </a:cubicBezTo>
                    <a:cubicBezTo>
                      <a:pt x="114" y="128"/>
                      <a:pt x="114" y="128"/>
                      <a:pt x="114" y="128"/>
                    </a:cubicBezTo>
                    <a:cubicBezTo>
                      <a:pt x="114" y="118"/>
                      <a:pt x="114" y="118"/>
                      <a:pt x="114" y="118"/>
                    </a:cubicBezTo>
                    <a:cubicBezTo>
                      <a:pt x="104" y="118"/>
                      <a:pt x="104" y="118"/>
                      <a:pt x="104" y="118"/>
                    </a:cubicBezTo>
                    <a:cubicBezTo>
                      <a:pt x="104" y="128"/>
                      <a:pt x="104" y="128"/>
                      <a:pt x="104" y="128"/>
                    </a:cubicBezTo>
                    <a:lnTo>
                      <a:pt x="94" y="128"/>
                    </a:lnTo>
                    <a:close/>
                  </a:path>
                </a:pathLst>
              </a:custGeom>
              <a:solidFill>
                <a:srgbClr val="009CDC"/>
              </a:solidFill>
              <a:ln>
                <a:noFill/>
              </a:ln>
            </p:spPr>
            <p:txBody>
              <a:bodyPr vert="horz" wrap="square" lIns="91440" tIns="45720" rIns="91440" bIns="45720" numCol="1" anchor="t" anchorCtr="0" compatLnSpc="1">
                <a:prstTxWarp prst="textNoShape">
                  <a:avLst/>
                </a:prstTxWarp>
              </a:bodyPr>
              <a:lstStyle/>
              <a:p>
                <a:pPr defTabSz="913821"/>
                <a:endParaRPr lang="en-US" sz="1100" dirty="0">
                  <a:solidFill>
                    <a:srgbClr val="000000"/>
                  </a:solidFill>
                  <a:latin typeface="Arial" panose="020B0604020202020204" pitchFamily="34" charset="0"/>
                  <a:cs typeface="Arial" panose="020B0604020202020204" pitchFamily="34" charset="0"/>
                </a:endParaRPr>
              </a:p>
            </p:txBody>
          </p:sp>
        </p:grpSp>
      </p:grpSp>
      <p:grpSp>
        <p:nvGrpSpPr>
          <p:cNvPr id="148" name="Group 147">
            <a:extLst>
              <a:ext uri="{FF2B5EF4-FFF2-40B4-BE49-F238E27FC236}">
                <a16:creationId xmlns:a16="http://schemas.microsoft.com/office/drawing/2014/main" id="{A810D388-E116-A84B-A1AA-61DA6B92F34B}"/>
              </a:ext>
            </a:extLst>
          </p:cNvPr>
          <p:cNvGrpSpPr/>
          <p:nvPr/>
        </p:nvGrpSpPr>
        <p:grpSpPr>
          <a:xfrm>
            <a:off x="9037765" y="3652720"/>
            <a:ext cx="14848" cy="35240"/>
            <a:chOff x="-974725" y="1666876"/>
            <a:chExt cx="122238" cy="365125"/>
          </a:xfrm>
          <a:solidFill>
            <a:schemeClr val="accent4"/>
          </a:solidFill>
        </p:grpSpPr>
        <p:sp>
          <p:nvSpPr>
            <p:cNvPr id="149" name="Freeform 20">
              <a:extLst>
                <a:ext uri="{FF2B5EF4-FFF2-40B4-BE49-F238E27FC236}">
                  <a16:creationId xmlns:a16="http://schemas.microsoft.com/office/drawing/2014/main" id="{EDD419D3-40D1-FD47-9EAE-A7CACCDEFA18}"/>
                </a:ext>
              </a:extLst>
            </p:cNvPr>
            <p:cNvSpPr>
              <a:spLocks/>
            </p:cNvSpPr>
            <p:nvPr/>
          </p:nvSpPr>
          <p:spPr bwMode="auto">
            <a:xfrm>
              <a:off x="-925512" y="1866901"/>
              <a:ext cx="73025" cy="165100"/>
            </a:xfrm>
            <a:custGeom>
              <a:avLst/>
              <a:gdLst>
                <a:gd name="T0" fmla="*/ 23 w 43"/>
                <a:gd name="T1" fmla="*/ 0 h 96"/>
                <a:gd name="T2" fmla="*/ 23 w 43"/>
                <a:gd name="T3" fmla="*/ 0 h 96"/>
                <a:gd name="T4" fmla="*/ 2 w 43"/>
                <a:gd name="T5" fmla="*/ 9 h 96"/>
                <a:gd name="T6" fmla="*/ 12 w 43"/>
                <a:gd name="T7" fmla="*/ 18 h 96"/>
                <a:gd name="T8" fmla="*/ 23 w 43"/>
                <a:gd name="T9" fmla="*/ 60 h 96"/>
                <a:gd name="T10" fmla="*/ 2 w 43"/>
                <a:gd name="T11" fmla="*/ 96 h 96"/>
                <a:gd name="T12" fmla="*/ 3 w 43"/>
                <a:gd name="T13" fmla="*/ 96 h 96"/>
                <a:gd name="T14" fmla="*/ 36 w 43"/>
                <a:gd name="T15" fmla="*/ 63 h 96"/>
                <a:gd name="T16" fmla="*/ 28 w 43"/>
                <a:gd name="T17" fmla="*/ 5 h 96"/>
                <a:gd name="T18" fmla="*/ 23 w 43"/>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96">
                  <a:moveTo>
                    <a:pt x="23" y="0"/>
                  </a:moveTo>
                  <a:cubicBezTo>
                    <a:pt x="23" y="0"/>
                    <a:pt x="23" y="0"/>
                    <a:pt x="23" y="0"/>
                  </a:cubicBezTo>
                  <a:cubicBezTo>
                    <a:pt x="15" y="3"/>
                    <a:pt x="8" y="6"/>
                    <a:pt x="2" y="9"/>
                  </a:cubicBezTo>
                  <a:cubicBezTo>
                    <a:pt x="6" y="11"/>
                    <a:pt x="9" y="14"/>
                    <a:pt x="12" y="18"/>
                  </a:cubicBezTo>
                  <a:cubicBezTo>
                    <a:pt x="24" y="31"/>
                    <a:pt x="26" y="47"/>
                    <a:pt x="23" y="60"/>
                  </a:cubicBezTo>
                  <a:cubicBezTo>
                    <a:pt x="18" y="87"/>
                    <a:pt x="0" y="93"/>
                    <a:pt x="2" y="96"/>
                  </a:cubicBezTo>
                  <a:cubicBezTo>
                    <a:pt x="2" y="96"/>
                    <a:pt x="2" y="96"/>
                    <a:pt x="3" y="96"/>
                  </a:cubicBezTo>
                  <a:cubicBezTo>
                    <a:pt x="8" y="96"/>
                    <a:pt x="27" y="91"/>
                    <a:pt x="36" y="63"/>
                  </a:cubicBezTo>
                  <a:cubicBezTo>
                    <a:pt x="42" y="49"/>
                    <a:pt x="43" y="25"/>
                    <a:pt x="28" y="5"/>
                  </a:cubicBezTo>
                  <a:cubicBezTo>
                    <a:pt x="26" y="3"/>
                    <a:pt x="25" y="1"/>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sp>
          <p:nvSpPr>
            <p:cNvPr id="150" name="Freeform 21">
              <a:extLst>
                <a:ext uri="{FF2B5EF4-FFF2-40B4-BE49-F238E27FC236}">
                  <a16:creationId xmlns:a16="http://schemas.microsoft.com/office/drawing/2014/main" id="{8ECD2545-6F44-1641-A536-26EBA93DCC9C}"/>
                </a:ext>
              </a:extLst>
            </p:cNvPr>
            <p:cNvSpPr>
              <a:spLocks/>
            </p:cNvSpPr>
            <p:nvPr/>
          </p:nvSpPr>
          <p:spPr bwMode="auto">
            <a:xfrm>
              <a:off x="-974725" y="1666876"/>
              <a:ext cx="42863" cy="138113"/>
            </a:xfrm>
            <a:custGeom>
              <a:avLst/>
              <a:gdLst>
                <a:gd name="T0" fmla="*/ 1 w 25"/>
                <a:gd name="T1" fmla="*/ 80 h 80"/>
                <a:gd name="T2" fmla="*/ 13 w 25"/>
                <a:gd name="T3" fmla="*/ 75 h 80"/>
                <a:gd name="T4" fmla="*/ 24 w 25"/>
                <a:gd name="T5" fmla="*/ 69 h 80"/>
                <a:gd name="T6" fmla="*/ 25 w 25"/>
                <a:gd name="T7" fmla="*/ 68 h 80"/>
                <a:gd name="T8" fmla="*/ 25 w 25"/>
                <a:gd name="T9" fmla="*/ 0 h 80"/>
                <a:gd name="T10" fmla="*/ 12 w 25"/>
                <a:gd name="T11" fmla="*/ 5 h 80"/>
                <a:gd name="T12" fmla="*/ 0 w 25"/>
                <a:gd name="T13" fmla="*/ 10 h 80"/>
                <a:gd name="T14" fmla="*/ 1 w 25"/>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80">
                  <a:moveTo>
                    <a:pt x="1" y="80"/>
                  </a:moveTo>
                  <a:cubicBezTo>
                    <a:pt x="1" y="80"/>
                    <a:pt x="9" y="76"/>
                    <a:pt x="13" y="75"/>
                  </a:cubicBezTo>
                  <a:cubicBezTo>
                    <a:pt x="17" y="73"/>
                    <a:pt x="21" y="71"/>
                    <a:pt x="24" y="69"/>
                  </a:cubicBezTo>
                  <a:cubicBezTo>
                    <a:pt x="24" y="69"/>
                    <a:pt x="24" y="68"/>
                    <a:pt x="25" y="68"/>
                  </a:cubicBezTo>
                  <a:cubicBezTo>
                    <a:pt x="25" y="50"/>
                    <a:pt x="25" y="21"/>
                    <a:pt x="25" y="0"/>
                  </a:cubicBezTo>
                  <a:cubicBezTo>
                    <a:pt x="25" y="0"/>
                    <a:pt x="15" y="3"/>
                    <a:pt x="12" y="5"/>
                  </a:cubicBezTo>
                  <a:cubicBezTo>
                    <a:pt x="9" y="6"/>
                    <a:pt x="4" y="8"/>
                    <a:pt x="0" y="10"/>
                  </a:cubicBezTo>
                  <a:cubicBezTo>
                    <a:pt x="1" y="31"/>
                    <a:pt x="1" y="80"/>
                    <a:pt x="1"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grpSp>
        <p:nvGrpSpPr>
          <p:cNvPr id="151" name="Group 150">
            <a:extLst>
              <a:ext uri="{FF2B5EF4-FFF2-40B4-BE49-F238E27FC236}">
                <a16:creationId xmlns:a16="http://schemas.microsoft.com/office/drawing/2014/main" id="{A4BF0364-2AF7-C84B-AB6E-4C35F245E5A0}"/>
              </a:ext>
            </a:extLst>
          </p:cNvPr>
          <p:cNvGrpSpPr/>
          <p:nvPr/>
        </p:nvGrpSpPr>
        <p:grpSpPr>
          <a:xfrm>
            <a:off x="6007290" y="2356397"/>
            <a:ext cx="889938" cy="703903"/>
            <a:chOff x="2408803" y="1506492"/>
            <a:chExt cx="667627" cy="527927"/>
          </a:xfrm>
        </p:grpSpPr>
        <p:grpSp>
          <p:nvGrpSpPr>
            <p:cNvPr id="152" name="Group 151">
              <a:extLst>
                <a:ext uri="{FF2B5EF4-FFF2-40B4-BE49-F238E27FC236}">
                  <a16:creationId xmlns:a16="http://schemas.microsoft.com/office/drawing/2014/main" id="{58ACDBDA-8A03-234F-98D5-4E9877CDFDD9}"/>
                </a:ext>
              </a:extLst>
            </p:cNvPr>
            <p:cNvGrpSpPr/>
            <p:nvPr/>
          </p:nvGrpSpPr>
          <p:grpSpPr>
            <a:xfrm>
              <a:off x="2408803" y="1506492"/>
              <a:ext cx="667627" cy="527927"/>
              <a:chOff x="4906329" y="3516498"/>
              <a:chExt cx="667627" cy="527927"/>
            </a:xfrm>
            <a:noFill/>
          </p:grpSpPr>
          <p:sp>
            <p:nvSpPr>
              <p:cNvPr id="154" name="Round Diagonal Corner Rectangle 153">
                <a:extLst>
                  <a:ext uri="{FF2B5EF4-FFF2-40B4-BE49-F238E27FC236}">
                    <a16:creationId xmlns:a16="http://schemas.microsoft.com/office/drawing/2014/main" id="{51CAAA6F-DB9C-1D43-B908-E8EB24068104}"/>
                  </a:ext>
                </a:extLst>
              </p:cNvPr>
              <p:cNvSpPr/>
              <p:nvPr/>
            </p:nvSpPr>
            <p:spPr>
              <a:xfrm flipH="1">
                <a:off x="4906329" y="3516498"/>
                <a:ext cx="667627" cy="527927"/>
              </a:xfrm>
              <a:prstGeom prst="round2DiagRect">
                <a:avLst>
                  <a:gd name="adj1" fmla="val 10501"/>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21"/>
                <a:endParaRPr lang="en-US" dirty="0">
                  <a:solidFill>
                    <a:srgbClr val="FFFFFF"/>
                  </a:solidFill>
                  <a:latin typeface="Arial"/>
                </a:endParaRPr>
              </a:p>
            </p:txBody>
          </p:sp>
          <p:sp>
            <p:nvSpPr>
              <p:cNvPr id="155" name="TextBox 123">
                <a:extLst>
                  <a:ext uri="{FF2B5EF4-FFF2-40B4-BE49-F238E27FC236}">
                    <a16:creationId xmlns:a16="http://schemas.microsoft.com/office/drawing/2014/main" id="{F4A148D1-827E-434C-9B21-6CBB2DC1B74F}"/>
                  </a:ext>
                </a:extLst>
              </p:cNvPr>
              <p:cNvSpPr txBox="1">
                <a:spLocks noChangeArrowheads="1"/>
              </p:cNvSpPr>
              <p:nvPr/>
            </p:nvSpPr>
            <p:spPr bwMode="auto">
              <a:xfrm>
                <a:off x="5001442" y="3826056"/>
                <a:ext cx="361124" cy="186589"/>
              </a:xfrm>
              <a:prstGeom prst="rect">
                <a:avLst/>
              </a:prstGeom>
              <a:grpFill/>
              <a:ln w="9525">
                <a:noFill/>
                <a:miter lim="800000"/>
                <a:headEnd/>
                <a:tailEnd/>
              </a:ln>
              <a:effectLst/>
            </p:spPr>
            <p:txBody>
              <a:bodyPr wrap="none" lIns="45720" rIns="45720">
                <a:spAutoFit/>
              </a:bodyPr>
              <a:lstStyle/>
              <a:p>
                <a:pPr algn="ctr" defTabSz="913821">
                  <a:lnSpc>
                    <a:spcPts val="1200"/>
                  </a:lnSpc>
                </a:pPr>
                <a:r>
                  <a:rPr lang="en-US" sz="1100" dirty="0">
                    <a:solidFill>
                      <a:srgbClr val="000000"/>
                    </a:solidFill>
                    <a:latin typeface="Arial"/>
                  </a:rPr>
                  <a:t>ACOs</a:t>
                </a:r>
              </a:p>
            </p:txBody>
          </p:sp>
        </p:grpSp>
        <p:sp>
          <p:nvSpPr>
            <p:cNvPr id="153" name="Freeform 46">
              <a:extLst>
                <a:ext uri="{FF2B5EF4-FFF2-40B4-BE49-F238E27FC236}">
                  <a16:creationId xmlns:a16="http://schemas.microsoft.com/office/drawing/2014/main" id="{EF59CE0C-5E70-164B-91FA-42B6A25EEC44}"/>
                </a:ext>
              </a:extLst>
            </p:cNvPr>
            <p:cNvSpPr>
              <a:spLocks noChangeAspect="1" noEditPoints="1"/>
            </p:cNvSpPr>
            <p:nvPr/>
          </p:nvSpPr>
          <p:spPr bwMode="auto">
            <a:xfrm>
              <a:off x="2479819" y="1534063"/>
              <a:ext cx="416961" cy="267617"/>
            </a:xfrm>
            <a:custGeom>
              <a:avLst/>
              <a:gdLst>
                <a:gd name="T0" fmla="*/ 942 w 1559"/>
                <a:gd name="T1" fmla="*/ 114 h 1335"/>
                <a:gd name="T2" fmla="*/ 820 w 1559"/>
                <a:gd name="T3" fmla="*/ 299 h 1335"/>
                <a:gd name="T4" fmla="*/ 885 w 1559"/>
                <a:gd name="T5" fmla="*/ 105 h 1335"/>
                <a:gd name="T6" fmla="*/ 674 w 1559"/>
                <a:gd name="T7" fmla="*/ 105 h 1335"/>
                <a:gd name="T8" fmla="*/ 739 w 1559"/>
                <a:gd name="T9" fmla="*/ 299 h 1335"/>
                <a:gd name="T10" fmla="*/ 627 w 1559"/>
                <a:gd name="T11" fmla="*/ 145 h 1335"/>
                <a:gd name="T12" fmla="*/ 144 w 1559"/>
                <a:gd name="T13" fmla="*/ 85 h 1335"/>
                <a:gd name="T14" fmla="*/ 199 w 1559"/>
                <a:gd name="T15" fmla="*/ 182 h 1335"/>
                <a:gd name="T16" fmla="*/ 312 w 1559"/>
                <a:gd name="T17" fmla="*/ 234 h 1335"/>
                <a:gd name="T18" fmla="*/ 477 w 1559"/>
                <a:gd name="T19" fmla="*/ 271 h 1335"/>
                <a:gd name="T20" fmla="*/ 739 w 1559"/>
                <a:gd name="T21" fmla="*/ 359 h 1335"/>
                <a:gd name="T22" fmla="*/ 436 w 1559"/>
                <a:gd name="T23" fmla="*/ 503 h 1335"/>
                <a:gd name="T24" fmla="*/ 534 w 1559"/>
                <a:gd name="T25" fmla="*/ 501 h 1335"/>
                <a:gd name="T26" fmla="*/ 687 w 1559"/>
                <a:gd name="T27" fmla="*/ 381 h 1335"/>
                <a:gd name="T28" fmla="*/ 424 w 1559"/>
                <a:gd name="T29" fmla="*/ 419 h 1335"/>
                <a:gd name="T30" fmla="*/ 507 w 1559"/>
                <a:gd name="T31" fmla="*/ 615 h 1335"/>
                <a:gd name="T32" fmla="*/ 550 w 1559"/>
                <a:gd name="T33" fmla="*/ 825 h 1335"/>
                <a:gd name="T34" fmla="*/ 614 w 1559"/>
                <a:gd name="T35" fmla="*/ 1014 h 1335"/>
                <a:gd name="T36" fmla="*/ 570 w 1559"/>
                <a:gd name="T37" fmla="*/ 1216 h 1335"/>
                <a:gd name="T38" fmla="*/ 739 w 1559"/>
                <a:gd name="T39" fmla="*/ 1038 h 1335"/>
                <a:gd name="T40" fmla="*/ 780 w 1559"/>
                <a:gd name="T41" fmla="*/ 1335 h 1335"/>
                <a:gd name="T42" fmla="*/ 820 w 1559"/>
                <a:gd name="T43" fmla="*/ 1038 h 1335"/>
                <a:gd name="T44" fmla="*/ 989 w 1559"/>
                <a:gd name="T45" fmla="*/ 1216 h 1335"/>
                <a:gd name="T46" fmla="*/ 945 w 1559"/>
                <a:gd name="T47" fmla="*/ 1014 h 1335"/>
                <a:gd name="T48" fmla="*/ 1010 w 1559"/>
                <a:gd name="T49" fmla="*/ 825 h 1335"/>
                <a:gd name="T50" fmla="*/ 1053 w 1559"/>
                <a:gd name="T51" fmla="*/ 615 h 1335"/>
                <a:gd name="T52" fmla="*/ 1135 w 1559"/>
                <a:gd name="T53" fmla="*/ 419 h 1335"/>
                <a:gd name="T54" fmla="*/ 873 w 1559"/>
                <a:gd name="T55" fmla="*/ 381 h 1335"/>
                <a:gd name="T56" fmla="*/ 1025 w 1559"/>
                <a:gd name="T57" fmla="*/ 501 h 1335"/>
                <a:gd name="T58" fmla="*/ 1123 w 1559"/>
                <a:gd name="T59" fmla="*/ 503 h 1335"/>
                <a:gd name="T60" fmla="*/ 820 w 1559"/>
                <a:gd name="T61" fmla="*/ 359 h 1335"/>
                <a:gd name="T62" fmla="*/ 1082 w 1559"/>
                <a:gd name="T63" fmla="*/ 271 h 1335"/>
                <a:gd name="T64" fmla="*/ 1247 w 1559"/>
                <a:gd name="T65" fmla="*/ 234 h 1335"/>
                <a:gd name="T66" fmla="*/ 1360 w 1559"/>
                <a:gd name="T67" fmla="*/ 182 h 1335"/>
                <a:gd name="T68" fmla="*/ 1415 w 1559"/>
                <a:gd name="T69" fmla="*/ 85 h 1335"/>
                <a:gd name="T70" fmla="*/ 739 w 1559"/>
                <a:gd name="T71" fmla="*/ 646 h 1335"/>
                <a:gd name="T72" fmla="*/ 501 w 1559"/>
                <a:gd name="T73" fmla="*/ 712 h 1335"/>
                <a:gd name="T74" fmla="*/ 739 w 1559"/>
                <a:gd name="T75" fmla="*/ 857 h 1335"/>
                <a:gd name="T76" fmla="*/ 568 w 1559"/>
                <a:gd name="T77" fmla="*/ 906 h 1335"/>
                <a:gd name="T78" fmla="*/ 820 w 1559"/>
                <a:gd name="T79" fmla="*/ 857 h 1335"/>
                <a:gd name="T80" fmla="*/ 820 w 1559"/>
                <a:gd name="T81" fmla="*/ 956 h 1335"/>
                <a:gd name="T82" fmla="*/ 820 w 1559"/>
                <a:gd name="T83" fmla="*/ 646 h 1335"/>
                <a:gd name="T84" fmla="*/ 820 w 1559"/>
                <a:gd name="T85" fmla="*/ 777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9" h="1335">
                  <a:moveTo>
                    <a:pt x="1415" y="85"/>
                  </a:moveTo>
                  <a:cubicBezTo>
                    <a:pt x="1271" y="62"/>
                    <a:pt x="993" y="42"/>
                    <a:pt x="942" y="114"/>
                  </a:cubicBezTo>
                  <a:cubicBezTo>
                    <a:pt x="934" y="125"/>
                    <a:pt x="931" y="139"/>
                    <a:pt x="932" y="153"/>
                  </a:cubicBezTo>
                  <a:cubicBezTo>
                    <a:pt x="932" y="223"/>
                    <a:pt x="884" y="282"/>
                    <a:pt x="820" y="299"/>
                  </a:cubicBezTo>
                  <a:cubicBezTo>
                    <a:pt x="820" y="203"/>
                    <a:pt x="820" y="203"/>
                    <a:pt x="820" y="203"/>
                  </a:cubicBezTo>
                  <a:cubicBezTo>
                    <a:pt x="858" y="187"/>
                    <a:pt x="885" y="149"/>
                    <a:pt x="885" y="105"/>
                  </a:cubicBezTo>
                  <a:cubicBezTo>
                    <a:pt x="885" y="47"/>
                    <a:pt x="838" y="0"/>
                    <a:pt x="780" y="0"/>
                  </a:cubicBezTo>
                  <a:cubicBezTo>
                    <a:pt x="721" y="0"/>
                    <a:pt x="674" y="47"/>
                    <a:pt x="674" y="105"/>
                  </a:cubicBezTo>
                  <a:cubicBezTo>
                    <a:pt x="674" y="149"/>
                    <a:pt x="701" y="187"/>
                    <a:pt x="739" y="203"/>
                  </a:cubicBezTo>
                  <a:cubicBezTo>
                    <a:pt x="739" y="299"/>
                    <a:pt x="739" y="299"/>
                    <a:pt x="739" y="299"/>
                  </a:cubicBezTo>
                  <a:cubicBezTo>
                    <a:pt x="675" y="281"/>
                    <a:pt x="628" y="222"/>
                    <a:pt x="628" y="153"/>
                  </a:cubicBezTo>
                  <a:cubicBezTo>
                    <a:pt x="628" y="150"/>
                    <a:pt x="628" y="148"/>
                    <a:pt x="627" y="145"/>
                  </a:cubicBezTo>
                  <a:cubicBezTo>
                    <a:pt x="627" y="134"/>
                    <a:pt x="623" y="123"/>
                    <a:pt x="617" y="114"/>
                  </a:cubicBezTo>
                  <a:cubicBezTo>
                    <a:pt x="567" y="42"/>
                    <a:pt x="289" y="62"/>
                    <a:pt x="144" y="85"/>
                  </a:cubicBezTo>
                  <a:cubicBezTo>
                    <a:pt x="0" y="108"/>
                    <a:pt x="216" y="147"/>
                    <a:pt x="216" y="147"/>
                  </a:cubicBezTo>
                  <a:cubicBezTo>
                    <a:pt x="216" y="147"/>
                    <a:pt x="166" y="167"/>
                    <a:pt x="199" y="182"/>
                  </a:cubicBezTo>
                  <a:cubicBezTo>
                    <a:pt x="243" y="200"/>
                    <a:pt x="319" y="183"/>
                    <a:pt x="319" y="183"/>
                  </a:cubicBezTo>
                  <a:cubicBezTo>
                    <a:pt x="319" y="183"/>
                    <a:pt x="252" y="224"/>
                    <a:pt x="312" y="234"/>
                  </a:cubicBezTo>
                  <a:cubicBezTo>
                    <a:pt x="361" y="243"/>
                    <a:pt x="419" y="218"/>
                    <a:pt x="419" y="218"/>
                  </a:cubicBezTo>
                  <a:cubicBezTo>
                    <a:pt x="419" y="218"/>
                    <a:pt x="384" y="271"/>
                    <a:pt x="477" y="271"/>
                  </a:cubicBezTo>
                  <a:cubicBezTo>
                    <a:pt x="522" y="271"/>
                    <a:pt x="559" y="254"/>
                    <a:pt x="585" y="230"/>
                  </a:cubicBezTo>
                  <a:cubicBezTo>
                    <a:pt x="611" y="295"/>
                    <a:pt x="669" y="345"/>
                    <a:pt x="739" y="359"/>
                  </a:cubicBezTo>
                  <a:cubicBezTo>
                    <a:pt x="739" y="568"/>
                    <a:pt x="739" y="568"/>
                    <a:pt x="739" y="568"/>
                  </a:cubicBezTo>
                  <a:cubicBezTo>
                    <a:pt x="555" y="562"/>
                    <a:pt x="455" y="523"/>
                    <a:pt x="436" y="503"/>
                  </a:cubicBezTo>
                  <a:cubicBezTo>
                    <a:pt x="438" y="501"/>
                    <a:pt x="442" y="498"/>
                    <a:pt x="448" y="494"/>
                  </a:cubicBezTo>
                  <a:cubicBezTo>
                    <a:pt x="469" y="512"/>
                    <a:pt x="501" y="518"/>
                    <a:pt x="534" y="501"/>
                  </a:cubicBezTo>
                  <a:cubicBezTo>
                    <a:pt x="564" y="486"/>
                    <a:pt x="578" y="440"/>
                    <a:pt x="625" y="424"/>
                  </a:cubicBezTo>
                  <a:cubicBezTo>
                    <a:pt x="682" y="405"/>
                    <a:pt x="690" y="394"/>
                    <a:pt x="687" y="381"/>
                  </a:cubicBezTo>
                  <a:cubicBezTo>
                    <a:pt x="679" y="354"/>
                    <a:pt x="590" y="322"/>
                    <a:pt x="500" y="355"/>
                  </a:cubicBezTo>
                  <a:cubicBezTo>
                    <a:pt x="452" y="373"/>
                    <a:pt x="431" y="397"/>
                    <a:pt x="424" y="419"/>
                  </a:cubicBezTo>
                  <a:cubicBezTo>
                    <a:pt x="380" y="442"/>
                    <a:pt x="357" y="470"/>
                    <a:pt x="357" y="503"/>
                  </a:cubicBezTo>
                  <a:cubicBezTo>
                    <a:pt x="357" y="558"/>
                    <a:pt x="422" y="594"/>
                    <a:pt x="507" y="615"/>
                  </a:cubicBezTo>
                  <a:cubicBezTo>
                    <a:pt x="457" y="639"/>
                    <a:pt x="424" y="670"/>
                    <a:pt x="424" y="712"/>
                  </a:cubicBezTo>
                  <a:cubicBezTo>
                    <a:pt x="424" y="764"/>
                    <a:pt x="476" y="801"/>
                    <a:pt x="550" y="825"/>
                  </a:cubicBezTo>
                  <a:cubicBezTo>
                    <a:pt x="514" y="845"/>
                    <a:pt x="490" y="872"/>
                    <a:pt x="490" y="906"/>
                  </a:cubicBezTo>
                  <a:cubicBezTo>
                    <a:pt x="490" y="958"/>
                    <a:pt x="543" y="993"/>
                    <a:pt x="614" y="1014"/>
                  </a:cubicBezTo>
                  <a:cubicBezTo>
                    <a:pt x="563" y="1054"/>
                    <a:pt x="532" y="1112"/>
                    <a:pt x="532" y="1177"/>
                  </a:cubicBezTo>
                  <a:cubicBezTo>
                    <a:pt x="532" y="1199"/>
                    <a:pt x="549" y="1216"/>
                    <a:pt x="570" y="1216"/>
                  </a:cubicBezTo>
                  <a:cubicBezTo>
                    <a:pt x="591" y="1216"/>
                    <a:pt x="609" y="1199"/>
                    <a:pt x="609" y="1177"/>
                  </a:cubicBezTo>
                  <a:cubicBezTo>
                    <a:pt x="609" y="1110"/>
                    <a:pt x="664" y="1054"/>
                    <a:pt x="739" y="1038"/>
                  </a:cubicBezTo>
                  <a:cubicBezTo>
                    <a:pt x="739" y="1286"/>
                    <a:pt x="739" y="1286"/>
                    <a:pt x="739" y="1286"/>
                  </a:cubicBezTo>
                  <a:cubicBezTo>
                    <a:pt x="739" y="1313"/>
                    <a:pt x="757" y="1335"/>
                    <a:pt x="780" y="1335"/>
                  </a:cubicBezTo>
                  <a:cubicBezTo>
                    <a:pt x="802" y="1335"/>
                    <a:pt x="820" y="1313"/>
                    <a:pt x="820" y="1286"/>
                  </a:cubicBezTo>
                  <a:cubicBezTo>
                    <a:pt x="820" y="1038"/>
                    <a:pt x="820" y="1038"/>
                    <a:pt x="820" y="1038"/>
                  </a:cubicBezTo>
                  <a:cubicBezTo>
                    <a:pt x="895" y="1054"/>
                    <a:pt x="951" y="1110"/>
                    <a:pt x="951" y="1177"/>
                  </a:cubicBezTo>
                  <a:cubicBezTo>
                    <a:pt x="951" y="1199"/>
                    <a:pt x="968" y="1216"/>
                    <a:pt x="989" y="1216"/>
                  </a:cubicBezTo>
                  <a:cubicBezTo>
                    <a:pt x="1011" y="1216"/>
                    <a:pt x="1028" y="1199"/>
                    <a:pt x="1028" y="1177"/>
                  </a:cubicBezTo>
                  <a:cubicBezTo>
                    <a:pt x="1028" y="1112"/>
                    <a:pt x="996" y="1054"/>
                    <a:pt x="945" y="1014"/>
                  </a:cubicBezTo>
                  <a:cubicBezTo>
                    <a:pt x="1017" y="993"/>
                    <a:pt x="1069" y="958"/>
                    <a:pt x="1069" y="906"/>
                  </a:cubicBezTo>
                  <a:cubicBezTo>
                    <a:pt x="1069" y="872"/>
                    <a:pt x="1046" y="845"/>
                    <a:pt x="1010" y="825"/>
                  </a:cubicBezTo>
                  <a:cubicBezTo>
                    <a:pt x="1083" y="801"/>
                    <a:pt x="1135" y="764"/>
                    <a:pt x="1135" y="712"/>
                  </a:cubicBezTo>
                  <a:cubicBezTo>
                    <a:pt x="1135" y="670"/>
                    <a:pt x="1103" y="639"/>
                    <a:pt x="1053" y="615"/>
                  </a:cubicBezTo>
                  <a:cubicBezTo>
                    <a:pt x="1137" y="594"/>
                    <a:pt x="1202" y="558"/>
                    <a:pt x="1202" y="503"/>
                  </a:cubicBezTo>
                  <a:cubicBezTo>
                    <a:pt x="1202" y="470"/>
                    <a:pt x="1180" y="442"/>
                    <a:pt x="1135" y="419"/>
                  </a:cubicBezTo>
                  <a:cubicBezTo>
                    <a:pt x="1128" y="397"/>
                    <a:pt x="1108" y="373"/>
                    <a:pt x="1060" y="355"/>
                  </a:cubicBezTo>
                  <a:cubicBezTo>
                    <a:pt x="969" y="322"/>
                    <a:pt x="880" y="354"/>
                    <a:pt x="873" y="381"/>
                  </a:cubicBezTo>
                  <a:cubicBezTo>
                    <a:pt x="869" y="394"/>
                    <a:pt x="878" y="405"/>
                    <a:pt x="935" y="424"/>
                  </a:cubicBezTo>
                  <a:cubicBezTo>
                    <a:pt x="982" y="440"/>
                    <a:pt x="996" y="486"/>
                    <a:pt x="1025" y="501"/>
                  </a:cubicBezTo>
                  <a:cubicBezTo>
                    <a:pt x="1058" y="518"/>
                    <a:pt x="1090" y="512"/>
                    <a:pt x="1111" y="494"/>
                  </a:cubicBezTo>
                  <a:cubicBezTo>
                    <a:pt x="1117" y="498"/>
                    <a:pt x="1121" y="501"/>
                    <a:pt x="1123" y="503"/>
                  </a:cubicBezTo>
                  <a:cubicBezTo>
                    <a:pt x="1104" y="523"/>
                    <a:pt x="1004" y="562"/>
                    <a:pt x="820" y="568"/>
                  </a:cubicBezTo>
                  <a:cubicBezTo>
                    <a:pt x="820" y="359"/>
                    <a:pt x="820" y="359"/>
                    <a:pt x="820" y="359"/>
                  </a:cubicBezTo>
                  <a:cubicBezTo>
                    <a:pt x="891" y="345"/>
                    <a:pt x="948" y="296"/>
                    <a:pt x="975" y="231"/>
                  </a:cubicBezTo>
                  <a:cubicBezTo>
                    <a:pt x="1001" y="254"/>
                    <a:pt x="1038" y="271"/>
                    <a:pt x="1082" y="271"/>
                  </a:cubicBezTo>
                  <a:cubicBezTo>
                    <a:pt x="1175" y="271"/>
                    <a:pt x="1141" y="218"/>
                    <a:pt x="1141" y="218"/>
                  </a:cubicBezTo>
                  <a:cubicBezTo>
                    <a:pt x="1141" y="218"/>
                    <a:pt x="1198" y="243"/>
                    <a:pt x="1247" y="234"/>
                  </a:cubicBezTo>
                  <a:cubicBezTo>
                    <a:pt x="1308" y="224"/>
                    <a:pt x="1240" y="183"/>
                    <a:pt x="1240" y="183"/>
                  </a:cubicBezTo>
                  <a:cubicBezTo>
                    <a:pt x="1240" y="183"/>
                    <a:pt x="1317" y="200"/>
                    <a:pt x="1360" y="182"/>
                  </a:cubicBezTo>
                  <a:cubicBezTo>
                    <a:pt x="1394" y="167"/>
                    <a:pt x="1344" y="147"/>
                    <a:pt x="1344" y="147"/>
                  </a:cubicBezTo>
                  <a:cubicBezTo>
                    <a:pt x="1344" y="147"/>
                    <a:pt x="1559" y="108"/>
                    <a:pt x="1415" y="85"/>
                  </a:cubicBezTo>
                  <a:close/>
                  <a:moveTo>
                    <a:pt x="501" y="712"/>
                  </a:moveTo>
                  <a:cubicBezTo>
                    <a:pt x="506" y="695"/>
                    <a:pt x="586" y="653"/>
                    <a:pt x="739" y="646"/>
                  </a:cubicBezTo>
                  <a:cubicBezTo>
                    <a:pt x="739" y="777"/>
                    <a:pt x="739" y="777"/>
                    <a:pt x="739" y="777"/>
                  </a:cubicBezTo>
                  <a:cubicBezTo>
                    <a:pt x="586" y="771"/>
                    <a:pt x="506" y="728"/>
                    <a:pt x="501" y="712"/>
                  </a:cubicBezTo>
                  <a:close/>
                  <a:moveTo>
                    <a:pt x="568" y="906"/>
                  </a:moveTo>
                  <a:cubicBezTo>
                    <a:pt x="577" y="892"/>
                    <a:pt x="635" y="863"/>
                    <a:pt x="739" y="857"/>
                  </a:cubicBezTo>
                  <a:cubicBezTo>
                    <a:pt x="739" y="956"/>
                    <a:pt x="739" y="956"/>
                    <a:pt x="739" y="956"/>
                  </a:cubicBezTo>
                  <a:cubicBezTo>
                    <a:pt x="635" y="950"/>
                    <a:pt x="577" y="920"/>
                    <a:pt x="568" y="906"/>
                  </a:cubicBezTo>
                  <a:close/>
                  <a:moveTo>
                    <a:pt x="820" y="956"/>
                  </a:moveTo>
                  <a:cubicBezTo>
                    <a:pt x="820" y="857"/>
                    <a:pt x="820" y="857"/>
                    <a:pt x="820" y="857"/>
                  </a:cubicBezTo>
                  <a:cubicBezTo>
                    <a:pt x="924" y="863"/>
                    <a:pt x="982" y="892"/>
                    <a:pt x="991" y="906"/>
                  </a:cubicBezTo>
                  <a:cubicBezTo>
                    <a:pt x="982" y="920"/>
                    <a:pt x="924" y="950"/>
                    <a:pt x="820" y="956"/>
                  </a:cubicBezTo>
                  <a:close/>
                  <a:moveTo>
                    <a:pt x="820" y="777"/>
                  </a:moveTo>
                  <a:cubicBezTo>
                    <a:pt x="820" y="646"/>
                    <a:pt x="820" y="646"/>
                    <a:pt x="820" y="646"/>
                  </a:cubicBezTo>
                  <a:cubicBezTo>
                    <a:pt x="974" y="653"/>
                    <a:pt x="1053" y="695"/>
                    <a:pt x="1058" y="711"/>
                  </a:cubicBezTo>
                  <a:cubicBezTo>
                    <a:pt x="1053" y="728"/>
                    <a:pt x="974" y="771"/>
                    <a:pt x="820" y="777"/>
                  </a:cubicBezTo>
                  <a:close/>
                </a:path>
              </a:pathLst>
            </a:custGeom>
            <a:solidFill>
              <a:srgbClr val="18AEEF"/>
            </a:solidFill>
            <a:ln>
              <a:noFill/>
            </a:ln>
          </p:spPr>
          <p:txBody>
            <a:bodyPr vert="horz" wrap="square" lIns="91440" tIns="45720" rIns="91440" bIns="45720" numCol="1" anchor="t" anchorCtr="0" compatLnSpc="1">
              <a:prstTxWarp prst="textNoShape">
                <a:avLst/>
              </a:prstTxWarp>
            </a:bodyPr>
            <a:lstStyle/>
            <a:p>
              <a:pPr defTabSz="913821"/>
              <a:endParaRPr lang="en-US" dirty="0">
                <a:solidFill>
                  <a:srgbClr val="000000"/>
                </a:solidFill>
                <a:latin typeface="Arial"/>
              </a:endParaRPr>
            </a:p>
          </p:txBody>
        </p:sp>
      </p:grpSp>
      <p:sp>
        <p:nvSpPr>
          <p:cNvPr id="156" name="Circular Arrow 155">
            <a:extLst>
              <a:ext uri="{FF2B5EF4-FFF2-40B4-BE49-F238E27FC236}">
                <a16:creationId xmlns:a16="http://schemas.microsoft.com/office/drawing/2014/main" id="{955769EB-C0C3-394C-BC60-A8C5D449630E}"/>
              </a:ext>
            </a:extLst>
          </p:cNvPr>
          <p:cNvSpPr>
            <a:spLocks noChangeAspect="1"/>
          </p:cNvSpPr>
          <p:nvPr/>
        </p:nvSpPr>
        <p:spPr>
          <a:xfrm>
            <a:off x="7210133" y="2524749"/>
            <a:ext cx="2932424" cy="2658395"/>
          </a:xfrm>
          <a:prstGeom prst="circularArrow">
            <a:avLst>
              <a:gd name="adj1" fmla="val 4867"/>
              <a:gd name="adj2" fmla="val 1053633"/>
              <a:gd name="adj3" fmla="val 20472152"/>
              <a:gd name="adj4" fmla="val 10838513"/>
              <a:gd name="adj5" fmla="val 5747"/>
            </a:avLst>
          </a:prstGeom>
          <a:solidFill>
            <a:srgbClr val="9E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3821">
              <a:lnSpc>
                <a:spcPct val="85000"/>
              </a:lnSpc>
            </a:pPr>
            <a:endParaRPr lang="en-US" sz="2700" dirty="0">
              <a:solidFill>
                <a:prstClr val="white"/>
              </a:solidFill>
              <a:latin typeface="Arial"/>
            </a:endParaRPr>
          </a:p>
        </p:txBody>
      </p:sp>
      <p:sp>
        <p:nvSpPr>
          <p:cNvPr id="157" name="Circular Arrow 156">
            <a:extLst>
              <a:ext uri="{FF2B5EF4-FFF2-40B4-BE49-F238E27FC236}">
                <a16:creationId xmlns:a16="http://schemas.microsoft.com/office/drawing/2014/main" id="{FDFAF634-65E1-AC46-8076-C356C4CCA7D0}"/>
              </a:ext>
            </a:extLst>
          </p:cNvPr>
          <p:cNvSpPr>
            <a:spLocks noChangeAspect="1"/>
          </p:cNvSpPr>
          <p:nvPr/>
        </p:nvSpPr>
        <p:spPr>
          <a:xfrm rot="10800000">
            <a:off x="7225247" y="2552248"/>
            <a:ext cx="2917307" cy="2754253"/>
          </a:xfrm>
          <a:prstGeom prst="circularArrow">
            <a:avLst>
              <a:gd name="adj1" fmla="val 4867"/>
              <a:gd name="adj2" fmla="val 1125643"/>
              <a:gd name="adj3" fmla="val 20472152"/>
              <a:gd name="adj4" fmla="val 10729785"/>
              <a:gd name="adj5" fmla="val 5747"/>
            </a:avLst>
          </a:prstGeom>
          <a:solidFill>
            <a:srgbClr val="9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3821">
              <a:lnSpc>
                <a:spcPct val="85000"/>
              </a:lnSpc>
            </a:pPr>
            <a:endParaRPr lang="en-US" sz="2700" dirty="0">
              <a:solidFill>
                <a:prstClr val="white"/>
              </a:solidFill>
              <a:latin typeface="Arial"/>
            </a:endParaRPr>
          </a:p>
        </p:txBody>
      </p:sp>
      <p:cxnSp>
        <p:nvCxnSpPr>
          <p:cNvPr id="158" name="Straight Connector 157">
            <a:extLst>
              <a:ext uri="{FF2B5EF4-FFF2-40B4-BE49-F238E27FC236}">
                <a16:creationId xmlns:a16="http://schemas.microsoft.com/office/drawing/2014/main" id="{DE454011-44D8-DC4D-A422-393E41817B95}"/>
              </a:ext>
            </a:extLst>
          </p:cNvPr>
          <p:cNvCxnSpPr/>
          <p:nvPr/>
        </p:nvCxnSpPr>
        <p:spPr>
          <a:xfrm flipV="1">
            <a:off x="9401891" y="2146806"/>
            <a:ext cx="105807" cy="151183"/>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59" name="Straight Connector 158">
            <a:extLst>
              <a:ext uri="{FF2B5EF4-FFF2-40B4-BE49-F238E27FC236}">
                <a16:creationId xmlns:a16="http://schemas.microsoft.com/office/drawing/2014/main" id="{9812D937-36DD-FF43-B746-85A2DE1B29EF}"/>
              </a:ext>
            </a:extLst>
          </p:cNvPr>
          <p:cNvCxnSpPr>
            <a:stCxn id="5" idx="7"/>
          </p:cNvCxnSpPr>
          <p:nvPr/>
        </p:nvCxnSpPr>
        <p:spPr>
          <a:xfrm flipV="1">
            <a:off x="10011922" y="2546543"/>
            <a:ext cx="122172" cy="138036"/>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0" name="Straight Connector 159">
            <a:extLst>
              <a:ext uri="{FF2B5EF4-FFF2-40B4-BE49-F238E27FC236}">
                <a16:creationId xmlns:a16="http://schemas.microsoft.com/office/drawing/2014/main" id="{FEDAA810-9631-E640-B23F-EE326CAA2B09}"/>
              </a:ext>
            </a:extLst>
          </p:cNvPr>
          <p:cNvCxnSpPr/>
          <p:nvPr/>
        </p:nvCxnSpPr>
        <p:spPr>
          <a:xfrm flipV="1">
            <a:off x="10336000" y="3099248"/>
            <a:ext cx="199560" cy="94317"/>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a:extLst>
              <a:ext uri="{FF2B5EF4-FFF2-40B4-BE49-F238E27FC236}">
                <a16:creationId xmlns:a16="http://schemas.microsoft.com/office/drawing/2014/main" id="{C0F57889-5897-FB42-BAFC-15D971F105E9}"/>
              </a:ext>
            </a:extLst>
          </p:cNvPr>
          <p:cNvCxnSpPr/>
          <p:nvPr/>
        </p:nvCxnSpPr>
        <p:spPr>
          <a:xfrm flipV="1">
            <a:off x="10459980" y="3719098"/>
            <a:ext cx="226734" cy="15121"/>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a:extLst>
              <a:ext uri="{FF2B5EF4-FFF2-40B4-BE49-F238E27FC236}">
                <a16:creationId xmlns:a16="http://schemas.microsoft.com/office/drawing/2014/main" id="{38F23EC2-9A3A-4942-AFB3-F310823BEA99}"/>
              </a:ext>
            </a:extLst>
          </p:cNvPr>
          <p:cNvCxnSpPr/>
          <p:nvPr/>
        </p:nvCxnSpPr>
        <p:spPr>
          <a:xfrm>
            <a:off x="10429749" y="4263351"/>
            <a:ext cx="262818" cy="41940"/>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a:extLst>
              <a:ext uri="{FF2B5EF4-FFF2-40B4-BE49-F238E27FC236}">
                <a16:creationId xmlns:a16="http://schemas.microsoft.com/office/drawing/2014/main" id="{28963C64-DB5E-744B-A795-CF188200F3D2}"/>
              </a:ext>
            </a:extLst>
          </p:cNvPr>
          <p:cNvCxnSpPr>
            <a:cxnSpLocks/>
          </p:cNvCxnSpPr>
          <p:nvPr/>
        </p:nvCxnSpPr>
        <p:spPr>
          <a:xfrm>
            <a:off x="10285252" y="4723560"/>
            <a:ext cx="204967" cy="114280"/>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4" name="Straight Connector 163">
            <a:extLst>
              <a:ext uri="{FF2B5EF4-FFF2-40B4-BE49-F238E27FC236}">
                <a16:creationId xmlns:a16="http://schemas.microsoft.com/office/drawing/2014/main" id="{6799A032-D098-AF4A-8D98-18DAC1F765DF}"/>
              </a:ext>
            </a:extLst>
          </p:cNvPr>
          <p:cNvCxnSpPr>
            <a:cxnSpLocks/>
          </p:cNvCxnSpPr>
          <p:nvPr/>
        </p:nvCxnSpPr>
        <p:spPr>
          <a:xfrm>
            <a:off x="10019801" y="5168667"/>
            <a:ext cx="152991" cy="152967"/>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a:extLst>
              <a:ext uri="{FF2B5EF4-FFF2-40B4-BE49-F238E27FC236}">
                <a16:creationId xmlns:a16="http://schemas.microsoft.com/office/drawing/2014/main" id="{4E175943-4DEF-2347-83E2-AA280AF15723}"/>
              </a:ext>
            </a:extLst>
          </p:cNvPr>
          <p:cNvCxnSpPr>
            <a:cxnSpLocks/>
          </p:cNvCxnSpPr>
          <p:nvPr/>
        </p:nvCxnSpPr>
        <p:spPr>
          <a:xfrm>
            <a:off x="9512493" y="5492817"/>
            <a:ext cx="92047" cy="177351"/>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a:extLst>
              <a:ext uri="{FF2B5EF4-FFF2-40B4-BE49-F238E27FC236}">
                <a16:creationId xmlns:a16="http://schemas.microsoft.com/office/drawing/2014/main" id="{8E5FBD6A-18D4-9646-9A06-B744EC0A2971}"/>
              </a:ext>
            </a:extLst>
          </p:cNvPr>
          <p:cNvCxnSpPr>
            <a:cxnSpLocks/>
          </p:cNvCxnSpPr>
          <p:nvPr/>
        </p:nvCxnSpPr>
        <p:spPr>
          <a:xfrm flipH="1">
            <a:off x="8634259" y="5680888"/>
            <a:ext cx="0" cy="213136"/>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a:extLst>
              <a:ext uri="{FF2B5EF4-FFF2-40B4-BE49-F238E27FC236}">
                <a16:creationId xmlns:a16="http://schemas.microsoft.com/office/drawing/2014/main" id="{036D2E70-D1F2-384F-943C-40474F641AD1}"/>
              </a:ext>
            </a:extLst>
          </p:cNvPr>
          <p:cNvCxnSpPr>
            <a:cxnSpLocks/>
          </p:cNvCxnSpPr>
          <p:nvPr/>
        </p:nvCxnSpPr>
        <p:spPr>
          <a:xfrm flipH="1">
            <a:off x="7922478" y="5596843"/>
            <a:ext cx="125486" cy="201415"/>
          </a:xfrm>
          <a:prstGeom prst="line">
            <a:avLst/>
          </a:prstGeom>
          <a:noFill/>
          <a:ln w="19050">
            <a:solidFill>
              <a:srgbClr val="939393"/>
            </a:solidFill>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a:extLst>
              <a:ext uri="{FF2B5EF4-FFF2-40B4-BE49-F238E27FC236}">
                <a16:creationId xmlns:a16="http://schemas.microsoft.com/office/drawing/2014/main" id="{A169047D-0574-F848-823C-6CC0077FF2D6}"/>
              </a:ext>
            </a:extLst>
          </p:cNvPr>
          <p:cNvCxnSpPr>
            <a:cxnSpLocks/>
          </p:cNvCxnSpPr>
          <p:nvPr/>
        </p:nvCxnSpPr>
        <p:spPr>
          <a:xfrm flipH="1">
            <a:off x="7391518" y="5336753"/>
            <a:ext cx="169199" cy="180927"/>
          </a:xfrm>
          <a:prstGeom prst="line">
            <a:avLst/>
          </a:prstGeom>
          <a:noFill/>
          <a:ln w="19050">
            <a:solidFill>
              <a:srgbClr val="939393"/>
            </a:solidFill>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a:extLst>
              <a:ext uri="{FF2B5EF4-FFF2-40B4-BE49-F238E27FC236}">
                <a16:creationId xmlns:a16="http://schemas.microsoft.com/office/drawing/2014/main" id="{676C9C82-DA58-7E48-90B7-F6F3C39FFF50}"/>
              </a:ext>
            </a:extLst>
          </p:cNvPr>
          <p:cNvCxnSpPr>
            <a:cxnSpLocks/>
          </p:cNvCxnSpPr>
          <p:nvPr/>
        </p:nvCxnSpPr>
        <p:spPr>
          <a:xfrm flipH="1">
            <a:off x="6953176" y="4889848"/>
            <a:ext cx="227025" cy="159657"/>
          </a:xfrm>
          <a:prstGeom prst="line">
            <a:avLst/>
          </a:prstGeom>
          <a:noFill/>
          <a:ln w="19050">
            <a:solidFill>
              <a:srgbClr val="939393"/>
            </a:solidFill>
          </a:ln>
          <a:effectLst/>
        </p:spPr>
        <p:style>
          <a:lnRef idx="1">
            <a:schemeClr val="accent1"/>
          </a:lnRef>
          <a:fillRef idx="3">
            <a:schemeClr val="accent1"/>
          </a:fillRef>
          <a:effectRef idx="2">
            <a:schemeClr val="accent1"/>
          </a:effectRef>
          <a:fontRef idx="minor">
            <a:schemeClr val="lt1"/>
          </a:fontRef>
        </p:style>
      </p:cxnSp>
      <p:cxnSp>
        <p:nvCxnSpPr>
          <p:cNvPr id="170" name="Straight Connector 169">
            <a:extLst>
              <a:ext uri="{FF2B5EF4-FFF2-40B4-BE49-F238E27FC236}">
                <a16:creationId xmlns:a16="http://schemas.microsoft.com/office/drawing/2014/main" id="{9F93984A-426F-DE47-A061-2C865B0DD14A}"/>
              </a:ext>
            </a:extLst>
          </p:cNvPr>
          <p:cNvCxnSpPr>
            <a:cxnSpLocks/>
          </p:cNvCxnSpPr>
          <p:nvPr/>
        </p:nvCxnSpPr>
        <p:spPr>
          <a:xfrm flipH="1">
            <a:off x="6681086" y="4321987"/>
            <a:ext cx="237064" cy="62308"/>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a:extLst>
              <a:ext uri="{FF2B5EF4-FFF2-40B4-BE49-F238E27FC236}">
                <a16:creationId xmlns:a16="http://schemas.microsoft.com/office/drawing/2014/main" id="{06573C3A-4DA9-8545-92C5-CFA9EAE0C461}"/>
              </a:ext>
            </a:extLst>
          </p:cNvPr>
          <p:cNvCxnSpPr>
            <a:cxnSpLocks/>
          </p:cNvCxnSpPr>
          <p:nvPr/>
        </p:nvCxnSpPr>
        <p:spPr>
          <a:xfrm flipH="1" flipV="1">
            <a:off x="6605507" y="3507443"/>
            <a:ext cx="273934" cy="46740"/>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72" name="Straight Connector 171">
            <a:extLst>
              <a:ext uri="{FF2B5EF4-FFF2-40B4-BE49-F238E27FC236}">
                <a16:creationId xmlns:a16="http://schemas.microsoft.com/office/drawing/2014/main" id="{51612481-8E67-3848-8CC0-1376A8D629A8}"/>
              </a:ext>
            </a:extLst>
          </p:cNvPr>
          <p:cNvCxnSpPr>
            <a:cxnSpLocks/>
          </p:cNvCxnSpPr>
          <p:nvPr/>
        </p:nvCxnSpPr>
        <p:spPr>
          <a:xfrm flipH="1" flipV="1">
            <a:off x="6771780" y="2963190"/>
            <a:ext cx="295694" cy="132391"/>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a:extLst>
              <a:ext uri="{FF2B5EF4-FFF2-40B4-BE49-F238E27FC236}">
                <a16:creationId xmlns:a16="http://schemas.microsoft.com/office/drawing/2014/main" id="{9AC4BCF7-D82E-7145-804C-2A0417DA0F68}"/>
              </a:ext>
            </a:extLst>
          </p:cNvPr>
          <p:cNvCxnSpPr>
            <a:cxnSpLocks/>
          </p:cNvCxnSpPr>
          <p:nvPr/>
        </p:nvCxnSpPr>
        <p:spPr>
          <a:xfrm flipH="1" flipV="1">
            <a:off x="7126095" y="2531412"/>
            <a:ext cx="216734" cy="174633"/>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a:extLst>
              <a:ext uri="{FF2B5EF4-FFF2-40B4-BE49-F238E27FC236}">
                <a16:creationId xmlns:a16="http://schemas.microsoft.com/office/drawing/2014/main" id="{88A52FBD-FE6B-E84B-A017-E7D6AC56DDAE}"/>
              </a:ext>
            </a:extLst>
          </p:cNvPr>
          <p:cNvCxnSpPr>
            <a:cxnSpLocks/>
          </p:cNvCxnSpPr>
          <p:nvPr/>
        </p:nvCxnSpPr>
        <p:spPr>
          <a:xfrm flipH="1" flipV="1">
            <a:off x="7767609" y="2084503"/>
            <a:ext cx="182818" cy="190068"/>
          </a:xfrm>
          <a:prstGeom prst="line">
            <a:avLst/>
          </a:prstGeom>
          <a:noFill/>
          <a:ln w="19050">
            <a:solidFill>
              <a:srgbClr val="777777"/>
            </a:solidFill>
          </a:ln>
          <a:effectLst/>
        </p:spPr>
        <p:style>
          <a:lnRef idx="1">
            <a:schemeClr val="accent1"/>
          </a:lnRef>
          <a:fillRef idx="3">
            <a:schemeClr val="accent1"/>
          </a:fillRef>
          <a:effectRef idx="2">
            <a:schemeClr val="accent1"/>
          </a:effectRef>
          <a:fontRef idx="minor">
            <a:schemeClr val="lt1"/>
          </a:fontRef>
        </p:style>
      </p:cxnSp>
      <p:sp>
        <p:nvSpPr>
          <p:cNvPr id="175" name="Freeform 247">
            <a:extLst>
              <a:ext uri="{FF2B5EF4-FFF2-40B4-BE49-F238E27FC236}">
                <a16:creationId xmlns:a16="http://schemas.microsoft.com/office/drawing/2014/main" id="{73CB76C0-6246-0C4E-A1D7-D86C802004CD}"/>
              </a:ext>
            </a:extLst>
          </p:cNvPr>
          <p:cNvSpPr>
            <a:spLocks noChangeAspect="1" noEditPoints="1"/>
          </p:cNvSpPr>
          <p:nvPr/>
        </p:nvSpPr>
        <p:spPr bwMode="auto">
          <a:xfrm>
            <a:off x="7969769" y="3395628"/>
            <a:ext cx="1492347" cy="900797"/>
          </a:xfrm>
          <a:custGeom>
            <a:avLst/>
            <a:gdLst>
              <a:gd name="T0" fmla="*/ 468 w 704"/>
              <a:gd name="T1" fmla="*/ 456 h 522"/>
              <a:gd name="T2" fmla="*/ 453 w 704"/>
              <a:gd name="T3" fmla="*/ 522 h 522"/>
              <a:gd name="T4" fmla="*/ 0 w 704"/>
              <a:gd name="T5" fmla="*/ 507 h 522"/>
              <a:gd name="T6" fmla="*/ 15 w 704"/>
              <a:gd name="T7" fmla="*/ 127 h 522"/>
              <a:gd name="T8" fmla="*/ 208 w 704"/>
              <a:gd name="T9" fmla="*/ 168 h 522"/>
              <a:gd name="T10" fmla="*/ 71 w 704"/>
              <a:gd name="T11" fmla="*/ 205 h 522"/>
              <a:gd name="T12" fmla="*/ 208 w 704"/>
              <a:gd name="T13" fmla="*/ 241 h 522"/>
              <a:gd name="T14" fmla="*/ 42 w 704"/>
              <a:gd name="T15" fmla="*/ 474 h 522"/>
              <a:gd name="T16" fmla="*/ 420 w 704"/>
              <a:gd name="T17" fmla="*/ 479 h 522"/>
              <a:gd name="T18" fmla="*/ 425 w 704"/>
              <a:gd name="T19" fmla="*/ 456 h 522"/>
              <a:gd name="T20" fmla="*/ 92 w 704"/>
              <a:gd name="T21" fmla="*/ 295 h 522"/>
              <a:gd name="T22" fmla="*/ 208 w 704"/>
              <a:gd name="T23" fmla="*/ 312 h 522"/>
              <a:gd name="T24" fmla="*/ 208 w 704"/>
              <a:gd name="T25" fmla="*/ 349 h 522"/>
              <a:gd name="T26" fmla="*/ 92 w 704"/>
              <a:gd name="T27" fmla="*/ 365 h 522"/>
              <a:gd name="T28" fmla="*/ 208 w 704"/>
              <a:gd name="T29" fmla="*/ 349 h 522"/>
              <a:gd name="T30" fmla="*/ 92 w 704"/>
              <a:gd name="T31" fmla="*/ 402 h 522"/>
              <a:gd name="T32" fmla="*/ 208 w 704"/>
              <a:gd name="T33" fmla="*/ 419 h 522"/>
              <a:gd name="T34" fmla="*/ 455 w 704"/>
              <a:gd name="T35" fmla="*/ 284 h 522"/>
              <a:gd name="T36" fmla="*/ 328 w 704"/>
              <a:gd name="T37" fmla="*/ 294 h 522"/>
              <a:gd name="T38" fmla="*/ 455 w 704"/>
              <a:gd name="T39" fmla="*/ 278 h 522"/>
              <a:gd name="T40" fmla="*/ 572 w 704"/>
              <a:gd name="T41" fmla="*/ 381 h 522"/>
              <a:gd name="T42" fmla="*/ 283 w 704"/>
              <a:gd name="T43" fmla="*/ 387 h 522"/>
              <a:gd name="T44" fmla="*/ 277 w 704"/>
              <a:gd name="T45" fmla="*/ 175 h 522"/>
              <a:gd name="T46" fmla="*/ 455 w 704"/>
              <a:gd name="T47" fmla="*/ 142 h 522"/>
              <a:gd name="T48" fmla="*/ 306 w 704"/>
              <a:gd name="T49" fmla="*/ 139 h 522"/>
              <a:gd name="T50" fmla="*/ 482 w 704"/>
              <a:gd name="T51" fmla="*/ 102 h 522"/>
              <a:gd name="T52" fmla="*/ 485 w 704"/>
              <a:gd name="T53" fmla="*/ 61 h 522"/>
              <a:gd name="T54" fmla="*/ 235 w 704"/>
              <a:gd name="T55" fmla="*/ 76 h 522"/>
              <a:gd name="T56" fmla="*/ 250 w 704"/>
              <a:gd name="T57" fmla="*/ 429 h 522"/>
              <a:gd name="T58" fmla="*/ 615 w 704"/>
              <a:gd name="T59" fmla="*/ 414 h 522"/>
              <a:gd name="T60" fmla="*/ 572 w 704"/>
              <a:gd name="T61" fmla="*/ 327 h 522"/>
              <a:gd name="T62" fmla="*/ 328 w 704"/>
              <a:gd name="T63" fmla="*/ 224 h 522"/>
              <a:gd name="T64" fmla="*/ 455 w 704"/>
              <a:gd name="T65" fmla="*/ 241 h 522"/>
              <a:gd name="T66" fmla="*/ 328 w 704"/>
              <a:gd name="T67" fmla="*/ 224 h 522"/>
              <a:gd name="T68" fmla="*/ 567 w 704"/>
              <a:gd name="T69" fmla="*/ 99 h 522"/>
              <a:gd name="T70" fmla="*/ 615 w 704"/>
              <a:gd name="T71" fmla="*/ 77 h 522"/>
              <a:gd name="T72" fmla="*/ 585 w 704"/>
              <a:gd name="T73" fmla="*/ 61 h 522"/>
              <a:gd name="T74" fmla="*/ 528 w 704"/>
              <a:gd name="T75" fmla="*/ 331 h 522"/>
              <a:gd name="T76" fmla="*/ 328 w 704"/>
              <a:gd name="T77" fmla="*/ 348 h 522"/>
              <a:gd name="T78" fmla="*/ 528 w 704"/>
              <a:gd name="T79" fmla="*/ 331 h 522"/>
              <a:gd name="T80" fmla="*/ 498 w 704"/>
              <a:gd name="T81" fmla="*/ 123 h 522"/>
              <a:gd name="T82" fmla="*/ 479 w 704"/>
              <a:gd name="T83" fmla="*/ 284 h 522"/>
              <a:gd name="T84" fmla="*/ 685 w 704"/>
              <a:gd name="T85" fmla="*/ 303 h 522"/>
              <a:gd name="T86" fmla="*/ 704 w 704"/>
              <a:gd name="T87" fmla="*/ 142 h 522"/>
              <a:gd name="T88" fmla="*/ 603 w 704"/>
              <a:gd name="T89" fmla="*/ 216 h 522"/>
              <a:gd name="T90" fmla="*/ 570 w 704"/>
              <a:gd name="T91" fmla="*/ 265 h 522"/>
              <a:gd name="T92" fmla="*/ 568 w 704"/>
              <a:gd name="T93" fmla="*/ 196 h 522"/>
              <a:gd name="T94" fmla="*/ 614 w 704"/>
              <a:gd name="T95" fmla="*/ 196 h 522"/>
              <a:gd name="T96" fmla="*/ 640 w 704"/>
              <a:gd name="T97" fmla="*/ 105 h 522"/>
              <a:gd name="T98" fmla="*/ 591 w 704"/>
              <a:gd name="T99" fmla="*/ 36 h 522"/>
              <a:gd name="T100" fmla="*/ 543 w 704"/>
              <a:gd name="T101" fmla="*/ 105 h 522"/>
              <a:gd name="T102" fmla="*/ 506 w 704"/>
              <a:gd name="T103" fmla="*/ 85 h 522"/>
              <a:gd name="T104" fmla="*/ 676 w 704"/>
              <a:gd name="T105" fmla="*/ 85 h 522"/>
              <a:gd name="T106" fmla="*/ 640 w 704"/>
              <a:gd name="T107" fmla="*/ 10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4" h="522">
                <a:moveTo>
                  <a:pt x="425" y="456"/>
                </a:moveTo>
                <a:cubicBezTo>
                  <a:pt x="468" y="456"/>
                  <a:pt x="468" y="456"/>
                  <a:pt x="468" y="456"/>
                </a:cubicBezTo>
                <a:cubicBezTo>
                  <a:pt x="468" y="507"/>
                  <a:pt x="468" y="507"/>
                  <a:pt x="468" y="507"/>
                </a:cubicBezTo>
                <a:cubicBezTo>
                  <a:pt x="468" y="515"/>
                  <a:pt x="461" y="522"/>
                  <a:pt x="453" y="522"/>
                </a:cubicBezTo>
                <a:cubicBezTo>
                  <a:pt x="15" y="522"/>
                  <a:pt x="15" y="522"/>
                  <a:pt x="15" y="522"/>
                </a:cubicBezTo>
                <a:cubicBezTo>
                  <a:pt x="7" y="522"/>
                  <a:pt x="0" y="515"/>
                  <a:pt x="0" y="507"/>
                </a:cubicBezTo>
                <a:cubicBezTo>
                  <a:pt x="0" y="142"/>
                  <a:pt x="0" y="142"/>
                  <a:pt x="0" y="142"/>
                </a:cubicBezTo>
                <a:cubicBezTo>
                  <a:pt x="0" y="134"/>
                  <a:pt x="7" y="127"/>
                  <a:pt x="15" y="127"/>
                </a:cubicBezTo>
                <a:cubicBezTo>
                  <a:pt x="208" y="127"/>
                  <a:pt x="208" y="127"/>
                  <a:pt x="208" y="127"/>
                </a:cubicBezTo>
                <a:cubicBezTo>
                  <a:pt x="208" y="168"/>
                  <a:pt x="208" y="168"/>
                  <a:pt x="208" y="168"/>
                </a:cubicBezTo>
                <a:cubicBezTo>
                  <a:pt x="71" y="168"/>
                  <a:pt x="71" y="168"/>
                  <a:pt x="71" y="168"/>
                </a:cubicBezTo>
                <a:cubicBezTo>
                  <a:pt x="71" y="205"/>
                  <a:pt x="71" y="205"/>
                  <a:pt x="71" y="205"/>
                </a:cubicBezTo>
                <a:cubicBezTo>
                  <a:pt x="208" y="205"/>
                  <a:pt x="208" y="205"/>
                  <a:pt x="208" y="205"/>
                </a:cubicBezTo>
                <a:cubicBezTo>
                  <a:pt x="208" y="241"/>
                  <a:pt x="208" y="241"/>
                  <a:pt x="208" y="241"/>
                </a:cubicBezTo>
                <a:cubicBezTo>
                  <a:pt x="42" y="241"/>
                  <a:pt x="42" y="241"/>
                  <a:pt x="42" y="241"/>
                </a:cubicBezTo>
                <a:cubicBezTo>
                  <a:pt x="42" y="474"/>
                  <a:pt x="42" y="474"/>
                  <a:pt x="42" y="474"/>
                </a:cubicBezTo>
                <a:cubicBezTo>
                  <a:pt x="42" y="477"/>
                  <a:pt x="45" y="479"/>
                  <a:pt x="48" y="479"/>
                </a:cubicBezTo>
                <a:cubicBezTo>
                  <a:pt x="420" y="479"/>
                  <a:pt x="420" y="479"/>
                  <a:pt x="420" y="479"/>
                </a:cubicBezTo>
                <a:cubicBezTo>
                  <a:pt x="423" y="479"/>
                  <a:pt x="425" y="477"/>
                  <a:pt x="425" y="474"/>
                </a:cubicBezTo>
                <a:lnTo>
                  <a:pt x="425" y="456"/>
                </a:lnTo>
                <a:close/>
                <a:moveTo>
                  <a:pt x="208" y="295"/>
                </a:moveTo>
                <a:cubicBezTo>
                  <a:pt x="92" y="295"/>
                  <a:pt x="92" y="295"/>
                  <a:pt x="92" y="295"/>
                </a:cubicBezTo>
                <a:cubicBezTo>
                  <a:pt x="92" y="312"/>
                  <a:pt x="92" y="312"/>
                  <a:pt x="92" y="312"/>
                </a:cubicBezTo>
                <a:cubicBezTo>
                  <a:pt x="208" y="312"/>
                  <a:pt x="208" y="312"/>
                  <a:pt x="208" y="312"/>
                </a:cubicBezTo>
                <a:lnTo>
                  <a:pt x="208" y="295"/>
                </a:lnTo>
                <a:close/>
                <a:moveTo>
                  <a:pt x="208" y="349"/>
                </a:moveTo>
                <a:cubicBezTo>
                  <a:pt x="92" y="349"/>
                  <a:pt x="92" y="349"/>
                  <a:pt x="92" y="349"/>
                </a:cubicBezTo>
                <a:cubicBezTo>
                  <a:pt x="92" y="365"/>
                  <a:pt x="92" y="365"/>
                  <a:pt x="92" y="365"/>
                </a:cubicBezTo>
                <a:cubicBezTo>
                  <a:pt x="208" y="365"/>
                  <a:pt x="208" y="365"/>
                  <a:pt x="208" y="365"/>
                </a:cubicBezTo>
                <a:lnTo>
                  <a:pt x="208" y="349"/>
                </a:lnTo>
                <a:close/>
                <a:moveTo>
                  <a:pt x="208" y="402"/>
                </a:moveTo>
                <a:cubicBezTo>
                  <a:pt x="92" y="402"/>
                  <a:pt x="92" y="402"/>
                  <a:pt x="92" y="402"/>
                </a:cubicBezTo>
                <a:cubicBezTo>
                  <a:pt x="92" y="419"/>
                  <a:pt x="92" y="419"/>
                  <a:pt x="92" y="419"/>
                </a:cubicBezTo>
                <a:cubicBezTo>
                  <a:pt x="208" y="419"/>
                  <a:pt x="208" y="419"/>
                  <a:pt x="208" y="419"/>
                </a:cubicBezTo>
                <a:lnTo>
                  <a:pt x="208" y="402"/>
                </a:lnTo>
                <a:close/>
                <a:moveTo>
                  <a:pt x="455" y="284"/>
                </a:moveTo>
                <a:cubicBezTo>
                  <a:pt x="455" y="287"/>
                  <a:pt x="455" y="291"/>
                  <a:pt x="456" y="294"/>
                </a:cubicBezTo>
                <a:cubicBezTo>
                  <a:pt x="328" y="294"/>
                  <a:pt x="328" y="294"/>
                  <a:pt x="328" y="294"/>
                </a:cubicBezTo>
                <a:cubicBezTo>
                  <a:pt x="328" y="278"/>
                  <a:pt x="328" y="278"/>
                  <a:pt x="328" y="278"/>
                </a:cubicBezTo>
                <a:cubicBezTo>
                  <a:pt x="455" y="278"/>
                  <a:pt x="455" y="278"/>
                  <a:pt x="455" y="278"/>
                </a:cubicBezTo>
                <a:lnTo>
                  <a:pt x="455" y="284"/>
                </a:lnTo>
                <a:close/>
                <a:moveTo>
                  <a:pt x="572" y="381"/>
                </a:moveTo>
                <a:cubicBezTo>
                  <a:pt x="572" y="384"/>
                  <a:pt x="570" y="387"/>
                  <a:pt x="567" y="387"/>
                </a:cubicBezTo>
                <a:cubicBezTo>
                  <a:pt x="283" y="387"/>
                  <a:pt x="283" y="387"/>
                  <a:pt x="283" y="387"/>
                </a:cubicBezTo>
                <a:cubicBezTo>
                  <a:pt x="280" y="387"/>
                  <a:pt x="277" y="384"/>
                  <a:pt x="277" y="381"/>
                </a:cubicBezTo>
                <a:cubicBezTo>
                  <a:pt x="277" y="175"/>
                  <a:pt x="277" y="175"/>
                  <a:pt x="277" y="175"/>
                </a:cubicBezTo>
                <a:cubicBezTo>
                  <a:pt x="455" y="175"/>
                  <a:pt x="455" y="175"/>
                  <a:pt x="455" y="175"/>
                </a:cubicBezTo>
                <a:cubicBezTo>
                  <a:pt x="455" y="142"/>
                  <a:pt x="455" y="142"/>
                  <a:pt x="455" y="142"/>
                </a:cubicBezTo>
                <a:cubicBezTo>
                  <a:pt x="455" y="141"/>
                  <a:pt x="455" y="140"/>
                  <a:pt x="455" y="139"/>
                </a:cubicBezTo>
                <a:cubicBezTo>
                  <a:pt x="306" y="139"/>
                  <a:pt x="306" y="139"/>
                  <a:pt x="306" y="139"/>
                </a:cubicBezTo>
                <a:cubicBezTo>
                  <a:pt x="306" y="102"/>
                  <a:pt x="306" y="102"/>
                  <a:pt x="306" y="102"/>
                </a:cubicBezTo>
                <a:cubicBezTo>
                  <a:pt x="482" y="102"/>
                  <a:pt x="482" y="102"/>
                  <a:pt x="482" y="102"/>
                </a:cubicBezTo>
                <a:cubicBezTo>
                  <a:pt x="482" y="85"/>
                  <a:pt x="482" y="85"/>
                  <a:pt x="482" y="85"/>
                </a:cubicBezTo>
                <a:cubicBezTo>
                  <a:pt x="482" y="77"/>
                  <a:pt x="483" y="69"/>
                  <a:pt x="485" y="61"/>
                </a:cubicBezTo>
                <a:cubicBezTo>
                  <a:pt x="250" y="61"/>
                  <a:pt x="250" y="61"/>
                  <a:pt x="250" y="61"/>
                </a:cubicBezTo>
                <a:cubicBezTo>
                  <a:pt x="242" y="61"/>
                  <a:pt x="235" y="68"/>
                  <a:pt x="235" y="76"/>
                </a:cubicBezTo>
                <a:cubicBezTo>
                  <a:pt x="235" y="414"/>
                  <a:pt x="235" y="414"/>
                  <a:pt x="235" y="414"/>
                </a:cubicBezTo>
                <a:cubicBezTo>
                  <a:pt x="235" y="422"/>
                  <a:pt x="242" y="429"/>
                  <a:pt x="250" y="429"/>
                </a:cubicBezTo>
                <a:cubicBezTo>
                  <a:pt x="600" y="429"/>
                  <a:pt x="600" y="429"/>
                  <a:pt x="600" y="429"/>
                </a:cubicBezTo>
                <a:cubicBezTo>
                  <a:pt x="608" y="429"/>
                  <a:pt x="615" y="422"/>
                  <a:pt x="615" y="414"/>
                </a:cubicBezTo>
                <a:cubicBezTo>
                  <a:pt x="615" y="327"/>
                  <a:pt x="615" y="327"/>
                  <a:pt x="615" y="327"/>
                </a:cubicBezTo>
                <a:cubicBezTo>
                  <a:pt x="572" y="327"/>
                  <a:pt x="572" y="327"/>
                  <a:pt x="572" y="327"/>
                </a:cubicBezTo>
                <a:lnTo>
                  <a:pt x="572" y="381"/>
                </a:lnTo>
                <a:close/>
                <a:moveTo>
                  <a:pt x="328" y="224"/>
                </a:moveTo>
                <a:cubicBezTo>
                  <a:pt x="328" y="241"/>
                  <a:pt x="328" y="241"/>
                  <a:pt x="328" y="241"/>
                </a:cubicBezTo>
                <a:cubicBezTo>
                  <a:pt x="455" y="241"/>
                  <a:pt x="455" y="241"/>
                  <a:pt x="455" y="241"/>
                </a:cubicBezTo>
                <a:cubicBezTo>
                  <a:pt x="455" y="224"/>
                  <a:pt x="455" y="224"/>
                  <a:pt x="455" y="224"/>
                </a:cubicBezTo>
                <a:lnTo>
                  <a:pt x="328" y="224"/>
                </a:lnTo>
                <a:close/>
                <a:moveTo>
                  <a:pt x="567" y="85"/>
                </a:moveTo>
                <a:cubicBezTo>
                  <a:pt x="567" y="99"/>
                  <a:pt x="567" y="99"/>
                  <a:pt x="567" y="99"/>
                </a:cubicBezTo>
                <a:cubicBezTo>
                  <a:pt x="615" y="99"/>
                  <a:pt x="615" y="99"/>
                  <a:pt x="615" y="99"/>
                </a:cubicBezTo>
                <a:cubicBezTo>
                  <a:pt x="615" y="77"/>
                  <a:pt x="615" y="77"/>
                  <a:pt x="615" y="77"/>
                </a:cubicBezTo>
                <a:cubicBezTo>
                  <a:pt x="612" y="69"/>
                  <a:pt x="605" y="63"/>
                  <a:pt x="597" y="61"/>
                </a:cubicBezTo>
                <a:cubicBezTo>
                  <a:pt x="585" y="61"/>
                  <a:pt x="585" y="61"/>
                  <a:pt x="585" y="61"/>
                </a:cubicBezTo>
                <a:cubicBezTo>
                  <a:pt x="575" y="64"/>
                  <a:pt x="567" y="74"/>
                  <a:pt x="567" y="85"/>
                </a:cubicBezTo>
                <a:close/>
                <a:moveTo>
                  <a:pt x="528" y="331"/>
                </a:moveTo>
                <a:cubicBezTo>
                  <a:pt x="328" y="331"/>
                  <a:pt x="328" y="331"/>
                  <a:pt x="328" y="331"/>
                </a:cubicBezTo>
                <a:cubicBezTo>
                  <a:pt x="328" y="348"/>
                  <a:pt x="328" y="348"/>
                  <a:pt x="328" y="348"/>
                </a:cubicBezTo>
                <a:cubicBezTo>
                  <a:pt x="528" y="348"/>
                  <a:pt x="528" y="348"/>
                  <a:pt x="528" y="348"/>
                </a:cubicBezTo>
                <a:lnTo>
                  <a:pt x="528" y="331"/>
                </a:lnTo>
                <a:close/>
                <a:moveTo>
                  <a:pt x="685" y="123"/>
                </a:moveTo>
                <a:cubicBezTo>
                  <a:pt x="498" y="123"/>
                  <a:pt x="498" y="123"/>
                  <a:pt x="498" y="123"/>
                </a:cubicBezTo>
                <a:cubicBezTo>
                  <a:pt x="487" y="123"/>
                  <a:pt x="479" y="132"/>
                  <a:pt x="479" y="142"/>
                </a:cubicBezTo>
                <a:cubicBezTo>
                  <a:pt x="479" y="284"/>
                  <a:pt x="479" y="284"/>
                  <a:pt x="479" y="284"/>
                </a:cubicBezTo>
                <a:cubicBezTo>
                  <a:pt x="479" y="294"/>
                  <a:pt x="487" y="303"/>
                  <a:pt x="498" y="303"/>
                </a:cubicBezTo>
                <a:cubicBezTo>
                  <a:pt x="685" y="303"/>
                  <a:pt x="685" y="303"/>
                  <a:pt x="685" y="303"/>
                </a:cubicBezTo>
                <a:cubicBezTo>
                  <a:pt x="695" y="303"/>
                  <a:pt x="704" y="294"/>
                  <a:pt x="704" y="284"/>
                </a:cubicBezTo>
                <a:cubicBezTo>
                  <a:pt x="704" y="142"/>
                  <a:pt x="704" y="142"/>
                  <a:pt x="704" y="142"/>
                </a:cubicBezTo>
                <a:cubicBezTo>
                  <a:pt x="704" y="132"/>
                  <a:pt x="695" y="123"/>
                  <a:pt x="685" y="123"/>
                </a:cubicBezTo>
                <a:close/>
                <a:moveTo>
                  <a:pt x="603" y="216"/>
                </a:moveTo>
                <a:cubicBezTo>
                  <a:pt x="612" y="265"/>
                  <a:pt x="612" y="265"/>
                  <a:pt x="612" y="265"/>
                </a:cubicBezTo>
                <a:cubicBezTo>
                  <a:pt x="570" y="265"/>
                  <a:pt x="570" y="265"/>
                  <a:pt x="570" y="265"/>
                </a:cubicBezTo>
                <a:cubicBezTo>
                  <a:pt x="580" y="216"/>
                  <a:pt x="580" y="216"/>
                  <a:pt x="580" y="216"/>
                </a:cubicBezTo>
                <a:cubicBezTo>
                  <a:pt x="573" y="212"/>
                  <a:pt x="568" y="205"/>
                  <a:pt x="568" y="196"/>
                </a:cubicBezTo>
                <a:cubicBezTo>
                  <a:pt x="568" y="184"/>
                  <a:pt x="578" y="173"/>
                  <a:pt x="591" y="173"/>
                </a:cubicBezTo>
                <a:cubicBezTo>
                  <a:pt x="604" y="173"/>
                  <a:pt x="614" y="184"/>
                  <a:pt x="614" y="196"/>
                </a:cubicBezTo>
                <a:cubicBezTo>
                  <a:pt x="614" y="205"/>
                  <a:pt x="610" y="212"/>
                  <a:pt x="603" y="216"/>
                </a:cubicBezTo>
                <a:close/>
                <a:moveTo>
                  <a:pt x="640" y="105"/>
                </a:moveTo>
                <a:cubicBezTo>
                  <a:pt x="640" y="85"/>
                  <a:pt x="640" y="85"/>
                  <a:pt x="640" y="85"/>
                </a:cubicBezTo>
                <a:cubicBezTo>
                  <a:pt x="640" y="58"/>
                  <a:pt x="618" y="36"/>
                  <a:pt x="591" y="36"/>
                </a:cubicBezTo>
                <a:cubicBezTo>
                  <a:pt x="564" y="36"/>
                  <a:pt x="543" y="58"/>
                  <a:pt x="543" y="85"/>
                </a:cubicBezTo>
                <a:cubicBezTo>
                  <a:pt x="543" y="105"/>
                  <a:pt x="543" y="105"/>
                  <a:pt x="543" y="105"/>
                </a:cubicBezTo>
                <a:cubicBezTo>
                  <a:pt x="506" y="105"/>
                  <a:pt x="506" y="105"/>
                  <a:pt x="506" y="105"/>
                </a:cubicBezTo>
                <a:cubicBezTo>
                  <a:pt x="506" y="85"/>
                  <a:pt x="506" y="85"/>
                  <a:pt x="506" y="85"/>
                </a:cubicBezTo>
                <a:cubicBezTo>
                  <a:pt x="506" y="38"/>
                  <a:pt x="544" y="0"/>
                  <a:pt x="591" y="0"/>
                </a:cubicBezTo>
                <a:cubicBezTo>
                  <a:pt x="638" y="0"/>
                  <a:pt x="676" y="38"/>
                  <a:pt x="676" y="85"/>
                </a:cubicBezTo>
                <a:cubicBezTo>
                  <a:pt x="676" y="105"/>
                  <a:pt x="676" y="105"/>
                  <a:pt x="676" y="105"/>
                </a:cubicBezTo>
                <a:lnTo>
                  <a:pt x="640" y="105"/>
                </a:lnTo>
                <a:close/>
              </a:path>
            </a:pathLst>
          </a:custGeom>
          <a:solidFill>
            <a:srgbClr val="9E0000"/>
          </a:solidFill>
          <a:ln>
            <a:noFill/>
          </a:ln>
        </p:spPr>
        <p:txBody>
          <a:bodyPr vert="horz" wrap="square" lIns="121840" tIns="60920" rIns="121840" bIns="60920" numCol="1" anchor="t" anchorCtr="0" compatLnSpc="1">
            <a:prstTxWarp prst="textNoShape">
              <a:avLst/>
            </a:prstTxWarp>
          </a:bodyPr>
          <a:lstStyle/>
          <a:p>
            <a:pPr defTabSz="913821"/>
            <a:endParaRPr lang="en-US" dirty="0">
              <a:solidFill>
                <a:srgbClr val="000000"/>
              </a:solidFill>
              <a:latin typeface="Arial"/>
            </a:endParaRPr>
          </a:p>
        </p:txBody>
      </p:sp>
      <p:sp>
        <p:nvSpPr>
          <p:cNvPr id="176" name="TextBox 175">
            <a:extLst>
              <a:ext uri="{FF2B5EF4-FFF2-40B4-BE49-F238E27FC236}">
                <a16:creationId xmlns:a16="http://schemas.microsoft.com/office/drawing/2014/main" id="{0EDF1CC1-F33C-7949-A8EB-8765530CB020}"/>
              </a:ext>
            </a:extLst>
          </p:cNvPr>
          <p:cNvSpPr txBox="1"/>
          <p:nvPr/>
        </p:nvSpPr>
        <p:spPr>
          <a:xfrm>
            <a:off x="7699106" y="4325940"/>
            <a:ext cx="2042468" cy="584749"/>
          </a:xfrm>
          <a:prstGeom prst="rect">
            <a:avLst/>
          </a:prstGeom>
          <a:noFill/>
        </p:spPr>
        <p:txBody>
          <a:bodyPr wrap="square" lIns="121840" tIns="60920" rIns="121840" bIns="60920" rtlCol="0">
            <a:spAutoFit/>
          </a:bodyPr>
          <a:lstStyle/>
          <a:p>
            <a:pPr algn="ctr" defTabSz="913821">
              <a:defRPr/>
            </a:pPr>
            <a:r>
              <a:rPr lang="en-US" sz="1500" dirty="0">
                <a:solidFill>
                  <a:srgbClr val="777777"/>
                </a:solidFill>
                <a:latin typeface="Arial"/>
              </a:rPr>
              <a:t>Secure</a:t>
            </a:r>
          </a:p>
          <a:p>
            <a:pPr algn="ctr" defTabSz="913821">
              <a:defRPr/>
            </a:pPr>
            <a:r>
              <a:rPr lang="en-US" sz="1500" dirty="0">
                <a:solidFill>
                  <a:srgbClr val="777777"/>
                </a:solidFill>
                <a:latin typeface="Arial"/>
              </a:rPr>
              <a:t>Patient Data</a:t>
            </a:r>
            <a:endParaRPr lang="en-US" sz="1500" kern="0" dirty="0">
              <a:solidFill>
                <a:srgbClr val="777777"/>
              </a:solidFill>
              <a:latin typeface="Futura Bk" pitchFamily="34" charset="0"/>
            </a:endParaRPr>
          </a:p>
        </p:txBody>
      </p:sp>
    </p:spTree>
    <p:extLst>
      <p:ext uri="{BB962C8B-B14F-4D97-AF65-F5344CB8AC3E}">
        <p14:creationId xmlns:p14="http://schemas.microsoft.com/office/powerpoint/2010/main" val="173767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14</a:t>
            </a:fld>
            <a:endParaRPr lang="en-US" dirty="0"/>
          </a:p>
        </p:txBody>
      </p:sp>
      <p:sp>
        <p:nvSpPr>
          <p:cNvPr id="5" name="TextBox 4">
            <a:extLst>
              <a:ext uri="{FF2B5EF4-FFF2-40B4-BE49-F238E27FC236}">
                <a16:creationId xmlns:a16="http://schemas.microsoft.com/office/drawing/2014/main" id="{0DFA437C-CD0B-E24B-BC74-3615C7550D59}"/>
              </a:ext>
            </a:extLst>
          </p:cNvPr>
          <p:cNvSpPr txBox="1"/>
          <p:nvPr/>
        </p:nvSpPr>
        <p:spPr>
          <a:xfrm>
            <a:off x="926926" y="1164920"/>
            <a:ext cx="8943584" cy="584775"/>
          </a:xfrm>
          <a:prstGeom prst="rect">
            <a:avLst/>
          </a:prstGeom>
          <a:noFill/>
        </p:spPr>
        <p:txBody>
          <a:bodyPr wrap="square" rtlCol="0">
            <a:spAutoFit/>
          </a:bodyPr>
          <a:lstStyle/>
          <a:p>
            <a:r>
              <a:rPr lang="en-US" sz="3200" dirty="0"/>
              <a:t>Healthcare Cyber Security Strategies</a:t>
            </a:r>
          </a:p>
        </p:txBody>
      </p:sp>
      <p:sp>
        <p:nvSpPr>
          <p:cNvPr id="6" name="TextBox 5">
            <a:extLst>
              <a:ext uri="{FF2B5EF4-FFF2-40B4-BE49-F238E27FC236}">
                <a16:creationId xmlns:a16="http://schemas.microsoft.com/office/drawing/2014/main" id="{3C3292CA-76B5-F947-85C1-5BDC75323AB4}"/>
              </a:ext>
            </a:extLst>
          </p:cNvPr>
          <p:cNvSpPr txBox="1"/>
          <p:nvPr/>
        </p:nvSpPr>
        <p:spPr>
          <a:xfrm>
            <a:off x="1565754" y="2054268"/>
            <a:ext cx="8304756"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Information Technology Governance</a:t>
            </a:r>
          </a:p>
          <a:p>
            <a:pPr marL="285750" indent="-285750">
              <a:lnSpc>
                <a:spcPct val="150000"/>
              </a:lnSpc>
              <a:buFont typeface="Arial" panose="020B0604020202020204" pitchFamily="34" charset="0"/>
              <a:buChar char="•"/>
            </a:pPr>
            <a:r>
              <a:rPr lang="en-US" dirty="0"/>
              <a:t>Enterprise Risk Management (Security Charter)</a:t>
            </a:r>
          </a:p>
          <a:p>
            <a:pPr marL="285750" indent="-285750">
              <a:lnSpc>
                <a:spcPct val="150000"/>
              </a:lnSpc>
              <a:buFont typeface="Arial" panose="020B0604020202020204" pitchFamily="34" charset="0"/>
              <a:buChar char="•"/>
            </a:pPr>
            <a:r>
              <a:rPr lang="en-US" dirty="0"/>
              <a:t>Information Security Policy, Compliance, Internal Audit Oversight</a:t>
            </a:r>
          </a:p>
          <a:p>
            <a:pPr marL="285750" indent="-285750">
              <a:lnSpc>
                <a:spcPct val="150000"/>
              </a:lnSpc>
              <a:buFont typeface="Arial" panose="020B0604020202020204" pitchFamily="34" charset="0"/>
              <a:buChar char="•"/>
            </a:pPr>
            <a:r>
              <a:rPr lang="en-US" dirty="0"/>
              <a:t>Executive Leadership and Board Support</a:t>
            </a:r>
          </a:p>
          <a:p>
            <a:pPr marL="285750" indent="-285750">
              <a:lnSpc>
                <a:spcPct val="150000"/>
              </a:lnSpc>
              <a:buFont typeface="Arial" panose="020B0604020202020204" pitchFamily="34" charset="0"/>
              <a:buChar char="•"/>
            </a:pPr>
            <a:r>
              <a:rPr lang="en-US" dirty="0"/>
              <a:t>Information Security Framework (NIST, SANS, HiTrust)</a:t>
            </a:r>
          </a:p>
          <a:p>
            <a:pPr marL="285750" indent="-285750">
              <a:lnSpc>
                <a:spcPct val="150000"/>
              </a:lnSpc>
              <a:buFont typeface="Arial" panose="020B0604020202020204" pitchFamily="34" charset="0"/>
              <a:buChar char="•"/>
            </a:pPr>
            <a:r>
              <a:rPr lang="en-US" dirty="0"/>
              <a:t>Information Security Plan/Roadmap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5171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15</a:t>
            </a:fld>
            <a:endParaRPr lang="en-US" dirty="0"/>
          </a:p>
        </p:txBody>
      </p:sp>
      <p:sp>
        <p:nvSpPr>
          <p:cNvPr id="5" name="TextBox 4">
            <a:extLst>
              <a:ext uri="{FF2B5EF4-FFF2-40B4-BE49-F238E27FC236}">
                <a16:creationId xmlns:a16="http://schemas.microsoft.com/office/drawing/2014/main" id="{0DFA437C-CD0B-E24B-BC74-3615C7550D59}"/>
              </a:ext>
            </a:extLst>
          </p:cNvPr>
          <p:cNvSpPr txBox="1"/>
          <p:nvPr/>
        </p:nvSpPr>
        <p:spPr>
          <a:xfrm>
            <a:off x="776612" y="814191"/>
            <a:ext cx="10221239" cy="584775"/>
          </a:xfrm>
          <a:prstGeom prst="rect">
            <a:avLst/>
          </a:prstGeom>
          <a:noFill/>
        </p:spPr>
        <p:txBody>
          <a:bodyPr wrap="square" rtlCol="0">
            <a:spAutoFit/>
          </a:bodyPr>
          <a:lstStyle/>
          <a:p>
            <a:r>
              <a:rPr lang="en-US" sz="3200" dirty="0"/>
              <a:t>CIS Top 20 Critical Security Controls (Ransomware)</a:t>
            </a:r>
          </a:p>
        </p:txBody>
      </p:sp>
      <p:sp>
        <p:nvSpPr>
          <p:cNvPr id="6" name="TextBox 5">
            <a:extLst>
              <a:ext uri="{FF2B5EF4-FFF2-40B4-BE49-F238E27FC236}">
                <a16:creationId xmlns:a16="http://schemas.microsoft.com/office/drawing/2014/main" id="{3C3292CA-76B5-F947-85C1-5BDC75323AB4}"/>
              </a:ext>
            </a:extLst>
          </p:cNvPr>
          <p:cNvSpPr txBox="1"/>
          <p:nvPr/>
        </p:nvSpPr>
        <p:spPr>
          <a:xfrm>
            <a:off x="914400" y="1615875"/>
            <a:ext cx="10847540" cy="5025671"/>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sz="1600" dirty="0"/>
              <a:t>Inventory and Control of Hardware Assets</a:t>
            </a:r>
          </a:p>
          <a:p>
            <a:pPr marL="285750" indent="-285750">
              <a:lnSpc>
                <a:spcPct val="150000"/>
              </a:lnSpc>
              <a:buFont typeface="Arial" panose="020B0604020202020204" pitchFamily="34" charset="0"/>
              <a:buChar char="•"/>
            </a:pPr>
            <a:r>
              <a:rPr lang="en-US" sz="1600" dirty="0"/>
              <a:t>Inventory and Control of Software Assets</a:t>
            </a:r>
          </a:p>
          <a:p>
            <a:pPr marL="285750" indent="-285750">
              <a:lnSpc>
                <a:spcPct val="150000"/>
              </a:lnSpc>
              <a:buFont typeface="Arial" panose="020B0604020202020204" pitchFamily="34" charset="0"/>
              <a:buChar char="•"/>
            </a:pPr>
            <a:r>
              <a:rPr lang="en-US" sz="1600" dirty="0"/>
              <a:t>Continuous Vulnerability Management</a:t>
            </a:r>
          </a:p>
          <a:p>
            <a:pPr marL="285750" indent="-285750">
              <a:lnSpc>
                <a:spcPct val="150000"/>
              </a:lnSpc>
              <a:buFont typeface="Arial" panose="020B0604020202020204" pitchFamily="34" charset="0"/>
              <a:buChar char="•"/>
            </a:pPr>
            <a:r>
              <a:rPr lang="en-US" sz="1600" dirty="0"/>
              <a:t>Controlled Use of Administrator Privileges</a:t>
            </a:r>
          </a:p>
          <a:p>
            <a:pPr marL="285750" indent="-285750">
              <a:lnSpc>
                <a:spcPct val="150000"/>
              </a:lnSpc>
              <a:buFont typeface="Arial" panose="020B0604020202020204" pitchFamily="34" charset="0"/>
              <a:buChar char="•"/>
            </a:pPr>
            <a:r>
              <a:rPr lang="en-US" sz="1600" dirty="0"/>
              <a:t>Secure Configurations Devices, Servers</a:t>
            </a:r>
          </a:p>
          <a:p>
            <a:pPr marL="285750" indent="-285750">
              <a:lnSpc>
                <a:spcPct val="150000"/>
              </a:lnSpc>
              <a:buFont typeface="Arial" panose="020B0604020202020204" pitchFamily="34" charset="0"/>
              <a:buChar char="•"/>
            </a:pPr>
            <a:r>
              <a:rPr lang="en-US" sz="1600" dirty="0"/>
              <a:t>Maintenance, Monitoring, and Analysis of Audit Logs</a:t>
            </a:r>
          </a:p>
          <a:p>
            <a:pPr marL="285750" indent="-285750">
              <a:lnSpc>
                <a:spcPct val="150000"/>
              </a:lnSpc>
              <a:buFont typeface="Arial" panose="020B0604020202020204" pitchFamily="34" charset="0"/>
              <a:buChar char="•"/>
            </a:pPr>
            <a:r>
              <a:rPr lang="en-US" sz="1600" dirty="0"/>
              <a:t>Email and Web Browser Protections</a:t>
            </a:r>
          </a:p>
          <a:p>
            <a:pPr marL="285750" indent="-285750">
              <a:lnSpc>
                <a:spcPct val="150000"/>
              </a:lnSpc>
              <a:buFont typeface="Arial" panose="020B0604020202020204" pitchFamily="34" charset="0"/>
              <a:buChar char="•"/>
            </a:pPr>
            <a:r>
              <a:rPr lang="en-US" sz="1600" dirty="0"/>
              <a:t>Malware Defenses</a:t>
            </a:r>
          </a:p>
          <a:p>
            <a:pPr marL="285750" indent="-285750">
              <a:lnSpc>
                <a:spcPct val="150000"/>
              </a:lnSpc>
              <a:buFont typeface="Arial" panose="020B0604020202020204" pitchFamily="34" charset="0"/>
              <a:buChar char="•"/>
            </a:pPr>
            <a:r>
              <a:rPr lang="en-US" sz="1600" dirty="0"/>
              <a:t>Limitation and Control of Network Ports, Protocols, and Services</a:t>
            </a:r>
          </a:p>
          <a:p>
            <a:pPr marL="285750" indent="-285750">
              <a:lnSpc>
                <a:spcPct val="150000"/>
              </a:lnSpc>
              <a:buFont typeface="Arial" panose="020B0604020202020204" pitchFamily="34" charset="0"/>
              <a:buChar char="•"/>
            </a:pPr>
            <a:r>
              <a:rPr lang="en-US" sz="1600" dirty="0"/>
              <a:t>Data Recovery Capabilities</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Security Configuration of Network Devices</a:t>
            </a:r>
          </a:p>
          <a:p>
            <a:pPr marL="285750" indent="-285750">
              <a:lnSpc>
                <a:spcPct val="150000"/>
              </a:lnSpc>
              <a:buFont typeface="Arial" panose="020B0604020202020204" pitchFamily="34" charset="0"/>
              <a:buChar char="•"/>
            </a:pPr>
            <a:r>
              <a:rPr lang="en-US" sz="1600" dirty="0"/>
              <a:t>Boundary Defense</a:t>
            </a:r>
          </a:p>
          <a:p>
            <a:pPr marL="285750" indent="-285750">
              <a:lnSpc>
                <a:spcPct val="150000"/>
              </a:lnSpc>
              <a:buFont typeface="Arial" panose="020B0604020202020204" pitchFamily="34" charset="0"/>
              <a:buChar char="•"/>
            </a:pPr>
            <a:r>
              <a:rPr lang="en-US" sz="1600" dirty="0"/>
              <a:t>Data Protection</a:t>
            </a:r>
          </a:p>
          <a:p>
            <a:pPr marL="285750" indent="-285750">
              <a:lnSpc>
                <a:spcPct val="150000"/>
              </a:lnSpc>
              <a:buFont typeface="Arial" panose="020B0604020202020204" pitchFamily="34" charset="0"/>
              <a:buChar char="•"/>
            </a:pPr>
            <a:r>
              <a:rPr lang="en-US" sz="1600" dirty="0"/>
              <a:t>Controlled Access based on Need to Know</a:t>
            </a:r>
          </a:p>
          <a:p>
            <a:pPr marL="285750" indent="-285750">
              <a:lnSpc>
                <a:spcPct val="150000"/>
              </a:lnSpc>
              <a:buFont typeface="Arial" panose="020B0604020202020204" pitchFamily="34" charset="0"/>
              <a:buChar char="•"/>
            </a:pPr>
            <a:r>
              <a:rPr lang="en-US" sz="1600" dirty="0"/>
              <a:t>Wireless Access Control</a:t>
            </a:r>
          </a:p>
          <a:p>
            <a:pPr marL="285750" indent="-285750">
              <a:lnSpc>
                <a:spcPct val="150000"/>
              </a:lnSpc>
              <a:buFont typeface="Arial" panose="020B0604020202020204" pitchFamily="34" charset="0"/>
              <a:buChar char="•"/>
            </a:pPr>
            <a:r>
              <a:rPr lang="en-US" sz="1600" dirty="0"/>
              <a:t>Account Monitoring and Control</a:t>
            </a:r>
          </a:p>
          <a:p>
            <a:pPr marL="285750" indent="-285750">
              <a:lnSpc>
                <a:spcPct val="150000"/>
              </a:lnSpc>
              <a:buFont typeface="Arial" panose="020B0604020202020204" pitchFamily="34" charset="0"/>
              <a:buChar char="•"/>
            </a:pPr>
            <a:r>
              <a:rPr lang="en-US" sz="1600" dirty="0"/>
              <a:t>Implement a Security Awareness and Training Program</a:t>
            </a:r>
          </a:p>
          <a:p>
            <a:pPr marL="285750" indent="-285750">
              <a:lnSpc>
                <a:spcPct val="150000"/>
              </a:lnSpc>
              <a:buFont typeface="Arial" panose="020B0604020202020204" pitchFamily="34" charset="0"/>
              <a:buChar char="•"/>
            </a:pPr>
            <a:r>
              <a:rPr lang="en-US" sz="1600" dirty="0"/>
              <a:t>Application Software Security</a:t>
            </a:r>
          </a:p>
          <a:p>
            <a:pPr marL="285750" indent="-285750">
              <a:lnSpc>
                <a:spcPct val="150000"/>
              </a:lnSpc>
              <a:buFont typeface="Arial" panose="020B0604020202020204" pitchFamily="34" charset="0"/>
              <a:buChar char="•"/>
            </a:pPr>
            <a:r>
              <a:rPr lang="en-US" sz="1600" dirty="0"/>
              <a:t>Incident Response and Management</a:t>
            </a:r>
          </a:p>
          <a:p>
            <a:pPr marL="285750" indent="-285750">
              <a:lnSpc>
                <a:spcPct val="150000"/>
              </a:lnSpc>
              <a:buFont typeface="Arial" panose="020B0604020202020204" pitchFamily="34" charset="0"/>
              <a:buChar char="•"/>
            </a:pPr>
            <a:r>
              <a:rPr lang="en-US" sz="1600" dirty="0"/>
              <a:t>Penetration Tests and Red Team Exercises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068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16</a:t>
            </a:fld>
            <a:endParaRPr lang="en-US" dirty="0"/>
          </a:p>
        </p:txBody>
      </p:sp>
      <p:sp>
        <p:nvSpPr>
          <p:cNvPr id="5" name="TextBox 4">
            <a:extLst>
              <a:ext uri="{FF2B5EF4-FFF2-40B4-BE49-F238E27FC236}">
                <a16:creationId xmlns:a16="http://schemas.microsoft.com/office/drawing/2014/main" id="{0DFA437C-CD0B-E24B-BC74-3615C7550D59}"/>
              </a:ext>
            </a:extLst>
          </p:cNvPr>
          <p:cNvSpPr txBox="1"/>
          <p:nvPr/>
        </p:nvSpPr>
        <p:spPr>
          <a:xfrm>
            <a:off x="926926" y="1164920"/>
            <a:ext cx="8943584" cy="584775"/>
          </a:xfrm>
          <a:prstGeom prst="rect">
            <a:avLst/>
          </a:prstGeom>
          <a:noFill/>
        </p:spPr>
        <p:txBody>
          <a:bodyPr wrap="square" rtlCol="0">
            <a:spAutoFit/>
          </a:bodyPr>
          <a:lstStyle/>
          <a:p>
            <a:r>
              <a:rPr lang="en-US" sz="3200" dirty="0"/>
              <a:t>Security Technology/Partner Strategy</a:t>
            </a:r>
          </a:p>
        </p:txBody>
      </p:sp>
      <p:sp>
        <p:nvSpPr>
          <p:cNvPr id="6" name="TextBox 5">
            <a:extLst>
              <a:ext uri="{FF2B5EF4-FFF2-40B4-BE49-F238E27FC236}">
                <a16:creationId xmlns:a16="http://schemas.microsoft.com/office/drawing/2014/main" id="{3C3292CA-76B5-F947-85C1-5BDC75323AB4}"/>
              </a:ext>
            </a:extLst>
          </p:cNvPr>
          <p:cNvSpPr txBox="1"/>
          <p:nvPr/>
        </p:nvSpPr>
        <p:spPr>
          <a:xfrm>
            <a:off x="1565754" y="2054268"/>
            <a:ext cx="8304756" cy="37791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Enterprise Security Fabric/Platform</a:t>
            </a:r>
          </a:p>
          <a:p>
            <a:pPr marL="285750" indent="-285750">
              <a:lnSpc>
                <a:spcPct val="150000"/>
              </a:lnSpc>
              <a:buFont typeface="Arial" panose="020B0604020202020204" pitchFamily="34" charset="0"/>
              <a:buChar char="•"/>
            </a:pPr>
            <a:r>
              <a:rPr lang="en-US" dirty="0"/>
              <a:t>Utilize high 90% of technology products and features</a:t>
            </a:r>
          </a:p>
          <a:p>
            <a:pPr marL="285750" indent="-285750">
              <a:lnSpc>
                <a:spcPct val="150000"/>
              </a:lnSpc>
              <a:buFont typeface="Arial" panose="020B0604020202020204" pitchFamily="34" charset="0"/>
              <a:buChar char="•"/>
            </a:pPr>
            <a:r>
              <a:rPr lang="en-US" dirty="0"/>
              <a:t>Partners</a:t>
            </a:r>
          </a:p>
          <a:p>
            <a:pPr marL="742950" lvl="1" indent="-285750">
              <a:lnSpc>
                <a:spcPct val="150000"/>
              </a:lnSpc>
              <a:buFont typeface="Arial" panose="020B0604020202020204" pitchFamily="34" charset="0"/>
              <a:buChar char="•"/>
            </a:pPr>
            <a:r>
              <a:rPr lang="en-US" dirty="0"/>
              <a:t>Understand complex Healthcare Cyber Threat Landscape</a:t>
            </a:r>
          </a:p>
          <a:p>
            <a:pPr marL="742950" lvl="1" indent="-285750">
              <a:lnSpc>
                <a:spcPct val="150000"/>
              </a:lnSpc>
              <a:buFont typeface="Arial" panose="020B0604020202020204" pitchFamily="34" charset="0"/>
              <a:buChar char="•"/>
            </a:pPr>
            <a:r>
              <a:rPr lang="en-US" dirty="0"/>
              <a:t>Comprehensive Portfolio Security Products</a:t>
            </a:r>
          </a:p>
          <a:p>
            <a:pPr marL="742950" lvl="1" indent="-285750">
              <a:lnSpc>
                <a:spcPct val="150000"/>
              </a:lnSpc>
              <a:buFont typeface="Arial" panose="020B0604020202020204" pitchFamily="34" charset="0"/>
              <a:buChar char="•"/>
            </a:pPr>
            <a:r>
              <a:rPr lang="en-US" dirty="0"/>
              <a:t>Incident Response and Ransom Negotiation</a:t>
            </a:r>
          </a:p>
          <a:p>
            <a:pPr marL="285750" indent="-285750">
              <a:lnSpc>
                <a:spcPct val="150000"/>
              </a:lnSpc>
              <a:buFont typeface="Arial" panose="020B0604020202020204" pitchFamily="34" charset="0"/>
              <a:buChar char="•"/>
            </a:pPr>
            <a:r>
              <a:rPr lang="en-US" dirty="0"/>
              <a:t>Invest in Security Staff Training and Development</a:t>
            </a:r>
          </a:p>
          <a:p>
            <a:pPr marL="285750" indent="-285750">
              <a:lnSpc>
                <a:spcPct val="150000"/>
              </a:lnSpc>
              <a:buFont typeface="Arial" panose="020B0604020202020204" pitchFamily="34" charset="0"/>
              <a:buChar char="•"/>
            </a:pPr>
            <a:r>
              <a:rPr lang="en-US" dirty="0"/>
              <a:t>Threat Intelligence Partnerships </a:t>
            </a:r>
          </a:p>
          <a:p>
            <a:pPr marL="285750" indent="-285750">
              <a:lnSpc>
                <a:spcPct val="150000"/>
              </a:lnSpc>
              <a:buFont typeface="Arial" panose="020B0604020202020204" pitchFamily="34" charset="0"/>
              <a:buChar char="•"/>
            </a:pPr>
            <a:r>
              <a:rPr lang="en-US" dirty="0"/>
              <a:t>National and Regional Information Security Collaborations</a:t>
            </a:r>
          </a:p>
        </p:txBody>
      </p:sp>
    </p:spTree>
    <p:extLst>
      <p:ext uri="{BB962C8B-B14F-4D97-AF65-F5344CB8AC3E}">
        <p14:creationId xmlns:p14="http://schemas.microsoft.com/office/powerpoint/2010/main" val="364575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CFAB8-19A8-9C40-BC03-D1116DABD1CD}"/>
              </a:ext>
            </a:extLst>
          </p:cNvPr>
          <p:cNvSpPr txBox="1"/>
          <p:nvPr/>
        </p:nvSpPr>
        <p:spPr>
          <a:xfrm>
            <a:off x="526093" y="538618"/>
            <a:ext cx="7991605" cy="646331"/>
          </a:xfrm>
          <a:prstGeom prst="rect">
            <a:avLst/>
          </a:prstGeom>
          <a:noFill/>
        </p:spPr>
        <p:txBody>
          <a:bodyPr wrap="square" rtlCol="0">
            <a:spAutoFit/>
          </a:bodyPr>
          <a:lstStyle/>
          <a:p>
            <a:r>
              <a:rPr lang="en-US" sz="3600" dirty="0">
                <a:solidFill>
                  <a:schemeClr val="bg1"/>
                </a:solidFill>
              </a:rPr>
              <a:t>THANK YOU!</a:t>
            </a:r>
          </a:p>
        </p:txBody>
      </p:sp>
      <p:sp>
        <p:nvSpPr>
          <p:cNvPr id="3" name="TextBox 2">
            <a:extLst>
              <a:ext uri="{FF2B5EF4-FFF2-40B4-BE49-F238E27FC236}">
                <a16:creationId xmlns:a16="http://schemas.microsoft.com/office/drawing/2014/main" id="{8D0563BB-A7E9-DD4F-8EFC-224B2FA31F9D}"/>
              </a:ext>
            </a:extLst>
          </p:cNvPr>
          <p:cNvSpPr txBox="1"/>
          <p:nvPr/>
        </p:nvSpPr>
        <p:spPr>
          <a:xfrm>
            <a:off x="1027133" y="4323132"/>
            <a:ext cx="6989523" cy="2246769"/>
          </a:xfrm>
          <a:prstGeom prst="rect">
            <a:avLst/>
          </a:prstGeom>
          <a:noFill/>
        </p:spPr>
        <p:txBody>
          <a:bodyPr wrap="square" rtlCol="0">
            <a:spAutoFit/>
          </a:bodyPr>
          <a:lstStyle/>
          <a:p>
            <a:r>
              <a:rPr lang="en-US" sz="2800" b="1" dirty="0">
                <a:solidFill>
                  <a:schemeClr val="bg1"/>
                </a:solidFill>
              </a:rPr>
              <a:t>Troy Ament</a:t>
            </a:r>
          </a:p>
          <a:p>
            <a:r>
              <a:rPr lang="en-US" sz="2800" b="1" dirty="0">
                <a:solidFill>
                  <a:schemeClr val="bg1"/>
                </a:solidFill>
              </a:rPr>
              <a:t>Field CISO – Healthcare</a:t>
            </a:r>
          </a:p>
          <a:p>
            <a:r>
              <a:rPr lang="en-US" sz="2800" b="1" dirty="0">
                <a:solidFill>
                  <a:schemeClr val="bg1"/>
                </a:solidFill>
              </a:rPr>
              <a:t>tament@fortinet.com</a:t>
            </a:r>
            <a:endParaRPr lang="en-US" sz="2800" b="1" dirty="0">
              <a:solidFill>
                <a:schemeClr val="bg1"/>
              </a:solidFill>
            </a:endParaRPr>
          </a:p>
          <a:p>
            <a:r>
              <a:rPr lang="en-US" sz="2800" b="1" dirty="0">
                <a:solidFill>
                  <a:schemeClr val="bg1"/>
                </a:solidFill>
              </a:rPr>
              <a:t>healthcare@fortinet.com</a:t>
            </a:r>
            <a:endParaRPr lang="en-US" sz="2800" b="1"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312807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pic>
        <p:nvPicPr>
          <p:cNvPr id="4" name="Picture Placeholder 3">
            <a:extLst>
              <a:ext uri="{FF2B5EF4-FFF2-40B4-BE49-F238E27FC236}">
                <a16:creationId xmlns:a16="http://schemas.microsoft.com/office/drawing/2014/main" id="{ADCFACEF-6746-064C-9131-8299CE1D5BF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a:xfrm>
            <a:off x="2458831" y="2284202"/>
            <a:ext cx="2666842" cy="2666842"/>
          </a:xfrm>
        </p:spPr>
      </p:pic>
      <p:sp>
        <p:nvSpPr>
          <p:cNvPr id="10" name="TextBox 9"/>
          <p:cNvSpPr txBox="1"/>
          <p:nvPr/>
        </p:nvSpPr>
        <p:spPr>
          <a:xfrm>
            <a:off x="6798990" y="2200796"/>
            <a:ext cx="3443968" cy="359457"/>
          </a:xfrm>
          <a:prstGeom prst="rect">
            <a:avLst/>
          </a:prstGeom>
          <a:noFill/>
        </p:spPr>
        <p:txBody>
          <a:bodyPr wrap="square" lIns="0" rIns="0" rtlCol="0">
            <a:spAutoFit/>
          </a:bodyPr>
          <a:lstStyle/>
          <a:p>
            <a:pPr>
              <a:lnSpc>
                <a:spcPct val="120000"/>
              </a:lnSpc>
            </a:pPr>
            <a:r>
              <a:rPr lang="en-US" sz="1600" i="1" dirty="0">
                <a:solidFill>
                  <a:schemeClr val="accent3">
                    <a:alpha val="70000"/>
                  </a:schemeClr>
                </a:solidFill>
                <a:latin typeface="Century Gothic" panose="020B0502020202020204" pitchFamily="34" charset="0"/>
              </a:rPr>
              <a:t>Field CISO – Healthcare Fortinet</a:t>
            </a:r>
          </a:p>
        </p:txBody>
      </p:sp>
      <p:sp>
        <p:nvSpPr>
          <p:cNvPr id="11" name="TextBox 10"/>
          <p:cNvSpPr txBox="1"/>
          <p:nvPr/>
        </p:nvSpPr>
        <p:spPr>
          <a:xfrm>
            <a:off x="6798991" y="2733638"/>
            <a:ext cx="4115117" cy="3018647"/>
          </a:xfrm>
          <a:prstGeom prst="rect">
            <a:avLst/>
          </a:prstGeom>
          <a:noFill/>
        </p:spPr>
        <p:txBody>
          <a:bodyPr wrap="square" lIns="0" rIns="0" rtlCol="0">
            <a:spAutoFit/>
          </a:bodyPr>
          <a:lstStyle/>
          <a:p>
            <a:pPr>
              <a:lnSpc>
                <a:spcPct val="120000"/>
              </a:lnSpc>
            </a:pPr>
            <a:r>
              <a:rPr lang="en-US" sz="1600" dirty="0"/>
              <a:t>Fortinet Field CISO for Healthcare brings more than 20 years of experience to Fortinet transforming information technology and security programs, with 14 years in the healthcare sector as an executive overseeing clinical technology implementations and serving as the Chief Information Security Officer at two of the largest integrated health delivery systems in the United States.</a:t>
            </a:r>
            <a:endParaRPr lang="en-US" sz="1600" dirty="0">
              <a:solidFill>
                <a:schemeClr val="bg2"/>
              </a:solidFill>
              <a:latin typeface="Century Gothic" panose="020B0502020202020204" pitchFamily="34" charset="0"/>
            </a:endParaRPr>
          </a:p>
        </p:txBody>
      </p:sp>
      <p:sp>
        <p:nvSpPr>
          <p:cNvPr id="12" name="Title 1"/>
          <p:cNvSpPr txBox="1">
            <a:spLocks/>
          </p:cNvSpPr>
          <p:nvPr/>
        </p:nvSpPr>
        <p:spPr>
          <a:xfrm>
            <a:off x="6700670" y="1662954"/>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Troy Ament</a:t>
            </a:r>
          </a:p>
        </p:txBody>
      </p:sp>
    </p:spTree>
    <p:extLst>
      <p:ext uri="{BB962C8B-B14F-4D97-AF65-F5344CB8AC3E}">
        <p14:creationId xmlns:p14="http://schemas.microsoft.com/office/powerpoint/2010/main" val="146463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What is Ransomware?</a:t>
            </a:r>
            <a:br>
              <a:rPr lang="en-US" dirty="0"/>
            </a:b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1527088" y="2405871"/>
            <a:ext cx="9833429" cy="1104974"/>
          </a:xfrm>
        </p:spPr>
        <p:txBody>
          <a:bodyPr/>
          <a:lstStyle/>
          <a:p>
            <a:pPr marL="0" indent="0">
              <a:buNone/>
            </a:pPr>
            <a:r>
              <a:rPr lang="en-US" b="0" dirty="0"/>
              <a:t>a type of malicious software designed to block access to a computer system until a sum of money is paid.</a:t>
            </a:r>
            <a:endParaRPr lang="en-US"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a:t>
            </a:fld>
            <a:endParaRPr lang="en-US" dirty="0"/>
          </a:p>
        </p:txBody>
      </p:sp>
    </p:spTree>
    <p:extLst>
      <p:ext uri="{BB962C8B-B14F-4D97-AF65-F5344CB8AC3E}">
        <p14:creationId xmlns:p14="http://schemas.microsoft.com/office/powerpoint/2010/main" val="19680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4</a:t>
            </a:fld>
            <a:endParaRPr lang="en-US" dirty="0"/>
          </a:p>
        </p:txBody>
      </p:sp>
      <p:pic>
        <p:nvPicPr>
          <p:cNvPr id="10" name="Picture 9">
            <a:extLst>
              <a:ext uri="{FF2B5EF4-FFF2-40B4-BE49-F238E27FC236}">
                <a16:creationId xmlns:a16="http://schemas.microsoft.com/office/drawing/2014/main" id="{78EBCF60-F4DA-4E4B-BCC7-496DC714132C}"/>
              </a:ext>
            </a:extLst>
          </p:cNvPr>
          <p:cNvPicPr>
            <a:picLocks noChangeAspect="1"/>
          </p:cNvPicPr>
          <p:nvPr/>
        </p:nvPicPr>
        <p:blipFill>
          <a:blip r:embed="rId2"/>
          <a:stretch>
            <a:fillRect/>
          </a:stretch>
        </p:blipFill>
        <p:spPr>
          <a:xfrm>
            <a:off x="1199716" y="1722463"/>
            <a:ext cx="9214352" cy="4056800"/>
          </a:xfrm>
          <a:prstGeom prst="rect">
            <a:avLst/>
          </a:prstGeom>
        </p:spPr>
      </p:pic>
      <p:sp>
        <p:nvSpPr>
          <p:cNvPr id="11" name="Title 1">
            <a:extLst>
              <a:ext uri="{FF2B5EF4-FFF2-40B4-BE49-F238E27FC236}">
                <a16:creationId xmlns:a16="http://schemas.microsoft.com/office/drawing/2014/main" id="{369B9361-BB72-F546-B4CF-28D25DD295C0}"/>
              </a:ext>
            </a:extLst>
          </p:cNvPr>
          <p:cNvSpPr>
            <a:spLocks noGrp="1"/>
          </p:cNvSpPr>
          <p:nvPr>
            <p:ph type="title"/>
          </p:nvPr>
        </p:nvSpPr>
        <p:spPr>
          <a:xfrm>
            <a:off x="780220" y="1059682"/>
            <a:ext cx="10837164" cy="1325563"/>
          </a:xfrm>
        </p:spPr>
        <p:txBody>
          <a:bodyPr/>
          <a:lstStyle/>
          <a:p>
            <a:r>
              <a:rPr lang="en-US" dirty="0"/>
              <a:t>How Does Ransomware Typically Work?</a:t>
            </a:r>
          </a:p>
        </p:txBody>
      </p:sp>
    </p:spTree>
    <p:extLst>
      <p:ext uri="{BB962C8B-B14F-4D97-AF65-F5344CB8AC3E}">
        <p14:creationId xmlns:p14="http://schemas.microsoft.com/office/powerpoint/2010/main" val="31805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1385277" y="2201373"/>
            <a:ext cx="9833429" cy="1028700"/>
          </a:xfrm>
        </p:spPr>
        <p:txBody>
          <a:bodyPr/>
          <a:lstStyle/>
          <a:p>
            <a:r>
              <a:rPr lang="en-US" dirty="0"/>
              <a:t>How does ransomware get into health systems and what are some key statistics from 2019 and 2020?</a:t>
            </a:r>
            <a:br>
              <a:rPr lang="en-US" dirty="0"/>
            </a:b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70291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6</a:t>
            </a:fld>
            <a:endParaRPr lang="en-US" dirty="0"/>
          </a:p>
        </p:txBody>
      </p:sp>
      <p:sp>
        <p:nvSpPr>
          <p:cNvPr id="6" name="Title 3">
            <a:extLst>
              <a:ext uri="{FF2B5EF4-FFF2-40B4-BE49-F238E27FC236}">
                <a16:creationId xmlns:a16="http://schemas.microsoft.com/office/drawing/2014/main" id="{8FA24681-3C5F-984C-9509-A2A59747AD26}"/>
              </a:ext>
            </a:extLst>
          </p:cNvPr>
          <p:cNvSpPr>
            <a:spLocks noGrp="1"/>
          </p:cNvSpPr>
          <p:nvPr>
            <p:ph type="title"/>
          </p:nvPr>
        </p:nvSpPr>
        <p:spPr>
          <a:xfrm>
            <a:off x="759938" y="1058619"/>
            <a:ext cx="5016487" cy="464317"/>
          </a:xfrm>
        </p:spPr>
        <p:txBody>
          <a:bodyPr/>
          <a:lstStyle/>
          <a:p>
            <a:r>
              <a:rPr lang="en-US" dirty="0"/>
              <a:t>Email Threats &amp; Phishing</a:t>
            </a:r>
          </a:p>
        </p:txBody>
      </p:sp>
      <p:sp>
        <p:nvSpPr>
          <p:cNvPr id="7" name="Text Placeholder 1">
            <a:extLst>
              <a:ext uri="{FF2B5EF4-FFF2-40B4-BE49-F238E27FC236}">
                <a16:creationId xmlns:a16="http://schemas.microsoft.com/office/drawing/2014/main" id="{56D0E827-2542-5148-B0F4-53007AD83872}"/>
              </a:ext>
            </a:extLst>
          </p:cNvPr>
          <p:cNvSpPr txBox="1">
            <a:spLocks/>
          </p:cNvSpPr>
          <p:nvPr/>
        </p:nvSpPr>
        <p:spPr>
          <a:xfrm>
            <a:off x="698232" y="1984683"/>
            <a:ext cx="5078193" cy="4383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u="sng" dirty="0">
                <a:solidFill>
                  <a:srgbClr val="C00000"/>
                </a:solidFill>
              </a:rPr>
              <a:t>Preys on social engineering</a:t>
            </a:r>
          </a:p>
          <a:p>
            <a:pPr marL="231775"/>
            <a:r>
              <a:rPr lang="en-US" sz="1600" dirty="0"/>
              <a:t>Presume security installed and safe</a:t>
            </a:r>
          </a:p>
          <a:p>
            <a:pPr marL="231775"/>
            <a:r>
              <a:rPr lang="en-US" sz="1600" dirty="0"/>
              <a:t>Not looking for minor irregularities in communications</a:t>
            </a:r>
          </a:p>
          <a:p>
            <a:pPr marL="0" indent="0">
              <a:buNone/>
            </a:pPr>
            <a:r>
              <a:rPr lang="en-US" sz="1600" b="1" u="sng" dirty="0">
                <a:solidFill>
                  <a:srgbClr val="C00000"/>
                </a:solidFill>
              </a:rPr>
              <a:t>Attachments</a:t>
            </a:r>
          </a:p>
          <a:p>
            <a:pPr marL="231775"/>
            <a:r>
              <a:rPr lang="en-US" sz="1600" dirty="0"/>
              <a:t>Pop-ups that ask for action</a:t>
            </a:r>
          </a:p>
          <a:p>
            <a:pPr marL="231775"/>
            <a:r>
              <a:rPr lang="en-US" sz="1600" dirty="0"/>
              <a:t>“Invoice attached”</a:t>
            </a:r>
          </a:p>
          <a:p>
            <a:pPr marL="0" indent="0">
              <a:buNone/>
            </a:pPr>
            <a:r>
              <a:rPr lang="en-US" sz="1600" b="1" u="sng" dirty="0">
                <a:solidFill>
                  <a:srgbClr val="C00000"/>
                </a:solidFill>
              </a:rPr>
              <a:t>Embedded Links</a:t>
            </a:r>
          </a:p>
          <a:p>
            <a:pPr marL="231775"/>
            <a:r>
              <a:rPr lang="en-US" sz="1600" dirty="0"/>
              <a:t>Lead to malicious websites and downloads</a:t>
            </a:r>
          </a:p>
          <a:p>
            <a:pPr marL="231775"/>
            <a:r>
              <a:rPr lang="en-US" sz="1600" dirty="0"/>
              <a:t>Often </a:t>
            </a:r>
            <a:r>
              <a:rPr lang="en-US" sz="1600" i="1" dirty="0"/>
              <a:t>in </a:t>
            </a:r>
            <a:r>
              <a:rPr lang="en-US" sz="1600" dirty="0"/>
              <a:t>the attachment</a:t>
            </a:r>
          </a:p>
          <a:p>
            <a:pPr marL="0" indent="0">
              <a:buNone/>
            </a:pPr>
            <a:endParaRPr lang="en-US" sz="2000" dirty="0"/>
          </a:p>
          <a:p>
            <a:pPr marL="0" indent="0">
              <a:buNone/>
            </a:pPr>
            <a:endParaRPr lang="en-US" sz="2000" dirty="0"/>
          </a:p>
        </p:txBody>
      </p:sp>
      <p:pic>
        <p:nvPicPr>
          <p:cNvPr id="8" name="Picture 7">
            <a:extLst>
              <a:ext uri="{FF2B5EF4-FFF2-40B4-BE49-F238E27FC236}">
                <a16:creationId xmlns:a16="http://schemas.microsoft.com/office/drawing/2014/main" id="{B32DA511-87B9-4643-AA6D-E4A50E6574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2357" y="2780645"/>
            <a:ext cx="4978508" cy="3316579"/>
          </a:xfrm>
          <a:prstGeom prst="rect">
            <a:avLst/>
          </a:prstGeom>
        </p:spPr>
      </p:pic>
      <p:sp>
        <p:nvSpPr>
          <p:cNvPr id="10" name="TextBox 9">
            <a:extLst>
              <a:ext uri="{FF2B5EF4-FFF2-40B4-BE49-F238E27FC236}">
                <a16:creationId xmlns:a16="http://schemas.microsoft.com/office/drawing/2014/main" id="{9183B737-C018-F54C-B600-8E31BE1C9BDC}"/>
              </a:ext>
            </a:extLst>
          </p:cNvPr>
          <p:cNvSpPr txBox="1"/>
          <p:nvPr/>
        </p:nvSpPr>
        <p:spPr>
          <a:xfrm>
            <a:off x="6572966" y="1354836"/>
            <a:ext cx="3384716" cy="1261884"/>
          </a:xfrm>
          <a:prstGeom prst="rect">
            <a:avLst/>
          </a:prstGeom>
          <a:noFill/>
        </p:spPr>
        <p:txBody>
          <a:bodyPr wrap="square" rtlCol="0">
            <a:spAutoFit/>
          </a:bodyPr>
          <a:lstStyle/>
          <a:p>
            <a:pPr algn="ctr" defTabSz="457189">
              <a:lnSpc>
                <a:spcPct val="95000"/>
              </a:lnSpc>
              <a:spcAft>
                <a:spcPts val="600"/>
              </a:spcAft>
            </a:pPr>
            <a:r>
              <a:rPr lang="en-US" sz="8000" b="1" dirty="0">
                <a:solidFill>
                  <a:schemeClr val="accent3">
                    <a:lumMod val="50000"/>
                  </a:schemeClr>
                </a:solidFill>
                <a:cs typeface="Arial" panose="020B0604020202020204" pitchFamily="34" charset="0"/>
              </a:rPr>
              <a:t>90%</a:t>
            </a:r>
          </a:p>
        </p:txBody>
      </p:sp>
      <p:sp>
        <p:nvSpPr>
          <p:cNvPr id="11" name="TextBox 10">
            <a:extLst>
              <a:ext uri="{FF2B5EF4-FFF2-40B4-BE49-F238E27FC236}">
                <a16:creationId xmlns:a16="http://schemas.microsoft.com/office/drawing/2014/main" id="{ABB8B84A-7FF7-7743-90D3-42341DDA1E8C}"/>
              </a:ext>
            </a:extLst>
          </p:cNvPr>
          <p:cNvSpPr txBox="1"/>
          <p:nvPr/>
        </p:nvSpPr>
        <p:spPr>
          <a:xfrm>
            <a:off x="9421611" y="1550656"/>
            <a:ext cx="2217783" cy="677108"/>
          </a:xfrm>
          <a:prstGeom prst="rect">
            <a:avLst/>
          </a:prstGeom>
          <a:noFill/>
        </p:spPr>
        <p:txBody>
          <a:bodyPr wrap="square" rtlCol="0">
            <a:spAutoFit/>
          </a:bodyPr>
          <a:lstStyle/>
          <a:p>
            <a:pPr algn="ctr" defTabSz="457189">
              <a:lnSpc>
                <a:spcPct val="95000"/>
              </a:lnSpc>
              <a:spcAft>
                <a:spcPts val="600"/>
              </a:spcAft>
            </a:pPr>
            <a:r>
              <a:rPr lang="en-US" sz="2000" dirty="0">
                <a:solidFill>
                  <a:srgbClr val="000000"/>
                </a:solidFill>
                <a:cs typeface="Arial" panose="020B0604020202020204" pitchFamily="34" charset="0"/>
              </a:rPr>
              <a:t>of attacks that leverage email</a:t>
            </a:r>
          </a:p>
        </p:txBody>
      </p:sp>
      <p:cxnSp>
        <p:nvCxnSpPr>
          <p:cNvPr id="12" name="Straight Connector 11">
            <a:extLst>
              <a:ext uri="{FF2B5EF4-FFF2-40B4-BE49-F238E27FC236}">
                <a16:creationId xmlns:a16="http://schemas.microsoft.com/office/drawing/2014/main" id="{4B4A7E22-1407-AD48-A941-C0CC6B11D132}"/>
              </a:ext>
            </a:extLst>
          </p:cNvPr>
          <p:cNvCxnSpPr/>
          <p:nvPr/>
        </p:nvCxnSpPr>
        <p:spPr>
          <a:xfrm>
            <a:off x="6088914" y="1354836"/>
            <a:ext cx="38931" cy="4854895"/>
          </a:xfrm>
          <a:prstGeom prst="line">
            <a:avLst/>
          </a:prstGeom>
          <a:ln w="57150">
            <a:gradFill>
              <a:gsLst>
                <a:gs pos="0">
                  <a:srgbClr val="253746"/>
                </a:gs>
                <a:gs pos="51000">
                  <a:srgbClr val="C00000"/>
                </a:gs>
                <a:gs pos="100000">
                  <a:srgbClr val="25374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158FF4-46C7-8540-828F-B1D7EF266845}"/>
              </a:ext>
            </a:extLst>
          </p:cNvPr>
          <p:cNvSpPr txBox="1"/>
          <p:nvPr/>
        </p:nvSpPr>
        <p:spPr>
          <a:xfrm>
            <a:off x="9727846" y="2423584"/>
            <a:ext cx="1595718" cy="244682"/>
          </a:xfrm>
          <a:prstGeom prst="rect">
            <a:avLst/>
          </a:prstGeom>
          <a:noFill/>
        </p:spPr>
        <p:txBody>
          <a:bodyPr wrap="square" rtlCol="0">
            <a:spAutoFit/>
          </a:bodyPr>
          <a:lstStyle/>
          <a:p>
            <a:pPr algn="ctr" defTabSz="457189">
              <a:lnSpc>
                <a:spcPct val="90000"/>
              </a:lnSpc>
              <a:spcBef>
                <a:spcPts val="300"/>
              </a:spcBef>
            </a:pPr>
            <a:r>
              <a:rPr lang="en-US" sz="1050" i="1" dirty="0">
                <a:solidFill>
                  <a:srgbClr val="000000"/>
                </a:solidFill>
                <a:cs typeface="Arial" panose="020B0604020202020204" pitchFamily="34" charset="0"/>
              </a:rPr>
              <a:t>Verizon 2019 DBIR</a:t>
            </a:r>
          </a:p>
        </p:txBody>
      </p:sp>
    </p:spTree>
    <p:extLst>
      <p:ext uri="{BB962C8B-B14F-4D97-AF65-F5344CB8AC3E}">
        <p14:creationId xmlns:p14="http://schemas.microsoft.com/office/powerpoint/2010/main" val="305141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7</a:t>
            </a:fld>
            <a:endParaRPr lang="en-US" dirty="0"/>
          </a:p>
        </p:txBody>
      </p:sp>
      <p:pic>
        <p:nvPicPr>
          <p:cNvPr id="6" name="Picture 5">
            <a:extLst>
              <a:ext uri="{FF2B5EF4-FFF2-40B4-BE49-F238E27FC236}">
                <a16:creationId xmlns:a16="http://schemas.microsoft.com/office/drawing/2014/main" id="{B2E227F5-0C89-5A4B-B042-D462335BA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4792" y="2983931"/>
            <a:ext cx="4838700" cy="3225800"/>
          </a:xfrm>
          <a:prstGeom prst="rect">
            <a:avLst/>
          </a:prstGeom>
        </p:spPr>
      </p:pic>
      <p:sp>
        <p:nvSpPr>
          <p:cNvPr id="7" name="Text Placeholder 1">
            <a:extLst>
              <a:ext uri="{FF2B5EF4-FFF2-40B4-BE49-F238E27FC236}">
                <a16:creationId xmlns:a16="http://schemas.microsoft.com/office/drawing/2014/main" id="{14180EA1-B801-3740-9666-46C120B3F4B4}"/>
              </a:ext>
            </a:extLst>
          </p:cNvPr>
          <p:cNvSpPr txBox="1">
            <a:spLocks/>
          </p:cNvSpPr>
          <p:nvPr/>
        </p:nvSpPr>
        <p:spPr>
          <a:xfrm>
            <a:off x="720310" y="2167467"/>
            <a:ext cx="5439970" cy="3623868"/>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u="sng" dirty="0">
                <a:solidFill>
                  <a:srgbClr val="C00000"/>
                </a:solidFill>
              </a:rPr>
              <a:t>Malicious Websites &amp; Advertising</a:t>
            </a:r>
          </a:p>
          <a:p>
            <a:pPr marL="342900" indent="-342900">
              <a:lnSpc>
                <a:spcPct val="100000"/>
              </a:lnSpc>
              <a:spcBef>
                <a:spcPts val="600"/>
              </a:spcBef>
              <a:buFont typeface="Arial" panose="020B0604020202020204" pitchFamily="34" charset="0"/>
              <a:buChar char="•"/>
            </a:pPr>
            <a:r>
              <a:rPr lang="en-US" sz="1600" dirty="0"/>
              <a:t>Careless browsing</a:t>
            </a:r>
          </a:p>
          <a:p>
            <a:pPr marL="342900" indent="-342900">
              <a:lnSpc>
                <a:spcPct val="100000"/>
              </a:lnSpc>
              <a:spcBef>
                <a:spcPts val="600"/>
              </a:spcBef>
              <a:buFont typeface="Arial" panose="020B0604020202020204" pitchFamily="34" charset="0"/>
              <a:buChar char="•"/>
            </a:pPr>
            <a:r>
              <a:rPr lang="en-US" sz="1600" dirty="0"/>
              <a:t>Drive-by downloads</a:t>
            </a:r>
          </a:p>
          <a:p>
            <a:pPr marL="342900" indent="-342900">
              <a:lnSpc>
                <a:spcPct val="100000"/>
              </a:lnSpc>
              <a:spcBef>
                <a:spcPts val="600"/>
              </a:spcBef>
              <a:buFont typeface="Arial" panose="020B0604020202020204" pitchFamily="34" charset="0"/>
              <a:buChar char="•"/>
            </a:pPr>
            <a:r>
              <a:rPr lang="en-US" sz="1600" dirty="0"/>
              <a:t>Spoofed – think we’re safely downloading</a:t>
            </a:r>
          </a:p>
          <a:p>
            <a:pPr>
              <a:lnSpc>
                <a:spcPct val="100000"/>
              </a:lnSpc>
            </a:pPr>
            <a:r>
              <a:rPr lang="en-US" sz="1600" b="1" u="sng" dirty="0">
                <a:solidFill>
                  <a:srgbClr val="C00000"/>
                </a:solidFill>
              </a:rPr>
              <a:t>Malicious Downloads</a:t>
            </a:r>
          </a:p>
          <a:p>
            <a:pPr marL="342900" indent="-342900">
              <a:lnSpc>
                <a:spcPct val="100000"/>
              </a:lnSpc>
              <a:spcBef>
                <a:spcPts val="600"/>
              </a:spcBef>
              <a:buFont typeface="Arial" panose="020B0604020202020204" pitchFamily="34" charset="0"/>
              <a:buChar char="•"/>
            </a:pPr>
            <a:r>
              <a:rPr lang="en-US" sz="1600" dirty="0"/>
              <a:t>“Download additional” things</a:t>
            </a:r>
          </a:p>
          <a:p>
            <a:pPr marL="342900" indent="-342900">
              <a:lnSpc>
                <a:spcPct val="100000"/>
              </a:lnSpc>
              <a:spcBef>
                <a:spcPts val="600"/>
              </a:spcBef>
              <a:buFont typeface="Arial" panose="020B0604020202020204" pitchFamily="34" charset="0"/>
              <a:buChar char="•"/>
            </a:pPr>
            <a:r>
              <a:rPr lang="en-US" sz="1600" dirty="0"/>
              <a:t>Scareware – You’re Infected!</a:t>
            </a:r>
          </a:p>
          <a:p>
            <a:pPr>
              <a:lnSpc>
                <a:spcPct val="100000"/>
              </a:lnSpc>
            </a:pPr>
            <a:r>
              <a:rPr lang="en-US" sz="1600" b="1" u="sng" dirty="0">
                <a:solidFill>
                  <a:srgbClr val="C00000"/>
                </a:solidFill>
              </a:rPr>
              <a:t>Open Door</a:t>
            </a:r>
          </a:p>
          <a:p>
            <a:pPr marL="342900" indent="-342900">
              <a:lnSpc>
                <a:spcPct val="100000"/>
              </a:lnSpc>
              <a:spcBef>
                <a:spcPts val="600"/>
              </a:spcBef>
              <a:buFont typeface="Arial" panose="020B0604020202020204" pitchFamily="34" charset="0"/>
              <a:buChar char="•"/>
            </a:pPr>
            <a:r>
              <a:rPr lang="en-US" sz="1600" dirty="0"/>
              <a:t>“Free-WiFi” and no VPN</a:t>
            </a:r>
          </a:p>
          <a:p>
            <a:pPr marL="342900" indent="-342900">
              <a:lnSpc>
                <a:spcPct val="100000"/>
              </a:lnSpc>
              <a:spcBef>
                <a:spcPts val="600"/>
              </a:spcBef>
              <a:buFont typeface="Arial" panose="020B0604020202020204" pitchFamily="34" charset="0"/>
              <a:buChar char="•"/>
            </a:pPr>
            <a:r>
              <a:rPr lang="en-US" sz="1600" dirty="0"/>
              <a:t>Open ports like RDP</a:t>
            </a:r>
          </a:p>
          <a:p>
            <a:endParaRPr lang="en-US" b="1" u="sng" dirty="0">
              <a:solidFill>
                <a:srgbClr val="C00000"/>
              </a:solidFill>
            </a:endParaRPr>
          </a:p>
        </p:txBody>
      </p:sp>
      <p:sp>
        <p:nvSpPr>
          <p:cNvPr id="8" name="Title 2">
            <a:extLst>
              <a:ext uri="{FF2B5EF4-FFF2-40B4-BE49-F238E27FC236}">
                <a16:creationId xmlns:a16="http://schemas.microsoft.com/office/drawing/2014/main" id="{5DB9F9AC-C744-364A-87E4-8935A6AE709F}"/>
              </a:ext>
            </a:extLst>
          </p:cNvPr>
          <p:cNvSpPr>
            <a:spLocks noGrp="1"/>
          </p:cNvSpPr>
          <p:nvPr>
            <p:ph type="title"/>
          </p:nvPr>
        </p:nvSpPr>
        <p:spPr>
          <a:xfrm>
            <a:off x="841549" y="1121722"/>
            <a:ext cx="4096580" cy="710862"/>
          </a:xfrm>
        </p:spPr>
        <p:txBody>
          <a:bodyPr/>
          <a:lstStyle/>
          <a:p>
            <a:r>
              <a:rPr lang="en-US" dirty="0"/>
              <a:t>Network Threats</a:t>
            </a:r>
          </a:p>
        </p:txBody>
      </p:sp>
      <p:sp>
        <p:nvSpPr>
          <p:cNvPr id="10" name="TextBox 9">
            <a:extLst>
              <a:ext uri="{FF2B5EF4-FFF2-40B4-BE49-F238E27FC236}">
                <a16:creationId xmlns:a16="http://schemas.microsoft.com/office/drawing/2014/main" id="{D910025F-33DB-B545-AF61-DC8CE5B86D9F}"/>
              </a:ext>
            </a:extLst>
          </p:cNvPr>
          <p:cNvSpPr txBox="1"/>
          <p:nvPr/>
        </p:nvSpPr>
        <p:spPr>
          <a:xfrm>
            <a:off x="7170074" y="1360198"/>
            <a:ext cx="2214068" cy="1261884"/>
          </a:xfrm>
          <a:prstGeom prst="rect">
            <a:avLst/>
          </a:prstGeom>
          <a:noFill/>
        </p:spPr>
        <p:txBody>
          <a:bodyPr wrap="none" rtlCol="0">
            <a:spAutoFit/>
          </a:bodyPr>
          <a:lstStyle/>
          <a:p>
            <a:pPr algn="ctr" defTabSz="457189">
              <a:lnSpc>
                <a:spcPct val="95000"/>
              </a:lnSpc>
              <a:spcAft>
                <a:spcPts val="600"/>
              </a:spcAft>
            </a:pPr>
            <a:r>
              <a:rPr lang="en-US" sz="8000" b="1" dirty="0">
                <a:solidFill>
                  <a:srgbClr val="C00000"/>
                </a:solidFill>
                <a:cs typeface="Arial" panose="020B0604020202020204" pitchFamily="34" charset="0"/>
              </a:rPr>
              <a:t>30%</a:t>
            </a:r>
          </a:p>
        </p:txBody>
      </p:sp>
      <p:sp>
        <p:nvSpPr>
          <p:cNvPr id="11" name="TextBox 10">
            <a:extLst>
              <a:ext uri="{FF2B5EF4-FFF2-40B4-BE49-F238E27FC236}">
                <a16:creationId xmlns:a16="http://schemas.microsoft.com/office/drawing/2014/main" id="{3B3DFEAF-BBD0-2045-BDC4-BB0A36339727}"/>
              </a:ext>
            </a:extLst>
          </p:cNvPr>
          <p:cNvSpPr txBox="1"/>
          <p:nvPr/>
        </p:nvSpPr>
        <p:spPr>
          <a:xfrm>
            <a:off x="9751452" y="1477153"/>
            <a:ext cx="2440548" cy="1027974"/>
          </a:xfrm>
          <a:prstGeom prst="rect">
            <a:avLst/>
          </a:prstGeom>
          <a:noFill/>
        </p:spPr>
        <p:txBody>
          <a:bodyPr wrap="square" rtlCol="0">
            <a:spAutoFit/>
          </a:bodyPr>
          <a:lstStyle/>
          <a:p>
            <a:pPr algn="ctr" defTabSz="457189">
              <a:lnSpc>
                <a:spcPct val="95000"/>
              </a:lnSpc>
              <a:spcAft>
                <a:spcPts val="600"/>
              </a:spcAft>
            </a:pPr>
            <a:r>
              <a:rPr lang="en-US" sz="1600" dirty="0">
                <a:solidFill>
                  <a:srgbClr val="000000"/>
                </a:solidFill>
                <a:cs typeface="Arial" panose="020B0604020202020204" pitchFamily="34" charset="0"/>
              </a:rPr>
              <a:t>of Ransomware attacks started with malicious content from a website</a:t>
            </a:r>
          </a:p>
        </p:txBody>
      </p:sp>
      <p:sp>
        <p:nvSpPr>
          <p:cNvPr id="12" name="TextBox 11">
            <a:extLst>
              <a:ext uri="{FF2B5EF4-FFF2-40B4-BE49-F238E27FC236}">
                <a16:creationId xmlns:a16="http://schemas.microsoft.com/office/drawing/2014/main" id="{4021238C-38D1-BB4A-A569-6E3579B043DE}"/>
              </a:ext>
            </a:extLst>
          </p:cNvPr>
          <p:cNvSpPr txBox="1"/>
          <p:nvPr/>
        </p:nvSpPr>
        <p:spPr>
          <a:xfrm>
            <a:off x="10172624" y="2552862"/>
            <a:ext cx="1688284" cy="245837"/>
          </a:xfrm>
          <a:prstGeom prst="rect">
            <a:avLst/>
          </a:prstGeom>
          <a:noFill/>
        </p:spPr>
        <p:txBody>
          <a:bodyPr wrap="none" rtlCol="0">
            <a:spAutoFit/>
          </a:bodyPr>
          <a:lstStyle/>
          <a:p>
            <a:pPr algn="ctr" defTabSz="457189">
              <a:lnSpc>
                <a:spcPct val="95000"/>
              </a:lnSpc>
              <a:spcAft>
                <a:spcPts val="600"/>
              </a:spcAft>
            </a:pPr>
            <a:r>
              <a:rPr lang="en-US" sz="1050" i="1" dirty="0">
                <a:solidFill>
                  <a:srgbClr val="000000"/>
                </a:solidFill>
                <a:cs typeface="Arial" panose="020B0604020202020204" pitchFamily="34" charset="0"/>
              </a:rPr>
              <a:t>2017 Ponemon institute</a:t>
            </a:r>
          </a:p>
        </p:txBody>
      </p:sp>
      <p:cxnSp>
        <p:nvCxnSpPr>
          <p:cNvPr id="13" name="Straight Connector 12">
            <a:extLst>
              <a:ext uri="{FF2B5EF4-FFF2-40B4-BE49-F238E27FC236}">
                <a16:creationId xmlns:a16="http://schemas.microsoft.com/office/drawing/2014/main" id="{0C76D60A-27EA-C74D-953B-9738967FE5F8}"/>
              </a:ext>
            </a:extLst>
          </p:cNvPr>
          <p:cNvCxnSpPr/>
          <p:nvPr/>
        </p:nvCxnSpPr>
        <p:spPr>
          <a:xfrm>
            <a:off x="6088914" y="1354836"/>
            <a:ext cx="38931" cy="4854895"/>
          </a:xfrm>
          <a:prstGeom prst="line">
            <a:avLst/>
          </a:prstGeom>
          <a:ln w="57150">
            <a:gradFill>
              <a:gsLst>
                <a:gs pos="0">
                  <a:srgbClr val="253746"/>
                </a:gs>
                <a:gs pos="51000">
                  <a:srgbClr val="C00000"/>
                </a:gs>
                <a:gs pos="100000">
                  <a:srgbClr val="253746"/>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0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8</a:t>
            </a:fld>
            <a:endParaRPr lang="en-US" dirty="0"/>
          </a:p>
        </p:txBody>
      </p:sp>
      <p:sp>
        <p:nvSpPr>
          <p:cNvPr id="6" name="Text Placeholder 1">
            <a:extLst>
              <a:ext uri="{FF2B5EF4-FFF2-40B4-BE49-F238E27FC236}">
                <a16:creationId xmlns:a16="http://schemas.microsoft.com/office/drawing/2014/main" id="{1A1EEDDF-2C47-7D4D-BF64-9F836DE8BDFD}"/>
              </a:ext>
            </a:extLst>
          </p:cNvPr>
          <p:cNvSpPr txBox="1">
            <a:spLocks/>
          </p:cNvSpPr>
          <p:nvPr/>
        </p:nvSpPr>
        <p:spPr>
          <a:xfrm>
            <a:off x="1222725" y="2132284"/>
            <a:ext cx="5439970" cy="3058472"/>
          </a:xfrm>
          <a:prstGeom prst="rect">
            <a:avLst/>
          </a:prstGeom>
        </p:spPr>
        <p:txBody>
          <a:bodyPr anchor="ct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solidFill>
                  <a:srgbClr val="C00000"/>
                </a:solidFill>
              </a:rPr>
              <a:t>External Devices</a:t>
            </a:r>
          </a:p>
          <a:p>
            <a:pPr marL="342900" indent="-342900">
              <a:lnSpc>
                <a:spcPct val="100000"/>
              </a:lnSpc>
              <a:spcBef>
                <a:spcPts val="600"/>
              </a:spcBef>
              <a:buFont typeface="Arial" panose="020B0604020202020204" pitchFamily="34" charset="0"/>
              <a:buChar char="•"/>
            </a:pPr>
            <a:r>
              <a:rPr lang="en-US" sz="1600" dirty="0"/>
              <a:t>USB drives</a:t>
            </a:r>
          </a:p>
          <a:p>
            <a:pPr marL="342900" indent="-342900">
              <a:lnSpc>
                <a:spcPct val="100000"/>
              </a:lnSpc>
              <a:spcBef>
                <a:spcPts val="600"/>
              </a:spcBef>
              <a:buFont typeface="Arial" panose="020B0604020202020204" pitchFamily="34" charset="0"/>
              <a:buChar char="•"/>
            </a:pPr>
            <a:r>
              <a:rPr lang="en-US" sz="1600" dirty="0"/>
              <a:t>External hard drives</a:t>
            </a:r>
          </a:p>
          <a:p>
            <a:pPr marL="342900" indent="-342900">
              <a:lnSpc>
                <a:spcPct val="100000"/>
              </a:lnSpc>
              <a:spcBef>
                <a:spcPts val="600"/>
              </a:spcBef>
              <a:buFont typeface="Arial" panose="020B0604020202020204" pitchFamily="34" charset="0"/>
              <a:buChar char="•"/>
            </a:pPr>
            <a:r>
              <a:rPr lang="en-US" sz="1600" dirty="0"/>
              <a:t>Other peripherals</a:t>
            </a:r>
          </a:p>
        </p:txBody>
      </p:sp>
      <p:sp>
        <p:nvSpPr>
          <p:cNvPr id="7" name="Title 2">
            <a:extLst>
              <a:ext uri="{FF2B5EF4-FFF2-40B4-BE49-F238E27FC236}">
                <a16:creationId xmlns:a16="http://schemas.microsoft.com/office/drawing/2014/main" id="{71D2E06E-2EE7-E047-BFB3-77282302D1B4}"/>
              </a:ext>
            </a:extLst>
          </p:cNvPr>
          <p:cNvSpPr>
            <a:spLocks noGrp="1"/>
          </p:cNvSpPr>
          <p:nvPr>
            <p:ph type="title"/>
          </p:nvPr>
        </p:nvSpPr>
        <p:spPr>
          <a:xfrm>
            <a:off x="1244113" y="1344259"/>
            <a:ext cx="10837164" cy="1325563"/>
          </a:xfrm>
          <a:solidFill>
            <a:schemeClr val="bg1"/>
          </a:solidFill>
        </p:spPr>
        <p:txBody>
          <a:bodyPr/>
          <a:lstStyle/>
          <a:p>
            <a:r>
              <a:rPr lang="en-US" dirty="0"/>
              <a:t>Endpoint Threats</a:t>
            </a:r>
          </a:p>
        </p:txBody>
      </p:sp>
      <p:pic>
        <p:nvPicPr>
          <p:cNvPr id="8" name="Picture 7">
            <a:extLst>
              <a:ext uri="{FF2B5EF4-FFF2-40B4-BE49-F238E27FC236}">
                <a16:creationId xmlns:a16="http://schemas.microsoft.com/office/drawing/2014/main" id="{16C3A854-9D2D-8F4B-86C0-54B14E484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846" y="2382772"/>
            <a:ext cx="5259643" cy="3506429"/>
          </a:xfrm>
          <a:prstGeom prst="rect">
            <a:avLst/>
          </a:prstGeom>
        </p:spPr>
      </p:pic>
      <p:sp>
        <p:nvSpPr>
          <p:cNvPr id="10" name="TextBox 9">
            <a:extLst>
              <a:ext uri="{FF2B5EF4-FFF2-40B4-BE49-F238E27FC236}">
                <a16:creationId xmlns:a16="http://schemas.microsoft.com/office/drawing/2014/main" id="{C1AC9BA9-C047-C34F-94D0-89CFF8893A9D}"/>
              </a:ext>
            </a:extLst>
          </p:cNvPr>
          <p:cNvSpPr txBox="1"/>
          <p:nvPr/>
        </p:nvSpPr>
        <p:spPr>
          <a:xfrm>
            <a:off x="6301450" y="1747563"/>
            <a:ext cx="4838700" cy="384721"/>
          </a:xfrm>
          <a:prstGeom prst="rect">
            <a:avLst/>
          </a:prstGeom>
          <a:noFill/>
        </p:spPr>
        <p:txBody>
          <a:bodyPr wrap="square" rtlCol="0">
            <a:spAutoFit/>
          </a:bodyPr>
          <a:lstStyle/>
          <a:p>
            <a:pPr algn="ctr" defTabSz="457189">
              <a:lnSpc>
                <a:spcPct val="95000"/>
              </a:lnSpc>
              <a:spcAft>
                <a:spcPts val="600"/>
              </a:spcAft>
            </a:pPr>
            <a:r>
              <a:rPr lang="en-US" sz="2000" dirty="0">
                <a:solidFill>
                  <a:srgbClr val="000000"/>
                </a:solidFill>
                <a:cs typeface="Arial" panose="020B0604020202020204" pitchFamily="34" charset="0"/>
              </a:rPr>
              <a:t>Minor entry point but possible</a:t>
            </a:r>
          </a:p>
        </p:txBody>
      </p:sp>
    </p:spTree>
    <p:extLst>
      <p:ext uri="{BB962C8B-B14F-4D97-AF65-F5344CB8AC3E}">
        <p14:creationId xmlns:p14="http://schemas.microsoft.com/office/powerpoint/2010/main" val="212801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9</a:t>
            </a:fld>
            <a:endParaRPr lang="en-US" dirty="0"/>
          </a:p>
        </p:txBody>
      </p:sp>
      <p:sp>
        <p:nvSpPr>
          <p:cNvPr id="5" name="Rectangle 4">
            <a:extLst>
              <a:ext uri="{FF2B5EF4-FFF2-40B4-BE49-F238E27FC236}">
                <a16:creationId xmlns:a16="http://schemas.microsoft.com/office/drawing/2014/main" id="{162ED84D-5FD7-D34E-9B8E-F6BB1DE70B19}"/>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0F0F691A-1C4D-F546-902B-A55D4506B699}"/>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31E63A05-D694-6E41-9F90-BC97BC694A04}"/>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1F82B964-8003-524E-A147-F5E74E52254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Rectangle 10">
            <a:extLst>
              <a:ext uri="{FF2B5EF4-FFF2-40B4-BE49-F238E27FC236}">
                <a16:creationId xmlns:a16="http://schemas.microsoft.com/office/drawing/2014/main" id="{98A61B25-19D3-E441-A67B-34E37C896F7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2" name="Rectangle 11">
            <a:extLst>
              <a:ext uri="{FF2B5EF4-FFF2-40B4-BE49-F238E27FC236}">
                <a16:creationId xmlns:a16="http://schemas.microsoft.com/office/drawing/2014/main" id="{6FF4F67B-A915-F54C-B80A-AD9582B4623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3" name="Rectangle 12">
            <a:extLst>
              <a:ext uri="{FF2B5EF4-FFF2-40B4-BE49-F238E27FC236}">
                <a16:creationId xmlns:a16="http://schemas.microsoft.com/office/drawing/2014/main" id="{3BD44FBF-20AC-3C42-B912-20DFECC87FF7}"/>
              </a:ext>
            </a:extLst>
          </p:cNvPr>
          <p:cNvSpPr/>
          <p:nvPr/>
        </p:nvSpPr>
        <p:spPr>
          <a:xfrm>
            <a:off x="640774" y="937013"/>
            <a:ext cx="6635150" cy="461665"/>
          </a:xfrm>
          <a:prstGeom prst="rect">
            <a:avLst/>
          </a:prstGeom>
        </p:spPr>
        <p:txBody>
          <a:bodyPr wrap="none">
            <a:spAutoFit/>
          </a:bodyPr>
          <a:lstStyle/>
          <a:p>
            <a:r>
              <a:rPr lang="en-US" sz="2400" b="1" dirty="0">
                <a:solidFill>
                  <a:srgbClr val="121E29"/>
                </a:solidFill>
                <a:latin typeface="Arial" panose="020B0604020202020204" pitchFamily="34" charset="0"/>
              </a:rPr>
              <a:t>Business Impact of Breaches for Healthcare</a:t>
            </a:r>
            <a:endParaRPr lang="en-US" sz="2400" dirty="0"/>
          </a:p>
        </p:txBody>
      </p:sp>
      <p:sp>
        <p:nvSpPr>
          <p:cNvPr id="15" name="Rectangle 14">
            <a:extLst>
              <a:ext uri="{FF2B5EF4-FFF2-40B4-BE49-F238E27FC236}">
                <a16:creationId xmlns:a16="http://schemas.microsoft.com/office/drawing/2014/main" id="{2D62195D-DD55-4943-89B1-AA225CA65BB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6" name="Rectangle 15">
            <a:extLst>
              <a:ext uri="{FF2B5EF4-FFF2-40B4-BE49-F238E27FC236}">
                <a16:creationId xmlns:a16="http://schemas.microsoft.com/office/drawing/2014/main" id="{81E11F9C-94F4-9844-A597-DAAF279F190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7" name="Rectangle 16">
            <a:extLst>
              <a:ext uri="{FF2B5EF4-FFF2-40B4-BE49-F238E27FC236}">
                <a16:creationId xmlns:a16="http://schemas.microsoft.com/office/drawing/2014/main" id="{0889D478-1A07-7145-9C64-BBA90A1A454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0" name="Rectangle 19">
            <a:extLst>
              <a:ext uri="{FF2B5EF4-FFF2-40B4-BE49-F238E27FC236}">
                <a16:creationId xmlns:a16="http://schemas.microsoft.com/office/drawing/2014/main" id="{0135C379-D329-EF46-9DD6-3D26295379F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1" name="Rectangle 20">
            <a:extLst>
              <a:ext uri="{FF2B5EF4-FFF2-40B4-BE49-F238E27FC236}">
                <a16:creationId xmlns:a16="http://schemas.microsoft.com/office/drawing/2014/main" id="{3DB5FD34-8530-3B48-9BC8-6DAEC525539A}"/>
              </a:ext>
            </a:extLst>
          </p:cNvPr>
          <p:cNvSpPr/>
          <p:nvPr/>
        </p:nvSpPr>
        <p:spPr>
          <a:xfrm>
            <a:off x="5974813" y="3244334"/>
            <a:ext cx="306494" cy="369332"/>
          </a:xfrm>
          <a:prstGeom prst="rect">
            <a:avLst/>
          </a:prstGeom>
        </p:spPr>
        <p:txBody>
          <a:bodyPr wrap="none">
            <a:spAutoFit/>
          </a:bodyPr>
          <a:lstStyle/>
          <a:p>
            <a:r>
              <a:rPr lang="en-US" dirty="0">
                <a:solidFill>
                  <a:srgbClr val="000000"/>
                </a:solidFill>
                <a:latin typeface="Times New Roman" panose="02020603050405020304" pitchFamily="18" charset="0"/>
              </a:rPr>
              <a:t> </a:t>
            </a:r>
            <a:r>
              <a:rPr lang="en-US" dirty="0"/>
              <a:t> </a:t>
            </a:r>
          </a:p>
        </p:txBody>
      </p:sp>
      <p:sp>
        <p:nvSpPr>
          <p:cNvPr id="22" name="Rectangle 21">
            <a:extLst>
              <a:ext uri="{FF2B5EF4-FFF2-40B4-BE49-F238E27FC236}">
                <a16:creationId xmlns:a16="http://schemas.microsoft.com/office/drawing/2014/main" id="{17942CAA-3E7E-914F-802E-7818AD867421}"/>
              </a:ext>
            </a:extLst>
          </p:cNvPr>
          <p:cNvSpPr/>
          <p:nvPr/>
        </p:nvSpPr>
        <p:spPr>
          <a:xfrm>
            <a:off x="2744815" y="4154694"/>
            <a:ext cx="6979232" cy="1384995"/>
          </a:xfrm>
          <a:prstGeom prst="rect">
            <a:avLst/>
          </a:prstGeom>
        </p:spPr>
        <p:txBody>
          <a:bodyPr wrap="square">
            <a:spAutoFit/>
          </a:bodyPr>
          <a:lstStyle/>
          <a:p>
            <a:pPr marL="342900" lvl="0" indent="-342900"/>
            <a:r>
              <a:rPr lang="en-US" sz="2000" b="1" dirty="0"/>
              <a:t>Repercussions Are Dramatic</a:t>
            </a:r>
            <a:r>
              <a:rPr lang="en-US" sz="2000" dirty="0"/>
              <a:t>: </a:t>
            </a:r>
          </a:p>
          <a:p>
            <a:pPr marL="800100" lvl="1" indent="-342900"/>
            <a:r>
              <a:rPr lang="en-US" sz="2400" b="1" dirty="0">
                <a:solidFill>
                  <a:schemeClr val="accent3">
                    <a:lumMod val="50000"/>
                  </a:schemeClr>
                </a:solidFill>
              </a:rPr>
              <a:t>72%</a:t>
            </a:r>
            <a:r>
              <a:rPr lang="en-US" sz="1600" dirty="0">
                <a:solidFill>
                  <a:schemeClr val="accent3">
                    <a:lumMod val="50000"/>
                  </a:schemeClr>
                </a:solidFill>
              </a:rPr>
              <a:t> </a:t>
            </a:r>
            <a:r>
              <a:rPr lang="en-US" sz="1600" dirty="0">
                <a:solidFill>
                  <a:srgbClr val="253746"/>
                </a:solidFill>
              </a:rPr>
              <a:t>of healthcare data breaches leak medical data</a:t>
            </a:r>
            <a:r>
              <a:rPr lang="en-US" sz="1600" baseline="30000" dirty="0">
                <a:solidFill>
                  <a:srgbClr val="253746"/>
                </a:solidFill>
              </a:rPr>
              <a:t>2</a:t>
            </a:r>
            <a:endParaRPr lang="en-US" sz="2400" b="1" dirty="0">
              <a:solidFill>
                <a:schemeClr val="accent6"/>
              </a:solidFill>
            </a:endParaRPr>
          </a:p>
          <a:p>
            <a:pPr marL="800100" lvl="1" indent="-342900"/>
            <a:r>
              <a:rPr lang="en-US" sz="2400" b="1" dirty="0">
                <a:solidFill>
                  <a:schemeClr val="accent3">
                    <a:lumMod val="50000"/>
                  </a:schemeClr>
                </a:solidFill>
              </a:rPr>
              <a:t>$6.45 million </a:t>
            </a:r>
            <a:r>
              <a:rPr lang="en-US" sz="1600" dirty="0"/>
              <a:t>is the average cost of a healthcare data breach</a:t>
            </a:r>
            <a:r>
              <a:rPr lang="en-US" sz="1600" baseline="30000" dirty="0"/>
              <a:t>3</a:t>
            </a:r>
            <a:endParaRPr lang="en-US" sz="2400" b="1" baseline="30000" dirty="0">
              <a:solidFill>
                <a:schemeClr val="accent6"/>
              </a:solidFill>
              <a:cs typeface="Arial" panose="020B0604020202020204"/>
            </a:endParaRPr>
          </a:p>
        </p:txBody>
      </p:sp>
      <p:sp>
        <p:nvSpPr>
          <p:cNvPr id="23" name="Content Placeholder 2">
            <a:extLst>
              <a:ext uri="{FF2B5EF4-FFF2-40B4-BE49-F238E27FC236}">
                <a16:creationId xmlns:a16="http://schemas.microsoft.com/office/drawing/2014/main" id="{D0A1F324-AB90-EE4A-BD24-D8A21127AE89}"/>
              </a:ext>
            </a:extLst>
          </p:cNvPr>
          <p:cNvSpPr txBox="1">
            <a:spLocks/>
          </p:cNvSpPr>
          <p:nvPr/>
        </p:nvSpPr>
        <p:spPr>
          <a:xfrm>
            <a:off x="640774" y="1582886"/>
            <a:ext cx="2163971" cy="2502223"/>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en-US" sz="4400" b="1" dirty="0">
                <a:solidFill>
                  <a:schemeClr val="accent3">
                    <a:lumMod val="50000"/>
                  </a:schemeClr>
                </a:solidFill>
                <a:ea typeface="+mn-lt"/>
                <a:cs typeface="+mn-lt"/>
              </a:rPr>
              <a:t>41%</a:t>
            </a:r>
            <a:br>
              <a:rPr lang="en-US" sz="2000" b="1" dirty="0">
                <a:solidFill>
                  <a:schemeClr val="accent6"/>
                </a:solidFill>
                <a:ea typeface="+mn-lt"/>
                <a:cs typeface="+mn-lt"/>
              </a:rPr>
            </a:br>
            <a:r>
              <a:rPr lang="en-US" sz="1800" dirty="0">
                <a:solidFill>
                  <a:srgbClr val="000000"/>
                </a:solidFill>
                <a:ea typeface="+mn-lt"/>
                <a:cs typeface="+mn-lt"/>
              </a:rPr>
              <a:t>of healthcare organizations suffered an operational outage that affected productivity</a:t>
            </a:r>
            <a:endParaRPr lang="en-US" sz="2000" dirty="0">
              <a:solidFill>
                <a:srgbClr val="000000"/>
              </a:solidFill>
              <a:cs typeface="Arial" panose="020B0604020202020204"/>
            </a:endParaRPr>
          </a:p>
        </p:txBody>
      </p:sp>
      <p:sp>
        <p:nvSpPr>
          <p:cNvPr id="24" name="Content Placeholder 2">
            <a:extLst>
              <a:ext uri="{FF2B5EF4-FFF2-40B4-BE49-F238E27FC236}">
                <a16:creationId xmlns:a16="http://schemas.microsoft.com/office/drawing/2014/main" id="{C6BFB39E-2ABA-8946-9DE9-4A59C7803A84}"/>
              </a:ext>
            </a:extLst>
          </p:cNvPr>
          <p:cNvSpPr txBox="1">
            <a:spLocks/>
          </p:cNvSpPr>
          <p:nvPr/>
        </p:nvSpPr>
        <p:spPr>
          <a:xfrm>
            <a:off x="2880289" y="1582886"/>
            <a:ext cx="2083346" cy="2003625"/>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en-US" sz="4400" b="1" dirty="0">
                <a:solidFill>
                  <a:schemeClr val="accent3">
                    <a:lumMod val="50000"/>
                  </a:schemeClr>
                </a:solidFill>
                <a:ea typeface="+mn-lt"/>
                <a:cs typeface="+mn-lt"/>
              </a:rPr>
              <a:t>39%</a:t>
            </a:r>
            <a:br>
              <a:rPr lang="en-US" sz="2400" b="1" dirty="0">
                <a:solidFill>
                  <a:schemeClr val="accent6"/>
                </a:solidFill>
                <a:ea typeface="+mn-lt"/>
                <a:cs typeface="+mn-lt"/>
              </a:rPr>
            </a:br>
            <a:r>
              <a:rPr lang="en-US" sz="1800" dirty="0">
                <a:solidFill>
                  <a:srgbClr val="000000"/>
                </a:solidFill>
                <a:ea typeface="+mn-lt"/>
                <a:cs typeface="+mn-lt"/>
              </a:rPr>
              <a:t>had an operational outage that put clinical safety</a:t>
            </a:r>
            <a:br>
              <a:rPr lang="en-US" sz="1800" dirty="0">
                <a:solidFill>
                  <a:srgbClr val="000000"/>
                </a:solidFill>
                <a:ea typeface="+mn-lt"/>
                <a:cs typeface="+mn-lt"/>
              </a:rPr>
            </a:br>
            <a:r>
              <a:rPr lang="en-US" sz="1800" dirty="0">
                <a:solidFill>
                  <a:srgbClr val="000000"/>
                </a:solidFill>
                <a:ea typeface="+mn-lt"/>
                <a:cs typeface="+mn-lt"/>
              </a:rPr>
              <a:t>at risk</a:t>
            </a:r>
            <a:endParaRPr lang="en-US" sz="2000" dirty="0">
              <a:solidFill>
                <a:srgbClr val="000000"/>
              </a:solidFill>
              <a:ea typeface="+mn-lt"/>
              <a:cs typeface="+mn-lt"/>
            </a:endParaRPr>
          </a:p>
        </p:txBody>
      </p:sp>
      <p:sp>
        <p:nvSpPr>
          <p:cNvPr id="25" name="Content Placeholder 2">
            <a:extLst>
              <a:ext uri="{FF2B5EF4-FFF2-40B4-BE49-F238E27FC236}">
                <a16:creationId xmlns:a16="http://schemas.microsoft.com/office/drawing/2014/main" id="{BA980AF4-02D7-BE46-9D93-A7B604623B3E}"/>
              </a:ext>
            </a:extLst>
          </p:cNvPr>
          <p:cNvSpPr txBox="1">
            <a:spLocks/>
          </p:cNvSpPr>
          <p:nvPr/>
        </p:nvSpPr>
        <p:spPr>
          <a:xfrm>
            <a:off x="9505285" y="1582886"/>
            <a:ext cx="2363188" cy="1200329"/>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en-US" sz="4400" b="1" dirty="0">
                <a:solidFill>
                  <a:schemeClr val="accent3">
                    <a:lumMod val="50000"/>
                  </a:schemeClr>
                </a:solidFill>
                <a:ea typeface="+mn-lt"/>
                <a:cs typeface="+mn-lt"/>
              </a:rPr>
              <a:t>25%</a:t>
            </a:r>
            <a:br>
              <a:rPr lang="en-US" sz="2400" b="1" dirty="0">
                <a:solidFill>
                  <a:schemeClr val="accent6"/>
                </a:solidFill>
                <a:ea typeface="+mn-lt"/>
                <a:cs typeface="+mn-lt"/>
              </a:rPr>
            </a:br>
            <a:r>
              <a:rPr lang="en-US" sz="1800" dirty="0">
                <a:solidFill>
                  <a:srgbClr val="000000"/>
                </a:solidFill>
                <a:ea typeface="+mn-lt"/>
                <a:cs typeface="+mn-lt"/>
              </a:rPr>
              <a:t>lost business-critical data</a:t>
            </a:r>
            <a:r>
              <a:rPr lang="en-US" sz="1800" baseline="30000" dirty="0">
                <a:solidFill>
                  <a:srgbClr val="000000"/>
                </a:solidFill>
                <a:ea typeface="+mn-lt"/>
                <a:cs typeface="+mn-lt"/>
              </a:rPr>
              <a:t>1</a:t>
            </a:r>
          </a:p>
        </p:txBody>
      </p:sp>
      <p:sp>
        <p:nvSpPr>
          <p:cNvPr id="26" name="Content Placeholder 2">
            <a:extLst>
              <a:ext uri="{FF2B5EF4-FFF2-40B4-BE49-F238E27FC236}">
                <a16:creationId xmlns:a16="http://schemas.microsoft.com/office/drawing/2014/main" id="{13B755A7-3B50-EE42-BCFA-4490E10DDB62}"/>
              </a:ext>
            </a:extLst>
          </p:cNvPr>
          <p:cNvSpPr txBox="1">
            <a:spLocks/>
          </p:cNvSpPr>
          <p:nvPr/>
        </p:nvSpPr>
        <p:spPr>
          <a:xfrm>
            <a:off x="7300496" y="1582886"/>
            <a:ext cx="2174431" cy="1505027"/>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en-US" sz="4400" b="1" dirty="0">
                <a:solidFill>
                  <a:schemeClr val="accent3">
                    <a:lumMod val="50000"/>
                  </a:schemeClr>
                </a:solidFill>
                <a:ea typeface="+mn-lt"/>
                <a:cs typeface="+mn-lt"/>
              </a:rPr>
              <a:t>31%</a:t>
            </a:r>
            <a:br>
              <a:rPr lang="en-US" sz="2400" b="1" dirty="0">
                <a:solidFill>
                  <a:schemeClr val="accent6"/>
                </a:solidFill>
                <a:ea typeface="+mn-lt"/>
                <a:cs typeface="+mn-lt"/>
              </a:rPr>
            </a:br>
            <a:r>
              <a:rPr lang="en-US" sz="1800" dirty="0">
                <a:solidFill>
                  <a:srgbClr val="000000"/>
                </a:solidFill>
                <a:ea typeface="+mn-lt"/>
                <a:cs typeface="+mn-lt"/>
              </a:rPr>
              <a:t>suffered impacted revenue</a:t>
            </a:r>
            <a:endParaRPr lang="en-US" sz="2000" dirty="0">
              <a:solidFill>
                <a:srgbClr val="000000"/>
              </a:solidFill>
              <a:ea typeface="+mn-lt"/>
              <a:cs typeface="+mn-lt"/>
            </a:endParaRPr>
          </a:p>
        </p:txBody>
      </p:sp>
      <p:grpSp>
        <p:nvGrpSpPr>
          <p:cNvPr id="27" name="Group 26">
            <a:extLst>
              <a:ext uri="{FF2B5EF4-FFF2-40B4-BE49-F238E27FC236}">
                <a16:creationId xmlns:a16="http://schemas.microsoft.com/office/drawing/2014/main" id="{1BDD1941-ED23-CE4E-8969-3F047AB0B9E3}"/>
              </a:ext>
            </a:extLst>
          </p:cNvPr>
          <p:cNvGrpSpPr/>
          <p:nvPr/>
        </p:nvGrpSpPr>
        <p:grpSpPr>
          <a:xfrm>
            <a:off x="2786744" y="1333500"/>
            <a:ext cx="6618514" cy="2754923"/>
            <a:chOff x="2810071" y="1333500"/>
            <a:chExt cx="6483081" cy="3248025"/>
          </a:xfrm>
        </p:grpSpPr>
        <p:cxnSp>
          <p:nvCxnSpPr>
            <p:cNvPr id="28" name="Straight Connector 27">
              <a:extLst>
                <a:ext uri="{FF2B5EF4-FFF2-40B4-BE49-F238E27FC236}">
                  <a16:creationId xmlns:a16="http://schemas.microsoft.com/office/drawing/2014/main" id="{C1EC4B5B-7561-D648-8AF3-818E6BC2ADD6}"/>
                </a:ext>
              </a:extLst>
            </p:cNvPr>
            <p:cNvCxnSpPr/>
            <p:nvPr/>
          </p:nvCxnSpPr>
          <p:spPr>
            <a:xfrm>
              <a:off x="2810071" y="1333500"/>
              <a:ext cx="0" cy="3248025"/>
            </a:xfrm>
            <a:prstGeom prst="line">
              <a:avLst/>
            </a:prstGeom>
            <a:ln w="12700">
              <a:solidFill>
                <a:srgbClr val="B0AEA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618FD9-FEBB-9944-B8A5-A7CB5AF1EFFD}"/>
                </a:ext>
              </a:extLst>
            </p:cNvPr>
            <p:cNvCxnSpPr/>
            <p:nvPr/>
          </p:nvCxnSpPr>
          <p:spPr>
            <a:xfrm>
              <a:off x="7132125" y="1333500"/>
              <a:ext cx="0" cy="3248025"/>
            </a:xfrm>
            <a:prstGeom prst="line">
              <a:avLst/>
            </a:prstGeom>
            <a:ln w="12700">
              <a:solidFill>
                <a:srgbClr val="B0AEA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505891-CEFB-614B-955F-703B56C6E1A4}"/>
                </a:ext>
              </a:extLst>
            </p:cNvPr>
            <p:cNvCxnSpPr/>
            <p:nvPr/>
          </p:nvCxnSpPr>
          <p:spPr>
            <a:xfrm>
              <a:off x="9293152" y="1333500"/>
              <a:ext cx="0" cy="3248025"/>
            </a:xfrm>
            <a:prstGeom prst="line">
              <a:avLst/>
            </a:prstGeom>
            <a:ln w="12700">
              <a:solidFill>
                <a:srgbClr val="B0AEA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CD3A21-9A54-C64D-8336-BA6EB26495ED}"/>
                </a:ext>
              </a:extLst>
            </p:cNvPr>
            <p:cNvCxnSpPr/>
            <p:nvPr/>
          </p:nvCxnSpPr>
          <p:spPr>
            <a:xfrm>
              <a:off x="4971098" y="1333500"/>
              <a:ext cx="0" cy="3248025"/>
            </a:xfrm>
            <a:prstGeom prst="line">
              <a:avLst/>
            </a:prstGeom>
            <a:ln w="12700">
              <a:solidFill>
                <a:srgbClr val="B0AEAF"/>
              </a:solidFill>
            </a:ln>
          </p:spPr>
          <p:style>
            <a:lnRef idx="1">
              <a:schemeClr val="accent1"/>
            </a:lnRef>
            <a:fillRef idx="0">
              <a:schemeClr val="accent1"/>
            </a:fillRef>
            <a:effectRef idx="0">
              <a:schemeClr val="accent1"/>
            </a:effectRef>
            <a:fontRef idx="minor">
              <a:schemeClr val="tx1"/>
            </a:fontRef>
          </p:style>
        </p:cxnSp>
      </p:grpSp>
      <p:sp>
        <p:nvSpPr>
          <p:cNvPr id="32" name="Content Placeholder 2">
            <a:extLst>
              <a:ext uri="{FF2B5EF4-FFF2-40B4-BE49-F238E27FC236}">
                <a16:creationId xmlns:a16="http://schemas.microsoft.com/office/drawing/2014/main" id="{8EDCEBB3-0B10-914D-8BBC-DAC07EA115A8}"/>
              </a:ext>
            </a:extLst>
          </p:cNvPr>
          <p:cNvSpPr txBox="1">
            <a:spLocks/>
          </p:cNvSpPr>
          <p:nvPr/>
        </p:nvSpPr>
        <p:spPr>
          <a:xfrm>
            <a:off x="5089013" y="1582886"/>
            <a:ext cx="2086852" cy="1698927"/>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en-US" sz="4400" b="1" dirty="0">
                <a:solidFill>
                  <a:schemeClr val="accent3">
                    <a:lumMod val="50000"/>
                  </a:schemeClr>
                </a:solidFill>
                <a:ea typeface="+mn-lt"/>
                <a:cs typeface="+mn-lt"/>
              </a:rPr>
              <a:t>32%</a:t>
            </a:r>
            <a:br>
              <a:rPr lang="en-US" sz="2400" b="1" dirty="0">
                <a:solidFill>
                  <a:schemeClr val="accent6"/>
                </a:solidFill>
                <a:ea typeface="+mn-lt"/>
                <a:cs typeface="+mn-lt"/>
              </a:rPr>
            </a:br>
            <a:r>
              <a:rPr lang="en-US" sz="1800" dirty="0">
                <a:solidFill>
                  <a:srgbClr val="000000"/>
                </a:solidFill>
                <a:ea typeface="+mn-lt"/>
                <a:cs typeface="+mn-lt"/>
              </a:rPr>
              <a:t>experienced a breach that damaged brand awareness</a:t>
            </a:r>
            <a:endParaRPr lang="en-US" sz="2000" dirty="0">
              <a:solidFill>
                <a:srgbClr val="000000"/>
              </a:solidFill>
              <a:ea typeface="+mn-lt"/>
              <a:cs typeface="+mn-lt"/>
            </a:endParaRPr>
          </a:p>
        </p:txBody>
      </p:sp>
      <p:sp>
        <p:nvSpPr>
          <p:cNvPr id="33" name="Text Box 12" descr="MarketSight_Chart_Source">
            <a:extLst>
              <a:ext uri="{FF2B5EF4-FFF2-40B4-BE49-F238E27FC236}">
                <a16:creationId xmlns:a16="http://schemas.microsoft.com/office/drawing/2014/main" id="{161DDB89-856B-9C45-9766-F080777E5980}"/>
              </a:ext>
            </a:extLst>
          </p:cNvPr>
          <p:cNvSpPr txBox="1">
            <a:spLocks noChangeArrowheads="1"/>
          </p:cNvSpPr>
          <p:nvPr/>
        </p:nvSpPr>
        <p:spPr bwMode="gray">
          <a:xfrm>
            <a:off x="627195" y="5735740"/>
            <a:ext cx="8445553" cy="517578"/>
          </a:xfrm>
          <a:prstGeom prst="rect">
            <a:avLst/>
          </a:prstGeom>
          <a:noFill/>
          <a:ln w="9525" algn="ctr">
            <a:noFill/>
            <a:miter lim="800000"/>
          </a:ln>
          <a:effectLst/>
        </p:spPr>
        <p:txBody>
          <a:bodyPr wrap="square" anchor="b" anchorCtr="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defTabSz="457189">
              <a:lnSpc>
                <a:spcPct val="90000"/>
              </a:lnSpc>
              <a:spcBef>
                <a:spcPts val="200"/>
              </a:spcBef>
            </a:pPr>
            <a:r>
              <a:rPr lang="en-US" sz="900" baseline="30000" dirty="0">
                <a:cs typeface="Arial" panose="020B0604020202020204" pitchFamily="34" charset="0"/>
              </a:rPr>
              <a:t>1</a:t>
            </a:r>
            <a:r>
              <a:rPr lang="en-US" sz="900" dirty="0">
                <a:cs typeface="Arial" panose="020B0604020202020204" pitchFamily="34" charset="0"/>
              </a:rPr>
              <a:t> Slide findings based on a series of survey studies with different retail/hospitality/travel personas conducted by Fortinet. Research report forthcoming.</a:t>
            </a:r>
          </a:p>
          <a:p>
            <a:pPr defTabSz="457189">
              <a:lnSpc>
                <a:spcPct val="90000"/>
              </a:lnSpc>
              <a:spcBef>
                <a:spcPts val="200"/>
              </a:spcBef>
            </a:pPr>
            <a:r>
              <a:rPr lang="en-US" sz="900" baseline="30000" dirty="0">
                <a:cs typeface="Arial" panose="020B0604020202020204" pitchFamily="34" charset="0"/>
              </a:rPr>
              <a:t>2</a:t>
            </a:r>
            <a:r>
              <a:rPr lang="en-US" sz="900" dirty="0">
                <a:cs typeface="Arial" panose="020B0604020202020204" pitchFamily="34" charset="0"/>
              </a:rPr>
              <a:t> “2019 Data Breach Investigation Report,” Verizon, May 8, 2019.</a:t>
            </a:r>
          </a:p>
          <a:p>
            <a:pPr defTabSz="457189">
              <a:lnSpc>
                <a:spcPct val="90000"/>
              </a:lnSpc>
              <a:spcBef>
                <a:spcPts val="200"/>
              </a:spcBef>
            </a:pPr>
            <a:r>
              <a:rPr lang="en-US" sz="900" baseline="30000" dirty="0">
                <a:cs typeface="Arial" panose="020B0604020202020204" pitchFamily="34" charset="0"/>
              </a:rPr>
              <a:t>3</a:t>
            </a:r>
            <a:r>
              <a:rPr lang="en-US" sz="900" dirty="0">
                <a:cs typeface="Arial" panose="020B0604020202020204" pitchFamily="34" charset="0"/>
              </a:rPr>
              <a:t> “2019 Cost of a Data Breach Report,” IBM Security and Ponemon, July 23, 2019.</a:t>
            </a:r>
          </a:p>
        </p:txBody>
      </p:sp>
    </p:spTree>
    <p:extLst>
      <p:ext uri="{BB962C8B-B14F-4D97-AF65-F5344CB8AC3E}">
        <p14:creationId xmlns:p14="http://schemas.microsoft.com/office/powerpoint/2010/main" val="2348180591"/>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4868</TotalTime>
  <Words>1097</Words>
  <Application>Microsoft Macintosh PowerPoint</Application>
  <PresentationFormat>Widescreen</PresentationFormat>
  <Paragraphs>189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BentonSans Medium</vt:lpstr>
      <vt:lpstr>Century Gothic</vt:lpstr>
      <vt:lpstr>Futura Bk</vt:lpstr>
      <vt:lpstr>HP Simplified</vt:lpstr>
      <vt:lpstr>Prometo Medium</vt:lpstr>
      <vt:lpstr>Times New Roman</vt:lpstr>
      <vt:lpstr>Wingdings</vt:lpstr>
      <vt:lpstr>Ravi Powerpoint Template</vt:lpstr>
      <vt:lpstr>PowerPoint Presentation</vt:lpstr>
      <vt:lpstr>PowerPoint Presentation</vt:lpstr>
      <vt:lpstr>What is Ransomware?  </vt:lpstr>
      <vt:lpstr>How Does Ransomware Typically Work?</vt:lpstr>
      <vt:lpstr>How does ransomware get into health systems and what are some key statistics from 2019 and 2020?  </vt:lpstr>
      <vt:lpstr>Email Threats &amp; Phishing</vt:lpstr>
      <vt:lpstr>Network Threats</vt:lpstr>
      <vt:lpstr>Endpoint Threats</vt:lpstr>
      <vt:lpstr>PowerPoint Presentation</vt:lpstr>
      <vt:lpstr>PowerPoint Presentation</vt:lpstr>
      <vt:lpstr>Healthcare Compliance Requirements</vt:lpstr>
      <vt:lpstr>2020 Ransomware during Global COVID-19 Pandemic   </vt:lpstr>
      <vt:lpstr>What are key strategies to protect from Ransomware?  </vt:lpstr>
      <vt:lpstr>PowerPoint Presentation</vt:lpstr>
      <vt:lpstr>PowerPoint Presentation</vt:lpstr>
      <vt:lpstr>PowerPoint Presentation</vt:lpstr>
      <vt:lpstr>PowerPoint Presentation</vt:lpstr>
    </vt:vector>
  </TitlesOfParts>
  <Company>HIMSS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Troy Ament</cp:lastModifiedBy>
  <cp:revision>113</cp:revision>
  <dcterms:created xsi:type="dcterms:W3CDTF">2019-10-16T19:16:43Z</dcterms:created>
  <dcterms:modified xsi:type="dcterms:W3CDTF">2020-10-27T23:19:49Z</dcterms:modified>
</cp:coreProperties>
</file>