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2" r:id="rId1"/>
  </p:sldMasterIdLst>
  <p:notesMasterIdLst>
    <p:notesMasterId r:id="rId33"/>
  </p:notesMasterIdLst>
  <p:handoutMasterIdLst>
    <p:handoutMasterId r:id="rId34"/>
  </p:handoutMasterIdLst>
  <p:sldIdLst>
    <p:sldId id="2827" r:id="rId2"/>
    <p:sldId id="2145707357" r:id="rId3"/>
    <p:sldId id="2145707358" r:id="rId4"/>
    <p:sldId id="2145707380" r:id="rId5"/>
    <p:sldId id="2145707360" r:id="rId6"/>
    <p:sldId id="2145707361" r:id="rId7"/>
    <p:sldId id="1886" r:id="rId8"/>
    <p:sldId id="2145707342" r:id="rId9"/>
    <p:sldId id="300" r:id="rId10"/>
    <p:sldId id="341" r:id="rId11"/>
    <p:sldId id="2145707362" r:id="rId12"/>
    <p:sldId id="2145707366" r:id="rId13"/>
    <p:sldId id="2145707365" r:id="rId14"/>
    <p:sldId id="2145707367" r:id="rId15"/>
    <p:sldId id="2818" r:id="rId16"/>
    <p:sldId id="2145707368" r:id="rId17"/>
    <p:sldId id="2145707363" r:id="rId18"/>
    <p:sldId id="2145707369" r:id="rId19"/>
    <p:sldId id="2145707371" r:id="rId20"/>
    <p:sldId id="2766" r:id="rId21"/>
    <p:sldId id="2145707386" r:id="rId22"/>
    <p:sldId id="2145707385" r:id="rId23"/>
    <p:sldId id="2145707370" r:id="rId24"/>
    <p:sldId id="2145707372" r:id="rId25"/>
    <p:sldId id="2145707374" r:id="rId26"/>
    <p:sldId id="2145707379" r:id="rId27"/>
    <p:sldId id="2145707375" r:id="rId28"/>
    <p:sldId id="2145707364" r:id="rId29"/>
    <p:sldId id="2145707376" r:id="rId30"/>
    <p:sldId id="2145707378" r:id="rId31"/>
    <p:sldId id="21457073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llano, Chris" initials="VC" lastIdx="70" clrIdx="0">
    <p:extLst>
      <p:ext uri="{19B8F6BF-5375-455C-9EA6-DF929625EA0E}">
        <p15:presenceInfo xmlns:p15="http://schemas.microsoft.com/office/powerpoint/2012/main" userId="S::cvillano@himss.org::8a6140e9-0020-4fcb-84f3-9c920b9e8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2AA"/>
    <a:srgbClr val="FFFFFF"/>
    <a:srgbClr val="323897"/>
    <a:srgbClr val="3CD5AF"/>
    <a:srgbClr val="54C0E8"/>
    <a:srgbClr val="FFC72C"/>
    <a:srgbClr val="D064CE"/>
    <a:srgbClr val="0730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64" autoAdjust="0"/>
    <p:restoredTop sz="80000" autoAdjust="0"/>
  </p:normalViewPr>
  <p:slideViewPr>
    <p:cSldViewPr snapToGrid="0">
      <p:cViewPr varScale="1">
        <p:scale>
          <a:sx n="101" d="100"/>
          <a:sy n="101" d="100"/>
        </p:scale>
        <p:origin x="2000" y="19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66B238-F1B4-0341-8C9D-10A2F77DAB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test</a:t>
            </a:r>
          </a:p>
        </p:txBody>
      </p:sp>
      <p:sp>
        <p:nvSpPr>
          <p:cNvPr id="3" name="Date Placeholder 2">
            <a:extLst>
              <a:ext uri="{FF2B5EF4-FFF2-40B4-BE49-F238E27FC236}">
                <a16:creationId xmlns:a16="http://schemas.microsoft.com/office/drawing/2014/main" id="{346D0D2C-4692-3A46-A9C1-A0163D91FD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23E97B-1FF6-7F42-B97A-A405E29F0159}" type="datetimeFigureOut">
              <a:rPr lang="en-US" smtClean="0"/>
              <a:t>11/5/20</a:t>
            </a:fld>
            <a:endParaRPr lang="en-US"/>
          </a:p>
        </p:txBody>
      </p:sp>
      <p:sp>
        <p:nvSpPr>
          <p:cNvPr id="4" name="Footer Placeholder 3">
            <a:extLst>
              <a:ext uri="{FF2B5EF4-FFF2-40B4-BE49-F238E27FC236}">
                <a16:creationId xmlns:a16="http://schemas.microsoft.com/office/drawing/2014/main" id="{3D78F5BB-3A0D-3241-954C-663ACA6661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8EC538B-674E-0747-87D1-69A9E1029F7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A423A7-8B46-584C-B32A-689742025390}" type="slidenum">
              <a:rPr lang="en-US" smtClean="0"/>
              <a:t>‹#›</a:t>
            </a:fld>
            <a:endParaRPr lang="en-US"/>
          </a:p>
        </p:txBody>
      </p:sp>
    </p:spTree>
    <p:extLst>
      <p:ext uri="{BB962C8B-B14F-4D97-AF65-F5344CB8AC3E}">
        <p14:creationId xmlns:p14="http://schemas.microsoft.com/office/powerpoint/2010/main" val="33230340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r>
              <a:rPr lang="en-US"/>
              <a:t>test</a:t>
            </a: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C14AB680-645A-4C41-AF99-A6C070810F36}" type="datetimeFigureOut">
              <a:rPr lang="en-US" smtClean="0"/>
              <a:pPr/>
              <a:t>11/5/20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F7DF604D-C3B7-41B7-992A-9AD867AC1F65}" type="slidenum">
              <a:rPr lang="en-US" smtClean="0"/>
              <a:pPr/>
              <a:t>‹#›</a:t>
            </a:fld>
            <a:endParaRPr lang="en-US" dirty="0"/>
          </a:p>
        </p:txBody>
      </p:sp>
    </p:spTree>
    <p:extLst>
      <p:ext uri="{BB962C8B-B14F-4D97-AF65-F5344CB8AC3E}">
        <p14:creationId xmlns:p14="http://schemas.microsoft.com/office/powerpoint/2010/main" val="12797784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err="1">
                <a:solidFill>
                  <a:schemeClr val="tx1"/>
                </a:solidFill>
                <a:effectLst/>
                <a:latin typeface="+mn-lt"/>
                <a:ea typeface="+mn-ea"/>
                <a:cs typeface="+mn-cs"/>
              </a:rPr>
              <a:t>Slido</a:t>
            </a:r>
            <a:r>
              <a:rPr lang="en-US" sz="1000" kern="1200" dirty="0">
                <a:solidFill>
                  <a:schemeClr val="tx1"/>
                </a:solidFill>
                <a:effectLst/>
                <a:latin typeface="+mn-lt"/>
                <a:ea typeface="+mn-ea"/>
                <a:cs typeface="+mn-cs"/>
              </a:rPr>
              <a:t>: info@healthbox.com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PW: Password1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a:t>
            </a:fld>
            <a:endParaRPr lang="en-US" dirty="0"/>
          </a:p>
        </p:txBody>
      </p:sp>
    </p:spTree>
    <p:extLst>
      <p:ext uri="{BB962C8B-B14F-4D97-AF65-F5344CB8AC3E}">
        <p14:creationId xmlns:p14="http://schemas.microsoft.com/office/powerpoint/2010/main" val="1570439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What are the choices? Fill in the blank instead?</a:t>
            </a:r>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15</a:t>
            </a:fld>
            <a:endParaRPr lang="en-US" dirty="0"/>
          </a:p>
        </p:txBody>
      </p:sp>
    </p:spTree>
    <p:extLst>
      <p:ext uri="{BB962C8B-B14F-4D97-AF65-F5344CB8AC3E}">
        <p14:creationId xmlns:p14="http://schemas.microsoft.com/office/powerpoint/2010/main" val="1081506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 – We failed to understand the science and take appropriate, consistent action.  We often made decisions on headlines, not deep understanding --- think sound bite versus reading for 2-3 minutes.  Nixon/JFK debates w/15 minute answers vs. maybe 2 minutes now.</a:t>
            </a:r>
          </a:p>
          <a:p>
            <a:r>
              <a:rPr lang="en-US" dirty="0"/>
              <a:t>Political – We were uncoordinated, inefficient and ineffective, regardless of which party was in power in a particular state.  </a:t>
            </a:r>
          </a:p>
          <a:p>
            <a:r>
              <a:rPr lang="en-US" dirty="0"/>
              <a:t>	Too often, federal, state and local leaders were not aligned</a:t>
            </a:r>
          </a:p>
          <a:p>
            <a:r>
              <a:rPr lang="en-US" dirty="0"/>
              <a:t>Societal – Politics dominated the conversation and hardened already deep divisions</a:t>
            </a:r>
          </a:p>
          <a:p>
            <a:r>
              <a:rPr lang="en-US" dirty="0"/>
              <a:t>	We cannot predict the economic fallout of massive stimulus and a murky plan to end the pandemic</a:t>
            </a:r>
          </a:p>
          <a:p>
            <a:r>
              <a:rPr lang="en-US" dirty="0"/>
              <a:t>	Will of large companies, particularly pharma, is impressive</a:t>
            </a:r>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16</a:t>
            </a:fld>
            <a:endParaRPr lang="en-US" dirty="0"/>
          </a:p>
        </p:txBody>
      </p:sp>
    </p:spTree>
    <p:extLst>
      <p:ext uri="{BB962C8B-B14F-4D97-AF65-F5344CB8AC3E}">
        <p14:creationId xmlns:p14="http://schemas.microsoft.com/office/powerpoint/2010/main" val="3518922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the choices? Fill in the blank instead?</a:t>
            </a:r>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17</a:t>
            </a:fld>
            <a:endParaRPr lang="en-US" dirty="0"/>
          </a:p>
        </p:txBody>
      </p:sp>
    </p:spTree>
    <p:extLst>
      <p:ext uri="{BB962C8B-B14F-4D97-AF65-F5344CB8AC3E}">
        <p14:creationId xmlns:p14="http://schemas.microsoft.com/office/powerpoint/2010/main" val="3340608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 – sacrifices by caregivers and those who support them</a:t>
            </a:r>
          </a:p>
          <a:p>
            <a:r>
              <a:rPr lang="en-US" dirty="0"/>
              <a:t>	Decisions emboldened.  </a:t>
            </a:r>
          </a:p>
          <a:p>
            <a:r>
              <a:rPr lang="en-US" dirty="0"/>
              <a:t>Political – some states got it right by following the science (Ohio and Illinois did well)</a:t>
            </a:r>
          </a:p>
          <a:p>
            <a:r>
              <a:rPr lang="en-US" dirty="0"/>
              <a:t>Societal – we found a bit of compassion, slowed down, and focused on family and friends.  Jim </a:t>
            </a:r>
            <a:r>
              <a:rPr lang="en-US" dirty="0" err="1"/>
              <a:t>Tressel’s</a:t>
            </a:r>
            <a:r>
              <a:rPr lang="en-US" dirty="0"/>
              <a:t> Attitude of Gratitude.</a:t>
            </a:r>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18</a:t>
            </a:fld>
            <a:endParaRPr lang="en-US" dirty="0"/>
          </a:p>
        </p:txBody>
      </p:sp>
    </p:spTree>
    <p:extLst>
      <p:ext uri="{BB962C8B-B14F-4D97-AF65-F5344CB8AC3E}">
        <p14:creationId xmlns:p14="http://schemas.microsoft.com/office/powerpoint/2010/main" val="187315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Workforce safety and burnout</a:t>
            </a:r>
          </a:p>
          <a:p>
            <a:r>
              <a:rPr lang="en-US" dirty="0"/>
              <a:t>Supply chain inefficiencies </a:t>
            </a:r>
          </a:p>
          <a:p>
            <a:r>
              <a:rPr lang="en-US" dirty="0"/>
              <a:t>Need for proactive instead of reactive care (predictive analytics) </a:t>
            </a:r>
          </a:p>
          <a:p>
            <a:r>
              <a:rPr lang="en-US" dirty="0"/>
              <a:t>Growth of telehealth and desire for at-home personalized care</a:t>
            </a:r>
          </a:p>
          <a:p>
            <a:r>
              <a:rPr lang="en-US" dirty="0"/>
              <a:t>Need for digital transformation – and the advantage of those already transforming (Amazon vs. Mom and Pop)</a:t>
            </a:r>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19</a:t>
            </a:fld>
            <a:endParaRPr lang="en-US" dirty="0"/>
          </a:p>
        </p:txBody>
      </p:sp>
    </p:spTree>
    <p:extLst>
      <p:ext uri="{BB962C8B-B14F-4D97-AF65-F5344CB8AC3E}">
        <p14:creationId xmlns:p14="http://schemas.microsoft.com/office/powerpoint/2010/main" val="589106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000" kern="1200" dirty="0">
                <a:solidFill>
                  <a:schemeClr val="tx1"/>
                </a:solidFill>
                <a:effectLst/>
                <a:latin typeface="+mn-lt"/>
                <a:ea typeface="+mn-ea"/>
                <a:cs typeface="+mn-cs"/>
              </a:rPr>
              <a:t>Every year the CDC releases an annual surveillance report of drug related risks and outcomes. This year’s report was released in late June and revealed significant increases in mental health disorders and both illicit and opioid related drug abuses. </a:t>
            </a:r>
          </a:p>
          <a:p>
            <a:pPr marL="0" lvl="0" indent="0">
              <a:buFont typeface="Arial" panose="020B0604020202020204" pitchFamily="34" charset="0"/>
              <a:buNone/>
            </a:pPr>
            <a:endParaRPr lang="en-US" sz="1000" kern="1200" dirty="0">
              <a:solidFill>
                <a:schemeClr val="tx1"/>
              </a:solidFill>
              <a:effectLst/>
              <a:latin typeface="+mn-lt"/>
              <a:ea typeface="+mn-ea"/>
              <a:cs typeface="+mn-cs"/>
            </a:endParaRPr>
          </a:p>
          <a:p>
            <a:pPr algn="l"/>
            <a:r>
              <a:rPr lang="en-US" sz="1200" b="0" i="0" dirty="0">
                <a:solidFill>
                  <a:srgbClr val="222222"/>
                </a:solidFill>
                <a:effectLst/>
                <a:latin typeface="Georgia" panose="02040502050405020303" pitchFamily="18" charset="0"/>
              </a:rPr>
              <a:t>The survey shows that reports of anxiety disorder symptoms were about three times those reported in the second quarter of 2019 (25.5% versus 8.1%), and depressive disorder was about four times that reported in Q2 2019 (24.3% versus 6.5%). CDC also said 13.3% (versus 11.2%) of respondents reported starting or increasing substance abuse (including drugs and alcohol).</a:t>
            </a:r>
          </a:p>
          <a:p>
            <a:pPr algn="l"/>
            <a:endParaRPr lang="en-US" sz="1200" b="0" i="0" dirty="0">
              <a:solidFill>
                <a:srgbClr val="222222"/>
              </a:solidFill>
              <a:effectLst/>
              <a:latin typeface="Georgia" panose="02040502050405020303" pitchFamily="18" charset="0"/>
            </a:endParaRPr>
          </a:p>
          <a:p>
            <a:pPr algn="l"/>
            <a:r>
              <a:rPr lang="en-US" sz="1200" b="0" i="0" dirty="0">
                <a:solidFill>
                  <a:srgbClr val="222222"/>
                </a:solidFill>
                <a:effectLst/>
                <a:latin typeface="Georgia" panose="02040502050405020303" pitchFamily="18" charset="0"/>
              </a:rPr>
              <a:t>In addition, more than twice as many respondents reported serious consideration of suicide in the previous 30 days than did adults in the U.S. in 2018, referring to the previous 12 months (10.7% versus 4.3%).</a:t>
            </a:r>
            <a:endParaRPr lang="en-US" sz="1000" kern="1200" dirty="0">
              <a:solidFill>
                <a:schemeClr val="tx1"/>
              </a:solidFill>
              <a:effectLst/>
              <a:latin typeface="+mn-lt"/>
              <a:ea typeface="+mn-ea"/>
              <a:cs typeface="+mn-cs"/>
            </a:endParaRPr>
          </a:p>
          <a:p>
            <a:pPr marL="0" lvl="0" indent="0">
              <a:buFont typeface="Arial" panose="020B0604020202020204" pitchFamily="34" charset="0"/>
              <a:buNone/>
            </a:pPr>
            <a:endParaRPr lang="en-US" sz="1000" kern="1200" dirty="0">
              <a:solidFill>
                <a:schemeClr val="tx1"/>
              </a:solidFill>
              <a:effectLst/>
              <a:latin typeface="+mn-lt"/>
              <a:ea typeface="+mn-ea"/>
              <a:cs typeface="+mn-cs"/>
            </a:endParaRPr>
          </a:p>
          <a:p>
            <a:pPr marL="0" lvl="0" indent="0">
              <a:buFont typeface="Arial" panose="020B0604020202020204" pitchFamily="34" charset="0"/>
              <a:buNone/>
            </a:pPr>
            <a:r>
              <a:rPr lang="en-US" sz="1000" kern="1200" dirty="0">
                <a:solidFill>
                  <a:schemeClr val="tx1"/>
                </a:solidFill>
                <a:effectLst/>
                <a:latin typeface="+mn-lt"/>
                <a:ea typeface="+mn-ea"/>
                <a:cs typeface="+mn-cs"/>
              </a:rPr>
              <a:t>Atop of these statistics, there was an increase of 32% for nonprescribed fentanyl, 20% for methamphetamine, 12.5% for heroin and 10% for cocaine, accompanied by an 18% increase in suspected drug overdoses. </a:t>
            </a:r>
          </a:p>
          <a:p>
            <a:pPr marL="0" lvl="0" indent="0">
              <a:buFont typeface="Arial" panose="020B0604020202020204" pitchFamily="34" charset="0"/>
              <a:buNone/>
            </a:pPr>
            <a:endParaRPr lang="en-US" sz="1000" kern="1200" dirty="0">
              <a:solidFill>
                <a:schemeClr val="tx1"/>
              </a:solidFill>
              <a:effectLst/>
              <a:latin typeface="+mn-lt"/>
              <a:ea typeface="+mn-ea"/>
              <a:cs typeface="+mn-cs"/>
            </a:endParaRPr>
          </a:p>
          <a:p>
            <a:pPr marL="0" lvl="0" indent="0">
              <a:buFont typeface="Arial" panose="020B0604020202020204" pitchFamily="34" charset="0"/>
              <a:buNone/>
            </a:pPr>
            <a:r>
              <a:rPr lang="en-US" sz="1000" kern="1200" dirty="0">
                <a:solidFill>
                  <a:schemeClr val="tx1"/>
                </a:solidFill>
                <a:effectLst/>
                <a:latin typeface="+mn-lt"/>
                <a:ea typeface="+mn-ea"/>
                <a:cs typeface="+mn-cs"/>
              </a:rPr>
              <a:t>https://www.ehstoday.com/covid19/article/21139889/drug-abuse-on-the-rise-because-of-the-coronavirus </a:t>
            </a:r>
          </a:p>
        </p:txBody>
      </p:sp>
      <p:sp>
        <p:nvSpPr>
          <p:cNvPr id="4" name="Slide Number Placeholder 3"/>
          <p:cNvSpPr>
            <a:spLocks noGrp="1"/>
          </p:cNvSpPr>
          <p:nvPr>
            <p:ph type="sldNum" sz="quarter" idx="10"/>
          </p:nvPr>
        </p:nvSpPr>
        <p:spPr/>
        <p:txBody>
          <a:bodyPr/>
          <a:lstStyle/>
          <a:p>
            <a:fld id="{909047AB-ED9C-2B4A-ABCF-F8C381864DE5}" type="slidenum">
              <a:rPr lang="en-US" smtClean="0"/>
              <a:pPr/>
              <a:t>20</a:t>
            </a:fld>
            <a:endParaRPr lang="en-US" dirty="0"/>
          </a:p>
        </p:txBody>
      </p:sp>
    </p:spTree>
    <p:extLst>
      <p:ext uri="{BB962C8B-B14F-4D97-AF65-F5344CB8AC3E}">
        <p14:creationId xmlns:p14="http://schemas.microsoft.com/office/powerpoint/2010/main" val="1541706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have treatment of behavioral health correct; those that are treated should be treated differently, others that aren’t treated for behavioral health issues should be treated for it.</a:t>
            </a:r>
          </a:p>
          <a:p>
            <a:r>
              <a:rPr lang="en-US" dirty="0"/>
              <a:t>Quick stats:</a:t>
            </a:r>
          </a:p>
          <a:p>
            <a:r>
              <a:rPr lang="en-US" dirty="0"/>
              <a:t>1. Youth mental health is worsening – 9.7% have severe major depression</a:t>
            </a:r>
          </a:p>
          <a:p>
            <a:r>
              <a:rPr lang="en-US" dirty="0"/>
              <a:t>2. Even before COVID, the prevalence of mental illness among adults was increasing – 19% experienced a mental illness</a:t>
            </a:r>
          </a:p>
          <a:p>
            <a:r>
              <a:rPr lang="en-US" dirty="0"/>
              <a:t>3. Suicidal ideation among adults is increasing – increasing .15% YoY</a:t>
            </a:r>
          </a:p>
          <a:p>
            <a:r>
              <a:rPr lang="en-US" dirty="0"/>
              <a:t>4. There is unmet need for mental health treatment among youth and adults – 60% do not receive treatment </a:t>
            </a:r>
          </a:p>
          <a:p>
            <a:r>
              <a:rPr lang="en-US" dirty="0"/>
              <a:t>5. The percentage of people with mental illness who are uninsured increased for the first time since the ACA – 10.8% are uninsured</a:t>
            </a:r>
          </a:p>
          <a:p>
            <a:endParaRPr lang="en-US" dirty="0"/>
          </a:p>
          <a:p>
            <a:r>
              <a:rPr lang="en-US" dirty="0"/>
              <a:t>50 years from now we want our kids to look back and know we worked to advance behavioral health</a:t>
            </a:r>
          </a:p>
          <a:p>
            <a:endParaRPr lang="en-US" dirty="0"/>
          </a:p>
          <a:p>
            <a:r>
              <a:rPr lang="en-US" dirty="0"/>
              <a:t>https://www.mhanational.org/issues/state-mental-health-america</a:t>
            </a:r>
          </a:p>
        </p:txBody>
      </p:sp>
      <p:sp>
        <p:nvSpPr>
          <p:cNvPr id="4" name="Slide Number Placeholder 3"/>
          <p:cNvSpPr>
            <a:spLocks noGrp="1"/>
          </p:cNvSpPr>
          <p:nvPr>
            <p:ph type="sldNum" sz="quarter" idx="5"/>
          </p:nvPr>
        </p:nvSpPr>
        <p:spPr/>
        <p:txBody>
          <a:bodyPr/>
          <a:lstStyle/>
          <a:p>
            <a:fld id="{F7DF604D-C3B7-41B7-992A-9AD867AC1F65}" type="slidenum">
              <a:rPr lang="en-US" smtClean="0"/>
              <a:pPr/>
              <a:t>21</a:t>
            </a:fld>
            <a:endParaRPr lang="en-US" dirty="0"/>
          </a:p>
        </p:txBody>
      </p:sp>
    </p:spTree>
    <p:extLst>
      <p:ext uri="{BB962C8B-B14F-4D97-AF65-F5344CB8AC3E}">
        <p14:creationId xmlns:p14="http://schemas.microsoft.com/office/powerpoint/2010/main" val="4016071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the US stack up against the world in healthcare? </a:t>
            </a:r>
          </a:p>
          <a:p>
            <a:pPr marL="171450" indent="-171450">
              <a:buFont typeface="Arial" panose="020B0604020202020204" pitchFamily="34" charset="0"/>
              <a:buChar char="•"/>
            </a:pPr>
            <a:r>
              <a:rPr lang="en-US" dirty="0"/>
              <a:t>The US spends more on healthcare per person than any other wealthy country. </a:t>
            </a:r>
          </a:p>
          <a:p>
            <a:pPr marL="171450" indent="-171450">
              <a:buFont typeface="Arial" panose="020B0604020202020204" pitchFamily="34" charset="0"/>
              <a:buChar char="•"/>
            </a:pPr>
            <a:r>
              <a:rPr lang="en-US" dirty="0"/>
              <a:t>Although the united states spends more on healthcare than other developed countries, its health outcomes are generally not any better. In fact, the US actually performs worse in some common health metrics like life expectancy, infant mortality, and unmanaged diabetes.</a:t>
            </a:r>
          </a:p>
          <a:p>
            <a:pPr marL="171450" indent="-171450">
              <a:buFont typeface="Arial" panose="020B0604020202020204" pitchFamily="34" charset="0"/>
              <a:buChar char="•"/>
            </a:pPr>
            <a:r>
              <a:rPr lang="en-US" dirty="0"/>
              <a:t>Healthcare spending is typically driven by utilization; however, the US defies this by using price as the primary driver of healthcare cost differences amongst other wealthy nations. Additionally, the US spends up to $937/person, or four times more than the global average on administrative costs. Meanwhile, the US only spends $516/person on long term healthcare. </a:t>
            </a:r>
          </a:p>
          <a:p>
            <a:pPr marL="171450" indent="-171450">
              <a:buFont typeface="Arial" panose="020B0604020202020204" pitchFamily="34" charset="0"/>
              <a:buChar char="•"/>
            </a:pPr>
            <a:r>
              <a:rPr lang="en-US" dirty="0"/>
              <a:t>Even worse, our younger generations are getting sicker much sooner. A 2019 BCBS study showed that millennials have a significantly higher incidence of 8 out of the top 10 health conditions, with depression, hypertension, hyperactivity, type II diabetes, and tobacco use showing the largest increases. </a:t>
            </a:r>
          </a:p>
          <a:p>
            <a:pPr marL="628650" lvl="1" indent="-171450">
              <a:buFont typeface="Arial" panose="020B0604020202020204" pitchFamily="34" charset="0"/>
              <a:buChar char="•"/>
            </a:pPr>
            <a:r>
              <a:rPr lang="en-US" dirty="0"/>
              <a:t>These findings can reduce the quality of life and life </a:t>
            </a:r>
            <a:r>
              <a:rPr lang="en-US" dirty="0" err="1"/>
              <a:t>expentancy</a:t>
            </a:r>
            <a:r>
              <a:rPr lang="en-US" dirty="0"/>
              <a:t> of our younger generations, something we need to focus on and fix immediately for following generations of kids. </a:t>
            </a:r>
          </a:p>
          <a:p>
            <a:endParaRPr lang="en-US" dirty="0"/>
          </a:p>
          <a:p>
            <a:r>
              <a:rPr lang="en-US" dirty="0"/>
              <a:t>https://www.pgpf.org/blog/2020/07/how-does-the-us-healthcare-system-compare-to-other-countries </a:t>
            </a:r>
          </a:p>
          <a:p>
            <a:r>
              <a:rPr lang="en-US" dirty="0"/>
              <a:t>https://www.advisory.com/daily-briefing/2019/04/26/millennial-health</a:t>
            </a:r>
          </a:p>
        </p:txBody>
      </p:sp>
      <p:sp>
        <p:nvSpPr>
          <p:cNvPr id="4" name="Slide Number Placeholder 3"/>
          <p:cNvSpPr>
            <a:spLocks noGrp="1"/>
          </p:cNvSpPr>
          <p:nvPr>
            <p:ph type="sldNum" sz="quarter" idx="5"/>
          </p:nvPr>
        </p:nvSpPr>
        <p:spPr/>
        <p:txBody>
          <a:bodyPr/>
          <a:lstStyle/>
          <a:p>
            <a:fld id="{F7DF604D-C3B7-41B7-992A-9AD867AC1F65}" type="slidenum">
              <a:rPr lang="en-US" smtClean="0"/>
              <a:pPr/>
              <a:t>22</a:t>
            </a:fld>
            <a:endParaRPr lang="en-US" dirty="0"/>
          </a:p>
        </p:txBody>
      </p:sp>
    </p:spTree>
    <p:extLst>
      <p:ext uri="{BB962C8B-B14F-4D97-AF65-F5344CB8AC3E}">
        <p14:creationId xmlns:p14="http://schemas.microsoft.com/office/powerpoint/2010/main" val="1015872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Equity – no matter who pays for it, we know we can and should do better.  No reason for poor outcomes in the US.  </a:t>
            </a:r>
          </a:p>
          <a:p>
            <a:r>
              <a:rPr lang="en-US" dirty="0"/>
              <a:t>Combine to reduce the trillion in healthcare waste</a:t>
            </a:r>
          </a:p>
          <a:p>
            <a:r>
              <a:rPr lang="en-US" dirty="0"/>
              <a:t>Existing and emerging technologies - think bots and robots, and also genomics and therapeutics, will radically increase the effectiveness of our healthcare</a:t>
            </a:r>
          </a:p>
        </p:txBody>
      </p:sp>
      <p:sp>
        <p:nvSpPr>
          <p:cNvPr id="4" name="Slide Number Placeholder 3"/>
          <p:cNvSpPr>
            <a:spLocks noGrp="1"/>
          </p:cNvSpPr>
          <p:nvPr>
            <p:ph type="sldNum" sz="quarter" idx="5"/>
          </p:nvPr>
        </p:nvSpPr>
        <p:spPr/>
        <p:txBody>
          <a:bodyPr/>
          <a:lstStyle/>
          <a:p>
            <a:fld id="{F7DF604D-C3B7-41B7-992A-9AD867AC1F65}" type="slidenum">
              <a:rPr lang="en-US" smtClean="0"/>
              <a:pPr/>
              <a:t>25</a:t>
            </a:fld>
            <a:endParaRPr lang="en-US" dirty="0"/>
          </a:p>
        </p:txBody>
      </p:sp>
    </p:spTree>
    <p:extLst>
      <p:ext uri="{BB962C8B-B14F-4D97-AF65-F5344CB8AC3E}">
        <p14:creationId xmlns:p14="http://schemas.microsoft.com/office/powerpoint/2010/main" val="3954651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in my career, it was an arms race – devices (stents and CT scanners), pharma, and more</a:t>
            </a:r>
          </a:p>
          <a:p>
            <a:r>
              <a:rPr lang="en-US" dirty="0"/>
              <a:t>Then it shifted to systems, moving care from the higher cost inpatient areas</a:t>
            </a:r>
          </a:p>
          <a:p>
            <a:r>
              <a:rPr lang="en-US" dirty="0"/>
              <a:t>Now was know and can act on the root causes of health, address the non-medical needs that determine our health future.  Zip code matters more than genetic code.</a:t>
            </a:r>
          </a:p>
        </p:txBody>
      </p:sp>
      <p:sp>
        <p:nvSpPr>
          <p:cNvPr id="4" name="Slide Number Placeholder 3"/>
          <p:cNvSpPr>
            <a:spLocks noGrp="1"/>
          </p:cNvSpPr>
          <p:nvPr>
            <p:ph type="sldNum" sz="quarter" idx="5"/>
          </p:nvPr>
        </p:nvSpPr>
        <p:spPr/>
        <p:txBody>
          <a:bodyPr/>
          <a:lstStyle/>
          <a:p>
            <a:fld id="{F7DF604D-C3B7-41B7-992A-9AD867AC1F65}" type="slidenum">
              <a:rPr lang="en-US" smtClean="0"/>
              <a:pPr/>
              <a:t>26</a:t>
            </a:fld>
            <a:endParaRPr lang="en-US" dirty="0"/>
          </a:p>
        </p:txBody>
      </p:sp>
    </p:spTree>
    <p:extLst>
      <p:ext uri="{BB962C8B-B14F-4D97-AF65-F5344CB8AC3E}">
        <p14:creationId xmlns:p14="http://schemas.microsoft.com/office/powerpoint/2010/main" val="1720686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grandparents and great grandparents were from the east side of Cleveland.  After moving from Italy to mine coal in West Virginia and Pennsylvania, they quickly made their way to Ohio for factory jobs and a better life during the depression.  Things took a turn for the worse when WWII began, and my 17 year old grandfather forged his father’s signature to join the Navy in the South Pacific.  My great grandmother was a single mother of two at a time when that socially and financially infeasible.  She worked her way up from doing laundry for physicians and professors in Cleveland’s Murray Hill neighborhood where both University Hospitals and Cleveland Clinic are located to a job in Roosevelt’s WPA, then her final job as a drill press operator for Tapco before the war started.  When my grandfather and his four other brothers returned from the war, they all took jobs in the factories that were expanding or starting to support the rebuilding of the entire world.  </a:t>
            </a:r>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2</a:t>
            </a:fld>
            <a:endParaRPr lang="en-US" dirty="0"/>
          </a:p>
        </p:txBody>
      </p:sp>
    </p:spTree>
    <p:extLst>
      <p:ext uri="{BB962C8B-B14F-4D97-AF65-F5344CB8AC3E}">
        <p14:creationId xmlns:p14="http://schemas.microsoft.com/office/powerpoint/2010/main" val="3342571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the robots – we very nearly have the flying cars.  </a:t>
            </a:r>
          </a:p>
        </p:txBody>
      </p:sp>
      <p:sp>
        <p:nvSpPr>
          <p:cNvPr id="4" name="Slide Number Placeholder 3"/>
          <p:cNvSpPr>
            <a:spLocks noGrp="1"/>
          </p:cNvSpPr>
          <p:nvPr>
            <p:ph type="sldNum" sz="quarter" idx="5"/>
          </p:nvPr>
        </p:nvSpPr>
        <p:spPr/>
        <p:txBody>
          <a:bodyPr/>
          <a:lstStyle/>
          <a:p>
            <a:fld id="{F7DF604D-C3B7-41B7-992A-9AD867AC1F65}" type="slidenum">
              <a:rPr lang="en-US" smtClean="0"/>
              <a:pPr/>
              <a:t>27</a:t>
            </a:fld>
            <a:endParaRPr lang="en-US" dirty="0"/>
          </a:p>
        </p:txBody>
      </p:sp>
    </p:spTree>
    <p:extLst>
      <p:ext uri="{BB962C8B-B14F-4D97-AF65-F5344CB8AC3E}">
        <p14:creationId xmlns:p14="http://schemas.microsoft.com/office/powerpoint/2010/main" val="3990459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28</a:t>
            </a:fld>
            <a:endParaRPr lang="en-US" dirty="0"/>
          </a:p>
        </p:txBody>
      </p:sp>
    </p:spTree>
    <p:extLst>
      <p:ext uri="{BB962C8B-B14F-4D97-AF65-F5344CB8AC3E}">
        <p14:creationId xmlns:p14="http://schemas.microsoft.com/office/powerpoint/2010/main" val="3359818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legacy – a big world centered around our loved ones</a:t>
            </a:r>
          </a:p>
          <a:p>
            <a:r>
              <a:rPr lang="en-US" dirty="0"/>
              <a:t>Sustainability supported with little to no commute</a:t>
            </a:r>
          </a:p>
          <a:p>
            <a:r>
              <a:rPr lang="en-US" dirty="0"/>
              <a:t>	Dutch government demanding move to home care to support sustainability</a:t>
            </a:r>
          </a:p>
        </p:txBody>
      </p:sp>
      <p:sp>
        <p:nvSpPr>
          <p:cNvPr id="4" name="Slide Number Placeholder 3"/>
          <p:cNvSpPr>
            <a:spLocks noGrp="1"/>
          </p:cNvSpPr>
          <p:nvPr>
            <p:ph type="sldNum" sz="quarter" idx="5"/>
          </p:nvPr>
        </p:nvSpPr>
        <p:spPr/>
        <p:txBody>
          <a:bodyPr/>
          <a:lstStyle/>
          <a:p>
            <a:fld id="{F7DF604D-C3B7-41B7-992A-9AD867AC1F65}" type="slidenum">
              <a:rPr lang="en-US" smtClean="0"/>
              <a:pPr/>
              <a:t>29</a:t>
            </a:fld>
            <a:endParaRPr lang="en-US" dirty="0"/>
          </a:p>
        </p:txBody>
      </p:sp>
    </p:spTree>
    <p:extLst>
      <p:ext uri="{BB962C8B-B14F-4D97-AF65-F5344CB8AC3E}">
        <p14:creationId xmlns:p14="http://schemas.microsoft.com/office/powerpoint/2010/main" val="1075851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Travel occasionally, not constantly</a:t>
            </a:r>
          </a:p>
          <a:p>
            <a:r>
              <a:rPr lang="en-US" dirty="0"/>
              <a:t>Efficiency can deliver strong, healthy families, which is the foundation on which we’ll build for the future.  </a:t>
            </a:r>
          </a:p>
        </p:txBody>
      </p:sp>
      <p:sp>
        <p:nvSpPr>
          <p:cNvPr id="4" name="Slide Number Placeholder 3"/>
          <p:cNvSpPr>
            <a:spLocks noGrp="1"/>
          </p:cNvSpPr>
          <p:nvPr>
            <p:ph type="sldNum" sz="quarter" idx="5"/>
          </p:nvPr>
        </p:nvSpPr>
        <p:spPr/>
        <p:txBody>
          <a:bodyPr/>
          <a:lstStyle/>
          <a:p>
            <a:fld id="{F7DF604D-C3B7-41B7-992A-9AD867AC1F65}" type="slidenum">
              <a:rPr lang="en-US" smtClean="0"/>
              <a:pPr/>
              <a:t>30</a:t>
            </a:fld>
            <a:endParaRPr lang="en-US" dirty="0"/>
          </a:p>
        </p:txBody>
      </p:sp>
    </p:spTree>
    <p:extLst>
      <p:ext uri="{BB962C8B-B14F-4D97-AF65-F5344CB8AC3E}">
        <p14:creationId xmlns:p14="http://schemas.microsoft.com/office/powerpoint/2010/main" val="595561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err="1">
                <a:solidFill>
                  <a:schemeClr val="tx1"/>
                </a:solidFill>
                <a:effectLst/>
                <a:latin typeface="+mn-lt"/>
                <a:ea typeface="+mn-ea"/>
                <a:cs typeface="+mn-cs"/>
              </a:rPr>
              <a:t>Slido</a:t>
            </a:r>
            <a:r>
              <a:rPr lang="en-US" sz="1000" kern="1200" dirty="0">
                <a:solidFill>
                  <a:schemeClr val="tx1"/>
                </a:solidFill>
                <a:effectLst/>
                <a:latin typeface="+mn-lt"/>
                <a:ea typeface="+mn-ea"/>
                <a:cs typeface="+mn-cs"/>
              </a:rPr>
              <a:t>: info@healthbox.com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PW: Password1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31</a:t>
            </a:fld>
            <a:endParaRPr lang="en-US" dirty="0"/>
          </a:p>
        </p:txBody>
      </p:sp>
    </p:spTree>
    <p:extLst>
      <p:ext uri="{BB962C8B-B14F-4D97-AF65-F5344CB8AC3E}">
        <p14:creationId xmlns:p14="http://schemas.microsoft.com/office/powerpoint/2010/main" val="932622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 rebuild went exceedingly well.  By the 60s, my grandfather had moved to the suburbs and bought one of the first Mustangs and color TVs.  America was also leading with technological and societal change, making good on the promise of a free society and leading the world in so many ways.  </a:t>
            </a:r>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3</a:t>
            </a:fld>
            <a:endParaRPr lang="en-US" dirty="0"/>
          </a:p>
        </p:txBody>
      </p:sp>
    </p:spTree>
    <p:extLst>
      <p:ext uri="{BB962C8B-B14F-4D97-AF65-F5344CB8AC3E}">
        <p14:creationId xmlns:p14="http://schemas.microsoft.com/office/powerpoint/2010/main" val="3337692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seen significant improvement since 1940 in global poverty, education, literacy, democracy, vaccinations, and child mortality rates. Even with this success, however, there is still large room for improvement. 1 out of 10 people still live in extreme poverty today. </a:t>
            </a:r>
          </a:p>
          <a:p>
            <a:endParaRPr lang="en-US" dirty="0"/>
          </a:p>
          <a:p>
            <a:r>
              <a:rPr lang="en-US" dirty="0"/>
              <a:t>More than 9 out of 10 people do not think that the world is getting better, even though empirical evidence points otherwise. An understanding that knowing we have come a long way in improving living conditions and the notion that our work is worthwhile to us is a necessary condition for self-improvement, and we can continue to get better as a human race. </a:t>
            </a:r>
          </a:p>
          <a:p>
            <a:endParaRPr lang="en-US" dirty="0"/>
          </a:p>
          <a:p>
            <a:r>
              <a:rPr lang="en-US" dirty="0"/>
              <a:t>https://ourworldindata.org/a-history-of-global-living-conditions-in-5-charts</a:t>
            </a:r>
          </a:p>
        </p:txBody>
      </p:sp>
      <p:sp>
        <p:nvSpPr>
          <p:cNvPr id="4" name="Slide Number Placeholder 3"/>
          <p:cNvSpPr>
            <a:spLocks noGrp="1"/>
          </p:cNvSpPr>
          <p:nvPr>
            <p:ph type="sldNum" sz="quarter" idx="5"/>
          </p:nvPr>
        </p:nvSpPr>
        <p:spPr/>
        <p:txBody>
          <a:bodyPr/>
          <a:lstStyle/>
          <a:p>
            <a:fld id="{F7DF604D-C3B7-41B7-992A-9AD867AC1F65}" type="slidenum">
              <a:rPr lang="en-US" smtClean="0"/>
              <a:pPr/>
              <a:t>4</a:t>
            </a:fld>
            <a:endParaRPr lang="en-US" dirty="0"/>
          </a:p>
        </p:txBody>
      </p:sp>
    </p:spTree>
    <p:extLst>
      <p:ext uri="{BB962C8B-B14F-4D97-AF65-F5344CB8AC3E}">
        <p14:creationId xmlns:p14="http://schemas.microsoft.com/office/powerpoint/2010/main" val="3854795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was unprepared</a:t>
            </a:r>
          </a:p>
          <a:p>
            <a:r>
              <a:rPr lang="en-US" dirty="0"/>
              <a:t>Exposed the flaws of a decentralized, private health system in the US</a:t>
            </a:r>
          </a:p>
          <a:p>
            <a:r>
              <a:rPr lang="en-US" dirty="0"/>
              <a:t>Globalization mostly helps, but sometimes hurt – lack of trust and transparency</a:t>
            </a:r>
          </a:p>
        </p:txBody>
      </p:sp>
      <p:sp>
        <p:nvSpPr>
          <p:cNvPr id="4" name="Slide Number Placeholder 3"/>
          <p:cNvSpPr>
            <a:spLocks noGrp="1"/>
          </p:cNvSpPr>
          <p:nvPr>
            <p:ph type="sldNum" sz="quarter" idx="5"/>
          </p:nvPr>
        </p:nvSpPr>
        <p:spPr/>
        <p:txBody>
          <a:bodyPr/>
          <a:lstStyle/>
          <a:p>
            <a:fld id="{F7DF604D-C3B7-41B7-992A-9AD867AC1F65}" type="slidenum">
              <a:rPr lang="en-US" smtClean="0"/>
              <a:pPr/>
              <a:t>5</a:t>
            </a:fld>
            <a:endParaRPr lang="en-US" dirty="0"/>
          </a:p>
        </p:txBody>
      </p:sp>
    </p:spTree>
    <p:extLst>
      <p:ext uri="{BB962C8B-B14F-4D97-AF65-F5344CB8AC3E}">
        <p14:creationId xmlns:p14="http://schemas.microsoft.com/office/powerpoint/2010/main" val="1843865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delete out the text here</a:t>
            </a:r>
          </a:p>
        </p:txBody>
      </p:sp>
      <p:sp>
        <p:nvSpPr>
          <p:cNvPr id="4" name="Slide Number Placeholder 3"/>
          <p:cNvSpPr>
            <a:spLocks noGrp="1"/>
          </p:cNvSpPr>
          <p:nvPr>
            <p:ph type="sldNum" sz="quarter" idx="5"/>
          </p:nvPr>
        </p:nvSpPr>
        <p:spPr/>
        <p:txBody>
          <a:bodyPr/>
          <a:lstStyle/>
          <a:p>
            <a:fld id="{F7DF604D-C3B7-41B7-992A-9AD867AC1F65}" type="slidenum">
              <a:rPr lang="en-US" smtClean="0"/>
              <a:pPr/>
              <a:t>6</a:t>
            </a:fld>
            <a:endParaRPr lang="en-US" dirty="0"/>
          </a:p>
        </p:txBody>
      </p:sp>
    </p:spTree>
    <p:extLst>
      <p:ext uri="{BB962C8B-B14F-4D97-AF65-F5344CB8AC3E}">
        <p14:creationId xmlns:p14="http://schemas.microsoft.com/office/powerpoint/2010/main" val="3805862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a:xfrm>
            <a:off x="735012" y="4518025"/>
            <a:ext cx="5632450" cy="169277"/>
          </a:xfrm>
        </p:spPr>
        <p:txBody>
          <a:bodyPr/>
          <a:lstStyle/>
          <a:p>
            <a:pPr marL="171450" indent="-171450">
              <a:buFontTx/>
              <a:buChar char="-"/>
            </a:pPr>
            <a:r>
              <a:rPr lang="en-US" dirty="0"/>
              <a:t>Background on figures:</a:t>
            </a:r>
          </a:p>
          <a:p>
            <a:pPr marL="628650" lvl="1" indent="-171450">
              <a:buFontTx/>
              <a:buChar char="-"/>
            </a:pPr>
            <a:r>
              <a:rPr lang="en-US" b="1" dirty="0"/>
              <a:t>600K annual hours</a:t>
            </a:r>
            <a:r>
              <a:rPr lang="en-US" dirty="0"/>
              <a:t>: no. of hours members and others participating in CE spend viewing educational content, e.g., in HIMSS Learning Center (live, on-demand, archived conference content), community-based live/on-demand content (e.g., Emerging Healthcare Leaders Community), content offered through prof. dev. partners (e.g., Bellevue College, Carnegie Mellon, National Ming Yang University); TIGER Virtual Learning Platform, HIMSS TV, etc. </a:t>
            </a:r>
          </a:p>
          <a:p>
            <a:pPr marL="628650" lvl="1" indent="-171450">
              <a:buFontTx/>
              <a:buChar char="-"/>
            </a:pPr>
            <a:r>
              <a:rPr lang="en-US" b="1" dirty="0"/>
              <a:t>830M patients</a:t>
            </a:r>
            <a:r>
              <a:rPr lang="en-US" dirty="0"/>
              <a:t>: </a:t>
            </a:r>
            <a:r>
              <a:rPr lang="en-US" sz="1200" kern="1200" dirty="0">
                <a:solidFill>
                  <a:schemeClr val="tx1"/>
                </a:solidFill>
                <a:effectLst/>
                <a:latin typeface="+mn-lt"/>
                <a:ea typeface="+mn-ea"/>
                <a:cs typeface="+mn-cs"/>
              </a:rPr>
              <a:t>calculated by taking the population in the market surrounding the hospitals that take part in HIMSS Analytics Maturity Models programs. This is not to say that this is the actual number of patients treated, it's the potential to treat and the assumption that one hospital's performance impacts its nearby hospital's performance. [Taken from HIMSS Analytics marketing slide]</a:t>
            </a:r>
            <a:endParaRPr lang="en-US" dirty="0"/>
          </a:p>
          <a:p>
            <a:endParaRPr lang="en-US" dirty="0"/>
          </a:p>
          <a:p>
            <a:pPr marL="171450" indent="-171450">
              <a:buFontTx/>
              <a:buChar char="-"/>
            </a:pPr>
            <a:r>
              <a:rPr lang="en-US" dirty="0"/>
              <a:t>HIMSS is a leading convener in digital health, bringing together tens of thousands of members, affiliates, and followers around the world </a:t>
            </a:r>
          </a:p>
          <a:p>
            <a:pPr marL="171450" indent="-171450">
              <a:buFontTx/>
              <a:buChar char="-"/>
            </a:pPr>
            <a:endParaRPr lang="en-US" dirty="0"/>
          </a:p>
          <a:p>
            <a:pPr marL="171450" indent="-171450">
              <a:buFontTx/>
              <a:buChar char="-"/>
            </a:pPr>
            <a:r>
              <a:rPr lang="en-US" dirty="0"/>
              <a:t>This scale allows HIMSS to connect members and partners within the digital health ecosystem in a way no other organization can</a:t>
            </a:r>
          </a:p>
          <a:p>
            <a:pPr marL="171450" indent="-171450">
              <a:buFontTx/>
              <a:buChar char="-"/>
            </a:pPr>
            <a:endParaRPr lang="en-US" dirty="0"/>
          </a:p>
          <a:p>
            <a:pPr marL="171450" indent="-171450">
              <a:buFontTx/>
              <a:buChar char="-"/>
            </a:pPr>
            <a:r>
              <a:rPr lang="en-US" dirty="0"/>
              <a:t>While the considerable scale of the HIMSS network is a strong advantage, HIMSS key focus has always been on </a:t>
            </a:r>
            <a:r>
              <a:rPr lang="en-US" b="1" dirty="0"/>
              <a:t>delivering value to the single member</a:t>
            </a:r>
            <a:r>
              <a:rPr lang="en-US" dirty="0"/>
              <a:t>. </a:t>
            </a:r>
          </a:p>
          <a:p>
            <a:pPr marL="171450" indent="-171450">
              <a:buFontTx/>
              <a:buChar char="-"/>
            </a:pPr>
            <a:endParaRPr lang="en-US" dirty="0"/>
          </a:p>
          <a:p>
            <a:pPr marL="171450" indent="-171450">
              <a:buFontTx/>
              <a:buChar char="-"/>
            </a:pPr>
            <a:r>
              <a:rPr lang="en-US" b="0" dirty="0"/>
              <a:t>This value proposition </a:t>
            </a:r>
            <a:r>
              <a:rPr lang="en-US" dirty="0"/>
              <a:t>to members is driven by 3 core elements: thought-leadership, social networking, personal development</a:t>
            </a:r>
          </a:p>
          <a:p>
            <a:pPr marL="0" indent="0">
              <a:buFontTx/>
              <a:buNone/>
            </a:pP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 November 2020</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98327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http://www.healthbox.com/blog/how-will-covid-19-change-healthcare-over-the-next-18-to-36-months/</a:t>
            </a:r>
          </a:p>
          <a:p>
            <a:r>
              <a:rPr lang="en-US" dirty="0"/>
              <a:t>Consolidation – Intermountain and Sanford</a:t>
            </a:r>
          </a:p>
          <a:p>
            <a:r>
              <a:rPr lang="en-US" dirty="0"/>
              <a:t>Agility – who hasn’t noticed the parts of their orgs that aren’t agile?  Notice the war rooms and daily huddles – AGILE!</a:t>
            </a:r>
          </a:p>
          <a:p>
            <a:r>
              <a:rPr lang="en-US" dirty="0" err="1"/>
              <a:t>Telemed</a:t>
            </a:r>
            <a:r>
              <a:rPr lang="en-US" dirty="0"/>
              <a:t> risen, then fallen a bit, but here to stay</a:t>
            </a:r>
          </a:p>
          <a:p>
            <a:r>
              <a:rPr lang="en-US" dirty="0"/>
              <a:t>VBC is challenged but will be back, likely in new care models</a:t>
            </a:r>
          </a:p>
          <a:p>
            <a:r>
              <a:rPr lang="en-US" dirty="0"/>
              <a:t>Too early to tell on emerging care and coverage models</a:t>
            </a:r>
          </a:p>
        </p:txBody>
      </p:sp>
      <p:sp>
        <p:nvSpPr>
          <p:cNvPr id="4" name="Slide Number Placeholder 3"/>
          <p:cNvSpPr>
            <a:spLocks noGrp="1"/>
          </p:cNvSpPr>
          <p:nvPr>
            <p:ph type="sldNum" sz="quarter" idx="5"/>
          </p:nvPr>
        </p:nvSpPr>
        <p:spPr/>
        <p:txBody>
          <a:bodyPr/>
          <a:lstStyle/>
          <a:p>
            <a:fld id="{F7DF604D-C3B7-41B7-992A-9AD867AC1F65}" type="slidenum">
              <a:rPr lang="en-US" smtClean="0"/>
              <a:pPr/>
              <a:t>12</a:t>
            </a:fld>
            <a:endParaRPr lang="en-US" dirty="0"/>
          </a:p>
        </p:txBody>
      </p:sp>
    </p:spTree>
    <p:extLst>
      <p:ext uri="{BB962C8B-B14F-4D97-AF65-F5344CB8AC3E}">
        <p14:creationId xmlns:p14="http://schemas.microsoft.com/office/powerpoint/2010/main" val="672020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http://www.healthbox.com/blog/how-will-covid-19-change-healthcare-over-the-long-term/</a:t>
            </a:r>
          </a:p>
          <a:p>
            <a:r>
              <a:rPr lang="en-US" dirty="0"/>
              <a:t>Consumer expectations – consumers continue to avoid hospitals</a:t>
            </a:r>
          </a:p>
          <a:p>
            <a:r>
              <a:rPr lang="en-US" dirty="0"/>
              <a:t>New entrants – Amazon, Walmart, CVS, Walgreens, and others have all doubled down on delivering care.  Expect them to be provider of choice in rural and other underserved areas.</a:t>
            </a:r>
          </a:p>
          <a:p>
            <a:r>
              <a:rPr lang="en-US" dirty="0"/>
              <a:t>Cash is king, as always.  If you can secure a loan, you can do almost anything.</a:t>
            </a:r>
          </a:p>
          <a:p>
            <a:r>
              <a:rPr lang="en-US" dirty="0"/>
              <a:t>Pandemic preparedness – more PPE available than in spring, but unsure we can deploy it smartly.  That will change.  </a:t>
            </a:r>
          </a:p>
          <a:p>
            <a:r>
              <a:rPr lang="en-US" dirty="0"/>
              <a:t>Social Determinants – partnership w/PCCI, every large system says now is the time</a:t>
            </a:r>
          </a:p>
          <a:p>
            <a:r>
              <a:rPr lang="en-US" dirty="0"/>
              <a:t>It may not be universal coverage, but there’s an opportunity to strike a bipartisan deal that citizens will support.</a:t>
            </a:r>
          </a:p>
        </p:txBody>
      </p:sp>
      <p:sp>
        <p:nvSpPr>
          <p:cNvPr id="4" name="Slide Number Placeholder 3"/>
          <p:cNvSpPr>
            <a:spLocks noGrp="1"/>
          </p:cNvSpPr>
          <p:nvPr>
            <p:ph type="sldNum" sz="quarter" idx="5"/>
          </p:nvPr>
        </p:nvSpPr>
        <p:spPr/>
        <p:txBody>
          <a:bodyPr/>
          <a:lstStyle/>
          <a:p>
            <a:fld id="{F7DF604D-C3B7-41B7-992A-9AD867AC1F65}" type="slidenum">
              <a:rPr lang="en-US" smtClean="0"/>
              <a:pPr/>
              <a:t>13</a:t>
            </a:fld>
            <a:endParaRPr lang="en-US" dirty="0"/>
          </a:p>
        </p:txBody>
      </p:sp>
    </p:spTree>
    <p:extLst>
      <p:ext uri="{BB962C8B-B14F-4D97-AF65-F5344CB8AC3E}">
        <p14:creationId xmlns:p14="http://schemas.microsoft.com/office/powerpoint/2010/main" val="2398756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xml"/><Relationship Id="rId7" Type="http://schemas.openxmlformats.org/officeDocument/2006/relationships/image" Target="../media/image19.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Master" Target="../slideMasters/slideMaster1.xml"/><Relationship Id="rId4" Type="http://schemas.openxmlformats.org/officeDocument/2006/relationships/tags" Target="../tags/tag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solidFill>
                  <a:srgbClr val="3CD5AF"/>
                </a:solidFill>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56790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965706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744321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851500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113747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23455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792222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62519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dirty="0"/>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17" name="Rectangle 16">
            <a:extLst>
              <a:ext uri="{FF2B5EF4-FFF2-40B4-BE49-F238E27FC236}">
                <a16:creationId xmlns:a16="http://schemas.microsoft.com/office/drawing/2014/main" id="{E67B9B95-2D9C-1443-84E6-9E7AC3DB9A78}"/>
              </a:ext>
            </a:extLst>
          </p:cNvPr>
          <p:cNvSpPr/>
          <p:nvPr userDrawn="1"/>
        </p:nvSpPr>
        <p:spPr>
          <a:xfrm>
            <a:off x="189185" y="5969876"/>
            <a:ext cx="2343807" cy="809296"/>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7C403C2-B270-2D43-A8D1-A6B32C94A4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392" y="6127531"/>
            <a:ext cx="1862396" cy="465599"/>
          </a:xfrm>
          <a:prstGeom prst="rect">
            <a:avLst/>
          </a:prstGeom>
        </p:spPr>
      </p:pic>
    </p:spTree>
    <p:extLst>
      <p:ext uri="{BB962C8B-B14F-4D97-AF65-F5344CB8AC3E}">
        <p14:creationId xmlns:p14="http://schemas.microsoft.com/office/powerpoint/2010/main" val="2392630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dirty="0"/>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12" name="Rectangle 11">
            <a:extLst>
              <a:ext uri="{FF2B5EF4-FFF2-40B4-BE49-F238E27FC236}">
                <a16:creationId xmlns:a16="http://schemas.microsoft.com/office/drawing/2014/main" id="{F05EC63D-E191-E045-B067-011F88A3FFAB}"/>
              </a:ext>
            </a:extLst>
          </p:cNvPr>
          <p:cNvSpPr/>
          <p:nvPr userDrawn="1"/>
        </p:nvSpPr>
        <p:spPr>
          <a:xfrm>
            <a:off x="189185" y="6001407"/>
            <a:ext cx="2343807" cy="777765"/>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E1A7EA-F95F-5C43-B550-638E11DCA9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392" y="6127531"/>
            <a:ext cx="1862396" cy="465599"/>
          </a:xfrm>
          <a:prstGeom prst="rect">
            <a:avLst/>
          </a:prstGeom>
        </p:spPr>
      </p:pic>
    </p:spTree>
    <p:extLst>
      <p:ext uri="{BB962C8B-B14F-4D97-AF65-F5344CB8AC3E}">
        <p14:creationId xmlns:p14="http://schemas.microsoft.com/office/powerpoint/2010/main" val="383460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rgbClr val="3CD5AF"/>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7" name="Rectangle 6">
            <a:extLst>
              <a:ext uri="{FF2B5EF4-FFF2-40B4-BE49-F238E27FC236}">
                <a16:creationId xmlns:a16="http://schemas.microsoft.com/office/drawing/2014/main" id="{971BF3E3-422B-4449-BFE0-D2E89A9CA2E6}"/>
              </a:ext>
            </a:extLst>
          </p:cNvPr>
          <p:cNvSpPr/>
          <p:nvPr userDrawn="1"/>
        </p:nvSpPr>
        <p:spPr>
          <a:xfrm>
            <a:off x="189186" y="5990897"/>
            <a:ext cx="2259724" cy="788275"/>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B107271-DD70-444B-8A48-00F8E4085C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13678" y="-199624"/>
            <a:ext cx="6113805" cy="4554785"/>
          </a:xfrm>
          <a:prstGeom prst="rect">
            <a:avLst/>
          </a:prstGeom>
        </p:spPr>
      </p:pic>
      <p:pic>
        <p:nvPicPr>
          <p:cNvPr id="11" name="Picture 10">
            <a:extLst>
              <a:ext uri="{FF2B5EF4-FFF2-40B4-BE49-F238E27FC236}">
                <a16:creationId xmlns:a16="http://schemas.microsoft.com/office/drawing/2014/main" id="{2B408981-C101-C04C-8F9E-414427C902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392" y="6127531"/>
            <a:ext cx="1862396" cy="465599"/>
          </a:xfrm>
          <a:prstGeom prst="rect">
            <a:avLst/>
          </a:prstGeom>
        </p:spPr>
      </p:pic>
    </p:spTree>
    <p:extLst>
      <p:ext uri="{BB962C8B-B14F-4D97-AF65-F5344CB8AC3E}">
        <p14:creationId xmlns:p14="http://schemas.microsoft.com/office/powerpoint/2010/main" val="3117060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solidFill>
                  <a:srgbClr val="3CD5AF"/>
                </a:solidFill>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517134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5" name="Rectangle 4">
            <a:extLst>
              <a:ext uri="{FF2B5EF4-FFF2-40B4-BE49-F238E27FC236}">
                <a16:creationId xmlns:a16="http://schemas.microsoft.com/office/drawing/2014/main" id="{EE5A97B7-17D4-5C4F-98CC-A16CFAA8DC41}"/>
              </a:ext>
            </a:extLst>
          </p:cNvPr>
          <p:cNvSpPr/>
          <p:nvPr userDrawn="1"/>
        </p:nvSpPr>
        <p:spPr>
          <a:xfrm>
            <a:off x="189185" y="6043448"/>
            <a:ext cx="2343807" cy="735724"/>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0BB1DC7-5982-ED4C-BB1D-3B2707DA03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392" y="6127531"/>
            <a:ext cx="1862396" cy="465599"/>
          </a:xfrm>
          <a:prstGeom prst="rect">
            <a:avLst/>
          </a:prstGeom>
        </p:spPr>
      </p:pic>
    </p:spTree>
    <p:extLst>
      <p:ext uri="{BB962C8B-B14F-4D97-AF65-F5344CB8AC3E}">
        <p14:creationId xmlns:p14="http://schemas.microsoft.com/office/powerpoint/2010/main" val="708777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BC89BE-2CE4-7F4E-898A-3961F8591FAA}"/>
              </a:ext>
            </a:extLst>
          </p:cNvPr>
          <p:cNvPicPr>
            <a:picLocks noChangeAspect="1"/>
          </p:cNvPicPr>
          <p:nvPr userDrawn="1"/>
        </p:nvPicPr>
        <p:blipFill>
          <a:blip r:embed="rId2"/>
          <a:stretch>
            <a:fillRect/>
          </a:stretch>
        </p:blipFill>
        <p:spPr>
          <a:xfrm>
            <a:off x="1639701" y="1582505"/>
            <a:ext cx="3836670" cy="3857466"/>
          </a:xfrm>
          <a:prstGeom prst="rect">
            <a:avLst/>
          </a:prstGeom>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3CD5AF"/>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dirty="0"/>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dirty="0">
                <a:solidFill>
                  <a:srgbClr val="1E22AA"/>
                </a:solidFill>
                <a:latin typeface="Prometo Medium" panose="020B0704030203060203" pitchFamily="34" charset="0"/>
              </a:rPr>
              <a:t>“</a:t>
            </a:r>
          </a:p>
        </p:txBody>
      </p:sp>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17" name="Rectangle 16">
            <a:extLst>
              <a:ext uri="{FF2B5EF4-FFF2-40B4-BE49-F238E27FC236}">
                <a16:creationId xmlns:a16="http://schemas.microsoft.com/office/drawing/2014/main" id="{9653D0D6-A06A-3E4A-A5CF-1456CD7A2514}"/>
              </a:ext>
            </a:extLst>
          </p:cNvPr>
          <p:cNvSpPr/>
          <p:nvPr userDrawn="1"/>
        </p:nvSpPr>
        <p:spPr>
          <a:xfrm>
            <a:off x="189185" y="6011917"/>
            <a:ext cx="2343807" cy="767255"/>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672A217-2F93-9A46-9011-1E82FB55A2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392" y="6127531"/>
            <a:ext cx="1862396" cy="465599"/>
          </a:xfrm>
          <a:prstGeom prst="rect">
            <a:avLst/>
          </a:prstGeom>
        </p:spPr>
      </p:pic>
    </p:spTree>
    <p:extLst>
      <p:ext uri="{BB962C8B-B14F-4D97-AF65-F5344CB8AC3E}">
        <p14:creationId xmlns:p14="http://schemas.microsoft.com/office/powerpoint/2010/main" val="1909083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51EE26-A003-7C47-9BD9-65E5194B4C5F}"/>
              </a:ext>
            </a:extLst>
          </p:cNvPr>
          <p:cNvSpPr/>
          <p:nvPr userDrawn="1"/>
        </p:nvSpPr>
        <p:spPr>
          <a:xfrm>
            <a:off x="189186" y="6074979"/>
            <a:ext cx="1996966" cy="704193"/>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rgbClr val="3CD5AF"/>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dirty="0"/>
              <a:t>Click to edit Master title style</a:t>
            </a:r>
          </a:p>
        </p:txBody>
      </p:sp>
      <p:pic>
        <p:nvPicPr>
          <p:cNvPr id="11" name="Picture 10">
            <a:extLst>
              <a:ext uri="{FF2B5EF4-FFF2-40B4-BE49-F238E27FC236}">
                <a16:creationId xmlns:a16="http://schemas.microsoft.com/office/drawing/2014/main" id="{4A7C4C5E-E835-D74C-8A1F-1077E06291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392" y="6299247"/>
            <a:ext cx="1175532" cy="293883"/>
          </a:xfrm>
          <a:prstGeom prst="rect">
            <a:avLst/>
          </a:prstGeom>
        </p:spPr>
      </p:pic>
    </p:spTree>
    <p:extLst>
      <p:ext uri="{BB962C8B-B14F-4D97-AF65-F5344CB8AC3E}">
        <p14:creationId xmlns:p14="http://schemas.microsoft.com/office/powerpoint/2010/main" val="3980924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dirty="0"/>
              <a:t>Click To Edit Master Title Style</a:t>
            </a:r>
          </a:p>
        </p:txBody>
      </p:sp>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10" name="Rectangle 9">
            <a:extLst>
              <a:ext uri="{FF2B5EF4-FFF2-40B4-BE49-F238E27FC236}">
                <a16:creationId xmlns:a16="http://schemas.microsoft.com/office/drawing/2014/main" id="{AE6525A7-4A9E-6E43-885A-423ADC8CB219}"/>
              </a:ext>
            </a:extLst>
          </p:cNvPr>
          <p:cNvSpPr/>
          <p:nvPr userDrawn="1"/>
        </p:nvSpPr>
        <p:spPr>
          <a:xfrm>
            <a:off x="189185" y="6022428"/>
            <a:ext cx="2049517" cy="756744"/>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144C35-D8A2-6441-8956-B85CC8BA0A24}"/>
              </a:ext>
            </a:extLst>
          </p:cNvPr>
          <p:cNvSpPr/>
          <p:nvPr userDrawn="1"/>
        </p:nvSpPr>
        <p:spPr>
          <a:xfrm>
            <a:off x="189185" y="6043448"/>
            <a:ext cx="2343807" cy="735724"/>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4C47928-2615-6B45-A391-751212D9D9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392" y="6127531"/>
            <a:ext cx="1862396" cy="465599"/>
          </a:xfrm>
          <a:prstGeom prst="rect">
            <a:avLst/>
          </a:prstGeom>
        </p:spPr>
      </p:pic>
    </p:spTree>
    <p:extLst>
      <p:ext uri="{BB962C8B-B14F-4D97-AF65-F5344CB8AC3E}">
        <p14:creationId xmlns:p14="http://schemas.microsoft.com/office/powerpoint/2010/main" val="638030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842248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676304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4838948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solidFill>
                  <a:srgbClr val="3CD5AF"/>
                </a:solidFill>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556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040930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265485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a:solidFill>
                  <a:srgbClr val="3CD5AF"/>
                </a:solidFill>
                <a:latin typeface="Prometo Medium" panose="020B070403020306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dirty="0"/>
          </a:p>
        </p:txBody>
      </p:sp>
    </p:spTree>
    <p:extLst>
      <p:ext uri="{BB962C8B-B14F-4D97-AF65-F5344CB8AC3E}">
        <p14:creationId xmlns:p14="http://schemas.microsoft.com/office/powerpoint/2010/main" val="1127909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35979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51372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solidFill>
                  <a:srgbClr val="3CD5AF"/>
                </a:solidFill>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514600"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4302" y="1633719"/>
            <a:ext cx="2064897" cy="4209756"/>
          </a:xfrm>
          <a:prstGeom prst="rect">
            <a:avLst/>
          </a:prstGeom>
        </p:spPr>
      </p:pic>
      <p:sp>
        <p:nvSpPr>
          <p:cNvPr id="8" name="Picture Placeholder 4"/>
          <p:cNvSpPr>
            <a:spLocks noGrp="1"/>
          </p:cNvSpPr>
          <p:nvPr>
            <p:ph type="pic" sz="quarter" idx="14"/>
          </p:nvPr>
        </p:nvSpPr>
        <p:spPr>
          <a:xfrm>
            <a:off x="4368800"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401012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997" y="465318"/>
            <a:ext cx="2915798" cy="5944509"/>
          </a:xfrm>
          <a:prstGeom prst="rect">
            <a:avLst/>
          </a:prstGeom>
        </p:spPr>
      </p:pic>
      <p:sp>
        <p:nvSpPr>
          <p:cNvPr id="8" name="Picture Placeholder 4"/>
          <p:cNvSpPr>
            <a:spLocks noGrp="1"/>
          </p:cNvSpPr>
          <p:nvPr>
            <p:ph type="pic" sz="quarter" idx="14"/>
          </p:nvPr>
        </p:nvSpPr>
        <p:spPr>
          <a:xfrm>
            <a:off x="47965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76413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1918893"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07664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3" y="-7716539"/>
            <a:ext cx="2935516" cy="22532368"/>
          </a:xfrm>
          <a:prstGeom prst="rect">
            <a:avLst/>
          </a:prstGeom>
        </p:spPr>
      </p:pic>
      <p:sp>
        <p:nvSpPr>
          <p:cNvPr id="11" name="Picture Placeholder 4"/>
          <p:cNvSpPr>
            <a:spLocks noGrp="1"/>
          </p:cNvSpPr>
          <p:nvPr>
            <p:ph type="pic" sz="quarter" idx="14"/>
          </p:nvPr>
        </p:nvSpPr>
        <p:spPr>
          <a:xfrm>
            <a:off x="4683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59827" y="2307032"/>
            <a:ext cx="4187371" cy="1783443"/>
          </a:xfrm>
        </p:spPr>
        <p:txBody>
          <a:bodyPr/>
          <a:lstStyle>
            <a:lvl1pPr>
              <a:lnSpc>
                <a:spcPct val="100000"/>
              </a:lnSpc>
              <a:defRPr sz="4000">
                <a:solidFill>
                  <a:srgbClr val="3CD5AF"/>
                </a:solidFill>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064379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63325" y="2307032"/>
            <a:ext cx="4187371" cy="1783443"/>
          </a:xfrm>
        </p:spPr>
        <p:txBody>
          <a:bodyPr/>
          <a:lstStyle>
            <a:lvl1pPr>
              <a:lnSpc>
                <a:spcPct val="100000"/>
              </a:lnSpc>
              <a:defRPr sz="4000">
                <a:solidFill>
                  <a:srgbClr val="3CD5AF"/>
                </a:solidFill>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6435245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solidFill>
                  <a:srgbClr val="3CD5AF"/>
                </a:solidFill>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223670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solidFill>
                  <a:srgbClr val="3CD5AF"/>
                </a:solidFill>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105272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137495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271626"/>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271626"/>
            <a:ext cx="2408238" cy="4909739"/>
          </a:xfrm>
          <a:prstGeom prst="rect">
            <a:avLst/>
          </a:prstGeom>
        </p:spPr>
      </p:pic>
      <p:sp>
        <p:nvSpPr>
          <p:cNvPr id="16" name="Picture Placeholder 4"/>
          <p:cNvSpPr>
            <a:spLocks noGrp="1"/>
          </p:cNvSpPr>
          <p:nvPr>
            <p:ph type="pic" sz="quarter" idx="15"/>
          </p:nvPr>
        </p:nvSpPr>
        <p:spPr>
          <a:xfrm>
            <a:off x="-411681"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6"/>
          </p:nvPr>
        </p:nvSpPr>
        <p:spPr>
          <a:xfrm>
            <a:off x="218838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Title 1"/>
          <p:cNvSpPr>
            <a:spLocks noGrp="1"/>
          </p:cNvSpPr>
          <p:nvPr>
            <p:ph type="title"/>
          </p:nvPr>
        </p:nvSpPr>
        <p:spPr>
          <a:xfrm>
            <a:off x="5101771" y="1171169"/>
            <a:ext cx="5401129" cy="1028700"/>
          </a:xfrm>
        </p:spPr>
        <p:txBody>
          <a:bodyPr/>
          <a:lstStyle>
            <a:lvl1pPr>
              <a:lnSpc>
                <a:spcPct val="100000"/>
              </a:lnSpc>
              <a:defRPr sz="32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10481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17893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solidFill>
                  <a:srgbClr val="3CD5AF"/>
                </a:solidFill>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6286934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solidFill>
                  <a:srgbClr val="3CD5AF"/>
                </a:solidFill>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3952237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Custom">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8E68316-44EF-4183-8BED-DBA0216D42C6}"/>
              </a:ext>
            </a:extLst>
          </p:cNvPr>
          <p:cNvSpPr/>
          <p:nvPr userDrawn="1"/>
        </p:nvSpPr>
        <p:spPr>
          <a:xfrm>
            <a:off x="11432327" y="6318703"/>
            <a:ext cx="370114" cy="370114"/>
          </a:xfrm>
          <a:prstGeom prst="ellipse">
            <a:avLst/>
          </a:prstGeom>
          <a:solidFill>
            <a:srgbClr val="3CD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23"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
        <p:nvSpPr>
          <p:cNvPr id="11" name="5. Source" hidden="1">
            <a:extLst>
              <a:ext uri="{FF2B5EF4-FFF2-40B4-BE49-F238E27FC236}">
                <a16:creationId xmlns:a16="http://schemas.microsoft.com/office/drawing/2014/main" id="{88D61140-ADF7-4F00-AC7C-2787A786B422}"/>
              </a:ext>
            </a:extLst>
          </p:cNvPr>
          <p:cNvSpPr txBox="1"/>
          <p:nvPr userDrawn="1">
            <p:custDataLst>
              <p:tags r:id="rId4"/>
            </p:custDataLst>
          </p:nvPr>
        </p:nvSpPr>
        <p:spPr>
          <a:xfrm>
            <a:off x="1693737" y="6538080"/>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pic>
        <p:nvPicPr>
          <p:cNvPr id="12" name="Picture 12">
            <a:extLst>
              <a:ext uri="{FF2B5EF4-FFF2-40B4-BE49-F238E27FC236}">
                <a16:creationId xmlns:a16="http://schemas.microsoft.com/office/drawing/2014/main" id="{41C37F4B-58CD-4B46-9488-A239EE448C4F}"/>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554736" y="6402820"/>
            <a:ext cx="1048945" cy="393630"/>
          </a:xfrm>
          <a:prstGeom prst="rect">
            <a:avLst/>
          </a:prstGeom>
        </p:spPr>
      </p:pic>
      <p:sp>
        <p:nvSpPr>
          <p:cNvPr id="9" name="Slide Number Placeholder 2">
            <a:extLst>
              <a:ext uri="{FF2B5EF4-FFF2-40B4-BE49-F238E27FC236}">
                <a16:creationId xmlns:a16="http://schemas.microsoft.com/office/drawing/2014/main" id="{AA07121C-BD1A-4691-9E76-F3E1B9F78A57}"/>
              </a:ext>
            </a:extLst>
          </p:cNvPr>
          <p:cNvSpPr>
            <a:spLocks noGrp="1"/>
          </p:cNvSpPr>
          <p:nvPr>
            <p:ph type="sldNum" sz="quarter" idx="11"/>
          </p:nvPr>
        </p:nvSpPr>
        <p:spPr>
          <a:xfrm>
            <a:off x="11360517" y="6390178"/>
            <a:ext cx="513735" cy="227164"/>
          </a:xfrm>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33798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Header / Body">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497017" y="1600201"/>
            <a:ext cx="9691036" cy="4206875"/>
          </a:xfrm>
        </p:spPr>
        <p:txBody>
          <a:bodyPr/>
          <a:lstStyle>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4A45757F-05F7-6049-AF8D-6AB98180FE67}"/>
              </a:ext>
            </a:extLst>
          </p:cNvPr>
          <p:cNvSpPr>
            <a:spLocks noGrp="1"/>
          </p:cNvSpPr>
          <p:nvPr>
            <p:ph type="title"/>
          </p:nvPr>
        </p:nvSpPr>
        <p:spPr>
          <a:xfrm>
            <a:off x="854699" y="1153918"/>
            <a:ext cx="9833429" cy="1028700"/>
          </a:xfrm>
        </p:spPr>
        <p:txBody>
          <a:bodyPr/>
          <a:lstStyle>
            <a:lvl1pPr>
              <a:defRPr sz="3600">
                <a:latin typeface="Prometo Medium" panose="020B0704030203060203" pitchFamily="34" charset="0"/>
              </a:defRPr>
            </a:lvl1pPr>
          </a:lstStyle>
          <a:p>
            <a:r>
              <a:rPr lang="en-US" dirty="0"/>
              <a:t>Click to edit Master title style</a:t>
            </a:r>
          </a:p>
        </p:txBody>
      </p:sp>
      <p:sp>
        <p:nvSpPr>
          <p:cNvPr id="7" name="Slide Number Placeholder 2">
            <a:extLst>
              <a:ext uri="{FF2B5EF4-FFF2-40B4-BE49-F238E27FC236}">
                <a16:creationId xmlns:a16="http://schemas.microsoft.com/office/drawing/2014/main" id="{24471209-E0EB-F94A-9E05-A43F559AF381}"/>
              </a:ext>
            </a:extLst>
          </p:cNvPr>
          <p:cNvSpPr txBox="1">
            <a:spLocks/>
          </p:cNvSpPr>
          <p:nvPr userDrawn="1"/>
        </p:nvSpPr>
        <p:spPr>
          <a:xfrm>
            <a:off x="11360517" y="63901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a:t>
            </a:fld>
            <a:endParaRPr lang="en-US"/>
          </a:p>
        </p:txBody>
      </p:sp>
    </p:spTree>
    <p:extLst>
      <p:ext uri="{BB962C8B-B14F-4D97-AF65-F5344CB8AC3E}">
        <p14:creationId xmlns:p14="http://schemas.microsoft.com/office/powerpoint/2010/main" val="418420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D85F0C-7AAB-894E-B3B7-DC23D109F7BA}"/>
              </a:ext>
            </a:extLst>
          </p:cNvPr>
          <p:cNvPicPr>
            <a:picLocks noChangeAspect="1"/>
          </p:cNvPicPr>
          <p:nvPr userDrawn="1"/>
        </p:nvPicPr>
        <p:blipFill>
          <a:blip r:embed="rId2"/>
          <a:stretch>
            <a:fillRect/>
          </a:stretch>
        </p:blipFill>
        <p:spPr>
          <a:xfrm>
            <a:off x="2705354" y="5125721"/>
            <a:ext cx="2501900" cy="901700"/>
          </a:xfrm>
          <a:prstGeom prst="rect">
            <a:avLst/>
          </a:prstGeom>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dirty="0">
              <a:solidFill>
                <a:schemeClr val="bg1"/>
              </a:solidFill>
            </a:endParaRPr>
          </a:p>
        </p:txBody>
      </p:sp>
    </p:spTree>
    <p:extLst>
      <p:ext uri="{BB962C8B-B14F-4D97-AF65-F5344CB8AC3E}">
        <p14:creationId xmlns:p14="http://schemas.microsoft.com/office/powerpoint/2010/main" val="4157617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781DE0-9030-724C-97C3-2C44FA4D37EE}"/>
              </a:ext>
            </a:extLst>
          </p:cNvPr>
          <p:cNvPicPr>
            <a:picLocks noChangeAspect="1"/>
          </p:cNvPicPr>
          <p:nvPr userDrawn="1"/>
        </p:nvPicPr>
        <p:blipFill>
          <a:blip r:embed="rId2"/>
          <a:stretch>
            <a:fillRect/>
          </a:stretch>
        </p:blipFill>
        <p:spPr>
          <a:xfrm>
            <a:off x="5108826" y="4553171"/>
            <a:ext cx="1941132" cy="1773623"/>
          </a:xfrm>
          <a:prstGeom prst="rect">
            <a:avLst/>
          </a:prstGeom>
        </p:spPr>
      </p:pic>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dirty="0"/>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solidFill>
                  <a:srgbClr val="3CD5AF"/>
                </a:solidFill>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521632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CB1A2F2-21D7-AE4C-9700-A898ED9C0C1F}"/>
              </a:ext>
            </a:extLst>
          </p:cNvPr>
          <p:cNvPicPr>
            <a:picLocks noChangeAspect="1"/>
          </p:cNvPicPr>
          <p:nvPr userDrawn="1"/>
        </p:nvPicPr>
        <p:blipFill>
          <a:blip r:embed="rId2"/>
          <a:stretch>
            <a:fillRect/>
          </a:stretch>
        </p:blipFill>
        <p:spPr>
          <a:xfrm>
            <a:off x="5671670" y="4912661"/>
            <a:ext cx="5418662" cy="2438398"/>
          </a:xfrm>
          <a:prstGeom prst="rect">
            <a:avLst/>
          </a:prstGeom>
        </p:spPr>
      </p:pic>
      <p:pic>
        <p:nvPicPr>
          <p:cNvPr id="11" name="Picture 10">
            <a:extLst>
              <a:ext uri="{FF2B5EF4-FFF2-40B4-BE49-F238E27FC236}">
                <a16:creationId xmlns:a16="http://schemas.microsoft.com/office/drawing/2014/main" id="{73438B90-BC2D-2746-B234-C7B68459F9AA}"/>
              </a:ext>
            </a:extLst>
          </p:cNvPr>
          <p:cNvPicPr>
            <a:picLocks noChangeAspect="1"/>
          </p:cNvPicPr>
          <p:nvPr userDrawn="1"/>
        </p:nvPicPr>
        <p:blipFill>
          <a:blip r:embed="rId2"/>
          <a:stretch>
            <a:fillRect/>
          </a:stretch>
        </p:blipFill>
        <p:spPr>
          <a:xfrm>
            <a:off x="5671670" y="2381943"/>
            <a:ext cx="5418662" cy="2438398"/>
          </a:xfrm>
          <a:prstGeom prst="rect">
            <a:avLst/>
          </a:prstGeom>
        </p:spPr>
      </p:pic>
      <p:pic>
        <p:nvPicPr>
          <p:cNvPr id="5" name="Picture 4">
            <a:extLst>
              <a:ext uri="{FF2B5EF4-FFF2-40B4-BE49-F238E27FC236}">
                <a16:creationId xmlns:a16="http://schemas.microsoft.com/office/drawing/2014/main" id="{3D2525D7-4A9F-934B-94EE-0B3CB61523FF}"/>
              </a:ext>
            </a:extLst>
          </p:cNvPr>
          <p:cNvPicPr>
            <a:picLocks noChangeAspect="1"/>
          </p:cNvPicPr>
          <p:nvPr userDrawn="1"/>
        </p:nvPicPr>
        <p:blipFill>
          <a:blip r:embed="rId2"/>
          <a:stretch>
            <a:fillRect/>
          </a:stretch>
        </p:blipFill>
        <p:spPr>
          <a:xfrm>
            <a:off x="5671670" y="-121880"/>
            <a:ext cx="5418662" cy="2438398"/>
          </a:xfrm>
          <a:prstGeom prst="rect">
            <a:avLst/>
          </a:prstGeom>
        </p:spPr>
      </p:pic>
      <p:sp>
        <p:nvSpPr>
          <p:cNvPr id="2" name="Title 1"/>
          <p:cNvSpPr>
            <a:spLocks noGrp="1"/>
          </p:cNvSpPr>
          <p:nvPr>
            <p:ph type="title" hasCustomPrompt="1"/>
          </p:nvPr>
        </p:nvSpPr>
        <p:spPr>
          <a:xfrm>
            <a:off x="846074" y="1054736"/>
            <a:ext cx="5069272" cy="1028700"/>
          </a:xfrm>
        </p:spPr>
        <p:txBody>
          <a:bodyPr/>
          <a:lstStyle>
            <a:lvl1pPr>
              <a:lnSpc>
                <a:spcPct val="100000"/>
              </a:lnSpc>
              <a:defRPr sz="3600" i="1">
                <a:solidFill>
                  <a:srgbClr val="3CD5AF"/>
                </a:solidFill>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547374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46114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solidFill>
                  <a:srgbClr val="3CD5AF"/>
                </a:solidFill>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6078133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dirty="0"/>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
        <p:nvSpPr>
          <p:cNvPr id="5" name="Oval 4"/>
          <p:cNvSpPr/>
          <p:nvPr userDrawn="1"/>
        </p:nvSpPr>
        <p:spPr>
          <a:xfrm>
            <a:off x="11432327" y="6318703"/>
            <a:ext cx="370114" cy="370114"/>
          </a:xfrm>
          <a:prstGeom prst="ellipse">
            <a:avLst/>
          </a:prstGeom>
          <a:solidFill>
            <a:srgbClr val="3CD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1" name="Picture 10">
            <a:extLst>
              <a:ext uri="{FF2B5EF4-FFF2-40B4-BE49-F238E27FC236}">
                <a16:creationId xmlns:a16="http://schemas.microsoft.com/office/drawing/2014/main" id="{D2D38D90-3C09-BA49-8937-06F41A1616EF}"/>
              </a:ext>
            </a:extLst>
          </p:cNvPr>
          <p:cNvPicPr>
            <a:picLocks noChangeAspect="1"/>
          </p:cNvPicPr>
          <p:nvPr userDrawn="1"/>
        </p:nvPicPr>
        <p:blipFill>
          <a:blip r:embed="rId45"/>
          <a:stretch>
            <a:fillRect/>
          </a:stretch>
        </p:blipFill>
        <p:spPr>
          <a:xfrm>
            <a:off x="378368" y="6110823"/>
            <a:ext cx="1941996" cy="485499"/>
          </a:xfrm>
          <a:prstGeom prst="rect">
            <a:avLst/>
          </a:prstGeom>
        </p:spPr>
      </p:pic>
    </p:spTree>
    <p:extLst>
      <p:ext uri="{BB962C8B-B14F-4D97-AF65-F5344CB8AC3E}">
        <p14:creationId xmlns:p14="http://schemas.microsoft.com/office/powerpoint/2010/main" val="3047552151"/>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89" r:id="rId17"/>
    <p:sldLayoutId id="2147483694" r:id="rId18"/>
    <p:sldLayoutId id="2147483690" r:id="rId19"/>
    <p:sldLayoutId id="2147483696" r:id="rId20"/>
    <p:sldLayoutId id="2147483695" r:id="rId21"/>
    <p:sldLayoutId id="2147483691" r:id="rId22"/>
    <p:sldLayoutId id="2147483692"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98" r:id="rId42"/>
    <p:sldLayoutId id="2147483699" r:id="rId43"/>
  </p:sldLayoutIdLst>
  <p:hf hdr="0" ftr="0"/>
  <p:txStyles>
    <p:titleStyle>
      <a:lvl1pPr algn="l" defTabSz="914318" rtl="0" eaLnBrk="1" latinLnBrk="0" hangingPunct="1">
        <a:lnSpc>
          <a:spcPct val="75000"/>
        </a:lnSpc>
        <a:spcBef>
          <a:spcPct val="0"/>
        </a:spcBef>
        <a:buNone/>
        <a:defRPr sz="3600" b="0" i="1" kern="1200" spc="0" baseline="0">
          <a:solidFill>
            <a:srgbClr val="3CD5AF"/>
          </a:solidFill>
          <a:latin typeface="Prometo Medium" panose="020B0704030203060203"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1E22A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9" pos="7200">
          <p15:clr>
            <a:srgbClr val="F26B43"/>
          </p15:clr>
        </p15:guide>
        <p15:guide id="48" pos="1005">
          <p15:clr>
            <a:srgbClr val="F26B43"/>
          </p15:clr>
        </p15:guide>
        <p15:guide id="51" orient="horz" pos="1003">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linkedin.com/company/healthbox/" TargetMode="External"/><Relationship Id="rId3" Type="http://schemas.openxmlformats.org/officeDocument/2006/relationships/hyperlink" Target="mailto:Justin@healthbox.com" TargetMode="External"/><Relationship Id="rId7" Type="http://schemas.openxmlformats.org/officeDocument/2006/relationships/hyperlink" Target="http://www.linkedin.com/in/justingernot/"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22.pn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23.png"/><Relationship Id="rId4" Type="http://schemas.openxmlformats.org/officeDocument/2006/relationships/hyperlink" Target="mailto:info@healthbox.com" TargetMode="External"/><Relationship Id="rId9" Type="http://schemas.openxmlformats.org/officeDocument/2006/relationships/hyperlink" Target="http://www.healthbox.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7.jpg"/><Relationship Id="rId4" Type="http://schemas.openxmlformats.org/officeDocument/2006/relationships/image" Target="../media/image26.jpeg"/></Relationships>
</file>

<file path=ppt/slides/_rels/slide20.xml.rels><?xml version="1.0" encoding="UTF-8" standalone="yes"?>
<Relationships xmlns="http://schemas.openxmlformats.org/package/2006/relationships"><Relationship Id="rId3" Type="http://schemas.openxmlformats.org/officeDocument/2006/relationships/hyperlink" Target="https://www.cdc.gov/drugoverdose/pdf/pubs/2019-cdc-drug-surveillance-report.pdf" TargetMode="External"/><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hyperlink" Target="https://www.ehstoday.com/covid19/article/21139889/drug-abuse-on-the-rise-because-of-the-coronaviru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microsoft.com/office/2007/relationships/hdphoto" Target="../media/hdphoto2.wdp"/><Relationship Id="rId5" Type="http://schemas.openxmlformats.org/officeDocument/2006/relationships/image" Target="../media/image61.png"/><Relationship Id="rId4" Type="http://schemas.openxmlformats.org/officeDocument/2006/relationships/hyperlink" Target="https://www.mhanational.org/issues/state-mental-health-americ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hyperlink" Target="https://www.pgpf.org/blog/2020/07/how-does-the-us-healthcare-system-compare-to-other-countries" TargetMode="External"/><Relationship Id="rId4" Type="http://schemas.openxmlformats.org/officeDocument/2006/relationships/image" Target="../media/image6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67.jpg"/><Relationship Id="rId4" Type="http://schemas.openxmlformats.org/officeDocument/2006/relationships/image" Target="../media/image66.jp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71.jp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73.jpg"/></Relationships>
</file>

<file path=ppt/slides/_rels/slide3.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31.xml"/><Relationship Id="rId5" Type="http://schemas.openxmlformats.org/officeDocument/2006/relationships/image" Target="../media/image75.jp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openxmlformats.org/officeDocument/2006/relationships/hyperlink" Target="https://www.linkedin.com/company/healthbox/" TargetMode="External"/><Relationship Id="rId3" Type="http://schemas.openxmlformats.org/officeDocument/2006/relationships/hyperlink" Target="mailto:Justin@healthbox.com" TargetMode="External"/><Relationship Id="rId7" Type="http://schemas.openxmlformats.org/officeDocument/2006/relationships/hyperlink" Target="http://www.linkedin.com/in/justingernot/" TargetMode="External"/><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22.png"/><Relationship Id="rId11" Type="http://schemas.openxmlformats.org/officeDocument/2006/relationships/image" Target="../media/image76.png"/><Relationship Id="rId5" Type="http://schemas.openxmlformats.org/officeDocument/2006/relationships/image" Target="../media/image21.png"/><Relationship Id="rId10" Type="http://schemas.openxmlformats.org/officeDocument/2006/relationships/hyperlink" Target="http://www.healthbox.com/" TargetMode="External"/><Relationship Id="rId4" Type="http://schemas.openxmlformats.org/officeDocument/2006/relationships/hyperlink" Target="mailto:info@healthbox.com" TargetMode="External"/><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38.jpeg"/><Relationship Id="rId18" Type="http://schemas.openxmlformats.org/officeDocument/2006/relationships/image" Target="../media/image43.svg"/><Relationship Id="rId3" Type="http://schemas.openxmlformats.org/officeDocument/2006/relationships/tags" Target="../tags/tag5.xml"/><Relationship Id="rId21" Type="http://schemas.openxmlformats.org/officeDocument/2006/relationships/image" Target="../media/image46.png"/><Relationship Id="rId7" Type="http://schemas.openxmlformats.org/officeDocument/2006/relationships/tags" Target="../tags/tag9.xml"/><Relationship Id="rId12" Type="http://schemas.openxmlformats.org/officeDocument/2006/relationships/image" Target="../media/image19.emf"/><Relationship Id="rId17" Type="http://schemas.openxmlformats.org/officeDocument/2006/relationships/image" Target="../media/image42.png"/><Relationship Id="rId2" Type="http://schemas.openxmlformats.org/officeDocument/2006/relationships/tags" Target="../tags/tag4.xml"/><Relationship Id="rId16" Type="http://schemas.openxmlformats.org/officeDocument/2006/relationships/image" Target="../media/image41.png"/><Relationship Id="rId20" Type="http://schemas.openxmlformats.org/officeDocument/2006/relationships/image" Target="../media/image45.svg"/><Relationship Id="rId1" Type="http://schemas.openxmlformats.org/officeDocument/2006/relationships/vmlDrawing" Target="../drawings/vmlDrawing2.vml"/><Relationship Id="rId6" Type="http://schemas.openxmlformats.org/officeDocument/2006/relationships/tags" Target="../tags/tag8.xml"/><Relationship Id="rId11" Type="http://schemas.openxmlformats.org/officeDocument/2006/relationships/oleObject" Target="../embeddings/oleObject2.bin"/><Relationship Id="rId5" Type="http://schemas.openxmlformats.org/officeDocument/2006/relationships/tags" Target="../tags/tag7.xml"/><Relationship Id="rId15" Type="http://schemas.openxmlformats.org/officeDocument/2006/relationships/image" Target="../media/image40.png"/><Relationship Id="rId10" Type="http://schemas.openxmlformats.org/officeDocument/2006/relationships/notesSlide" Target="../notesSlides/notesSlide7.xml"/><Relationship Id="rId19" Type="http://schemas.openxmlformats.org/officeDocument/2006/relationships/image" Target="../media/image44.png"/><Relationship Id="rId4" Type="http://schemas.openxmlformats.org/officeDocument/2006/relationships/tags" Target="../tags/tag6.xml"/><Relationship Id="rId9" Type="http://schemas.openxmlformats.org/officeDocument/2006/relationships/slideLayout" Target="../slideLayouts/slideLayout42.xml"/><Relationship Id="rId14" Type="http://schemas.openxmlformats.org/officeDocument/2006/relationships/image" Target="../media/image39.png"/><Relationship Id="rId22" Type="http://schemas.openxmlformats.org/officeDocument/2006/relationships/image" Target="../media/image47.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1</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499987" y="700541"/>
            <a:ext cx="5041277"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pPr>
              <a:lnSpc>
                <a:spcPct val="100000"/>
              </a:lnSpc>
            </a:pPr>
            <a:r>
              <a:rPr lang="en-US" sz="5000" dirty="0">
                <a:solidFill>
                  <a:srgbClr val="FFFFFF"/>
                </a:solidFill>
                <a:latin typeface="+mj-lt"/>
              </a:rPr>
              <a:t>Memoirs from 2020: </a:t>
            </a:r>
          </a:p>
          <a:p>
            <a:pPr>
              <a:lnSpc>
                <a:spcPct val="100000"/>
              </a:lnSpc>
            </a:pPr>
            <a:r>
              <a:rPr lang="en-US" sz="4400" dirty="0">
                <a:solidFill>
                  <a:srgbClr val="FFFFFF"/>
                </a:solidFill>
                <a:latin typeface="+mj-lt"/>
              </a:rPr>
              <a:t>Central &amp; Southern Ohio HIMSS Chapter</a:t>
            </a:r>
            <a:endParaRPr lang="en-US" sz="4000" dirty="0">
              <a:solidFill>
                <a:srgbClr val="FFFFFF"/>
              </a:solidFill>
              <a:latin typeface="+mj-lt"/>
            </a:endParaRP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a:t>
            </a:fld>
            <a:endParaRPr lang="en-US" dirty="0"/>
          </a:p>
        </p:txBody>
      </p:sp>
      <p:sp>
        <p:nvSpPr>
          <p:cNvPr id="3" name="TextBox 2"/>
          <p:cNvSpPr txBox="1"/>
          <p:nvPr/>
        </p:nvSpPr>
        <p:spPr>
          <a:xfrm>
            <a:off x="790335" y="4786560"/>
            <a:ext cx="3811712" cy="400110"/>
          </a:xfrm>
          <a:prstGeom prst="rect">
            <a:avLst/>
          </a:prstGeom>
          <a:noFill/>
        </p:spPr>
        <p:txBody>
          <a:bodyPr wrap="square" rtlCol="0">
            <a:spAutoFit/>
          </a:bodyPr>
          <a:lstStyle/>
          <a:p>
            <a:r>
              <a:rPr lang="en-US" sz="2000" dirty="0">
                <a:solidFill>
                  <a:schemeClr val="accent2"/>
                </a:solidFill>
                <a:latin typeface="+mj-lt"/>
              </a:rPr>
              <a:t>Justin Gernot</a:t>
            </a:r>
          </a:p>
        </p:txBody>
      </p:sp>
      <p:sp>
        <p:nvSpPr>
          <p:cNvPr id="15" name="TextBox 14"/>
          <p:cNvSpPr txBox="1"/>
          <p:nvPr/>
        </p:nvSpPr>
        <p:spPr>
          <a:xfrm>
            <a:off x="810883" y="5179581"/>
            <a:ext cx="3811712" cy="323165"/>
          </a:xfrm>
          <a:prstGeom prst="rect">
            <a:avLst/>
          </a:prstGeom>
          <a:noFill/>
        </p:spPr>
        <p:txBody>
          <a:bodyPr wrap="square" rtlCol="0">
            <a:spAutoFit/>
          </a:bodyPr>
          <a:lstStyle/>
          <a:p>
            <a:r>
              <a:rPr lang="en-US" sz="1500" dirty="0">
                <a:solidFill>
                  <a:schemeClr val="bg1"/>
                </a:solidFill>
                <a:latin typeface="+mj-lt"/>
              </a:rPr>
              <a:t>November 6, 2020</a:t>
            </a:r>
          </a:p>
        </p:txBody>
      </p:sp>
      <p:sp>
        <p:nvSpPr>
          <p:cNvPr id="2" name="Rectangle 1">
            <a:extLst>
              <a:ext uri="{FF2B5EF4-FFF2-40B4-BE49-F238E27FC236}">
                <a16:creationId xmlns:a16="http://schemas.microsoft.com/office/drawing/2014/main" id="{3B74C835-E7BA-304D-A79C-822CABE7595E}"/>
              </a:ext>
            </a:extLst>
          </p:cNvPr>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65A26BA8-1E08-1042-B41E-EF4B414D62CE}"/>
              </a:ext>
            </a:extLst>
          </p:cNvPr>
          <p:cNvSpPr txBox="1">
            <a:spLocks/>
          </p:cNvSpPr>
          <p:nvPr/>
        </p:nvSpPr>
        <p:spPr>
          <a:xfrm>
            <a:off x="6540222" y="4576846"/>
            <a:ext cx="4942241" cy="2608437"/>
          </a:xfrm>
          <a:prstGeom prst="rect">
            <a:avLst/>
          </a:prstGeom>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pPr>
              <a:lnSpc>
                <a:spcPct val="150000"/>
              </a:lnSpc>
              <a:spcBef>
                <a:spcPts val="1000"/>
              </a:spcBef>
              <a:buClr>
                <a:srgbClr val="FF5A5A"/>
              </a:buClr>
            </a:pPr>
            <a:r>
              <a:rPr lang="en-US" sz="2000" b="1" i="0" dirty="0">
                <a:solidFill>
                  <a:schemeClr val="tx1"/>
                </a:solidFill>
                <a:latin typeface="Century Gothic" panose="020B0502020202020204" pitchFamily="34" charset="0"/>
                <a:ea typeface="+mn-ea"/>
                <a:cs typeface="+mn-cs"/>
              </a:rPr>
              <a:t>For live polling</a:t>
            </a:r>
            <a:r>
              <a:rPr lang="en-US" sz="1800" b="1" i="0" dirty="0">
                <a:solidFill>
                  <a:schemeClr val="tx1"/>
                </a:solidFill>
                <a:latin typeface="Century Gothic" panose="020B0502020202020204" pitchFamily="34" charset="0"/>
                <a:ea typeface="+mn-ea"/>
                <a:cs typeface="+mn-cs"/>
              </a:rPr>
              <a:t>: </a:t>
            </a:r>
          </a:p>
          <a:p>
            <a:pPr marL="752475" lvl="1" indent="-295275">
              <a:spcBef>
                <a:spcPts val="1000"/>
              </a:spcBef>
              <a:buClr>
                <a:srgbClr val="FF5A5A"/>
              </a:buClr>
              <a:buFont typeface="Arial" panose="020B0604020202020204" pitchFamily="34" charset="0"/>
              <a:buChar char="•"/>
            </a:pPr>
            <a:r>
              <a:rPr lang="en-US" dirty="0">
                <a:latin typeface="Century Gothic" panose="020B0502020202020204" pitchFamily="34" charset="0"/>
              </a:rPr>
              <a:t>Join now at </a:t>
            </a:r>
            <a:r>
              <a:rPr lang="en-US" dirty="0" err="1">
                <a:latin typeface="Century Gothic" panose="020B0502020202020204" pitchFamily="34" charset="0"/>
              </a:rPr>
              <a:t>slido.com</a:t>
            </a:r>
            <a:r>
              <a:rPr lang="en-US" dirty="0">
                <a:latin typeface="Century Gothic" panose="020B0502020202020204" pitchFamily="34" charset="0"/>
              </a:rPr>
              <a:t> </a:t>
            </a:r>
          </a:p>
          <a:p>
            <a:pPr marL="752475" lvl="1" indent="-295275">
              <a:spcBef>
                <a:spcPts val="1000"/>
              </a:spcBef>
              <a:buClr>
                <a:srgbClr val="FF5A5A"/>
              </a:buClr>
              <a:buFont typeface="Arial" panose="020B0604020202020204" pitchFamily="34" charset="0"/>
              <a:buChar char="•"/>
            </a:pPr>
            <a:r>
              <a:rPr lang="en-US" dirty="0">
                <a:latin typeface="Century Gothic" panose="020B0502020202020204" pitchFamily="34" charset="0"/>
              </a:rPr>
              <a:t>Enter: #22346 </a:t>
            </a:r>
          </a:p>
          <a:p>
            <a:pPr marL="752475" lvl="1" indent="-295275">
              <a:spcBef>
                <a:spcPts val="1000"/>
              </a:spcBef>
              <a:buClr>
                <a:srgbClr val="FF5A5A"/>
              </a:buClr>
              <a:buFont typeface="Arial" panose="020B0604020202020204" pitchFamily="34" charset="0"/>
              <a:buChar char="•"/>
            </a:pPr>
            <a:r>
              <a:rPr lang="en-US" dirty="0">
                <a:latin typeface="Century Gothic" panose="020B0502020202020204" pitchFamily="34" charset="0"/>
              </a:rPr>
              <a:t>Or, scan this code:</a:t>
            </a:r>
          </a:p>
        </p:txBody>
      </p:sp>
      <p:grpSp>
        <p:nvGrpSpPr>
          <p:cNvPr id="12" name="Group 11">
            <a:extLst>
              <a:ext uri="{FF2B5EF4-FFF2-40B4-BE49-F238E27FC236}">
                <a16:creationId xmlns:a16="http://schemas.microsoft.com/office/drawing/2014/main" id="{13C25F63-B3F6-4295-8186-0F0C2FF6190E}"/>
              </a:ext>
            </a:extLst>
          </p:cNvPr>
          <p:cNvGrpSpPr/>
          <p:nvPr/>
        </p:nvGrpSpPr>
        <p:grpSpPr>
          <a:xfrm>
            <a:off x="6540222" y="89121"/>
            <a:ext cx="4472053" cy="1230632"/>
            <a:chOff x="6405212" y="1872355"/>
            <a:chExt cx="4472053" cy="1230632"/>
          </a:xfrm>
        </p:grpSpPr>
        <p:sp>
          <p:nvSpPr>
            <p:cNvPr id="13" name="TextBox 12">
              <a:extLst>
                <a:ext uri="{FF2B5EF4-FFF2-40B4-BE49-F238E27FC236}">
                  <a16:creationId xmlns:a16="http://schemas.microsoft.com/office/drawing/2014/main" id="{EE57A825-63FB-4F54-A79D-FF0CFEC8F330}"/>
                </a:ext>
              </a:extLst>
            </p:cNvPr>
            <p:cNvSpPr txBox="1"/>
            <p:nvPr/>
          </p:nvSpPr>
          <p:spPr>
            <a:xfrm>
              <a:off x="6405212" y="2456656"/>
              <a:ext cx="4472053" cy="646331"/>
            </a:xfrm>
            <a:prstGeom prst="rect">
              <a:avLst/>
            </a:prstGeom>
            <a:noFill/>
          </p:spPr>
          <p:txBody>
            <a:bodyPr wrap="square" rtlCol="0">
              <a:spAutoFit/>
            </a:bodyPr>
            <a:lstStyle/>
            <a:p>
              <a:r>
                <a:rPr lang="en-US" i="1" dirty="0">
                  <a:solidFill>
                    <a:schemeClr val="accent2"/>
                  </a:solidFill>
                </a:rPr>
                <a:t>Justin Gernot: </a:t>
              </a:r>
              <a:r>
                <a:rPr lang="en-US" i="1" dirty="0">
                  <a:solidFill>
                    <a:srgbClr val="5352F5"/>
                  </a:solidFill>
                  <a:hlinkClick r:id="rId3"/>
                </a:rPr>
                <a:t>Justin@healthbox.com</a:t>
              </a:r>
              <a:endParaRPr lang="en-US" i="1" dirty="0">
                <a:solidFill>
                  <a:srgbClr val="5352F5"/>
                </a:solidFill>
              </a:endParaRPr>
            </a:p>
            <a:p>
              <a:r>
                <a:rPr lang="en-US" i="1" dirty="0" err="1">
                  <a:solidFill>
                    <a:schemeClr val="accent2"/>
                  </a:solidFill>
                </a:rPr>
                <a:t>Healthbox</a:t>
              </a:r>
              <a:r>
                <a:rPr lang="en-US" i="1" dirty="0">
                  <a:solidFill>
                    <a:schemeClr val="accent2"/>
                  </a:solidFill>
                </a:rPr>
                <a:t>: </a:t>
              </a:r>
              <a:r>
                <a:rPr lang="en-US" i="1" dirty="0">
                  <a:solidFill>
                    <a:srgbClr val="5352F5"/>
                  </a:solidFill>
                  <a:hlinkClick r:id="rId4"/>
                </a:rPr>
                <a:t>info@healthbox.com</a:t>
              </a:r>
              <a:r>
                <a:rPr lang="en-US" i="1" dirty="0">
                  <a:solidFill>
                    <a:srgbClr val="5352F5"/>
                  </a:solidFill>
                </a:rPr>
                <a:t> </a:t>
              </a:r>
            </a:p>
          </p:txBody>
        </p:sp>
        <p:pic>
          <p:nvPicPr>
            <p:cNvPr id="16" name="Picture 15" descr="A close up of a sign&#10;&#10;Description automatically generated">
              <a:extLst>
                <a:ext uri="{FF2B5EF4-FFF2-40B4-BE49-F238E27FC236}">
                  <a16:creationId xmlns:a16="http://schemas.microsoft.com/office/drawing/2014/main" id="{F339EA89-1EDD-4858-BF3A-017F5825F3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05212" y="1872355"/>
              <a:ext cx="696262" cy="696262"/>
            </a:xfrm>
            <a:prstGeom prst="rect">
              <a:avLst/>
            </a:prstGeom>
          </p:spPr>
        </p:pic>
      </p:grpSp>
      <p:grpSp>
        <p:nvGrpSpPr>
          <p:cNvPr id="4" name="Group 3">
            <a:extLst>
              <a:ext uri="{FF2B5EF4-FFF2-40B4-BE49-F238E27FC236}">
                <a16:creationId xmlns:a16="http://schemas.microsoft.com/office/drawing/2014/main" id="{03824513-EC26-4B73-BC96-088CA95B2CCB}"/>
              </a:ext>
            </a:extLst>
          </p:cNvPr>
          <p:cNvGrpSpPr/>
          <p:nvPr/>
        </p:nvGrpSpPr>
        <p:grpSpPr>
          <a:xfrm>
            <a:off x="6540222" y="1319753"/>
            <a:ext cx="5651778" cy="1506313"/>
            <a:chOff x="6540222" y="1654174"/>
            <a:chExt cx="5651778" cy="1506313"/>
          </a:xfrm>
        </p:grpSpPr>
        <p:pic>
          <p:nvPicPr>
            <p:cNvPr id="5" name="Picture 4" descr="A picture containing logo&#10;&#10;Description automatically generated">
              <a:extLst>
                <a:ext uri="{FF2B5EF4-FFF2-40B4-BE49-F238E27FC236}">
                  <a16:creationId xmlns:a16="http://schemas.microsoft.com/office/drawing/2014/main" id="{8833D635-85F7-43DC-823C-E4A6C8E961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0222" y="1654174"/>
              <a:ext cx="694944" cy="694944"/>
            </a:xfrm>
            <a:prstGeom prst="rect">
              <a:avLst/>
            </a:prstGeom>
          </p:spPr>
        </p:pic>
        <p:sp>
          <p:nvSpPr>
            <p:cNvPr id="6" name="TextBox 5">
              <a:extLst>
                <a:ext uri="{FF2B5EF4-FFF2-40B4-BE49-F238E27FC236}">
                  <a16:creationId xmlns:a16="http://schemas.microsoft.com/office/drawing/2014/main" id="{F1DFB6BA-BF93-4F4E-923E-61E356457F4E}"/>
                </a:ext>
              </a:extLst>
            </p:cNvPr>
            <p:cNvSpPr txBox="1"/>
            <p:nvPr/>
          </p:nvSpPr>
          <p:spPr>
            <a:xfrm>
              <a:off x="6540222" y="2237157"/>
              <a:ext cx="5651778" cy="923330"/>
            </a:xfrm>
            <a:prstGeom prst="rect">
              <a:avLst/>
            </a:prstGeom>
            <a:noFill/>
          </p:spPr>
          <p:txBody>
            <a:bodyPr wrap="square" rtlCol="0">
              <a:spAutoFit/>
            </a:bodyPr>
            <a:lstStyle/>
            <a:p>
              <a:r>
                <a:rPr lang="en-US" i="1" dirty="0">
                  <a:solidFill>
                    <a:schemeClr val="accent2"/>
                  </a:solidFill>
                </a:rPr>
                <a:t>Justin Gernot: </a:t>
              </a:r>
              <a:r>
                <a:rPr lang="en-US" i="1" dirty="0">
                  <a:solidFill>
                    <a:srgbClr val="5352F5"/>
                  </a:solidFill>
                  <a:hlinkClick r:id="rId7"/>
                </a:rPr>
                <a:t>linkedin.com/in/</a:t>
              </a:r>
              <a:r>
                <a:rPr lang="en-US" i="1" dirty="0" err="1">
                  <a:solidFill>
                    <a:srgbClr val="5352F5"/>
                  </a:solidFill>
                  <a:hlinkClick r:id="rId7"/>
                </a:rPr>
                <a:t>justingernot</a:t>
              </a:r>
              <a:r>
                <a:rPr lang="en-US" i="1" dirty="0">
                  <a:solidFill>
                    <a:srgbClr val="5352F5"/>
                  </a:solidFill>
                  <a:hlinkClick r:id="rId7"/>
                </a:rPr>
                <a:t>/</a:t>
              </a:r>
              <a:endParaRPr lang="en-US" i="1" dirty="0">
                <a:solidFill>
                  <a:srgbClr val="5352F5"/>
                </a:solidFill>
              </a:endParaRPr>
            </a:p>
            <a:p>
              <a:r>
                <a:rPr lang="en-US" i="1" dirty="0" err="1">
                  <a:solidFill>
                    <a:schemeClr val="accent2"/>
                  </a:solidFill>
                </a:rPr>
                <a:t>Healthbox</a:t>
              </a:r>
              <a:r>
                <a:rPr lang="en-US" i="1" dirty="0">
                  <a:solidFill>
                    <a:schemeClr val="accent2"/>
                  </a:solidFill>
                </a:rPr>
                <a:t>: </a:t>
              </a:r>
              <a:r>
                <a:rPr lang="en-US" i="1" dirty="0">
                  <a:solidFill>
                    <a:srgbClr val="5352F5"/>
                  </a:solidFill>
                  <a:hlinkClick r:id="rId8"/>
                </a:rPr>
                <a:t>linkedin.com/company/healthbox/</a:t>
              </a:r>
              <a:r>
                <a:rPr lang="en-US" i="1" dirty="0">
                  <a:solidFill>
                    <a:srgbClr val="5352F5"/>
                  </a:solidFill>
                </a:rPr>
                <a:t> </a:t>
              </a:r>
            </a:p>
            <a:p>
              <a:r>
                <a:rPr lang="en-US" i="1" dirty="0">
                  <a:solidFill>
                    <a:srgbClr val="5352F5"/>
                  </a:solidFill>
                </a:rPr>
                <a:t> </a:t>
              </a:r>
            </a:p>
          </p:txBody>
        </p:sp>
      </p:grpSp>
      <p:grpSp>
        <p:nvGrpSpPr>
          <p:cNvPr id="24" name="Group 23">
            <a:extLst>
              <a:ext uri="{FF2B5EF4-FFF2-40B4-BE49-F238E27FC236}">
                <a16:creationId xmlns:a16="http://schemas.microsoft.com/office/drawing/2014/main" id="{DFB7A186-1CF7-4169-A1E2-AB50F2BF1099}"/>
              </a:ext>
            </a:extLst>
          </p:cNvPr>
          <p:cNvGrpSpPr/>
          <p:nvPr/>
        </p:nvGrpSpPr>
        <p:grpSpPr>
          <a:xfrm>
            <a:off x="6540222" y="2549579"/>
            <a:ext cx="3756266" cy="1758841"/>
            <a:chOff x="6405212" y="3107049"/>
            <a:chExt cx="3756266" cy="1758841"/>
          </a:xfrm>
        </p:grpSpPr>
        <p:sp>
          <p:nvSpPr>
            <p:cNvPr id="25" name="TextBox 24">
              <a:extLst>
                <a:ext uri="{FF2B5EF4-FFF2-40B4-BE49-F238E27FC236}">
                  <a16:creationId xmlns:a16="http://schemas.microsoft.com/office/drawing/2014/main" id="{ABAC4ED2-3240-4294-ABC8-50BF0C1E3782}"/>
                </a:ext>
              </a:extLst>
            </p:cNvPr>
            <p:cNvSpPr txBox="1"/>
            <p:nvPr/>
          </p:nvSpPr>
          <p:spPr>
            <a:xfrm>
              <a:off x="6405212" y="3665561"/>
              <a:ext cx="3756266" cy="1200329"/>
            </a:xfrm>
            <a:prstGeom prst="rect">
              <a:avLst/>
            </a:prstGeom>
            <a:noFill/>
          </p:spPr>
          <p:txBody>
            <a:bodyPr wrap="square" rtlCol="0">
              <a:spAutoFit/>
            </a:bodyPr>
            <a:lstStyle/>
            <a:p>
              <a:r>
                <a:rPr lang="en-US" i="1" dirty="0">
                  <a:solidFill>
                    <a:schemeClr val="accent2"/>
                  </a:solidFill>
                  <a:latin typeface="+mj-lt"/>
                </a:rPr>
                <a:t>@jgernot</a:t>
              </a:r>
            </a:p>
            <a:p>
              <a:r>
                <a:rPr lang="en-US" i="1" dirty="0">
                  <a:solidFill>
                    <a:schemeClr val="accent2"/>
                  </a:solidFill>
                  <a:latin typeface="+mj-lt"/>
                </a:rPr>
                <a:t>@healthbox</a:t>
              </a:r>
            </a:p>
            <a:p>
              <a:endParaRPr lang="en-US" i="1" dirty="0">
                <a:solidFill>
                  <a:schemeClr val="accent2"/>
                </a:solidFill>
                <a:latin typeface="Prometo Medium" panose="020B0604030203060203" pitchFamily="34" charset="77"/>
              </a:endParaRPr>
            </a:p>
            <a:p>
              <a:r>
                <a:rPr lang="en-US" i="1" dirty="0">
                  <a:solidFill>
                    <a:schemeClr val="accent2"/>
                  </a:solidFill>
                  <a:hlinkClick r:id="rId9"/>
                </a:rPr>
                <a:t>www.healthbox.com</a:t>
              </a:r>
              <a:r>
                <a:rPr lang="en-US" i="1" dirty="0">
                  <a:solidFill>
                    <a:schemeClr val="accent2"/>
                  </a:solidFill>
                </a:rPr>
                <a:t>  </a:t>
              </a:r>
            </a:p>
          </p:txBody>
        </p:sp>
        <p:pic>
          <p:nvPicPr>
            <p:cNvPr id="26" name="Picture 25" descr="A picture containing drawing, light&#10;&#10;Description automatically generated">
              <a:extLst>
                <a:ext uri="{FF2B5EF4-FFF2-40B4-BE49-F238E27FC236}">
                  <a16:creationId xmlns:a16="http://schemas.microsoft.com/office/drawing/2014/main" id="{508374F9-6F77-487B-8E5C-EFB7CE70D20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405212" y="3107049"/>
              <a:ext cx="694944" cy="694944"/>
            </a:xfrm>
            <a:prstGeom prst="rect">
              <a:avLst/>
            </a:prstGeom>
          </p:spPr>
        </p:pic>
      </p:grpSp>
      <p:pic>
        <p:nvPicPr>
          <p:cNvPr id="7" name="Picture 6">
            <a:extLst>
              <a:ext uri="{FF2B5EF4-FFF2-40B4-BE49-F238E27FC236}">
                <a16:creationId xmlns:a16="http://schemas.microsoft.com/office/drawing/2014/main" id="{F9659434-CFC5-4853-AFB2-467A9C587801}"/>
              </a:ext>
            </a:extLst>
          </p:cNvPr>
          <p:cNvPicPr>
            <a:picLocks noChangeAspect="1"/>
          </p:cNvPicPr>
          <p:nvPr/>
        </p:nvPicPr>
        <p:blipFill>
          <a:blip r:embed="rId11"/>
          <a:stretch>
            <a:fillRect/>
          </a:stretch>
        </p:blipFill>
        <p:spPr>
          <a:xfrm>
            <a:off x="10150495" y="4576846"/>
            <a:ext cx="1776190" cy="1799684"/>
          </a:xfrm>
          <a:prstGeom prst="rect">
            <a:avLst/>
          </a:prstGeom>
        </p:spPr>
      </p:pic>
    </p:spTree>
    <p:extLst>
      <p:ext uri="{BB962C8B-B14F-4D97-AF65-F5344CB8AC3E}">
        <p14:creationId xmlns:p14="http://schemas.microsoft.com/office/powerpoint/2010/main" val="2141805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latin typeface="+mj-lt"/>
              </a:rPr>
              <a:pPr/>
              <a:t>10</a:t>
            </a:fld>
            <a:endParaRPr lang="en-US" dirty="0">
              <a:latin typeface="+mj-lt"/>
            </a:endParaRPr>
          </a:p>
        </p:txBody>
      </p:sp>
      <p:sp>
        <p:nvSpPr>
          <p:cNvPr id="22" name="TextBox 21"/>
          <p:cNvSpPr txBox="1"/>
          <p:nvPr/>
        </p:nvSpPr>
        <p:spPr>
          <a:xfrm>
            <a:off x="850195" y="3306189"/>
            <a:ext cx="1576142" cy="536214"/>
          </a:xfrm>
          <a:prstGeom prst="rect">
            <a:avLst/>
          </a:prstGeom>
          <a:noFill/>
        </p:spPr>
        <p:txBody>
          <a:bodyPr wrap="square" rtlCol="0">
            <a:spAutoFit/>
          </a:bodyPr>
          <a:lstStyle/>
          <a:p>
            <a:pPr algn="ctr"/>
            <a:r>
              <a:rPr lang="en-US" sz="1400" b="1" dirty="0">
                <a:solidFill>
                  <a:schemeClr val="accent1"/>
                </a:solidFill>
                <a:latin typeface="+mj-lt"/>
              </a:rPr>
              <a:t>Innovation Programs</a:t>
            </a:r>
          </a:p>
        </p:txBody>
      </p:sp>
      <p:sp>
        <p:nvSpPr>
          <p:cNvPr id="23" name="TextBox 22"/>
          <p:cNvSpPr txBox="1"/>
          <p:nvPr/>
        </p:nvSpPr>
        <p:spPr>
          <a:xfrm>
            <a:off x="2987740" y="3253386"/>
            <a:ext cx="1895208" cy="373885"/>
          </a:xfrm>
          <a:prstGeom prst="rect">
            <a:avLst/>
          </a:prstGeom>
          <a:noFill/>
        </p:spPr>
        <p:txBody>
          <a:bodyPr wrap="square" rtlCol="0">
            <a:spAutoFit/>
          </a:bodyPr>
          <a:lstStyle/>
          <a:p>
            <a:pPr algn="ctr">
              <a:lnSpc>
                <a:spcPct val="150000"/>
              </a:lnSpc>
            </a:pPr>
            <a:r>
              <a:rPr lang="en-US" sz="1400" b="1" dirty="0">
                <a:solidFill>
                  <a:schemeClr val="accent1"/>
                </a:solidFill>
                <a:latin typeface="+mj-lt"/>
              </a:rPr>
              <a:t>Commercialization</a:t>
            </a:r>
          </a:p>
        </p:txBody>
      </p:sp>
      <p:sp>
        <p:nvSpPr>
          <p:cNvPr id="25" name="TextBox 24"/>
          <p:cNvSpPr txBox="1"/>
          <p:nvPr/>
        </p:nvSpPr>
        <p:spPr>
          <a:xfrm>
            <a:off x="5079706" y="3253386"/>
            <a:ext cx="2195531" cy="373885"/>
          </a:xfrm>
          <a:prstGeom prst="rect">
            <a:avLst/>
          </a:prstGeom>
          <a:noFill/>
        </p:spPr>
        <p:txBody>
          <a:bodyPr wrap="square" rtlCol="0">
            <a:spAutoFit/>
          </a:bodyPr>
          <a:lstStyle/>
          <a:p>
            <a:pPr algn="ctr">
              <a:lnSpc>
                <a:spcPct val="150000"/>
              </a:lnSpc>
            </a:pPr>
            <a:r>
              <a:rPr lang="en-US" sz="1400" b="1" dirty="0">
                <a:solidFill>
                  <a:schemeClr val="accent1"/>
                </a:solidFill>
                <a:latin typeface="+mj-lt"/>
              </a:rPr>
              <a:t>Strategy</a:t>
            </a:r>
          </a:p>
        </p:txBody>
      </p:sp>
      <p:sp>
        <p:nvSpPr>
          <p:cNvPr id="27" name="TextBox 26"/>
          <p:cNvSpPr txBox="1"/>
          <p:nvPr/>
        </p:nvSpPr>
        <p:spPr>
          <a:xfrm>
            <a:off x="7557358" y="3253386"/>
            <a:ext cx="1895208" cy="373885"/>
          </a:xfrm>
          <a:prstGeom prst="rect">
            <a:avLst/>
          </a:prstGeom>
          <a:noFill/>
        </p:spPr>
        <p:txBody>
          <a:bodyPr wrap="square" rtlCol="0">
            <a:spAutoFit/>
          </a:bodyPr>
          <a:lstStyle/>
          <a:p>
            <a:pPr algn="ctr">
              <a:lnSpc>
                <a:spcPct val="150000"/>
              </a:lnSpc>
            </a:pPr>
            <a:r>
              <a:rPr lang="en-US" sz="1400" b="1" dirty="0">
                <a:solidFill>
                  <a:schemeClr val="accent1"/>
                </a:solidFill>
                <a:latin typeface="+mj-lt"/>
              </a:rPr>
              <a:t>Solution Sourcing</a:t>
            </a:r>
          </a:p>
        </p:txBody>
      </p:sp>
      <p:sp>
        <p:nvSpPr>
          <p:cNvPr id="29" name="TextBox 28"/>
          <p:cNvSpPr txBox="1"/>
          <p:nvPr/>
        </p:nvSpPr>
        <p:spPr>
          <a:xfrm>
            <a:off x="9734687" y="3310536"/>
            <a:ext cx="1610686" cy="523220"/>
          </a:xfrm>
          <a:prstGeom prst="rect">
            <a:avLst/>
          </a:prstGeom>
          <a:noFill/>
        </p:spPr>
        <p:txBody>
          <a:bodyPr wrap="square" rtlCol="0">
            <a:spAutoFit/>
          </a:bodyPr>
          <a:lstStyle/>
          <a:p>
            <a:pPr algn="ctr"/>
            <a:r>
              <a:rPr lang="en-US" sz="1400" b="1" dirty="0">
                <a:solidFill>
                  <a:schemeClr val="accent1"/>
                </a:solidFill>
                <a:latin typeface="+mj-lt"/>
              </a:rPr>
              <a:t>Strategic</a:t>
            </a:r>
            <a:br>
              <a:rPr lang="en-US" sz="1400" b="1" dirty="0">
                <a:solidFill>
                  <a:schemeClr val="accent1"/>
                </a:solidFill>
                <a:latin typeface="+mj-lt"/>
              </a:rPr>
            </a:br>
            <a:r>
              <a:rPr lang="en-US" sz="1400" b="1" dirty="0">
                <a:solidFill>
                  <a:schemeClr val="accent1"/>
                </a:solidFill>
                <a:latin typeface="+mj-lt"/>
              </a:rPr>
              <a:t>Investing</a:t>
            </a:r>
          </a:p>
        </p:txBody>
      </p:sp>
      <p:sp>
        <p:nvSpPr>
          <p:cNvPr id="6" name="Title 5">
            <a:extLst>
              <a:ext uri="{FF2B5EF4-FFF2-40B4-BE49-F238E27FC236}">
                <a16:creationId xmlns:a16="http://schemas.microsoft.com/office/drawing/2014/main" id="{AD577A7F-13B5-8945-BC43-3C922D44060B}"/>
              </a:ext>
            </a:extLst>
          </p:cNvPr>
          <p:cNvSpPr>
            <a:spLocks noGrp="1"/>
          </p:cNvSpPr>
          <p:nvPr>
            <p:ph type="title"/>
          </p:nvPr>
        </p:nvSpPr>
        <p:spPr>
          <a:xfrm>
            <a:off x="645492" y="546162"/>
            <a:ext cx="9833429" cy="360557"/>
          </a:xfrm>
          <a:solidFill>
            <a:schemeClr val="bg1"/>
          </a:solidFill>
        </p:spPr>
        <p:txBody>
          <a:bodyPr/>
          <a:lstStyle/>
          <a:p>
            <a:r>
              <a:rPr lang="en-US" dirty="0">
                <a:latin typeface="+mj-lt"/>
              </a:rPr>
              <a:t>About </a:t>
            </a:r>
            <a:r>
              <a:rPr lang="en-US" dirty="0" err="1">
                <a:latin typeface="+mj-lt"/>
              </a:rPr>
              <a:t>Healthbox</a:t>
            </a:r>
            <a:endParaRPr lang="en-US" dirty="0">
              <a:solidFill>
                <a:schemeClr val="accent3"/>
              </a:solidFill>
              <a:latin typeface="+mj-lt"/>
            </a:endParaRPr>
          </a:p>
        </p:txBody>
      </p:sp>
      <p:sp>
        <p:nvSpPr>
          <p:cNvPr id="9" name="Rectangle 8">
            <a:extLst>
              <a:ext uri="{FF2B5EF4-FFF2-40B4-BE49-F238E27FC236}">
                <a16:creationId xmlns:a16="http://schemas.microsoft.com/office/drawing/2014/main" id="{6E215347-8AA7-E441-B7A2-6B3EAA22E2B7}"/>
              </a:ext>
            </a:extLst>
          </p:cNvPr>
          <p:cNvSpPr/>
          <p:nvPr/>
        </p:nvSpPr>
        <p:spPr>
          <a:xfrm>
            <a:off x="493776" y="1353312"/>
            <a:ext cx="10950942" cy="646331"/>
          </a:xfrm>
          <a:prstGeom prst="rect">
            <a:avLst/>
          </a:prstGeom>
        </p:spPr>
        <p:txBody>
          <a:bodyPr wrap="square">
            <a:spAutoFit/>
          </a:bodyPr>
          <a:lstStyle/>
          <a:p>
            <a:r>
              <a:rPr lang="en-US" dirty="0">
                <a:latin typeface="+mj-lt"/>
              </a:rPr>
              <a:t>Healthbox, a HIMSS Solution, is a healthcare advisory firm that leading organizations trust with</a:t>
            </a:r>
            <a:r>
              <a:rPr lang="en-US" b="1" dirty="0">
                <a:latin typeface="+mj-lt"/>
              </a:rPr>
              <a:t> </a:t>
            </a:r>
            <a:r>
              <a:rPr lang="en-US" b="1" dirty="0">
                <a:solidFill>
                  <a:srgbClr val="1E22AA"/>
                </a:solidFill>
                <a:latin typeface="+mj-lt"/>
              </a:rPr>
              <a:t>innovation</a:t>
            </a:r>
            <a:r>
              <a:rPr lang="en-US" dirty="0">
                <a:latin typeface="+mj-lt"/>
              </a:rPr>
              <a:t> and </a:t>
            </a:r>
            <a:r>
              <a:rPr lang="en-US" b="1" dirty="0">
                <a:solidFill>
                  <a:schemeClr val="accent1"/>
                </a:solidFill>
                <a:latin typeface="+mj-lt"/>
              </a:rPr>
              <a:t>digital strategy </a:t>
            </a:r>
            <a:r>
              <a:rPr lang="en-US" dirty="0">
                <a:latin typeface="+mj-lt"/>
              </a:rPr>
              <a:t>development and execution.</a:t>
            </a:r>
          </a:p>
        </p:txBody>
      </p:sp>
      <p:grpSp>
        <p:nvGrpSpPr>
          <p:cNvPr id="11" name="Group 10">
            <a:extLst>
              <a:ext uri="{FF2B5EF4-FFF2-40B4-BE49-F238E27FC236}">
                <a16:creationId xmlns:a16="http://schemas.microsoft.com/office/drawing/2014/main" id="{69D88601-991F-1946-AAD4-F84726B88DBF}"/>
              </a:ext>
            </a:extLst>
          </p:cNvPr>
          <p:cNvGrpSpPr/>
          <p:nvPr/>
        </p:nvGrpSpPr>
        <p:grpSpPr>
          <a:xfrm>
            <a:off x="1288345" y="2480291"/>
            <a:ext cx="701268" cy="701268"/>
            <a:chOff x="1288345" y="2480291"/>
            <a:chExt cx="701268" cy="701268"/>
          </a:xfrm>
        </p:grpSpPr>
        <p:sp>
          <p:nvSpPr>
            <p:cNvPr id="8" name="Oval 7"/>
            <p:cNvSpPr/>
            <p:nvPr/>
          </p:nvSpPr>
          <p:spPr>
            <a:xfrm>
              <a:off x="1288345" y="2480291"/>
              <a:ext cx="701268" cy="701268"/>
            </a:xfrm>
            <a:prstGeom prst="ellipse">
              <a:avLst/>
            </a:prstGeom>
            <a:solidFill>
              <a:srgbClr val="3CD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i="1" dirty="0">
                <a:solidFill>
                  <a:schemeClr val="bg1"/>
                </a:solidFill>
                <a:latin typeface="+mj-lt"/>
              </a:endParaRPr>
            </a:p>
          </p:txBody>
        </p:sp>
        <p:pic>
          <p:nvPicPr>
            <p:cNvPr id="10" name="Picture 9">
              <a:extLst>
                <a:ext uri="{FF2B5EF4-FFF2-40B4-BE49-F238E27FC236}">
                  <a16:creationId xmlns:a16="http://schemas.microsoft.com/office/drawing/2014/main" id="{5AA71997-2865-974C-896F-24748A3CF8CB}"/>
                </a:ext>
              </a:extLst>
            </p:cNvPr>
            <p:cNvPicPr>
              <a:picLocks noChangeAspect="1"/>
            </p:cNvPicPr>
            <p:nvPr/>
          </p:nvPicPr>
          <p:blipFill>
            <a:blip r:embed="rId2"/>
            <a:stretch>
              <a:fillRect/>
            </a:stretch>
          </p:blipFill>
          <p:spPr>
            <a:xfrm>
              <a:off x="1491471" y="2613296"/>
              <a:ext cx="285166" cy="453754"/>
            </a:xfrm>
            <a:prstGeom prst="rect">
              <a:avLst/>
            </a:prstGeom>
          </p:spPr>
        </p:pic>
      </p:grpSp>
      <p:grpSp>
        <p:nvGrpSpPr>
          <p:cNvPr id="14" name="Group 13">
            <a:extLst>
              <a:ext uri="{FF2B5EF4-FFF2-40B4-BE49-F238E27FC236}">
                <a16:creationId xmlns:a16="http://schemas.microsoft.com/office/drawing/2014/main" id="{9DCFD5A7-B0F0-B74E-81BE-7F278969A8FA}"/>
              </a:ext>
            </a:extLst>
          </p:cNvPr>
          <p:cNvGrpSpPr/>
          <p:nvPr/>
        </p:nvGrpSpPr>
        <p:grpSpPr>
          <a:xfrm>
            <a:off x="3584710" y="2480291"/>
            <a:ext cx="701268" cy="701268"/>
            <a:chOff x="3584710" y="2480291"/>
            <a:chExt cx="701268" cy="701268"/>
          </a:xfrm>
        </p:grpSpPr>
        <p:sp>
          <p:nvSpPr>
            <p:cNvPr id="33" name="Oval 32"/>
            <p:cNvSpPr/>
            <p:nvPr/>
          </p:nvSpPr>
          <p:spPr>
            <a:xfrm>
              <a:off x="3584710" y="2480291"/>
              <a:ext cx="701268" cy="701268"/>
            </a:xfrm>
            <a:prstGeom prst="ellipse">
              <a:avLst/>
            </a:prstGeom>
            <a:solidFill>
              <a:srgbClr val="3CD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i="1" dirty="0">
                <a:solidFill>
                  <a:schemeClr val="bg1"/>
                </a:solidFill>
                <a:latin typeface="+mj-lt"/>
              </a:endParaRPr>
            </a:p>
          </p:txBody>
        </p:sp>
        <p:pic>
          <p:nvPicPr>
            <p:cNvPr id="12" name="Picture 11">
              <a:extLst>
                <a:ext uri="{FF2B5EF4-FFF2-40B4-BE49-F238E27FC236}">
                  <a16:creationId xmlns:a16="http://schemas.microsoft.com/office/drawing/2014/main" id="{2F90C920-F971-C34E-B06E-079EDBB6B4B0}"/>
                </a:ext>
              </a:extLst>
            </p:cNvPr>
            <p:cNvPicPr>
              <a:picLocks noChangeAspect="1"/>
            </p:cNvPicPr>
            <p:nvPr/>
          </p:nvPicPr>
          <p:blipFill>
            <a:blip r:embed="rId3"/>
            <a:stretch>
              <a:fillRect/>
            </a:stretch>
          </p:blipFill>
          <p:spPr>
            <a:xfrm>
              <a:off x="3751852" y="2671898"/>
              <a:ext cx="366983" cy="336550"/>
            </a:xfrm>
            <a:prstGeom prst="rect">
              <a:avLst/>
            </a:prstGeom>
          </p:spPr>
        </p:pic>
      </p:grpSp>
      <p:grpSp>
        <p:nvGrpSpPr>
          <p:cNvPr id="15" name="Group 14">
            <a:extLst>
              <a:ext uri="{FF2B5EF4-FFF2-40B4-BE49-F238E27FC236}">
                <a16:creationId xmlns:a16="http://schemas.microsoft.com/office/drawing/2014/main" id="{B5FCA166-57F4-F248-9497-22DEF0B054F5}"/>
              </a:ext>
            </a:extLst>
          </p:cNvPr>
          <p:cNvGrpSpPr/>
          <p:nvPr/>
        </p:nvGrpSpPr>
        <p:grpSpPr>
          <a:xfrm>
            <a:off x="5826838" y="2480291"/>
            <a:ext cx="701268" cy="701268"/>
            <a:chOff x="5826838" y="2480291"/>
            <a:chExt cx="701268" cy="701268"/>
          </a:xfrm>
        </p:grpSpPr>
        <p:sp>
          <p:nvSpPr>
            <p:cNvPr id="37" name="Oval 36"/>
            <p:cNvSpPr/>
            <p:nvPr/>
          </p:nvSpPr>
          <p:spPr>
            <a:xfrm>
              <a:off x="5826838" y="2480291"/>
              <a:ext cx="701268" cy="70126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i="1" dirty="0">
                <a:solidFill>
                  <a:schemeClr val="bg1"/>
                </a:solidFill>
                <a:latin typeface="+mj-lt"/>
              </a:endParaRPr>
            </a:p>
          </p:txBody>
        </p:sp>
        <p:pic>
          <p:nvPicPr>
            <p:cNvPr id="13" name="Picture 12">
              <a:extLst>
                <a:ext uri="{FF2B5EF4-FFF2-40B4-BE49-F238E27FC236}">
                  <a16:creationId xmlns:a16="http://schemas.microsoft.com/office/drawing/2014/main" id="{85FC6E38-2A9A-6F49-AF78-9CF9D8759AFB}"/>
                </a:ext>
              </a:extLst>
            </p:cNvPr>
            <p:cNvPicPr>
              <a:picLocks noChangeAspect="1"/>
            </p:cNvPicPr>
            <p:nvPr/>
          </p:nvPicPr>
          <p:blipFill>
            <a:blip r:embed="rId4"/>
            <a:stretch>
              <a:fillRect/>
            </a:stretch>
          </p:blipFill>
          <p:spPr>
            <a:xfrm>
              <a:off x="6000226" y="2645577"/>
              <a:ext cx="347008" cy="362871"/>
            </a:xfrm>
            <a:prstGeom prst="rect">
              <a:avLst/>
            </a:prstGeom>
          </p:spPr>
        </p:pic>
      </p:grpSp>
      <p:grpSp>
        <p:nvGrpSpPr>
          <p:cNvPr id="17" name="Group 16">
            <a:extLst>
              <a:ext uri="{FF2B5EF4-FFF2-40B4-BE49-F238E27FC236}">
                <a16:creationId xmlns:a16="http://schemas.microsoft.com/office/drawing/2014/main" id="{AC894D7F-6EDC-3F48-9318-20578C3C2230}"/>
              </a:ext>
            </a:extLst>
          </p:cNvPr>
          <p:cNvGrpSpPr/>
          <p:nvPr/>
        </p:nvGrpSpPr>
        <p:grpSpPr>
          <a:xfrm>
            <a:off x="8148799" y="2480291"/>
            <a:ext cx="701268" cy="701268"/>
            <a:chOff x="8148799" y="2480291"/>
            <a:chExt cx="701268" cy="701268"/>
          </a:xfrm>
        </p:grpSpPr>
        <p:sp>
          <p:nvSpPr>
            <p:cNvPr id="42" name="Oval 41"/>
            <p:cNvSpPr/>
            <p:nvPr/>
          </p:nvSpPr>
          <p:spPr>
            <a:xfrm>
              <a:off x="8148799" y="2480291"/>
              <a:ext cx="701268" cy="701268"/>
            </a:xfrm>
            <a:prstGeom prst="ellipse">
              <a:avLst/>
            </a:prstGeom>
            <a:solidFill>
              <a:srgbClr val="3CD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i="1" dirty="0">
                <a:solidFill>
                  <a:schemeClr val="bg1"/>
                </a:solidFill>
                <a:latin typeface="+mj-lt"/>
              </a:endParaRPr>
            </a:p>
          </p:txBody>
        </p:sp>
        <p:pic>
          <p:nvPicPr>
            <p:cNvPr id="16" name="Picture 15">
              <a:extLst>
                <a:ext uri="{FF2B5EF4-FFF2-40B4-BE49-F238E27FC236}">
                  <a16:creationId xmlns:a16="http://schemas.microsoft.com/office/drawing/2014/main" id="{67DF6FB2-C366-634F-9900-AECD34B1BFCE}"/>
                </a:ext>
              </a:extLst>
            </p:cNvPr>
            <p:cNvPicPr>
              <a:picLocks noChangeAspect="1"/>
            </p:cNvPicPr>
            <p:nvPr/>
          </p:nvPicPr>
          <p:blipFill>
            <a:blip r:embed="rId5"/>
            <a:stretch>
              <a:fillRect/>
            </a:stretch>
          </p:blipFill>
          <p:spPr>
            <a:xfrm>
              <a:off x="8309676" y="2625565"/>
              <a:ext cx="349513" cy="382883"/>
            </a:xfrm>
            <a:prstGeom prst="rect">
              <a:avLst/>
            </a:prstGeom>
          </p:spPr>
        </p:pic>
      </p:grpSp>
      <p:grpSp>
        <p:nvGrpSpPr>
          <p:cNvPr id="19" name="Group 18">
            <a:extLst>
              <a:ext uri="{FF2B5EF4-FFF2-40B4-BE49-F238E27FC236}">
                <a16:creationId xmlns:a16="http://schemas.microsoft.com/office/drawing/2014/main" id="{93EB5BC0-1974-FD4A-BA71-7F39B33A6DE6}"/>
              </a:ext>
            </a:extLst>
          </p:cNvPr>
          <p:cNvGrpSpPr/>
          <p:nvPr/>
        </p:nvGrpSpPr>
        <p:grpSpPr>
          <a:xfrm>
            <a:off x="10189396" y="2480291"/>
            <a:ext cx="701268" cy="701268"/>
            <a:chOff x="10189396" y="2480291"/>
            <a:chExt cx="701268" cy="701268"/>
          </a:xfrm>
        </p:grpSpPr>
        <p:sp>
          <p:nvSpPr>
            <p:cNvPr id="43" name="Oval 42"/>
            <p:cNvSpPr/>
            <p:nvPr/>
          </p:nvSpPr>
          <p:spPr>
            <a:xfrm>
              <a:off x="10189396" y="2480291"/>
              <a:ext cx="701268" cy="701268"/>
            </a:xfrm>
            <a:prstGeom prst="ellipse">
              <a:avLst/>
            </a:prstGeom>
            <a:solidFill>
              <a:srgbClr val="3CD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i="1" dirty="0">
                <a:solidFill>
                  <a:schemeClr val="bg1"/>
                </a:solidFill>
                <a:latin typeface="+mj-lt"/>
              </a:endParaRPr>
            </a:p>
          </p:txBody>
        </p:sp>
        <p:pic>
          <p:nvPicPr>
            <p:cNvPr id="18" name="Picture 17">
              <a:extLst>
                <a:ext uri="{FF2B5EF4-FFF2-40B4-BE49-F238E27FC236}">
                  <a16:creationId xmlns:a16="http://schemas.microsoft.com/office/drawing/2014/main" id="{49DEFB2B-5712-E049-9E40-9450D85600A9}"/>
                </a:ext>
              </a:extLst>
            </p:cNvPr>
            <p:cNvPicPr>
              <a:picLocks noChangeAspect="1"/>
            </p:cNvPicPr>
            <p:nvPr/>
          </p:nvPicPr>
          <p:blipFill>
            <a:blip r:embed="rId6"/>
            <a:stretch>
              <a:fillRect/>
            </a:stretch>
          </p:blipFill>
          <p:spPr>
            <a:xfrm>
              <a:off x="10432054" y="2632822"/>
              <a:ext cx="208037" cy="380036"/>
            </a:xfrm>
            <a:prstGeom prst="rect">
              <a:avLst/>
            </a:prstGeom>
          </p:spPr>
        </p:pic>
      </p:grpSp>
      <p:cxnSp>
        <p:nvCxnSpPr>
          <p:cNvPr id="26" name="Straight Connector 25">
            <a:extLst>
              <a:ext uri="{FF2B5EF4-FFF2-40B4-BE49-F238E27FC236}">
                <a16:creationId xmlns:a16="http://schemas.microsoft.com/office/drawing/2014/main" id="{B4FB59C7-DA06-934E-9482-2FBD0735580D}"/>
              </a:ext>
            </a:extLst>
          </p:cNvPr>
          <p:cNvCxnSpPr>
            <a:cxnSpLocks/>
          </p:cNvCxnSpPr>
          <p:nvPr/>
        </p:nvCxnSpPr>
        <p:spPr>
          <a:xfrm>
            <a:off x="1669869" y="4550053"/>
            <a:ext cx="8872337" cy="0"/>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9E879A4-5DFF-3242-AF9B-B655DD9DE019}"/>
              </a:ext>
            </a:extLst>
          </p:cNvPr>
          <p:cNvCxnSpPr>
            <a:cxnSpLocks/>
          </p:cNvCxnSpPr>
          <p:nvPr/>
        </p:nvCxnSpPr>
        <p:spPr>
          <a:xfrm>
            <a:off x="3934143" y="4558349"/>
            <a:ext cx="0" cy="582689"/>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BD2ECBC-D0AB-3844-826F-1E82203CBBAF}"/>
              </a:ext>
            </a:extLst>
          </p:cNvPr>
          <p:cNvSpPr txBox="1"/>
          <p:nvPr/>
        </p:nvSpPr>
        <p:spPr>
          <a:xfrm>
            <a:off x="868117" y="5224798"/>
            <a:ext cx="1595545" cy="707886"/>
          </a:xfrm>
          <a:prstGeom prst="rect">
            <a:avLst/>
          </a:prstGeom>
          <a:noFill/>
        </p:spPr>
        <p:txBody>
          <a:bodyPr wrap="square" rtlCol="0">
            <a:spAutoFit/>
          </a:bodyPr>
          <a:lstStyle/>
          <a:p>
            <a:pPr algn="ctr"/>
            <a:r>
              <a:rPr lang="en-US" sz="1000" dirty="0">
                <a:solidFill>
                  <a:schemeClr val="bg2"/>
                </a:solidFill>
                <a:latin typeface="+mj-lt"/>
              </a:rPr>
              <a:t>Develop programs and workshops that engage employees</a:t>
            </a:r>
          </a:p>
          <a:p>
            <a:pPr algn="ctr"/>
            <a:endParaRPr lang="en-US" sz="1000" dirty="0">
              <a:solidFill>
                <a:schemeClr val="bg2"/>
              </a:solidFill>
              <a:latin typeface="+mj-lt"/>
            </a:endParaRPr>
          </a:p>
        </p:txBody>
      </p:sp>
      <p:sp>
        <p:nvSpPr>
          <p:cNvPr id="39" name="TextBox 38">
            <a:extLst>
              <a:ext uri="{FF2B5EF4-FFF2-40B4-BE49-F238E27FC236}">
                <a16:creationId xmlns:a16="http://schemas.microsoft.com/office/drawing/2014/main" id="{9BACF62E-0885-BF4C-A7BD-41EF78E3A182}"/>
              </a:ext>
            </a:extLst>
          </p:cNvPr>
          <p:cNvSpPr txBox="1"/>
          <p:nvPr/>
        </p:nvSpPr>
        <p:spPr>
          <a:xfrm>
            <a:off x="2891065" y="5224798"/>
            <a:ext cx="2088556" cy="861774"/>
          </a:xfrm>
          <a:prstGeom prst="rect">
            <a:avLst/>
          </a:prstGeom>
          <a:noFill/>
        </p:spPr>
        <p:txBody>
          <a:bodyPr wrap="square" rtlCol="0">
            <a:spAutoFit/>
          </a:bodyPr>
          <a:lstStyle/>
          <a:p>
            <a:pPr algn="ctr"/>
            <a:r>
              <a:rPr lang="en-US" sz="1000" dirty="0">
                <a:solidFill>
                  <a:schemeClr val="bg2"/>
                </a:solidFill>
                <a:latin typeface="+mj-lt"/>
              </a:rPr>
              <a:t>Assess the potential </a:t>
            </a:r>
            <a:br>
              <a:rPr lang="en-US" sz="1000" dirty="0">
                <a:solidFill>
                  <a:schemeClr val="bg2"/>
                </a:solidFill>
                <a:latin typeface="+mj-lt"/>
              </a:rPr>
            </a:br>
            <a:r>
              <a:rPr lang="en-US" sz="1000" dirty="0">
                <a:solidFill>
                  <a:schemeClr val="bg2"/>
                </a:solidFill>
                <a:latin typeface="+mj-lt"/>
              </a:rPr>
              <a:t>of employee-led </a:t>
            </a:r>
            <a:br>
              <a:rPr lang="en-US" sz="1000" dirty="0">
                <a:solidFill>
                  <a:schemeClr val="bg2"/>
                </a:solidFill>
                <a:latin typeface="+mj-lt"/>
              </a:rPr>
            </a:br>
            <a:r>
              <a:rPr lang="en-US" sz="1000" dirty="0">
                <a:solidFill>
                  <a:schemeClr val="bg2"/>
                </a:solidFill>
                <a:latin typeface="+mj-lt"/>
              </a:rPr>
              <a:t>projects and support commercialization efforts</a:t>
            </a:r>
          </a:p>
          <a:p>
            <a:pPr algn="ctr"/>
            <a:endParaRPr lang="en-US" sz="1000" dirty="0">
              <a:solidFill>
                <a:schemeClr val="bg2"/>
              </a:solidFill>
              <a:latin typeface="+mj-lt"/>
            </a:endParaRPr>
          </a:p>
        </p:txBody>
      </p:sp>
      <p:cxnSp>
        <p:nvCxnSpPr>
          <p:cNvPr id="44" name="Straight Connector 43">
            <a:extLst>
              <a:ext uri="{FF2B5EF4-FFF2-40B4-BE49-F238E27FC236}">
                <a16:creationId xmlns:a16="http://schemas.microsoft.com/office/drawing/2014/main" id="{34389B1C-646B-654E-A838-BDF5AB3F7253}"/>
              </a:ext>
            </a:extLst>
          </p:cNvPr>
          <p:cNvCxnSpPr>
            <a:cxnSpLocks/>
          </p:cNvCxnSpPr>
          <p:nvPr/>
        </p:nvCxnSpPr>
        <p:spPr>
          <a:xfrm>
            <a:off x="6175497" y="3636661"/>
            <a:ext cx="4336" cy="1504377"/>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5BF12-3868-3D44-A69D-53A7D04BF126}"/>
              </a:ext>
            </a:extLst>
          </p:cNvPr>
          <p:cNvCxnSpPr>
            <a:cxnSpLocks/>
          </p:cNvCxnSpPr>
          <p:nvPr/>
        </p:nvCxnSpPr>
        <p:spPr>
          <a:xfrm>
            <a:off x="1665890" y="4041507"/>
            <a:ext cx="0" cy="1099531"/>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A2FF893-5490-6446-B3A9-144BF93FD0B5}"/>
              </a:ext>
            </a:extLst>
          </p:cNvPr>
          <p:cNvCxnSpPr>
            <a:cxnSpLocks/>
          </p:cNvCxnSpPr>
          <p:nvPr/>
        </p:nvCxnSpPr>
        <p:spPr>
          <a:xfrm>
            <a:off x="8460700" y="4550053"/>
            <a:ext cx="0" cy="590985"/>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789E82D-D2F9-B047-9B3B-FEC63643FA8A}"/>
              </a:ext>
            </a:extLst>
          </p:cNvPr>
          <p:cNvCxnSpPr>
            <a:cxnSpLocks/>
          </p:cNvCxnSpPr>
          <p:nvPr/>
        </p:nvCxnSpPr>
        <p:spPr>
          <a:xfrm>
            <a:off x="10537666" y="4041507"/>
            <a:ext cx="0" cy="1099531"/>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8D90CAE-EB3B-1E4B-B0A9-777E8E72510C}"/>
              </a:ext>
            </a:extLst>
          </p:cNvPr>
          <p:cNvSpPr txBox="1"/>
          <p:nvPr/>
        </p:nvSpPr>
        <p:spPr>
          <a:xfrm>
            <a:off x="5143042" y="5224798"/>
            <a:ext cx="2088556" cy="553998"/>
          </a:xfrm>
          <a:prstGeom prst="rect">
            <a:avLst/>
          </a:prstGeom>
          <a:noFill/>
        </p:spPr>
        <p:txBody>
          <a:bodyPr wrap="square" rtlCol="0">
            <a:spAutoFit/>
          </a:bodyPr>
          <a:lstStyle/>
          <a:p>
            <a:pPr algn="ctr"/>
            <a:r>
              <a:rPr lang="en-US" sz="1000" dirty="0">
                <a:solidFill>
                  <a:schemeClr val="bg2"/>
                </a:solidFill>
                <a:latin typeface="+mj-lt"/>
              </a:rPr>
              <a:t>Build innovation and digital strategies that align with enterprise strategy </a:t>
            </a:r>
          </a:p>
        </p:txBody>
      </p:sp>
      <p:sp>
        <p:nvSpPr>
          <p:cNvPr id="52" name="TextBox 51">
            <a:extLst>
              <a:ext uri="{FF2B5EF4-FFF2-40B4-BE49-F238E27FC236}">
                <a16:creationId xmlns:a16="http://schemas.microsoft.com/office/drawing/2014/main" id="{BD5C3965-F698-2F47-999B-2482A97DFEB2}"/>
              </a:ext>
            </a:extLst>
          </p:cNvPr>
          <p:cNvSpPr txBox="1"/>
          <p:nvPr/>
        </p:nvSpPr>
        <p:spPr>
          <a:xfrm>
            <a:off x="7583945" y="5224798"/>
            <a:ext cx="1753509" cy="400110"/>
          </a:xfrm>
          <a:prstGeom prst="rect">
            <a:avLst/>
          </a:prstGeom>
          <a:noFill/>
        </p:spPr>
        <p:txBody>
          <a:bodyPr wrap="square" rtlCol="0">
            <a:spAutoFit/>
          </a:bodyPr>
          <a:lstStyle/>
          <a:p>
            <a:pPr algn="ctr"/>
            <a:r>
              <a:rPr lang="en-US" sz="1000" dirty="0">
                <a:solidFill>
                  <a:schemeClr val="bg2"/>
                </a:solidFill>
                <a:latin typeface="+mj-lt"/>
              </a:rPr>
              <a:t>Source innovative solutions from the market</a:t>
            </a:r>
          </a:p>
        </p:txBody>
      </p:sp>
      <p:sp>
        <p:nvSpPr>
          <p:cNvPr id="53" name="TextBox 52">
            <a:extLst>
              <a:ext uri="{FF2B5EF4-FFF2-40B4-BE49-F238E27FC236}">
                <a16:creationId xmlns:a16="http://schemas.microsoft.com/office/drawing/2014/main" id="{280E5C18-D0B2-7647-B646-CA1ACBB4611E}"/>
              </a:ext>
            </a:extLst>
          </p:cNvPr>
          <p:cNvSpPr txBox="1"/>
          <p:nvPr/>
        </p:nvSpPr>
        <p:spPr>
          <a:xfrm>
            <a:off x="9659317" y="5224798"/>
            <a:ext cx="1753509" cy="553998"/>
          </a:xfrm>
          <a:prstGeom prst="rect">
            <a:avLst/>
          </a:prstGeom>
          <a:noFill/>
        </p:spPr>
        <p:txBody>
          <a:bodyPr wrap="square" rtlCol="0">
            <a:spAutoFit/>
          </a:bodyPr>
          <a:lstStyle/>
          <a:p>
            <a:pPr algn="ctr"/>
            <a:r>
              <a:rPr lang="en-US" sz="1000" dirty="0">
                <a:solidFill>
                  <a:schemeClr val="bg2"/>
                </a:solidFill>
                <a:latin typeface="+mj-lt"/>
              </a:rPr>
              <a:t>Invest in solutions that align with strategic goals</a:t>
            </a:r>
          </a:p>
          <a:p>
            <a:pPr algn="ctr"/>
            <a:endParaRPr lang="en-US" sz="1000" dirty="0">
              <a:solidFill>
                <a:schemeClr val="bg2"/>
              </a:solidFill>
              <a:latin typeface="+mj-lt"/>
            </a:endParaRPr>
          </a:p>
        </p:txBody>
      </p:sp>
      <p:sp>
        <p:nvSpPr>
          <p:cNvPr id="62" name="TextBox 61">
            <a:extLst>
              <a:ext uri="{FF2B5EF4-FFF2-40B4-BE49-F238E27FC236}">
                <a16:creationId xmlns:a16="http://schemas.microsoft.com/office/drawing/2014/main" id="{C258BEE8-C0D3-DA41-8661-A72E8DB372A9}"/>
              </a:ext>
            </a:extLst>
          </p:cNvPr>
          <p:cNvSpPr txBox="1"/>
          <p:nvPr/>
        </p:nvSpPr>
        <p:spPr>
          <a:xfrm>
            <a:off x="2055468" y="4041055"/>
            <a:ext cx="3757350" cy="414794"/>
          </a:xfrm>
          <a:prstGeom prst="rect">
            <a:avLst/>
          </a:prstGeom>
          <a:noFill/>
        </p:spPr>
        <p:txBody>
          <a:bodyPr wrap="square" rtlCol="0">
            <a:spAutoFit/>
          </a:bodyPr>
          <a:lstStyle/>
          <a:p>
            <a:pPr algn="ctr">
              <a:lnSpc>
                <a:spcPct val="150000"/>
              </a:lnSpc>
            </a:pPr>
            <a:r>
              <a:rPr lang="en-US" sz="1600" dirty="0">
                <a:solidFill>
                  <a:srgbClr val="3CD5AF"/>
                </a:solidFill>
                <a:latin typeface="+mj-lt"/>
              </a:rPr>
              <a:t>INNOVATION PRODUCTION</a:t>
            </a:r>
          </a:p>
        </p:txBody>
      </p:sp>
      <p:sp>
        <p:nvSpPr>
          <p:cNvPr id="63" name="TextBox 62">
            <a:extLst>
              <a:ext uri="{FF2B5EF4-FFF2-40B4-BE49-F238E27FC236}">
                <a16:creationId xmlns:a16="http://schemas.microsoft.com/office/drawing/2014/main" id="{B8A8FAAF-8DAF-C14C-82A2-F0A981C680A3}"/>
              </a:ext>
            </a:extLst>
          </p:cNvPr>
          <p:cNvSpPr txBox="1"/>
          <p:nvPr/>
        </p:nvSpPr>
        <p:spPr>
          <a:xfrm>
            <a:off x="6582024" y="4018791"/>
            <a:ext cx="3757350" cy="414794"/>
          </a:xfrm>
          <a:prstGeom prst="rect">
            <a:avLst/>
          </a:prstGeom>
          <a:noFill/>
        </p:spPr>
        <p:txBody>
          <a:bodyPr wrap="square" rtlCol="0">
            <a:spAutoFit/>
          </a:bodyPr>
          <a:lstStyle/>
          <a:p>
            <a:pPr algn="ctr">
              <a:lnSpc>
                <a:spcPct val="150000"/>
              </a:lnSpc>
            </a:pPr>
            <a:r>
              <a:rPr lang="en-US" sz="1600" dirty="0">
                <a:solidFill>
                  <a:srgbClr val="3CD5AF"/>
                </a:solidFill>
                <a:latin typeface="+mj-lt"/>
              </a:rPr>
              <a:t>INNOVATION CONSUMPTION</a:t>
            </a:r>
          </a:p>
        </p:txBody>
      </p:sp>
    </p:spTree>
    <p:extLst>
      <p:ext uri="{BB962C8B-B14F-4D97-AF65-F5344CB8AC3E}">
        <p14:creationId xmlns:p14="http://schemas.microsoft.com/office/powerpoint/2010/main" val="415631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12534" y="4329360"/>
            <a:ext cx="5889865" cy="1200329"/>
          </a:xfrm>
          <a:prstGeom prst="rect">
            <a:avLst/>
          </a:prstGeom>
          <a:noFill/>
        </p:spPr>
        <p:txBody>
          <a:bodyPr wrap="square" rtlCol="0">
            <a:spAutoFit/>
          </a:bodyPr>
          <a:lstStyle/>
          <a:p>
            <a:r>
              <a:rPr lang="en-US" sz="3600" dirty="0">
                <a:solidFill>
                  <a:srgbClr val="3CD5AF"/>
                </a:solidFill>
                <a:latin typeface="+mj-lt"/>
              </a:rPr>
              <a:t>HEALTHBOX PANDEMIC PREDICTIONS</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11</a:t>
            </a:fld>
            <a:endParaRPr lang="en-US" dirty="0"/>
          </a:p>
        </p:txBody>
      </p:sp>
    </p:spTree>
    <p:extLst>
      <p:ext uri="{BB962C8B-B14F-4D97-AF65-F5344CB8AC3E}">
        <p14:creationId xmlns:p14="http://schemas.microsoft.com/office/powerpoint/2010/main" val="1979490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979B-FBFC-4882-AA15-25682A7684AD}"/>
              </a:ext>
            </a:extLst>
          </p:cNvPr>
          <p:cNvSpPr>
            <a:spLocks noGrp="1"/>
          </p:cNvSpPr>
          <p:nvPr>
            <p:ph type="title"/>
          </p:nvPr>
        </p:nvSpPr>
        <p:spPr>
          <a:xfrm>
            <a:off x="846074" y="1054736"/>
            <a:ext cx="4791246" cy="1028700"/>
          </a:xfrm>
        </p:spPr>
        <p:txBody>
          <a:bodyPr/>
          <a:lstStyle/>
          <a:p>
            <a:r>
              <a:rPr lang="en-US" sz="3200" dirty="0" err="1">
                <a:latin typeface="+mj-lt"/>
              </a:rPr>
              <a:t>Healthbox</a:t>
            </a:r>
            <a:r>
              <a:rPr lang="en-US" sz="3200" dirty="0">
                <a:latin typeface="+mj-lt"/>
              </a:rPr>
              <a:t> predictions </a:t>
            </a:r>
            <a:r>
              <a:rPr lang="en-US" sz="3200" b="1" dirty="0">
                <a:latin typeface="+mj-lt"/>
              </a:rPr>
              <a:t>during</a:t>
            </a:r>
            <a:r>
              <a:rPr lang="en-US" sz="3200" dirty="0">
                <a:latin typeface="+mj-lt"/>
              </a:rPr>
              <a:t> the pandemic</a:t>
            </a:r>
          </a:p>
        </p:txBody>
      </p:sp>
      <p:sp>
        <p:nvSpPr>
          <p:cNvPr id="3" name="Slide Number Placeholder 2">
            <a:extLst>
              <a:ext uri="{FF2B5EF4-FFF2-40B4-BE49-F238E27FC236}">
                <a16:creationId xmlns:a16="http://schemas.microsoft.com/office/drawing/2014/main" id="{9C1C86C6-C1F8-48D9-8E0F-468EC1F698ED}"/>
              </a:ext>
            </a:extLst>
          </p:cNvPr>
          <p:cNvSpPr>
            <a:spLocks noGrp="1"/>
          </p:cNvSpPr>
          <p:nvPr>
            <p:ph type="sldNum" sz="quarter" idx="10"/>
          </p:nvPr>
        </p:nvSpPr>
        <p:spPr/>
        <p:txBody>
          <a:bodyPr/>
          <a:lstStyle/>
          <a:p>
            <a:fld id="{D8D877B3-D348-4611-9BDB-C5374591D951}" type="slidenum">
              <a:rPr lang="en-US" smtClean="0"/>
              <a:pPr/>
              <a:t>12</a:t>
            </a:fld>
            <a:endParaRPr lang="en-US" dirty="0"/>
          </a:p>
        </p:txBody>
      </p:sp>
      <p:pic>
        <p:nvPicPr>
          <p:cNvPr id="8" name="Picture Placeholder 7">
            <a:extLst>
              <a:ext uri="{FF2B5EF4-FFF2-40B4-BE49-F238E27FC236}">
                <a16:creationId xmlns:a16="http://schemas.microsoft.com/office/drawing/2014/main" id="{186E10BC-9718-485F-8303-E32F8EBD6AE7}"/>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8717" r="42211"/>
          <a:stretch/>
        </p:blipFill>
        <p:spPr>
          <a:xfrm>
            <a:off x="7074639" y="0"/>
            <a:ext cx="5117361" cy="6858000"/>
          </a:xfrm>
        </p:spPr>
      </p:pic>
      <p:sp>
        <p:nvSpPr>
          <p:cNvPr id="10" name="TextBox 9">
            <a:extLst>
              <a:ext uri="{FF2B5EF4-FFF2-40B4-BE49-F238E27FC236}">
                <a16:creationId xmlns:a16="http://schemas.microsoft.com/office/drawing/2014/main" id="{683EAB56-07C3-42B2-AACB-99000B00CA2C}"/>
              </a:ext>
            </a:extLst>
          </p:cNvPr>
          <p:cNvSpPr txBox="1"/>
          <p:nvPr/>
        </p:nvSpPr>
        <p:spPr>
          <a:xfrm>
            <a:off x="793525" y="2228295"/>
            <a:ext cx="4791246" cy="317009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000" dirty="0">
                <a:solidFill>
                  <a:schemeClr val="accent1"/>
                </a:solidFill>
              </a:rPr>
              <a:t>Consolidation will be accelerated</a:t>
            </a:r>
          </a:p>
          <a:p>
            <a:pPr marL="285750" indent="-285750">
              <a:spcBef>
                <a:spcPts val="600"/>
              </a:spcBef>
              <a:buFont typeface="Arial" panose="020B0604020202020204" pitchFamily="34" charset="0"/>
              <a:buChar char="•"/>
            </a:pPr>
            <a:r>
              <a:rPr lang="en-US" sz="2000" dirty="0">
                <a:solidFill>
                  <a:schemeClr val="accent1"/>
                </a:solidFill>
              </a:rPr>
              <a:t>Agility will no longer be a “nice to have”</a:t>
            </a:r>
          </a:p>
          <a:p>
            <a:pPr marL="285750" indent="-285750">
              <a:spcBef>
                <a:spcPts val="600"/>
              </a:spcBef>
              <a:buFont typeface="Arial" panose="020B0604020202020204" pitchFamily="34" charset="0"/>
              <a:buChar char="•"/>
            </a:pPr>
            <a:r>
              <a:rPr lang="en-US" sz="2000" dirty="0">
                <a:solidFill>
                  <a:schemeClr val="accent1"/>
                </a:solidFill>
              </a:rPr>
              <a:t>Telemedicine super usage will tip a long line of dominos</a:t>
            </a:r>
          </a:p>
          <a:p>
            <a:pPr marL="285750" indent="-285750">
              <a:spcBef>
                <a:spcPts val="600"/>
              </a:spcBef>
              <a:buFont typeface="Arial" panose="020B0604020202020204" pitchFamily="34" charset="0"/>
              <a:buChar char="•"/>
            </a:pPr>
            <a:r>
              <a:rPr lang="en-US" sz="2000" dirty="0">
                <a:solidFill>
                  <a:schemeClr val="accent1"/>
                </a:solidFill>
              </a:rPr>
              <a:t>Shift to value-based payments will hit a speed bump</a:t>
            </a:r>
          </a:p>
          <a:p>
            <a:pPr marL="285750" indent="-285750">
              <a:spcBef>
                <a:spcPts val="600"/>
              </a:spcBef>
              <a:buFont typeface="Arial" panose="020B0604020202020204" pitchFamily="34" charset="0"/>
              <a:buChar char="•"/>
            </a:pPr>
            <a:r>
              <a:rPr lang="en-US" sz="2000" dirty="0">
                <a:solidFill>
                  <a:schemeClr val="accent1"/>
                </a:solidFill>
              </a:rPr>
              <a:t>Emerging care/coverage models will see significant growth</a:t>
            </a:r>
          </a:p>
        </p:txBody>
      </p:sp>
    </p:spTree>
    <p:extLst>
      <p:ext uri="{BB962C8B-B14F-4D97-AF65-F5344CB8AC3E}">
        <p14:creationId xmlns:p14="http://schemas.microsoft.com/office/powerpoint/2010/main" val="483911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979B-FBFC-4882-AA15-25682A7684AD}"/>
              </a:ext>
            </a:extLst>
          </p:cNvPr>
          <p:cNvSpPr>
            <a:spLocks noGrp="1"/>
          </p:cNvSpPr>
          <p:nvPr>
            <p:ph type="title"/>
          </p:nvPr>
        </p:nvSpPr>
        <p:spPr>
          <a:xfrm>
            <a:off x="846074" y="1054736"/>
            <a:ext cx="4791246" cy="1028700"/>
          </a:xfrm>
        </p:spPr>
        <p:txBody>
          <a:bodyPr/>
          <a:lstStyle/>
          <a:p>
            <a:r>
              <a:rPr lang="en-US" sz="3200" dirty="0" err="1">
                <a:latin typeface="+mj-lt"/>
              </a:rPr>
              <a:t>Healthbox</a:t>
            </a:r>
            <a:r>
              <a:rPr lang="en-US" sz="3200" dirty="0">
                <a:latin typeface="+mj-lt"/>
              </a:rPr>
              <a:t> predictions </a:t>
            </a:r>
            <a:r>
              <a:rPr lang="en-US" sz="3200" b="1" dirty="0">
                <a:latin typeface="+mj-lt"/>
              </a:rPr>
              <a:t>after</a:t>
            </a:r>
            <a:r>
              <a:rPr lang="en-US" sz="3200" dirty="0">
                <a:latin typeface="+mj-lt"/>
              </a:rPr>
              <a:t> the pandemic</a:t>
            </a:r>
          </a:p>
        </p:txBody>
      </p:sp>
      <p:sp>
        <p:nvSpPr>
          <p:cNvPr id="3" name="Slide Number Placeholder 2">
            <a:extLst>
              <a:ext uri="{FF2B5EF4-FFF2-40B4-BE49-F238E27FC236}">
                <a16:creationId xmlns:a16="http://schemas.microsoft.com/office/drawing/2014/main" id="{9C1C86C6-C1F8-48D9-8E0F-468EC1F698ED}"/>
              </a:ext>
            </a:extLst>
          </p:cNvPr>
          <p:cNvSpPr>
            <a:spLocks noGrp="1"/>
          </p:cNvSpPr>
          <p:nvPr>
            <p:ph type="sldNum" sz="quarter" idx="10"/>
          </p:nvPr>
        </p:nvSpPr>
        <p:spPr/>
        <p:txBody>
          <a:bodyPr/>
          <a:lstStyle/>
          <a:p>
            <a:fld id="{D8D877B3-D348-4611-9BDB-C5374591D951}" type="slidenum">
              <a:rPr lang="en-US" smtClean="0"/>
              <a:pPr/>
              <a:t>13</a:t>
            </a:fld>
            <a:endParaRPr lang="en-US" dirty="0"/>
          </a:p>
        </p:txBody>
      </p:sp>
      <p:pic>
        <p:nvPicPr>
          <p:cNvPr id="8" name="Picture Placeholder 7">
            <a:extLst>
              <a:ext uri="{FF2B5EF4-FFF2-40B4-BE49-F238E27FC236}">
                <a16:creationId xmlns:a16="http://schemas.microsoft.com/office/drawing/2014/main" id="{186E10BC-9718-485F-8303-E32F8EBD6AE7}"/>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9517" r="41937"/>
          <a:stretch/>
        </p:blipFill>
        <p:spPr>
          <a:xfrm>
            <a:off x="7074639" y="0"/>
            <a:ext cx="5117361" cy="6858000"/>
          </a:xfrm>
        </p:spPr>
      </p:pic>
      <p:sp>
        <p:nvSpPr>
          <p:cNvPr id="10" name="TextBox 9">
            <a:extLst>
              <a:ext uri="{FF2B5EF4-FFF2-40B4-BE49-F238E27FC236}">
                <a16:creationId xmlns:a16="http://schemas.microsoft.com/office/drawing/2014/main" id="{683EAB56-07C3-42B2-AACB-99000B00CA2C}"/>
              </a:ext>
            </a:extLst>
          </p:cNvPr>
          <p:cNvSpPr txBox="1"/>
          <p:nvPr/>
        </p:nvSpPr>
        <p:spPr>
          <a:xfrm>
            <a:off x="793524" y="2228295"/>
            <a:ext cx="4871554" cy="424731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000" dirty="0">
                <a:solidFill>
                  <a:schemeClr val="accent1"/>
                </a:solidFill>
              </a:rPr>
              <a:t>Consumer expectations of hospitals will shift for the worse</a:t>
            </a:r>
          </a:p>
          <a:p>
            <a:pPr marL="285750" indent="-285750">
              <a:spcBef>
                <a:spcPts val="600"/>
              </a:spcBef>
              <a:buFont typeface="Arial" panose="020B0604020202020204" pitchFamily="34" charset="0"/>
              <a:buChar char="•"/>
            </a:pPr>
            <a:r>
              <a:rPr lang="en-US" sz="2000" dirty="0">
                <a:solidFill>
                  <a:schemeClr val="accent1"/>
                </a:solidFill>
              </a:rPr>
              <a:t>New entrants will be emboldened</a:t>
            </a:r>
          </a:p>
          <a:p>
            <a:pPr marL="285750" indent="-285750">
              <a:spcBef>
                <a:spcPts val="600"/>
              </a:spcBef>
              <a:buFont typeface="Arial" panose="020B0604020202020204" pitchFamily="34" charset="0"/>
              <a:buChar char="•"/>
            </a:pPr>
            <a:r>
              <a:rPr lang="en-US" sz="2000" dirty="0">
                <a:solidFill>
                  <a:schemeClr val="accent1"/>
                </a:solidFill>
              </a:rPr>
              <a:t>Cash on hand will widen the wealth variance across hospitals</a:t>
            </a:r>
          </a:p>
          <a:p>
            <a:pPr marL="285750" indent="-285750">
              <a:spcBef>
                <a:spcPts val="600"/>
              </a:spcBef>
              <a:buFont typeface="Arial" panose="020B0604020202020204" pitchFamily="34" charset="0"/>
              <a:buChar char="•"/>
            </a:pPr>
            <a:r>
              <a:rPr lang="en-US" sz="2000" dirty="0">
                <a:solidFill>
                  <a:schemeClr val="accent1"/>
                </a:solidFill>
              </a:rPr>
              <a:t>Pandemic preparedness and innovation in supply chain </a:t>
            </a:r>
          </a:p>
          <a:p>
            <a:pPr marL="285750" indent="-285750">
              <a:spcBef>
                <a:spcPts val="600"/>
              </a:spcBef>
              <a:buFont typeface="Arial" panose="020B0604020202020204" pitchFamily="34" charset="0"/>
              <a:buChar char="•"/>
            </a:pPr>
            <a:r>
              <a:rPr lang="en-US" sz="2000" dirty="0">
                <a:solidFill>
                  <a:schemeClr val="accent1"/>
                </a:solidFill>
              </a:rPr>
              <a:t>Social determinants of health commercial viability will accelerate</a:t>
            </a:r>
          </a:p>
          <a:p>
            <a:pPr marL="285750" indent="-285750">
              <a:spcBef>
                <a:spcPts val="600"/>
              </a:spcBef>
              <a:buFont typeface="Arial" panose="020B0604020202020204" pitchFamily="34" charset="0"/>
              <a:buChar char="•"/>
            </a:pPr>
            <a:r>
              <a:rPr lang="en-US" sz="2000" dirty="0">
                <a:solidFill>
                  <a:schemeClr val="accent1"/>
                </a:solidFill>
              </a:rPr>
              <a:t>Universal coverage debate will persist</a:t>
            </a:r>
          </a:p>
          <a:p>
            <a:pPr marL="285750" indent="-285750">
              <a:spcBef>
                <a:spcPts val="600"/>
              </a:spcBef>
              <a:buFont typeface="Arial" panose="020B0604020202020204" pitchFamily="34" charset="0"/>
              <a:buChar char="•"/>
            </a:pPr>
            <a:endParaRPr lang="en-US" sz="2000" dirty="0">
              <a:solidFill>
                <a:schemeClr val="accent1"/>
              </a:solidFill>
            </a:endParaRPr>
          </a:p>
        </p:txBody>
      </p:sp>
    </p:spTree>
    <p:extLst>
      <p:ext uri="{BB962C8B-B14F-4D97-AF65-F5344CB8AC3E}">
        <p14:creationId xmlns:p14="http://schemas.microsoft.com/office/powerpoint/2010/main" val="2272983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12534" y="4329360"/>
            <a:ext cx="5889865" cy="646331"/>
          </a:xfrm>
          <a:prstGeom prst="rect">
            <a:avLst/>
          </a:prstGeom>
          <a:noFill/>
        </p:spPr>
        <p:txBody>
          <a:bodyPr wrap="square" rtlCol="0">
            <a:spAutoFit/>
          </a:bodyPr>
          <a:lstStyle/>
          <a:p>
            <a:r>
              <a:rPr lang="en-US" sz="3600" dirty="0">
                <a:solidFill>
                  <a:srgbClr val="3CD5AF"/>
                </a:solidFill>
                <a:latin typeface="+mj-lt"/>
              </a:rPr>
              <a:t>LET’S DISCUSS</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14</a:t>
            </a:fld>
            <a:endParaRPr lang="en-US" dirty="0"/>
          </a:p>
        </p:txBody>
      </p:sp>
    </p:spTree>
    <p:extLst>
      <p:ext uri="{BB962C8B-B14F-4D97-AF65-F5344CB8AC3E}">
        <p14:creationId xmlns:p14="http://schemas.microsoft.com/office/powerpoint/2010/main" val="2752790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771167-9F2C-6248-B420-9B83FBE6168D}"/>
              </a:ext>
            </a:extLst>
          </p:cNvPr>
          <p:cNvSpPr>
            <a:spLocks noGrp="1"/>
          </p:cNvSpPr>
          <p:nvPr>
            <p:ph type="title"/>
          </p:nvPr>
        </p:nvSpPr>
        <p:spPr>
          <a:xfrm>
            <a:off x="865566" y="1879615"/>
            <a:ext cx="7763530" cy="1783443"/>
          </a:xfrm>
        </p:spPr>
        <p:txBody>
          <a:bodyPr wrap="square" anchor="t">
            <a:noAutofit/>
          </a:bodyPr>
          <a:lstStyle/>
          <a:p>
            <a:pPr fontAlgn="base">
              <a:lnSpc>
                <a:spcPct val="90000"/>
              </a:lnSpc>
            </a:pPr>
            <a:r>
              <a:rPr lang="en-US" sz="3600" dirty="0">
                <a:solidFill>
                  <a:schemeClr val="tx1"/>
                </a:solidFill>
                <a:latin typeface="+mn-lt"/>
              </a:rPr>
              <a:t>Where did healthcare fail during the pandemic?</a:t>
            </a:r>
          </a:p>
        </p:txBody>
      </p:sp>
      <p:pic>
        <p:nvPicPr>
          <p:cNvPr id="6" name="Picture Placeholder 5" descr="Graphical user interface, application&#10;&#10;Description automatically generated">
            <a:extLst>
              <a:ext uri="{FF2B5EF4-FFF2-40B4-BE49-F238E27FC236}">
                <a16:creationId xmlns:a16="http://schemas.microsoft.com/office/drawing/2014/main" id="{8F0C1251-893D-442C-9597-E84F3AFD1D1A}"/>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5000496" y="3429000"/>
            <a:ext cx="7191504" cy="3429000"/>
          </a:xfrm>
          <a:noFill/>
        </p:spPr>
      </p:pic>
      <p:sp>
        <p:nvSpPr>
          <p:cNvPr id="7" name="Title 3">
            <a:extLst>
              <a:ext uri="{FF2B5EF4-FFF2-40B4-BE49-F238E27FC236}">
                <a16:creationId xmlns:a16="http://schemas.microsoft.com/office/drawing/2014/main" id="{261BA8A5-FDFA-4574-B303-88263B2899D7}"/>
              </a:ext>
            </a:extLst>
          </p:cNvPr>
          <p:cNvSpPr txBox="1">
            <a:spLocks/>
          </p:cNvSpPr>
          <p:nvPr/>
        </p:nvSpPr>
        <p:spPr>
          <a:xfrm>
            <a:off x="854699" y="1153918"/>
            <a:ext cx="9833429" cy="1028700"/>
          </a:xfrm>
          <a:prstGeom prst="rect">
            <a:avLst/>
          </a:prstGeom>
          <a:effectLst/>
        </p:spPr>
        <p:txBody>
          <a:bodyPr vert="horz" wrap="square" lIns="0" tIns="0" rIns="0" bIns="0" rtlCol="0" anchor="t" anchorCtr="0">
            <a:noAutofit/>
          </a:bodyPr>
          <a:lstStyle>
            <a:lvl1pPr algn="l" defTabSz="914318" rtl="0" eaLnBrk="1" latinLnBrk="0" hangingPunct="1">
              <a:lnSpc>
                <a:spcPct val="100000"/>
              </a:lnSpc>
              <a:spcBef>
                <a:spcPct val="0"/>
              </a:spcBef>
              <a:buNone/>
              <a:defRPr sz="4000" b="0" i="1" kern="1200" spc="0" baseline="0">
                <a:solidFill>
                  <a:srgbClr val="1E22AA"/>
                </a:solidFill>
                <a:latin typeface="Prometo Medium" panose="020B0704030203060203" pitchFamily="34" charset="0"/>
                <a:ea typeface="+mj-ea"/>
                <a:cs typeface="+mj-cs"/>
              </a:defRPr>
            </a:lvl1pPr>
          </a:lstStyle>
          <a:p>
            <a:r>
              <a:rPr lang="en-US" dirty="0">
                <a:latin typeface="+mn-lt"/>
              </a:rPr>
              <a:t>Live Poll:</a:t>
            </a:r>
          </a:p>
        </p:txBody>
      </p:sp>
      <p:sp>
        <p:nvSpPr>
          <p:cNvPr id="11" name="Title 3">
            <a:extLst>
              <a:ext uri="{FF2B5EF4-FFF2-40B4-BE49-F238E27FC236}">
                <a16:creationId xmlns:a16="http://schemas.microsoft.com/office/drawing/2014/main" id="{03E091AC-4066-4A68-A38D-8407C03EBEA7}"/>
              </a:ext>
            </a:extLst>
          </p:cNvPr>
          <p:cNvSpPr txBox="1">
            <a:spLocks/>
          </p:cNvSpPr>
          <p:nvPr/>
        </p:nvSpPr>
        <p:spPr>
          <a:xfrm>
            <a:off x="711266" y="4811078"/>
            <a:ext cx="2735870" cy="532579"/>
          </a:xfrm>
          <a:prstGeom prst="rect">
            <a:avLst/>
          </a:prstGeom>
          <a:effectLst/>
        </p:spPr>
        <p:txBody>
          <a:bodyPr vert="horz" wrap="square" lIns="0" tIns="0" rIns="0" bIns="0" rtlCol="0" anchor="t" anchorCtr="0">
            <a:noAutofit/>
          </a:bodyPr>
          <a:lstStyle>
            <a:lvl1pPr algn="l" defTabSz="914318" rtl="0" eaLnBrk="1" latinLnBrk="0" hangingPunct="1">
              <a:lnSpc>
                <a:spcPct val="100000"/>
              </a:lnSpc>
              <a:spcBef>
                <a:spcPct val="0"/>
              </a:spcBef>
              <a:buNone/>
              <a:defRPr sz="4000" b="0" i="1" kern="1200" spc="0" baseline="0">
                <a:solidFill>
                  <a:srgbClr val="1E22AA"/>
                </a:solidFill>
                <a:latin typeface="Prometo Medium" panose="020B0704030203060203" pitchFamily="34" charset="0"/>
                <a:ea typeface="+mj-ea"/>
                <a:cs typeface="+mj-cs"/>
              </a:defRPr>
            </a:lvl1pPr>
          </a:lstStyle>
          <a:p>
            <a:pPr>
              <a:lnSpc>
                <a:spcPct val="90000"/>
              </a:lnSpc>
            </a:pPr>
            <a:r>
              <a:rPr lang="en-US" sz="2800" dirty="0" err="1">
                <a:solidFill>
                  <a:schemeClr val="tx1"/>
                </a:solidFill>
                <a:latin typeface="+mn-lt"/>
              </a:rPr>
              <a:t>Slido.com</a:t>
            </a:r>
            <a:endParaRPr lang="en-US" sz="2800" dirty="0">
              <a:solidFill>
                <a:schemeClr val="tx1"/>
              </a:solidFill>
              <a:latin typeface="+mn-lt"/>
            </a:endParaRPr>
          </a:p>
          <a:p>
            <a:pPr>
              <a:lnSpc>
                <a:spcPct val="90000"/>
              </a:lnSpc>
            </a:pPr>
            <a:r>
              <a:rPr lang="en-US" sz="2800" dirty="0">
                <a:solidFill>
                  <a:schemeClr val="tx1"/>
                </a:solidFill>
                <a:latin typeface="+mn-lt"/>
              </a:rPr>
              <a:t>#22346 or scan:</a:t>
            </a:r>
          </a:p>
        </p:txBody>
      </p:sp>
      <p:sp>
        <p:nvSpPr>
          <p:cNvPr id="14" name="Oval 13">
            <a:extLst>
              <a:ext uri="{FF2B5EF4-FFF2-40B4-BE49-F238E27FC236}">
                <a16:creationId xmlns:a16="http://schemas.microsoft.com/office/drawing/2014/main" id="{C7748DE4-B1DB-A741-A361-579F9E21588C}"/>
              </a:ext>
            </a:extLst>
          </p:cNvPr>
          <p:cNvSpPr/>
          <p:nvPr/>
        </p:nvSpPr>
        <p:spPr>
          <a:xfrm>
            <a:off x="11449817" y="63212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Номер слайда 21">
            <a:extLst>
              <a:ext uri="{FF2B5EF4-FFF2-40B4-BE49-F238E27FC236}">
                <a16:creationId xmlns:a16="http://schemas.microsoft.com/office/drawing/2014/main" id="{B659D0B0-1A0A-3B4D-812E-630AC9D6EAC8}"/>
              </a:ext>
            </a:extLst>
          </p:cNvPr>
          <p:cNvSpPr txBox="1">
            <a:spLocks/>
          </p:cNvSpPr>
          <p:nvPr/>
        </p:nvSpPr>
        <p:spPr>
          <a:xfrm>
            <a:off x="11378007" y="63926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15</a:t>
            </a:fld>
            <a:endParaRPr lang="en-US" dirty="0"/>
          </a:p>
        </p:txBody>
      </p:sp>
      <p:pic>
        <p:nvPicPr>
          <p:cNvPr id="2" name="Picture 1">
            <a:extLst>
              <a:ext uri="{FF2B5EF4-FFF2-40B4-BE49-F238E27FC236}">
                <a16:creationId xmlns:a16="http://schemas.microsoft.com/office/drawing/2014/main" id="{FB02BC1B-BEEF-4C6D-8807-DFB5AE25D1A0}"/>
              </a:ext>
            </a:extLst>
          </p:cNvPr>
          <p:cNvPicPr>
            <a:picLocks noChangeAspect="1"/>
          </p:cNvPicPr>
          <p:nvPr/>
        </p:nvPicPr>
        <p:blipFill>
          <a:blip r:embed="rId4"/>
          <a:stretch>
            <a:fillRect/>
          </a:stretch>
        </p:blipFill>
        <p:spPr>
          <a:xfrm>
            <a:off x="3630671" y="4659539"/>
            <a:ext cx="1186289" cy="1201980"/>
          </a:xfrm>
          <a:prstGeom prst="rect">
            <a:avLst/>
          </a:prstGeom>
        </p:spPr>
      </p:pic>
    </p:spTree>
    <p:extLst>
      <p:ext uri="{BB962C8B-B14F-4D97-AF65-F5344CB8AC3E}">
        <p14:creationId xmlns:p14="http://schemas.microsoft.com/office/powerpoint/2010/main" val="2739615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121841-0FFF-41D4-AB47-4C3861F2D3BB}"/>
              </a:ext>
            </a:extLst>
          </p:cNvPr>
          <p:cNvSpPr>
            <a:spLocks noGrp="1"/>
          </p:cNvSpPr>
          <p:nvPr>
            <p:ph type="sldNum" sz="quarter" idx="10"/>
          </p:nvPr>
        </p:nvSpPr>
        <p:spPr/>
        <p:txBody>
          <a:bodyPr/>
          <a:lstStyle/>
          <a:p>
            <a:fld id="{D8D877B3-D348-4611-9BDB-C5374591D951}" type="slidenum">
              <a:rPr lang="en-US" smtClean="0"/>
              <a:pPr/>
              <a:t>16</a:t>
            </a:fld>
            <a:endParaRPr lang="en-US" dirty="0"/>
          </a:p>
        </p:txBody>
      </p:sp>
      <p:sp>
        <p:nvSpPr>
          <p:cNvPr id="7" name="Title 5">
            <a:extLst>
              <a:ext uri="{FF2B5EF4-FFF2-40B4-BE49-F238E27FC236}">
                <a16:creationId xmlns:a16="http://schemas.microsoft.com/office/drawing/2014/main" id="{E21EA87F-2816-4E6C-83FE-721595A91959}"/>
              </a:ext>
            </a:extLst>
          </p:cNvPr>
          <p:cNvSpPr>
            <a:spLocks noGrp="1"/>
          </p:cNvSpPr>
          <p:nvPr>
            <p:ph type="title"/>
          </p:nvPr>
        </p:nvSpPr>
        <p:spPr>
          <a:xfrm>
            <a:off x="645492" y="546162"/>
            <a:ext cx="9833429" cy="360557"/>
          </a:xfrm>
          <a:solidFill>
            <a:schemeClr val="bg1"/>
          </a:solidFill>
        </p:spPr>
        <p:txBody>
          <a:bodyPr/>
          <a:lstStyle/>
          <a:p>
            <a:r>
              <a:rPr lang="en-US" sz="3600" dirty="0">
                <a:latin typeface="+mj-lt"/>
              </a:rPr>
              <a:t>Where did we fail? </a:t>
            </a:r>
            <a:endParaRPr lang="en-US" sz="3600" dirty="0">
              <a:solidFill>
                <a:schemeClr val="accent3"/>
              </a:solidFill>
              <a:latin typeface="+mj-lt"/>
            </a:endParaRPr>
          </a:p>
        </p:txBody>
      </p:sp>
      <p:pic>
        <p:nvPicPr>
          <p:cNvPr id="9" name="Picture 8" descr="Icon&#10;&#10;Description automatically generated">
            <a:extLst>
              <a:ext uri="{FF2B5EF4-FFF2-40B4-BE49-F238E27FC236}">
                <a16:creationId xmlns:a16="http://schemas.microsoft.com/office/drawing/2014/main" id="{3B9D81DC-45AE-42B3-88AB-28893D383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16" y="2044638"/>
            <a:ext cx="3657600" cy="3657600"/>
          </a:xfrm>
          <a:prstGeom prst="rect">
            <a:avLst/>
          </a:prstGeom>
        </p:spPr>
      </p:pic>
      <p:pic>
        <p:nvPicPr>
          <p:cNvPr id="11" name="Picture 10">
            <a:extLst>
              <a:ext uri="{FF2B5EF4-FFF2-40B4-BE49-F238E27FC236}">
                <a16:creationId xmlns:a16="http://schemas.microsoft.com/office/drawing/2014/main" id="{0E18DA05-5387-482A-AA5B-3A485CBFC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1435038"/>
            <a:ext cx="4876800" cy="4876800"/>
          </a:xfrm>
          <a:prstGeom prst="rect">
            <a:avLst/>
          </a:prstGeom>
        </p:spPr>
      </p:pic>
      <p:pic>
        <p:nvPicPr>
          <p:cNvPr id="13" name="Picture 12" descr="Icon&#10;&#10;Description automatically generated">
            <a:extLst>
              <a:ext uri="{FF2B5EF4-FFF2-40B4-BE49-F238E27FC236}">
                <a16:creationId xmlns:a16="http://schemas.microsoft.com/office/drawing/2014/main" id="{4B56D1BC-D08F-46C0-BF11-BD90E57565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9784" y="2044638"/>
            <a:ext cx="3657600" cy="3657600"/>
          </a:xfrm>
          <a:prstGeom prst="rect">
            <a:avLst/>
          </a:prstGeom>
        </p:spPr>
      </p:pic>
      <p:sp>
        <p:nvSpPr>
          <p:cNvPr id="14" name="Title 5">
            <a:extLst>
              <a:ext uri="{FF2B5EF4-FFF2-40B4-BE49-F238E27FC236}">
                <a16:creationId xmlns:a16="http://schemas.microsoft.com/office/drawing/2014/main" id="{E43A7154-B0DA-4D53-81B3-206DBFFD576B}"/>
              </a:ext>
            </a:extLst>
          </p:cNvPr>
          <p:cNvSpPr txBox="1">
            <a:spLocks/>
          </p:cNvSpPr>
          <p:nvPr/>
        </p:nvSpPr>
        <p:spPr>
          <a:xfrm>
            <a:off x="1733271" y="2044638"/>
            <a:ext cx="1569224" cy="360557"/>
          </a:xfrm>
          <a:prstGeom prst="rect">
            <a:avLst/>
          </a:prstGeom>
          <a:solidFill>
            <a:schemeClr val="bg1"/>
          </a:solidFill>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200" b="0" i="1" kern="1200" spc="0" baseline="0">
                <a:solidFill>
                  <a:srgbClr val="3CD5AF"/>
                </a:solidFill>
                <a:latin typeface="Prometo Medium" panose="020B0704030203060203" pitchFamily="34" charset="0"/>
                <a:ea typeface="+mj-ea"/>
                <a:cs typeface="+mj-cs"/>
              </a:defRPr>
            </a:lvl1pPr>
          </a:lstStyle>
          <a:p>
            <a:r>
              <a:rPr lang="en-US" sz="2800" dirty="0">
                <a:solidFill>
                  <a:schemeClr val="accent1"/>
                </a:solidFill>
                <a:latin typeface="+mj-lt"/>
              </a:rPr>
              <a:t>Personal</a:t>
            </a:r>
          </a:p>
        </p:txBody>
      </p:sp>
      <p:sp>
        <p:nvSpPr>
          <p:cNvPr id="16" name="Title 5">
            <a:extLst>
              <a:ext uri="{FF2B5EF4-FFF2-40B4-BE49-F238E27FC236}">
                <a16:creationId xmlns:a16="http://schemas.microsoft.com/office/drawing/2014/main" id="{CE844DC5-042A-42CD-B099-CD835DC31904}"/>
              </a:ext>
            </a:extLst>
          </p:cNvPr>
          <p:cNvSpPr txBox="1">
            <a:spLocks/>
          </p:cNvSpPr>
          <p:nvPr/>
        </p:nvSpPr>
        <p:spPr>
          <a:xfrm>
            <a:off x="5400373" y="2044637"/>
            <a:ext cx="1391253" cy="360557"/>
          </a:xfrm>
          <a:prstGeom prst="rect">
            <a:avLst/>
          </a:prstGeom>
          <a:solidFill>
            <a:schemeClr val="bg1"/>
          </a:solidFill>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200" b="0" i="1" kern="1200" spc="0" baseline="0">
                <a:solidFill>
                  <a:srgbClr val="3CD5AF"/>
                </a:solidFill>
                <a:latin typeface="Prometo Medium" panose="020B0704030203060203" pitchFamily="34" charset="0"/>
                <a:ea typeface="+mj-ea"/>
                <a:cs typeface="+mj-cs"/>
              </a:defRPr>
            </a:lvl1pPr>
          </a:lstStyle>
          <a:p>
            <a:r>
              <a:rPr lang="en-US" sz="2800" dirty="0">
                <a:solidFill>
                  <a:schemeClr val="accent1"/>
                </a:solidFill>
                <a:latin typeface="+mj-lt"/>
              </a:rPr>
              <a:t>Political</a:t>
            </a:r>
          </a:p>
        </p:txBody>
      </p:sp>
      <p:sp>
        <p:nvSpPr>
          <p:cNvPr id="18" name="Title 5">
            <a:extLst>
              <a:ext uri="{FF2B5EF4-FFF2-40B4-BE49-F238E27FC236}">
                <a16:creationId xmlns:a16="http://schemas.microsoft.com/office/drawing/2014/main" id="{5701C42D-46CB-4328-9BE1-900DAC9B6D3C}"/>
              </a:ext>
            </a:extLst>
          </p:cNvPr>
          <p:cNvSpPr txBox="1">
            <a:spLocks/>
          </p:cNvSpPr>
          <p:nvPr/>
        </p:nvSpPr>
        <p:spPr>
          <a:xfrm>
            <a:off x="9089363" y="2044636"/>
            <a:ext cx="1398442" cy="360557"/>
          </a:xfrm>
          <a:prstGeom prst="rect">
            <a:avLst/>
          </a:prstGeom>
          <a:solidFill>
            <a:schemeClr val="bg1"/>
          </a:solidFill>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200" b="0" i="1" kern="1200" spc="0" baseline="0">
                <a:solidFill>
                  <a:srgbClr val="3CD5AF"/>
                </a:solidFill>
                <a:latin typeface="Prometo Medium" panose="020B0704030203060203" pitchFamily="34" charset="0"/>
                <a:ea typeface="+mj-ea"/>
                <a:cs typeface="+mj-cs"/>
              </a:defRPr>
            </a:lvl1pPr>
          </a:lstStyle>
          <a:p>
            <a:r>
              <a:rPr lang="en-US" sz="2800" dirty="0">
                <a:solidFill>
                  <a:schemeClr val="accent1"/>
                </a:solidFill>
                <a:latin typeface="+mj-lt"/>
              </a:rPr>
              <a:t>Societal</a:t>
            </a:r>
          </a:p>
        </p:txBody>
      </p:sp>
    </p:spTree>
    <p:extLst>
      <p:ext uri="{BB962C8B-B14F-4D97-AF65-F5344CB8AC3E}">
        <p14:creationId xmlns:p14="http://schemas.microsoft.com/office/powerpoint/2010/main" val="2688349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771167-9F2C-6248-B420-9B83FBE6168D}"/>
              </a:ext>
            </a:extLst>
          </p:cNvPr>
          <p:cNvSpPr>
            <a:spLocks noGrp="1"/>
          </p:cNvSpPr>
          <p:nvPr>
            <p:ph type="title"/>
          </p:nvPr>
        </p:nvSpPr>
        <p:spPr>
          <a:xfrm>
            <a:off x="865565" y="1879615"/>
            <a:ext cx="7514955" cy="1783443"/>
          </a:xfrm>
        </p:spPr>
        <p:txBody>
          <a:bodyPr wrap="square" anchor="t">
            <a:noAutofit/>
          </a:bodyPr>
          <a:lstStyle/>
          <a:p>
            <a:pPr fontAlgn="base">
              <a:lnSpc>
                <a:spcPct val="90000"/>
              </a:lnSpc>
            </a:pPr>
            <a:r>
              <a:rPr lang="en-US" sz="3600" dirty="0">
                <a:solidFill>
                  <a:schemeClr val="tx1"/>
                </a:solidFill>
                <a:latin typeface="+mn-lt"/>
              </a:rPr>
              <a:t>Where did healthcare succeed during the pandemic?</a:t>
            </a:r>
          </a:p>
        </p:txBody>
      </p:sp>
      <p:pic>
        <p:nvPicPr>
          <p:cNvPr id="6" name="Picture Placeholder 5" descr="Graphical user interface, application&#10;&#10;Description automatically generated">
            <a:extLst>
              <a:ext uri="{FF2B5EF4-FFF2-40B4-BE49-F238E27FC236}">
                <a16:creationId xmlns:a16="http://schemas.microsoft.com/office/drawing/2014/main" id="{8F0C1251-893D-442C-9597-E84F3AFD1D1A}"/>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5000496" y="3429000"/>
            <a:ext cx="7191504" cy="3429000"/>
          </a:xfrm>
          <a:noFill/>
        </p:spPr>
      </p:pic>
      <p:sp>
        <p:nvSpPr>
          <p:cNvPr id="7" name="Title 3">
            <a:extLst>
              <a:ext uri="{FF2B5EF4-FFF2-40B4-BE49-F238E27FC236}">
                <a16:creationId xmlns:a16="http://schemas.microsoft.com/office/drawing/2014/main" id="{261BA8A5-FDFA-4574-B303-88263B2899D7}"/>
              </a:ext>
            </a:extLst>
          </p:cNvPr>
          <p:cNvSpPr txBox="1">
            <a:spLocks/>
          </p:cNvSpPr>
          <p:nvPr/>
        </p:nvSpPr>
        <p:spPr>
          <a:xfrm>
            <a:off x="854699" y="1153918"/>
            <a:ext cx="9833429" cy="1028700"/>
          </a:xfrm>
          <a:prstGeom prst="rect">
            <a:avLst/>
          </a:prstGeom>
          <a:effectLst/>
        </p:spPr>
        <p:txBody>
          <a:bodyPr vert="horz" wrap="square" lIns="0" tIns="0" rIns="0" bIns="0" rtlCol="0" anchor="t" anchorCtr="0">
            <a:noAutofit/>
          </a:bodyPr>
          <a:lstStyle>
            <a:lvl1pPr algn="l" defTabSz="914318" rtl="0" eaLnBrk="1" latinLnBrk="0" hangingPunct="1">
              <a:lnSpc>
                <a:spcPct val="100000"/>
              </a:lnSpc>
              <a:spcBef>
                <a:spcPct val="0"/>
              </a:spcBef>
              <a:buNone/>
              <a:defRPr sz="4000" b="0" i="1" kern="1200" spc="0" baseline="0">
                <a:solidFill>
                  <a:srgbClr val="1E22AA"/>
                </a:solidFill>
                <a:latin typeface="Prometo Medium" panose="020B0704030203060203" pitchFamily="34" charset="0"/>
                <a:ea typeface="+mj-ea"/>
                <a:cs typeface="+mj-cs"/>
              </a:defRPr>
            </a:lvl1pPr>
          </a:lstStyle>
          <a:p>
            <a:r>
              <a:rPr lang="en-US" dirty="0">
                <a:latin typeface="+mn-lt"/>
              </a:rPr>
              <a:t>Live Poll:</a:t>
            </a:r>
          </a:p>
        </p:txBody>
      </p:sp>
      <p:sp>
        <p:nvSpPr>
          <p:cNvPr id="11" name="Title 3">
            <a:extLst>
              <a:ext uri="{FF2B5EF4-FFF2-40B4-BE49-F238E27FC236}">
                <a16:creationId xmlns:a16="http://schemas.microsoft.com/office/drawing/2014/main" id="{03E091AC-4066-4A68-A38D-8407C03EBEA7}"/>
              </a:ext>
            </a:extLst>
          </p:cNvPr>
          <p:cNvSpPr txBox="1">
            <a:spLocks/>
          </p:cNvSpPr>
          <p:nvPr/>
        </p:nvSpPr>
        <p:spPr>
          <a:xfrm>
            <a:off x="711266" y="4811078"/>
            <a:ext cx="2735870" cy="532579"/>
          </a:xfrm>
          <a:prstGeom prst="rect">
            <a:avLst/>
          </a:prstGeom>
          <a:effectLst/>
        </p:spPr>
        <p:txBody>
          <a:bodyPr vert="horz" wrap="square" lIns="0" tIns="0" rIns="0" bIns="0" rtlCol="0" anchor="t" anchorCtr="0">
            <a:noAutofit/>
          </a:bodyPr>
          <a:lstStyle>
            <a:lvl1pPr algn="l" defTabSz="914318" rtl="0" eaLnBrk="1" latinLnBrk="0" hangingPunct="1">
              <a:lnSpc>
                <a:spcPct val="100000"/>
              </a:lnSpc>
              <a:spcBef>
                <a:spcPct val="0"/>
              </a:spcBef>
              <a:buNone/>
              <a:defRPr sz="4000" b="0" i="1" kern="1200" spc="0" baseline="0">
                <a:solidFill>
                  <a:srgbClr val="1E22AA"/>
                </a:solidFill>
                <a:latin typeface="Prometo Medium" panose="020B0704030203060203" pitchFamily="34" charset="0"/>
                <a:ea typeface="+mj-ea"/>
                <a:cs typeface="+mj-cs"/>
              </a:defRPr>
            </a:lvl1pPr>
          </a:lstStyle>
          <a:p>
            <a:pPr>
              <a:lnSpc>
                <a:spcPct val="90000"/>
              </a:lnSpc>
            </a:pPr>
            <a:r>
              <a:rPr lang="en-US" sz="2800" dirty="0" err="1">
                <a:solidFill>
                  <a:schemeClr val="tx1"/>
                </a:solidFill>
                <a:latin typeface="+mn-lt"/>
              </a:rPr>
              <a:t>Slido.com</a:t>
            </a:r>
            <a:endParaRPr lang="en-US" sz="2800" dirty="0">
              <a:solidFill>
                <a:schemeClr val="tx1"/>
              </a:solidFill>
              <a:latin typeface="+mn-lt"/>
            </a:endParaRPr>
          </a:p>
          <a:p>
            <a:pPr>
              <a:lnSpc>
                <a:spcPct val="90000"/>
              </a:lnSpc>
            </a:pPr>
            <a:r>
              <a:rPr lang="en-US" sz="2800" dirty="0">
                <a:solidFill>
                  <a:schemeClr val="tx1"/>
                </a:solidFill>
                <a:latin typeface="+mn-lt"/>
              </a:rPr>
              <a:t>#22346 or scan:</a:t>
            </a:r>
          </a:p>
        </p:txBody>
      </p:sp>
      <p:sp>
        <p:nvSpPr>
          <p:cNvPr id="14" name="Oval 13">
            <a:extLst>
              <a:ext uri="{FF2B5EF4-FFF2-40B4-BE49-F238E27FC236}">
                <a16:creationId xmlns:a16="http://schemas.microsoft.com/office/drawing/2014/main" id="{C7748DE4-B1DB-A741-A361-579F9E21588C}"/>
              </a:ext>
            </a:extLst>
          </p:cNvPr>
          <p:cNvSpPr/>
          <p:nvPr/>
        </p:nvSpPr>
        <p:spPr>
          <a:xfrm>
            <a:off x="11449817" y="63212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Номер слайда 21">
            <a:extLst>
              <a:ext uri="{FF2B5EF4-FFF2-40B4-BE49-F238E27FC236}">
                <a16:creationId xmlns:a16="http://schemas.microsoft.com/office/drawing/2014/main" id="{B659D0B0-1A0A-3B4D-812E-630AC9D6EAC8}"/>
              </a:ext>
            </a:extLst>
          </p:cNvPr>
          <p:cNvSpPr txBox="1">
            <a:spLocks/>
          </p:cNvSpPr>
          <p:nvPr/>
        </p:nvSpPr>
        <p:spPr>
          <a:xfrm>
            <a:off x="11378007" y="63926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17</a:t>
            </a:fld>
            <a:endParaRPr lang="en-US" dirty="0"/>
          </a:p>
        </p:txBody>
      </p:sp>
      <p:pic>
        <p:nvPicPr>
          <p:cNvPr id="2" name="Picture 1">
            <a:extLst>
              <a:ext uri="{FF2B5EF4-FFF2-40B4-BE49-F238E27FC236}">
                <a16:creationId xmlns:a16="http://schemas.microsoft.com/office/drawing/2014/main" id="{FB02BC1B-BEEF-4C6D-8807-DFB5AE25D1A0}"/>
              </a:ext>
            </a:extLst>
          </p:cNvPr>
          <p:cNvPicPr>
            <a:picLocks noChangeAspect="1"/>
          </p:cNvPicPr>
          <p:nvPr/>
        </p:nvPicPr>
        <p:blipFill>
          <a:blip r:embed="rId4"/>
          <a:stretch>
            <a:fillRect/>
          </a:stretch>
        </p:blipFill>
        <p:spPr>
          <a:xfrm>
            <a:off x="3630671" y="4659539"/>
            <a:ext cx="1186289" cy="1201980"/>
          </a:xfrm>
          <a:prstGeom prst="rect">
            <a:avLst/>
          </a:prstGeom>
        </p:spPr>
      </p:pic>
    </p:spTree>
    <p:extLst>
      <p:ext uri="{BB962C8B-B14F-4D97-AF65-F5344CB8AC3E}">
        <p14:creationId xmlns:p14="http://schemas.microsoft.com/office/powerpoint/2010/main" val="4006390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121841-0FFF-41D4-AB47-4C3861F2D3BB}"/>
              </a:ext>
            </a:extLst>
          </p:cNvPr>
          <p:cNvSpPr>
            <a:spLocks noGrp="1"/>
          </p:cNvSpPr>
          <p:nvPr>
            <p:ph type="sldNum" sz="quarter" idx="10"/>
          </p:nvPr>
        </p:nvSpPr>
        <p:spPr/>
        <p:txBody>
          <a:bodyPr/>
          <a:lstStyle/>
          <a:p>
            <a:fld id="{D8D877B3-D348-4611-9BDB-C5374591D951}" type="slidenum">
              <a:rPr lang="en-US" smtClean="0"/>
              <a:pPr/>
              <a:t>18</a:t>
            </a:fld>
            <a:endParaRPr lang="en-US" dirty="0"/>
          </a:p>
        </p:txBody>
      </p:sp>
      <p:sp>
        <p:nvSpPr>
          <p:cNvPr id="7" name="Title 5">
            <a:extLst>
              <a:ext uri="{FF2B5EF4-FFF2-40B4-BE49-F238E27FC236}">
                <a16:creationId xmlns:a16="http://schemas.microsoft.com/office/drawing/2014/main" id="{E21EA87F-2816-4E6C-83FE-721595A91959}"/>
              </a:ext>
            </a:extLst>
          </p:cNvPr>
          <p:cNvSpPr>
            <a:spLocks noGrp="1"/>
          </p:cNvSpPr>
          <p:nvPr>
            <p:ph type="title"/>
          </p:nvPr>
        </p:nvSpPr>
        <p:spPr>
          <a:xfrm>
            <a:off x="645492" y="546162"/>
            <a:ext cx="9833429" cy="360557"/>
          </a:xfrm>
          <a:solidFill>
            <a:schemeClr val="bg1"/>
          </a:solidFill>
        </p:spPr>
        <p:txBody>
          <a:bodyPr/>
          <a:lstStyle/>
          <a:p>
            <a:r>
              <a:rPr lang="en-US" sz="3600" dirty="0">
                <a:latin typeface="+mj-lt"/>
              </a:rPr>
              <a:t>Where did we succeed? </a:t>
            </a:r>
            <a:endParaRPr lang="en-US" sz="3600" dirty="0">
              <a:solidFill>
                <a:schemeClr val="accent3"/>
              </a:solidFill>
              <a:latin typeface="+mj-lt"/>
            </a:endParaRPr>
          </a:p>
        </p:txBody>
      </p:sp>
      <p:pic>
        <p:nvPicPr>
          <p:cNvPr id="9" name="Picture 8" descr="Icon&#10;&#10;Description automatically generated">
            <a:extLst>
              <a:ext uri="{FF2B5EF4-FFF2-40B4-BE49-F238E27FC236}">
                <a16:creationId xmlns:a16="http://schemas.microsoft.com/office/drawing/2014/main" id="{3B9D81DC-45AE-42B3-88AB-28893D383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16" y="2044638"/>
            <a:ext cx="3657600" cy="3657600"/>
          </a:xfrm>
          <a:prstGeom prst="rect">
            <a:avLst/>
          </a:prstGeom>
        </p:spPr>
      </p:pic>
      <p:pic>
        <p:nvPicPr>
          <p:cNvPr id="11" name="Picture 10">
            <a:extLst>
              <a:ext uri="{FF2B5EF4-FFF2-40B4-BE49-F238E27FC236}">
                <a16:creationId xmlns:a16="http://schemas.microsoft.com/office/drawing/2014/main" id="{0E18DA05-5387-482A-AA5B-3A485CBFC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1435038"/>
            <a:ext cx="4876800" cy="4876800"/>
          </a:xfrm>
          <a:prstGeom prst="rect">
            <a:avLst/>
          </a:prstGeom>
        </p:spPr>
      </p:pic>
      <p:pic>
        <p:nvPicPr>
          <p:cNvPr id="13" name="Picture 12" descr="Icon&#10;&#10;Description automatically generated">
            <a:extLst>
              <a:ext uri="{FF2B5EF4-FFF2-40B4-BE49-F238E27FC236}">
                <a16:creationId xmlns:a16="http://schemas.microsoft.com/office/drawing/2014/main" id="{4B56D1BC-D08F-46C0-BF11-BD90E57565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9784" y="2044638"/>
            <a:ext cx="3657600" cy="3657600"/>
          </a:xfrm>
          <a:prstGeom prst="rect">
            <a:avLst/>
          </a:prstGeom>
        </p:spPr>
      </p:pic>
      <p:sp>
        <p:nvSpPr>
          <p:cNvPr id="14" name="Title 5">
            <a:extLst>
              <a:ext uri="{FF2B5EF4-FFF2-40B4-BE49-F238E27FC236}">
                <a16:creationId xmlns:a16="http://schemas.microsoft.com/office/drawing/2014/main" id="{E43A7154-B0DA-4D53-81B3-206DBFFD576B}"/>
              </a:ext>
            </a:extLst>
          </p:cNvPr>
          <p:cNvSpPr txBox="1">
            <a:spLocks/>
          </p:cNvSpPr>
          <p:nvPr/>
        </p:nvSpPr>
        <p:spPr>
          <a:xfrm>
            <a:off x="1733271" y="2044638"/>
            <a:ext cx="1569224" cy="360557"/>
          </a:xfrm>
          <a:prstGeom prst="rect">
            <a:avLst/>
          </a:prstGeom>
          <a:solidFill>
            <a:schemeClr val="bg1"/>
          </a:solidFill>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200" b="0" i="1" kern="1200" spc="0" baseline="0">
                <a:solidFill>
                  <a:srgbClr val="3CD5AF"/>
                </a:solidFill>
                <a:latin typeface="Prometo Medium" panose="020B0704030203060203" pitchFamily="34" charset="0"/>
                <a:ea typeface="+mj-ea"/>
                <a:cs typeface="+mj-cs"/>
              </a:defRPr>
            </a:lvl1pPr>
          </a:lstStyle>
          <a:p>
            <a:r>
              <a:rPr lang="en-US" sz="2800" dirty="0">
                <a:solidFill>
                  <a:schemeClr val="accent1"/>
                </a:solidFill>
                <a:latin typeface="+mj-lt"/>
              </a:rPr>
              <a:t>Personal</a:t>
            </a:r>
          </a:p>
        </p:txBody>
      </p:sp>
      <p:sp>
        <p:nvSpPr>
          <p:cNvPr id="16" name="Title 5">
            <a:extLst>
              <a:ext uri="{FF2B5EF4-FFF2-40B4-BE49-F238E27FC236}">
                <a16:creationId xmlns:a16="http://schemas.microsoft.com/office/drawing/2014/main" id="{CE844DC5-042A-42CD-B099-CD835DC31904}"/>
              </a:ext>
            </a:extLst>
          </p:cNvPr>
          <p:cNvSpPr txBox="1">
            <a:spLocks/>
          </p:cNvSpPr>
          <p:nvPr/>
        </p:nvSpPr>
        <p:spPr>
          <a:xfrm>
            <a:off x="5400373" y="2044637"/>
            <a:ext cx="1391253" cy="360557"/>
          </a:xfrm>
          <a:prstGeom prst="rect">
            <a:avLst/>
          </a:prstGeom>
          <a:solidFill>
            <a:schemeClr val="bg1"/>
          </a:solidFill>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200" b="0" i="1" kern="1200" spc="0" baseline="0">
                <a:solidFill>
                  <a:srgbClr val="3CD5AF"/>
                </a:solidFill>
                <a:latin typeface="Prometo Medium" panose="020B0704030203060203" pitchFamily="34" charset="0"/>
                <a:ea typeface="+mj-ea"/>
                <a:cs typeface="+mj-cs"/>
              </a:defRPr>
            </a:lvl1pPr>
          </a:lstStyle>
          <a:p>
            <a:r>
              <a:rPr lang="en-US" sz="2800" dirty="0">
                <a:solidFill>
                  <a:schemeClr val="accent1"/>
                </a:solidFill>
                <a:latin typeface="+mj-lt"/>
              </a:rPr>
              <a:t>Political</a:t>
            </a:r>
          </a:p>
        </p:txBody>
      </p:sp>
      <p:sp>
        <p:nvSpPr>
          <p:cNvPr id="18" name="Title 5">
            <a:extLst>
              <a:ext uri="{FF2B5EF4-FFF2-40B4-BE49-F238E27FC236}">
                <a16:creationId xmlns:a16="http://schemas.microsoft.com/office/drawing/2014/main" id="{5701C42D-46CB-4328-9BE1-900DAC9B6D3C}"/>
              </a:ext>
            </a:extLst>
          </p:cNvPr>
          <p:cNvSpPr txBox="1">
            <a:spLocks/>
          </p:cNvSpPr>
          <p:nvPr/>
        </p:nvSpPr>
        <p:spPr>
          <a:xfrm>
            <a:off x="9089363" y="2044636"/>
            <a:ext cx="1398442" cy="360557"/>
          </a:xfrm>
          <a:prstGeom prst="rect">
            <a:avLst/>
          </a:prstGeom>
          <a:solidFill>
            <a:schemeClr val="bg1"/>
          </a:solidFill>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200" b="0" i="1" kern="1200" spc="0" baseline="0">
                <a:solidFill>
                  <a:srgbClr val="3CD5AF"/>
                </a:solidFill>
                <a:latin typeface="Prometo Medium" panose="020B0704030203060203" pitchFamily="34" charset="0"/>
                <a:ea typeface="+mj-ea"/>
                <a:cs typeface="+mj-cs"/>
              </a:defRPr>
            </a:lvl1pPr>
          </a:lstStyle>
          <a:p>
            <a:r>
              <a:rPr lang="en-US" sz="2800" dirty="0">
                <a:solidFill>
                  <a:schemeClr val="accent1"/>
                </a:solidFill>
                <a:latin typeface="+mj-lt"/>
              </a:rPr>
              <a:t>Societal</a:t>
            </a:r>
          </a:p>
        </p:txBody>
      </p:sp>
    </p:spTree>
    <p:extLst>
      <p:ext uri="{BB962C8B-B14F-4D97-AF65-F5344CB8AC3E}">
        <p14:creationId xmlns:p14="http://schemas.microsoft.com/office/powerpoint/2010/main" val="1661256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room, indoor, sitting&#10;&#10;Description automatically generated">
            <a:extLst>
              <a:ext uri="{FF2B5EF4-FFF2-40B4-BE49-F238E27FC236}">
                <a16:creationId xmlns:a16="http://schemas.microsoft.com/office/drawing/2014/main" id="{CA89C0DD-409D-4876-9642-8FD69A7B4BD6}"/>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1396" t="-27064" r="6544" b="-1041"/>
          <a:stretch/>
        </p:blipFill>
        <p:spPr>
          <a:xfrm>
            <a:off x="4117702" y="-2038880"/>
            <a:ext cx="9089318" cy="9089318"/>
          </a:xfrm>
        </p:spPr>
      </p:pic>
      <p:sp>
        <p:nvSpPr>
          <p:cNvPr id="3" name="Title 2">
            <a:extLst>
              <a:ext uri="{FF2B5EF4-FFF2-40B4-BE49-F238E27FC236}">
                <a16:creationId xmlns:a16="http://schemas.microsoft.com/office/drawing/2014/main" id="{7A766E27-3F9D-4C8F-9024-06F026B559AA}"/>
              </a:ext>
            </a:extLst>
          </p:cNvPr>
          <p:cNvSpPr>
            <a:spLocks noGrp="1"/>
          </p:cNvSpPr>
          <p:nvPr>
            <p:ph type="title"/>
          </p:nvPr>
        </p:nvSpPr>
        <p:spPr>
          <a:xfrm>
            <a:off x="863325" y="2142277"/>
            <a:ext cx="3254378" cy="1783443"/>
          </a:xfrm>
        </p:spPr>
        <p:txBody>
          <a:bodyPr/>
          <a:lstStyle/>
          <a:p>
            <a:r>
              <a:rPr lang="en-US" dirty="0"/>
              <a:t>What did we learn?</a:t>
            </a:r>
          </a:p>
        </p:txBody>
      </p:sp>
      <p:sp>
        <p:nvSpPr>
          <p:cNvPr id="4" name="Slide Number Placeholder 3">
            <a:extLst>
              <a:ext uri="{FF2B5EF4-FFF2-40B4-BE49-F238E27FC236}">
                <a16:creationId xmlns:a16="http://schemas.microsoft.com/office/drawing/2014/main" id="{8F1FDF33-96EF-4259-ADF7-1DC2DA1812A0}"/>
              </a:ext>
            </a:extLst>
          </p:cNvPr>
          <p:cNvSpPr>
            <a:spLocks noGrp="1"/>
          </p:cNvSpPr>
          <p:nvPr>
            <p:ph type="sldNum" sz="quarter" idx="4"/>
          </p:nvPr>
        </p:nvSpPr>
        <p:spPr/>
        <p:txBody>
          <a:bodyPr/>
          <a:lstStyle/>
          <a:p>
            <a:fld id="{D8D877B3-D348-4611-9BDB-C5374591D951}" type="slidenum">
              <a:rPr lang="en-US" smtClean="0"/>
              <a:pPr/>
              <a:t>19</a:t>
            </a:fld>
            <a:endParaRPr lang="en-US" dirty="0"/>
          </a:p>
        </p:txBody>
      </p:sp>
    </p:spTree>
    <p:extLst>
      <p:ext uri="{BB962C8B-B14F-4D97-AF65-F5344CB8AC3E}">
        <p14:creationId xmlns:p14="http://schemas.microsoft.com/office/powerpoint/2010/main" val="1672608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8A8D31-6F31-444A-8EF2-4E50DEBCF4CA}"/>
              </a:ext>
            </a:extLst>
          </p:cNvPr>
          <p:cNvSpPr>
            <a:spLocks noGrp="1"/>
          </p:cNvSpPr>
          <p:nvPr>
            <p:ph type="sldNum" sz="quarter" idx="10"/>
          </p:nvPr>
        </p:nvSpPr>
        <p:spPr/>
        <p:txBody>
          <a:bodyPr/>
          <a:lstStyle/>
          <a:p>
            <a:fld id="{D8D877B3-D348-4611-9BDB-C5374591D951}" type="slidenum">
              <a:rPr lang="en-US" smtClean="0"/>
              <a:pPr/>
              <a:t>2</a:t>
            </a:fld>
            <a:endParaRPr lang="en-US" dirty="0"/>
          </a:p>
        </p:txBody>
      </p:sp>
      <p:pic>
        <p:nvPicPr>
          <p:cNvPr id="8" name="Picture Placeholder 7" descr="A group of people posing for a photo&#10;&#10;Description automatically generated">
            <a:extLst>
              <a:ext uri="{FF2B5EF4-FFF2-40B4-BE49-F238E27FC236}">
                <a16:creationId xmlns:a16="http://schemas.microsoft.com/office/drawing/2014/main" id="{F0E26857-0DFD-4969-AB6D-2437D155AF7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4219" r="14219"/>
          <a:stretch>
            <a:fillRect/>
          </a:stretch>
        </p:blipFill>
        <p:spPr>
          <a:xfrm>
            <a:off x="939800" y="1965325"/>
            <a:ext cx="2925763" cy="2927350"/>
          </a:xfrm>
        </p:spPr>
      </p:pic>
      <p:pic>
        <p:nvPicPr>
          <p:cNvPr id="16" name="Picture Placeholder 15" descr="A group of people in a room&#10;&#10;Description automatically generated">
            <a:extLst>
              <a:ext uri="{FF2B5EF4-FFF2-40B4-BE49-F238E27FC236}">
                <a16:creationId xmlns:a16="http://schemas.microsoft.com/office/drawing/2014/main" id="{13C2BE99-D5F1-4CB0-B069-DEEEE0FEB6F3}"/>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10247" r="10247"/>
          <a:stretch>
            <a:fillRect/>
          </a:stretch>
        </p:blipFill>
        <p:spPr>
          <a:xfrm>
            <a:off x="8326438" y="1965325"/>
            <a:ext cx="2925762" cy="2927350"/>
          </a:xfrm>
        </p:spPr>
      </p:pic>
      <p:sp>
        <p:nvSpPr>
          <p:cNvPr id="6" name="Title 5">
            <a:extLst>
              <a:ext uri="{FF2B5EF4-FFF2-40B4-BE49-F238E27FC236}">
                <a16:creationId xmlns:a16="http://schemas.microsoft.com/office/drawing/2014/main" id="{C7148466-A201-4BD1-99D9-5709C2A3540C}"/>
              </a:ext>
            </a:extLst>
          </p:cNvPr>
          <p:cNvSpPr txBox="1">
            <a:spLocks/>
          </p:cNvSpPr>
          <p:nvPr/>
        </p:nvSpPr>
        <p:spPr>
          <a:xfrm>
            <a:off x="645492" y="546162"/>
            <a:ext cx="9833429" cy="360557"/>
          </a:xfrm>
          <a:prstGeom prst="rect">
            <a:avLst/>
          </a:prstGeom>
          <a:solidFill>
            <a:schemeClr val="bg1"/>
          </a:solidFill>
        </p:spPr>
        <p:txBody>
          <a:bodyPr/>
          <a:lstStyle>
            <a:lvl1pPr algn="l" defTabSz="914318" rtl="0" eaLnBrk="1" latinLnBrk="0" hangingPunct="1">
              <a:lnSpc>
                <a:spcPct val="75000"/>
              </a:lnSpc>
              <a:spcBef>
                <a:spcPct val="0"/>
              </a:spcBef>
              <a:buNone/>
              <a:defRPr sz="3600" b="0" i="1" kern="1200" spc="0" baseline="0">
                <a:solidFill>
                  <a:srgbClr val="3CD5AF"/>
                </a:solidFill>
                <a:latin typeface="Prometo Medium" panose="020B0704030203060203" pitchFamily="34" charset="0"/>
                <a:ea typeface="+mj-ea"/>
                <a:cs typeface="+mj-cs"/>
              </a:defRPr>
            </a:lvl1pPr>
          </a:lstStyle>
          <a:p>
            <a:r>
              <a:rPr lang="en-US" dirty="0">
                <a:latin typeface="+mj-lt"/>
              </a:rPr>
              <a:t>What do you remember about your grandparents’ stories from the 1940s? </a:t>
            </a:r>
            <a:endParaRPr lang="en-US" dirty="0">
              <a:solidFill>
                <a:schemeClr val="accent3"/>
              </a:solidFill>
              <a:latin typeface="+mj-lt"/>
            </a:endParaRPr>
          </a:p>
        </p:txBody>
      </p:sp>
      <p:pic>
        <p:nvPicPr>
          <p:cNvPr id="14" name="Picture Placeholder 13" descr="A picture containing circle&#10;&#10;Description automatically generated">
            <a:extLst>
              <a:ext uri="{FF2B5EF4-FFF2-40B4-BE49-F238E27FC236}">
                <a16:creationId xmlns:a16="http://schemas.microsoft.com/office/drawing/2014/main" id="{CC558D5D-104A-47E1-8C10-42E94511502E}"/>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a:stretch>
            <a:fillRect/>
          </a:stretch>
        </p:blipFill>
        <p:spPr>
          <a:xfrm>
            <a:off x="4633029" y="1965960"/>
            <a:ext cx="2926080" cy="2926080"/>
          </a:xfrm>
        </p:spPr>
      </p:pic>
    </p:spTree>
    <p:extLst>
      <p:ext uri="{BB962C8B-B14F-4D97-AF65-F5344CB8AC3E}">
        <p14:creationId xmlns:p14="http://schemas.microsoft.com/office/powerpoint/2010/main" val="680164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921F034-5E96-4647-8A3F-168D7FD2AD8B}"/>
              </a:ext>
            </a:extLst>
          </p:cNvPr>
          <p:cNvSpPr txBox="1"/>
          <p:nvPr/>
        </p:nvSpPr>
        <p:spPr>
          <a:xfrm>
            <a:off x="5347974" y="6306959"/>
            <a:ext cx="2369412" cy="253916"/>
          </a:xfrm>
          <a:prstGeom prst="rect">
            <a:avLst/>
          </a:prstGeom>
          <a:noFill/>
        </p:spPr>
        <p:txBody>
          <a:bodyPr wrap="square" rtlCol="0">
            <a:spAutoFit/>
          </a:bodyPr>
          <a:lstStyle/>
          <a:p>
            <a:r>
              <a:rPr lang="en-US" sz="1050" i="1" dirty="0"/>
              <a:t>Sources: </a:t>
            </a:r>
            <a:r>
              <a:rPr lang="en-US" sz="1050" i="1" dirty="0">
                <a:hlinkClick r:id="rId3"/>
              </a:rPr>
              <a:t>CDC</a:t>
            </a:r>
            <a:r>
              <a:rPr lang="en-US" sz="1050" i="1" dirty="0"/>
              <a:t>, </a:t>
            </a:r>
            <a:r>
              <a:rPr lang="en-US" sz="1050" i="1" dirty="0" err="1">
                <a:hlinkClick r:id="rId4"/>
              </a:rPr>
              <a:t>EHSToday</a:t>
            </a:r>
            <a:r>
              <a:rPr lang="en-US" sz="1050" i="1" dirty="0"/>
              <a:t>  </a:t>
            </a:r>
          </a:p>
        </p:txBody>
      </p:sp>
      <p:sp>
        <p:nvSpPr>
          <p:cNvPr id="4" name="Title 5">
            <a:extLst>
              <a:ext uri="{FF2B5EF4-FFF2-40B4-BE49-F238E27FC236}">
                <a16:creationId xmlns:a16="http://schemas.microsoft.com/office/drawing/2014/main" id="{33360C0A-8346-4935-9F7E-35A359398DDD}"/>
              </a:ext>
            </a:extLst>
          </p:cNvPr>
          <p:cNvSpPr txBox="1">
            <a:spLocks/>
          </p:cNvSpPr>
          <p:nvPr/>
        </p:nvSpPr>
        <p:spPr>
          <a:xfrm>
            <a:off x="645492" y="546162"/>
            <a:ext cx="9833429" cy="360557"/>
          </a:xfrm>
          <a:prstGeom prst="rect">
            <a:avLst/>
          </a:prstGeom>
          <a:solidFill>
            <a:schemeClr val="bg1"/>
          </a:solidFill>
        </p:spPr>
        <p:txBody>
          <a:bodyPr/>
          <a:lstStyle>
            <a:lvl1pPr algn="l" defTabSz="914318" rtl="0" eaLnBrk="1" latinLnBrk="0" hangingPunct="1">
              <a:lnSpc>
                <a:spcPct val="75000"/>
              </a:lnSpc>
              <a:spcBef>
                <a:spcPct val="0"/>
              </a:spcBef>
              <a:buNone/>
              <a:defRPr sz="3600" b="0" i="1" kern="1200" spc="0" baseline="0">
                <a:solidFill>
                  <a:srgbClr val="3CD5AF"/>
                </a:solidFill>
                <a:latin typeface="Prometo Medium" panose="020B0704030203060203" pitchFamily="34" charset="0"/>
                <a:ea typeface="+mj-ea"/>
                <a:cs typeface="+mj-cs"/>
              </a:defRPr>
            </a:lvl1pPr>
          </a:lstStyle>
          <a:p>
            <a:r>
              <a:rPr lang="en-US" dirty="0">
                <a:latin typeface="+mj-lt"/>
              </a:rPr>
              <a:t>COVID-19 Has Accelerated Increases in Drug Abuse and Mental Health Disorders</a:t>
            </a:r>
            <a:endParaRPr lang="en-US" dirty="0">
              <a:solidFill>
                <a:schemeClr val="accent3"/>
              </a:solidFill>
              <a:latin typeface="+mj-lt"/>
            </a:endParaRPr>
          </a:p>
        </p:txBody>
      </p:sp>
      <p:grpSp>
        <p:nvGrpSpPr>
          <p:cNvPr id="6" name="Group 5">
            <a:extLst>
              <a:ext uri="{FF2B5EF4-FFF2-40B4-BE49-F238E27FC236}">
                <a16:creationId xmlns:a16="http://schemas.microsoft.com/office/drawing/2014/main" id="{BC7FD4E2-A7FD-4EC5-BFFF-4CB1BBEAB9F8}"/>
              </a:ext>
            </a:extLst>
          </p:cNvPr>
          <p:cNvGrpSpPr/>
          <p:nvPr/>
        </p:nvGrpSpPr>
        <p:grpSpPr>
          <a:xfrm>
            <a:off x="645492" y="2093585"/>
            <a:ext cx="10860449" cy="3326844"/>
            <a:chOff x="645492" y="2093585"/>
            <a:chExt cx="10860449" cy="3326844"/>
          </a:xfrm>
        </p:grpSpPr>
        <p:cxnSp>
          <p:nvCxnSpPr>
            <p:cNvPr id="79" name="Straight Connector 78">
              <a:extLst>
                <a:ext uri="{FF2B5EF4-FFF2-40B4-BE49-F238E27FC236}">
                  <a16:creationId xmlns:a16="http://schemas.microsoft.com/office/drawing/2014/main" id="{D80EBBC3-E573-1944-AC7A-48EED6C74235}"/>
                </a:ext>
              </a:extLst>
            </p:cNvPr>
            <p:cNvCxnSpPr>
              <a:cxnSpLocks/>
            </p:cNvCxnSpPr>
            <p:nvPr/>
          </p:nvCxnSpPr>
          <p:spPr>
            <a:xfrm flipV="1">
              <a:off x="2220450" y="4305448"/>
              <a:ext cx="9285491" cy="19094"/>
            </a:xfrm>
            <a:prstGeom prst="line">
              <a:avLst/>
            </a:prstGeom>
            <a:ln w="76200" cap="rnd" cmpd="dbl">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C58A120C-3B9B-2842-974F-3239D0F862EC}"/>
                </a:ext>
              </a:extLst>
            </p:cNvPr>
            <p:cNvSpPr txBox="1"/>
            <p:nvPr/>
          </p:nvSpPr>
          <p:spPr>
            <a:xfrm>
              <a:off x="679697" y="3205438"/>
              <a:ext cx="1404257" cy="707886"/>
            </a:xfrm>
            <a:prstGeom prst="rect">
              <a:avLst/>
            </a:prstGeom>
            <a:noFill/>
          </p:spPr>
          <p:txBody>
            <a:bodyPr wrap="square" rtlCol="0">
              <a:spAutoFit/>
            </a:bodyPr>
            <a:lstStyle/>
            <a:p>
              <a:r>
                <a:rPr lang="en-US" sz="4000" b="1" dirty="0">
                  <a:solidFill>
                    <a:schemeClr val="accent1"/>
                  </a:solidFill>
                </a:rPr>
                <a:t>2020</a:t>
              </a:r>
            </a:p>
          </p:txBody>
        </p:sp>
        <p:sp>
          <p:nvSpPr>
            <p:cNvPr id="81" name="TextBox 80">
              <a:extLst>
                <a:ext uri="{FF2B5EF4-FFF2-40B4-BE49-F238E27FC236}">
                  <a16:creationId xmlns:a16="http://schemas.microsoft.com/office/drawing/2014/main" id="{85399374-0E72-554B-A8C5-B97822585B9E}"/>
                </a:ext>
              </a:extLst>
            </p:cNvPr>
            <p:cNvSpPr txBox="1"/>
            <p:nvPr/>
          </p:nvSpPr>
          <p:spPr>
            <a:xfrm>
              <a:off x="645492" y="4712543"/>
              <a:ext cx="1404257" cy="707886"/>
            </a:xfrm>
            <a:prstGeom prst="rect">
              <a:avLst/>
            </a:prstGeom>
            <a:noFill/>
          </p:spPr>
          <p:txBody>
            <a:bodyPr wrap="square" rtlCol="0">
              <a:spAutoFit/>
            </a:bodyPr>
            <a:lstStyle/>
            <a:p>
              <a:r>
                <a:rPr lang="en-US" sz="4000" b="1" dirty="0">
                  <a:solidFill>
                    <a:schemeClr val="accent1"/>
                  </a:solidFill>
                </a:rPr>
                <a:t>2019</a:t>
              </a:r>
            </a:p>
          </p:txBody>
        </p:sp>
        <p:sp>
          <p:nvSpPr>
            <p:cNvPr id="86" name="TextBox 85">
              <a:extLst>
                <a:ext uri="{FF2B5EF4-FFF2-40B4-BE49-F238E27FC236}">
                  <a16:creationId xmlns:a16="http://schemas.microsoft.com/office/drawing/2014/main" id="{0E5E9EA3-123C-4409-A632-77277DFC79D4}"/>
                </a:ext>
              </a:extLst>
            </p:cNvPr>
            <p:cNvSpPr txBox="1"/>
            <p:nvPr/>
          </p:nvSpPr>
          <p:spPr>
            <a:xfrm>
              <a:off x="2093171" y="3206709"/>
              <a:ext cx="2506872" cy="646331"/>
            </a:xfrm>
            <a:prstGeom prst="rect">
              <a:avLst/>
            </a:prstGeom>
            <a:noFill/>
          </p:spPr>
          <p:txBody>
            <a:bodyPr wrap="square">
              <a:spAutoFit/>
            </a:bodyPr>
            <a:lstStyle/>
            <a:p>
              <a:pPr algn="ctr"/>
              <a:r>
                <a:rPr lang="en-US" sz="3600" b="1" dirty="0">
                  <a:solidFill>
                    <a:schemeClr val="accent3"/>
                  </a:solidFill>
                </a:rPr>
                <a:t>25.5</a:t>
              </a:r>
              <a:r>
                <a:rPr lang="en-US" sz="2800" b="1" dirty="0">
                  <a:solidFill>
                    <a:schemeClr val="accent3"/>
                  </a:solidFill>
                </a:rPr>
                <a:t>%</a:t>
              </a:r>
            </a:p>
          </p:txBody>
        </p:sp>
        <p:sp>
          <p:nvSpPr>
            <p:cNvPr id="38" name="TextBox 37">
              <a:extLst>
                <a:ext uri="{FF2B5EF4-FFF2-40B4-BE49-F238E27FC236}">
                  <a16:creationId xmlns:a16="http://schemas.microsoft.com/office/drawing/2014/main" id="{9C31F566-AAC8-4248-88D7-F9B0C7C76355}"/>
                </a:ext>
              </a:extLst>
            </p:cNvPr>
            <p:cNvSpPr txBox="1"/>
            <p:nvPr/>
          </p:nvSpPr>
          <p:spPr>
            <a:xfrm>
              <a:off x="2687647" y="2162224"/>
              <a:ext cx="1317921" cy="461665"/>
            </a:xfrm>
            <a:prstGeom prst="rect">
              <a:avLst/>
            </a:prstGeom>
            <a:noFill/>
          </p:spPr>
          <p:txBody>
            <a:bodyPr wrap="square" rtlCol="0">
              <a:spAutoFit/>
            </a:bodyPr>
            <a:lstStyle/>
            <a:p>
              <a:r>
                <a:rPr lang="en-US" sz="2400" dirty="0">
                  <a:solidFill>
                    <a:schemeClr val="accent1"/>
                  </a:solidFill>
                </a:rPr>
                <a:t>Anxiety</a:t>
              </a:r>
            </a:p>
          </p:txBody>
        </p:sp>
        <p:sp>
          <p:nvSpPr>
            <p:cNvPr id="39" name="TextBox 38">
              <a:extLst>
                <a:ext uri="{FF2B5EF4-FFF2-40B4-BE49-F238E27FC236}">
                  <a16:creationId xmlns:a16="http://schemas.microsoft.com/office/drawing/2014/main" id="{7F236DA9-D92C-4B7B-9564-B6CB6784851A}"/>
                </a:ext>
              </a:extLst>
            </p:cNvPr>
            <p:cNvSpPr txBox="1"/>
            <p:nvPr/>
          </p:nvSpPr>
          <p:spPr>
            <a:xfrm>
              <a:off x="4652484" y="2162224"/>
              <a:ext cx="1880196" cy="461665"/>
            </a:xfrm>
            <a:prstGeom prst="rect">
              <a:avLst/>
            </a:prstGeom>
            <a:noFill/>
          </p:spPr>
          <p:txBody>
            <a:bodyPr wrap="square" rtlCol="0">
              <a:spAutoFit/>
            </a:bodyPr>
            <a:lstStyle/>
            <a:p>
              <a:r>
                <a:rPr lang="en-US" sz="2400" dirty="0">
                  <a:solidFill>
                    <a:schemeClr val="accent1"/>
                  </a:solidFill>
                </a:rPr>
                <a:t>Depression</a:t>
              </a:r>
            </a:p>
          </p:txBody>
        </p:sp>
        <p:sp>
          <p:nvSpPr>
            <p:cNvPr id="40" name="TextBox 39">
              <a:extLst>
                <a:ext uri="{FF2B5EF4-FFF2-40B4-BE49-F238E27FC236}">
                  <a16:creationId xmlns:a16="http://schemas.microsoft.com/office/drawing/2014/main" id="{BA23D842-8F00-483B-A021-D85A2BE498F7}"/>
                </a:ext>
              </a:extLst>
            </p:cNvPr>
            <p:cNvSpPr txBox="1"/>
            <p:nvPr/>
          </p:nvSpPr>
          <p:spPr>
            <a:xfrm>
              <a:off x="6925908" y="2093586"/>
              <a:ext cx="1754872" cy="830997"/>
            </a:xfrm>
            <a:prstGeom prst="rect">
              <a:avLst/>
            </a:prstGeom>
            <a:noFill/>
          </p:spPr>
          <p:txBody>
            <a:bodyPr wrap="square" rtlCol="0">
              <a:spAutoFit/>
            </a:bodyPr>
            <a:lstStyle/>
            <a:p>
              <a:pPr algn="ctr"/>
              <a:r>
                <a:rPr lang="en-US" sz="2400" dirty="0">
                  <a:solidFill>
                    <a:schemeClr val="accent1"/>
                  </a:solidFill>
                </a:rPr>
                <a:t>Substance Abuse</a:t>
              </a:r>
            </a:p>
          </p:txBody>
        </p:sp>
        <p:sp>
          <p:nvSpPr>
            <p:cNvPr id="41" name="TextBox 40">
              <a:extLst>
                <a:ext uri="{FF2B5EF4-FFF2-40B4-BE49-F238E27FC236}">
                  <a16:creationId xmlns:a16="http://schemas.microsoft.com/office/drawing/2014/main" id="{C543A294-C405-4813-A97A-AAF6E77B27B9}"/>
                </a:ext>
              </a:extLst>
            </p:cNvPr>
            <p:cNvSpPr txBox="1"/>
            <p:nvPr/>
          </p:nvSpPr>
          <p:spPr>
            <a:xfrm>
              <a:off x="8747566" y="2093585"/>
              <a:ext cx="2466762" cy="830997"/>
            </a:xfrm>
            <a:prstGeom prst="rect">
              <a:avLst/>
            </a:prstGeom>
            <a:noFill/>
          </p:spPr>
          <p:txBody>
            <a:bodyPr wrap="square" rtlCol="0">
              <a:spAutoFit/>
            </a:bodyPr>
            <a:lstStyle/>
            <a:p>
              <a:pPr algn="ctr"/>
              <a:r>
                <a:rPr lang="en-US" sz="2400" dirty="0">
                  <a:solidFill>
                    <a:schemeClr val="accent1"/>
                  </a:solidFill>
                </a:rPr>
                <a:t>Suicide Consideration</a:t>
              </a:r>
            </a:p>
          </p:txBody>
        </p:sp>
        <p:sp>
          <p:nvSpPr>
            <p:cNvPr id="42" name="TextBox 41">
              <a:extLst>
                <a:ext uri="{FF2B5EF4-FFF2-40B4-BE49-F238E27FC236}">
                  <a16:creationId xmlns:a16="http://schemas.microsoft.com/office/drawing/2014/main" id="{7EA77BEF-E95B-479E-B11C-A816E0563399}"/>
                </a:ext>
              </a:extLst>
            </p:cNvPr>
            <p:cNvSpPr txBox="1"/>
            <p:nvPr/>
          </p:nvSpPr>
          <p:spPr>
            <a:xfrm>
              <a:off x="2083954" y="4743320"/>
              <a:ext cx="2506872" cy="646331"/>
            </a:xfrm>
            <a:prstGeom prst="rect">
              <a:avLst/>
            </a:prstGeom>
            <a:noFill/>
          </p:spPr>
          <p:txBody>
            <a:bodyPr wrap="square">
              <a:spAutoFit/>
            </a:bodyPr>
            <a:lstStyle/>
            <a:p>
              <a:pPr algn="ctr"/>
              <a:r>
                <a:rPr lang="en-US" sz="3600" b="1" dirty="0">
                  <a:solidFill>
                    <a:schemeClr val="accent6"/>
                  </a:solidFill>
                </a:rPr>
                <a:t>8.1</a:t>
              </a:r>
              <a:r>
                <a:rPr lang="en-US" sz="2800" b="1" dirty="0">
                  <a:solidFill>
                    <a:schemeClr val="accent6"/>
                  </a:solidFill>
                </a:rPr>
                <a:t>%</a:t>
              </a:r>
            </a:p>
          </p:txBody>
        </p:sp>
        <p:sp>
          <p:nvSpPr>
            <p:cNvPr id="43" name="TextBox 42">
              <a:extLst>
                <a:ext uri="{FF2B5EF4-FFF2-40B4-BE49-F238E27FC236}">
                  <a16:creationId xmlns:a16="http://schemas.microsoft.com/office/drawing/2014/main" id="{0E0A15F4-F0D8-4501-8FD0-98F2BFA031E9}"/>
                </a:ext>
              </a:extLst>
            </p:cNvPr>
            <p:cNvSpPr txBox="1"/>
            <p:nvPr/>
          </p:nvSpPr>
          <p:spPr>
            <a:xfrm>
              <a:off x="4308770" y="4743319"/>
              <a:ext cx="2506872" cy="646331"/>
            </a:xfrm>
            <a:prstGeom prst="rect">
              <a:avLst/>
            </a:prstGeom>
            <a:noFill/>
          </p:spPr>
          <p:txBody>
            <a:bodyPr wrap="square">
              <a:spAutoFit/>
            </a:bodyPr>
            <a:lstStyle/>
            <a:p>
              <a:pPr algn="ctr"/>
              <a:r>
                <a:rPr lang="en-US" sz="3600" b="1" dirty="0">
                  <a:solidFill>
                    <a:schemeClr val="accent6"/>
                  </a:solidFill>
                </a:rPr>
                <a:t>6.5</a:t>
              </a:r>
              <a:r>
                <a:rPr lang="en-US" sz="2800" b="1" dirty="0">
                  <a:solidFill>
                    <a:schemeClr val="accent6"/>
                  </a:solidFill>
                </a:rPr>
                <a:t>%</a:t>
              </a:r>
            </a:p>
          </p:txBody>
        </p:sp>
        <p:sp>
          <p:nvSpPr>
            <p:cNvPr id="45" name="TextBox 44">
              <a:extLst>
                <a:ext uri="{FF2B5EF4-FFF2-40B4-BE49-F238E27FC236}">
                  <a16:creationId xmlns:a16="http://schemas.microsoft.com/office/drawing/2014/main" id="{B0E82F00-E625-405E-B175-35DF7D8A35C9}"/>
                </a:ext>
              </a:extLst>
            </p:cNvPr>
            <p:cNvSpPr txBox="1"/>
            <p:nvPr/>
          </p:nvSpPr>
          <p:spPr>
            <a:xfrm>
              <a:off x="6549908" y="4743318"/>
              <a:ext cx="2506872" cy="646331"/>
            </a:xfrm>
            <a:prstGeom prst="rect">
              <a:avLst/>
            </a:prstGeom>
            <a:noFill/>
          </p:spPr>
          <p:txBody>
            <a:bodyPr wrap="square">
              <a:spAutoFit/>
            </a:bodyPr>
            <a:lstStyle/>
            <a:p>
              <a:pPr algn="ctr"/>
              <a:r>
                <a:rPr lang="en-US" sz="3600" b="1" dirty="0">
                  <a:solidFill>
                    <a:schemeClr val="accent6"/>
                  </a:solidFill>
                </a:rPr>
                <a:t>11.2</a:t>
              </a:r>
              <a:r>
                <a:rPr lang="en-US" sz="2800" b="1" dirty="0">
                  <a:solidFill>
                    <a:schemeClr val="accent6"/>
                  </a:solidFill>
                </a:rPr>
                <a:t>%</a:t>
              </a:r>
            </a:p>
          </p:txBody>
        </p:sp>
        <p:sp>
          <p:nvSpPr>
            <p:cNvPr id="46" name="TextBox 45">
              <a:extLst>
                <a:ext uri="{FF2B5EF4-FFF2-40B4-BE49-F238E27FC236}">
                  <a16:creationId xmlns:a16="http://schemas.microsoft.com/office/drawing/2014/main" id="{8E6C31B2-6920-4F23-9018-81A67128C98A}"/>
                </a:ext>
              </a:extLst>
            </p:cNvPr>
            <p:cNvSpPr txBox="1"/>
            <p:nvPr/>
          </p:nvSpPr>
          <p:spPr>
            <a:xfrm>
              <a:off x="8727511" y="4743317"/>
              <a:ext cx="2506872" cy="646331"/>
            </a:xfrm>
            <a:prstGeom prst="rect">
              <a:avLst/>
            </a:prstGeom>
            <a:noFill/>
          </p:spPr>
          <p:txBody>
            <a:bodyPr wrap="square">
              <a:spAutoFit/>
            </a:bodyPr>
            <a:lstStyle/>
            <a:p>
              <a:pPr algn="ctr"/>
              <a:r>
                <a:rPr lang="en-US" sz="3600" b="1" dirty="0">
                  <a:solidFill>
                    <a:schemeClr val="accent6"/>
                  </a:solidFill>
                </a:rPr>
                <a:t>4.3</a:t>
              </a:r>
              <a:r>
                <a:rPr lang="en-US" sz="2800" b="1" dirty="0">
                  <a:solidFill>
                    <a:schemeClr val="accent6"/>
                  </a:solidFill>
                </a:rPr>
                <a:t>%</a:t>
              </a:r>
            </a:p>
          </p:txBody>
        </p:sp>
        <p:sp>
          <p:nvSpPr>
            <p:cNvPr id="47" name="TextBox 46">
              <a:extLst>
                <a:ext uri="{FF2B5EF4-FFF2-40B4-BE49-F238E27FC236}">
                  <a16:creationId xmlns:a16="http://schemas.microsoft.com/office/drawing/2014/main" id="{3CD58CD4-F198-4BEE-BAE5-ECBBD48308DF}"/>
                </a:ext>
              </a:extLst>
            </p:cNvPr>
            <p:cNvSpPr txBox="1"/>
            <p:nvPr/>
          </p:nvSpPr>
          <p:spPr>
            <a:xfrm>
              <a:off x="4308770" y="3205438"/>
              <a:ext cx="2506872" cy="646331"/>
            </a:xfrm>
            <a:prstGeom prst="rect">
              <a:avLst/>
            </a:prstGeom>
            <a:noFill/>
          </p:spPr>
          <p:txBody>
            <a:bodyPr wrap="square">
              <a:spAutoFit/>
            </a:bodyPr>
            <a:lstStyle/>
            <a:p>
              <a:pPr algn="ctr"/>
              <a:r>
                <a:rPr lang="en-US" sz="3600" b="1" dirty="0">
                  <a:solidFill>
                    <a:schemeClr val="accent3"/>
                  </a:solidFill>
                </a:rPr>
                <a:t>24.3</a:t>
              </a:r>
              <a:r>
                <a:rPr lang="en-US" sz="2800" b="1" dirty="0">
                  <a:solidFill>
                    <a:schemeClr val="accent3"/>
                  </a:solidFill>
                </a:rPr>
                <a:t>%</a:t>
              </a:r>
            </a:p>
          </p:txBody>
        </p:sp>
        <p:sp>
          <p:nvSpPr>
            <p:cNvPr id="48" name="TextBox 47">
              <a:extLst>
                <a:ext uri="{FF2B5EF4-FFF2-40B4-BE49-F238E27FC236}">
                  <a16:creationId xmlns:a16="http://schemas.microsoft.com/office/drawing/2014/main" id="{3D98C101-5AA8-45C9-B85D-031AC0E978BF}"/>
                </a:ext>
              </a:extLst>
            </p:cNvPr>
            <p:cNvSpPr txBox="1"/>
            <p:nvPr/>
          </p:nvSpPr>
          <p:spPr>
            <a:xfrm>
              <a:off x="6549908" y="3204167"/>
              <a:ext cx="2506872" cy="646331"/>
            </a:xfrm>
            <a:prstGeom prst="rect">
              <a:avLst/>
            </a:prstGeom>
            <a:noFill/>
          </p:spPr>
          <p:txBody>
            <a:bodyPr wrap="square">
              <a:spAutoFit/>
            </a:bodyPr>
            <a:lstStyle/>
            <a:p>
              <a:pPr algn="ctr"/>
              <a:r>
                <a:rPr lang="en-US" sz="3600" b="1" dirty="0">
                  <a:solidFill>
                    <a:schemeClr val="accent3"/>
                  </a:solidFill>
                </a:rPr>
                <a:t>13.3</a:t>
              </a:r>
              <a:r>
                <a:rPr lang="en-US" sz="2800" b="1" dirty="0">
                  <a:solidFill>
                    <a:schemeClr val="accent3"/>
                  </a:solidFill>
                </a:rPr>
                <a:t>%</a:t>
              </a:r>
            </a:p>
          </p:txBody>
        </p:sp>
        <p:sp>
          <p:nvSpPr>
            <p:cNvPr id="49" name="TextBox 48">
              <a:extLst>
                <a:ext uri="{FF2B5EF4-FFF2-40B4-BE49-F238E27FC236}">
                  <a16:creationId xmlns:a16="http://schemas.microsoft.com/office/drawing/2014/main" id="{8C8CA23E-2E0C-4FF4-8B73-3F6E1EB69E50}"/>
                </a:ext>
              </a:extLst>
            </p:cNvPr>
            <p:cNvSpPr txBox="1"/>
            <p:nvPr/>
          </p:nvSpPr>
          <p:spPr>
            <a:xfrm>
              <a:off x="8729299" y="3202896"/>
              <a:ext cx="2506872" cy="646331"/>
            </a:xfrm>
            <a:prstGeom prst="rect">
              <a:avLst/>
            </a:prstGeom>
            <a:noFill/>
          </p:spPr>
          <p:txBody>
            <a:bodyPr wrap="square">
              <a:spAutoFit/>
            </a:bodyPr>
            <a:lstStyle/>
            <a:p>
              <a:pPr algn="ctr"/>
              <a:r>
                <a:rPr lang="en-US" sz="3600" b="1" dirty="0">
                  <a:solidFill>
                    <a:schemeClr val="accent3"/>
                  </a:solidFill>
                </a:rPr>
                <a:t>10.7</a:t>
              </a:r>
              <a:r>
                <a:rPr lang="en-US" sz="2800" b="1" dirty="0">
                  <a:solidFill>
                    <a:schemeClr val="accent3"/>
                  </a:solidFill>
                </a:rPr>
                <a:t>%</a:t>
              </a:r>
            </a:p>
          </p:txBody>
        </p:sp>
      </p:grpSp>
    </p:spTree>
    <p:extLst>
      <p:ext uri="{BB962C8B-B14F-4D97-AF65-F5344CB8AC3E}">
        <p14:creationId xmlns:p14="http://schemas.microsoft.com/office/powerpoint/2010/main" val="2853994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388680-936A-49B2-A423-9AA8076B871A}"/>
              </a:ext>
            </a:extLst>
          </p:cNvPr>
          <p:cNvSpPr>
            <a:spLocks noGrp="1"/>
          </p:cNvSpPr>
          <p:nvPr>
            <p:ph type="sldNum" sz="quarter" idx="10"/>
          </p:nvPr>
        </p:nvSpPr>
        <p:spPr/>
        <p:txBody>
          <a:bodyPr/>
          <a:lstStyle/>
          <a:p>
            <a:fld id="{D8D877B3-D348-4611-9BDB-C5374591D951}" type="slidenum">
              <a:rPr lang="en-US" smtClean="0"/>
              <a:pPr/>
              <a:t>21</a:t>
            </a:fld>
            <a:endParaRPr lang="en-US" dirty="0"/>
          </a:p>
        </p:txBody>
      </p:sp>
      <p:pic>
        <p:nvPicPr>
          <p:cNvPr id="6" name="Picture Placeholder 5" descr="A picture containing text, newspaper, city, sign&#10;&#10;Description automatically generated">
            <a:extLst>
              <a:ext uri="{FF2B5EF4-FFF2-40B4-BE49-F238E27FC236}">
                <a16:creationId xmlns:a16="http://schemas.microsoft.com/office/drawing/2014/main" id="{991842A5-595B-4C9B-B58B-DF7D83708DC2}"/>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val="0"/>
              </a:ext>
            </a:extLst>
          </a:blip>
          <a:srcRect/>
          <a:stretch/>
        </p:blipFill>
        <p:spPr>
          <a:xfrm>
            <a:off x="6057207" y="0"/>
            <a:ext cx="6134793" cy="6858000"/>
          </a:xfrm>
        </p:spPr>
      </p:pic>
      <p:sp>
        <p:nvSpPr>
          <p:cNvPr id="8" name="TextBox 7">
            <a:extLst>
              <a:ext uri="{FF2B5EF4-FFF2-40B4-BE49-F238E27FC236}">
                <a16:creationId xmlns:a16="http://schemas.microsoft.com/office/drawing/2014/main" id="{69E1524E-D002-440E-B923-62C7AF644557}"/>
              </a:ext>
            </a:extLst>
          </p:cNvPr>
          <p:cNvSpPr txBox="1"/>
          <p:nvPr/>
        </p:nvSpPr>
        <p:spPr>
          <a:xfrm>
            <a:off x="3726588" y="6390178"/>
            <a:ext cx="2369412" cy="253916"/>
          </a:xfrm>
          <a:prstGeom prst="rect">
            <a:avLst/>
          </a:prstGeom>
          <a:noFill/>
        </p:spPr>
        <p:txBody>
          <a:bodyPr wrap="square" rtlCol="0">
            <a:spAutoFit/>
          </a:bodyPr>
          <a:lstStyle/>
          <a:p>
            <a:r>
              <a:rPr lang="en-US" sz="1050" i="1" dirty="0"/>
              <a:t>Source: </a:t>
            </a:r>
            <a:r>
              <a:rPr lang="en-US" sz="1050" i="1" dirty="0">
                <a:hlinkClick r:id="rId4"/>
              </a:rPr>
              <a:t>MHA National</a:t>
            </a:r>
            <a:r>
              <a:rPr lang="en-US" sz="1050" i="1" dirty="0"/>
              <a:t> </a:t>
            </a:r>
          </a:p>
        </p:txBody>
      </p:sp>
      <p:sp>
        <p:nvSpPr>
          <p:cNvPr id="10" name="Title 5">
            <a:extLst>
              <a:ext uri="{FF2B5EF4-FFF2-40B4-BE49-F238E27FC236}">
                <a16:creationId xmlns:a16="http://schemas.microsoft.com/office/drawing/2014/main" id="{461BE01B-EADB-47FE-AD1B-03A4A5BBD780}"/>
              </a:ext>
            </a:extLst>
          </p:cNvPr>
          <p:cNvSpPr txBox="1">
            <a:spLocks/>
          </p:cNvSpPr>
          <p:nvPr/>
        </p:nvSpPr>
        <p:spPr>
          <a:xfrm>
            <a:off x="668349" y="1007519"/>
            <a:ext cx="4754990" cy="360557"/>
          </a:xfrm>
          <a:prstGeom prst="rect">
            <a:avLst/>
          </a:prstGeom>
          <a:solidFill>
            <a:schemeClr val="bg1"/>
          </a:solidFill>
        </p:spPr>
        <p:txBody>
          <a:bodyPr/>
          <a:lstStyle>
            <a:lvl1pPr algn="l" defTabSz="914318" rtl="0" eaLnBrk="1" latinLnBrk="0" hangingPunct="1">
              <a:lnSpc>
                <a:spcPct val="75000"/>
              </a:lnSpc>
              <a:spcBef>
                <a:spcPct val="0"/>
              </a:spcBef>
              <a:buNone/>
              <a:defRPr sz="3600" b="0" i="1" kern="1200" spc="0" baseline="0">
                <a:solidFill>
                  <a:srgbClr val="3CD5AF"/>
                </a:solidFill>
                <a:latin typeface="Prometo Medium" panose="020B0704030203060203" pitchFamily="34" charset="0"/>
                <a:ea typeface="+mj-ea"/>
                <a:cs typeface="+mj-cs"/>
              </a:defRPr>
            </a:lvl1pPr>
          </a:lstStyle>
          <a:p>
            <a:r>
              <a:rPr lang="en-US" sz="4000" dirty="0">
                <a:latin typeface="+mj-lt"/>
              </a:rPr>
              <a:t>Behavioral Health in America</a:t>
            </a:r>
            <a:endParaRPr lang="en-US" sz="4000" dirty="0">
              <a:solidFill>
                <a:schemeClr val="accent3"/>
              </a:solidFill>
              <a:latin typeface="+mj-lt"/>
            </a:endParaRPr>
          </a:p>
        </p:txBody>
      </p:sp>
      <p:pic>
        <p:nvPicPr>
          <p:cNvPr id="11" name="Picture Placeholder 4">
            <a:extLst>
              <a:ext uri="{FF2B5EF4-FFF2-40B4-BE49-F238E27FC236}">
                <a16:creationId xmlns:a16="http://schemas.microsoft.com/office/drawing/2014/main" id="{C0B664AE-AAFF-4692-8BE8-129C5DC74743}"/>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l="14893" r="14893"/>
          <a:stretch/>
        </p:blipFill>
        <p:spPr>
          <a:xfrm>
            <a:off x="1778048" y="2443167"/>
            <a:ext cx="2871920" cy="2871920"/>
          </a:xfrm>
          <a:prstGeom prst="ellipse">
            <a:avLst/>
          </a:prstGeom>
        </p:spPr>
      </p:pic>
    </p:spTree>
    <p:extLst>
      <p:ext uri="{BB962C8B-B14F-4D97-AF65-F5344CB8AC3E}">
        <p14:creationId xmlns:p14="http://schemas.microsoft.com/office/powerpoint/2010/main" val="4090644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4C1858-3007-4CC4-99EE-251F572E3F39}"/>
              </a:ext>
            </a:extLst>
          </p:cNvPr>
          <p:cNvSpPr>
            <a:spLocks noGrp="1"/>
          </p:cNvSpPr>
          <p:nvPr>
            <p:ph type="sldNum" sz="quarter" idx="10"/>
          </p:nvPr>
        </p:nvSpPr>
        <p:spPr/>
        <p:txBody>
          <a:bodyPr/>
          <a:lstStyle/>
          <a:p>
            <a:fld id="{D8D877B3-D348-4611-9BDB-C5374591D951}" type="slidenum">
              <a:rPr lang="en-US" smtClean="0"/>
              <a:pPr/>
              <a:t>22</a:t>
            </a:fld>
            <a:endParaRPr lang="en-US" dirty="0"/>
          </a:p>
        </p:txBody>
      </p:sp>
      <p:pic>
        <p:nvPicPr>
          <p:cNvPr id="5" name="Picture Placeholder 4" descr="A group of people walking in front of a building&#10;&#10;Description automatically generated">
            <a:extLst>
              <a:ext uri="{FF2B5EF4-FFF2-40B4-BE49-F238E27FC236}">
                <a16:creationId xmlns:a16="http://schemas.microsoft.com/office/drawing/2014/main" id="{55C98BB5-5AC6-4B91-B9BB-8EA5E6ED647C}"/>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0981" t="3297" r="16729" b="3559"/>
          <a:stretch/>
        </p:blipFill>
        <p:spPr>
          <a:xfrm>
            <a:off x="241803" y="1993040"/>
            <a:ext cx="2871920" cy="2871920"/>
          </a:xfrm>
        </p:spPr>
      </p:pic>
      <p:sp>
        <p:nvSpPr>
          <p:cNvPr id="6" name="Title 5">
            <a:extLst>
              <a:ext uri="{FF2B5EF4-FFF2-40B4-BE49-F238E27FC236}">
                <a16:creationId xmlns:a16="http://schemas.microsoft.com/office/drawing/2014/main" id="{58FEB64D-51A9-4FCB-A5E0-60515201C5AE}"/>
              </a:ext>
            </a:extLst>
          </p:cNvPr>
          <p:cNvSpPr txBox="1">
            <a:spLocks/>
          </p:cNvSpPr>
          <p:nvPr/>
        </p:nvSpPr>
        <p:spPr>
          <a:xfrm>
            <a:off x="645492" y="546162"/>
            <a:ext cx="9833429" cy="360557"/>
          </a:xfrm>
          <a:prstGeom prst="rect">
            <a:avLst/>
          </a:prstGeom>
          <a:solidFill>
            <a:schemeClr val="bg1"/>
          </a:solidFill>
        </p:spPr>
        <p:txBody>
          <a:bodyPr/>
          <a:lstStyle>
            <a:lvl1pPr algn="l" defTabSz="914318" rtl="0" eaLnBrk="1" latinLnBrk="0" hangingPunct="1">
              <a:lnSpc>
                <a:spcPct val="75000"/>
              </a:lnSpc>
              <a:spcBef>
                <a:spcPct val="0"/>
              </a:spcBef>
              <a:buNone/>
              <a:defRPr sz="3600" b="0" i="1" kern="1200" spc="0" baseline="0">
                <a:solidFill>
                  <a:srgbClr val="3CD5AF"/>
                </a:solidFill>
                <a:latin typeface="Prometo Medium" panose="020B0704030203060203" pitchFamily="34" charset="0"/>
                <a:ea typeface="+mj-ea"/>
                <a:cs typeface="+mj-cs"/>
              </a:defRPr>
            </a:lvl1pPr>
          </a:lstStyle>
          <a:p>
            <a:r>
              <a:rPr lang="en-US" dirty="0">
                <a:latin typeface="+mj-lt"/>
              </a:rPr>
              <a:t>How Does US Health Stack up Globally?</a:t>
            </a:r>
            <a:endParaRPr lang="en-US" dirty="0">
              <a:solidFill>
                <a:schemeClr val="accent3"/>
              </a:solidFill>
              <a:latin typeface="+mj-lt"/>
            </a:endParaRPr>
          </a:p>
        </p:txBody>
      </p:sp>
      <p:pic>
        <p:nvPicPr>
          <p:cNvPr id="8" name="Picture 7" descr="Table&#10;&#10;Description automatically generated">
            <a:extLst>
              <a:ext uri="{FF2B5EF4-FFF2-40B4-BE49-F238E27FC236}">
                <a16:creationId xmlns:a16="http://schemas.microsoft.com/office/drawing/2014/main" id="{647D4BE5-9054-4C25-8BD2-B9AC199B5F99}"/>
              </a:ext>
            </a:extLst>
          </p:cNvPr>
          <p:cNvPicPr>
            <a:picLocks noChangeAspect="1"/>
          </p:cNvPicPr>
          <p:nvPr/>
        </p:nvPicPr>
        <p:blipFill rotWithShape="1">
          <a:blip r:embed="rId4">
            <a:extLst>
              <a:ext uri="{28A0092B-C50C-407E-A947-70E740481C1C}">
                <a14:useLocalDpi xmlns:a14="http://schemas.microsoft.com/office/drawing/2010/main" val="0"/>
              </a:ext>
            </a:extLst>
          </a:blip>
          <a:srcRect t="17165" r="6437" b="9885"/>
          <a:stretch/>
        </p:blipFill>
        <p:spPr>
          <a:xfrm>
            <a:off x="3478926" y="1177219"/>
            <a:ext cx="8555420" cy="5002864"/>
          </a:xfrm>
          <a:prstGeom prst="rect">
            <a:avLst/>
          </a:prstGeom>
        </p:spPr>
      </p:pic>
      <p:sp>
        <p:nvSpPr>
          <p:cNvPr id="9" name="TextBox 8">
            <a:extLst>
              <a:ext uri="{FF2B5EF4-FFF2-40B4-BE49-F238E27FC236}">
                <a16:creationId xmlns:a16="http://schemas.microsoft.com/office/drawing/2014/main" id="{E8DBE6E9-7EBC-43BA-987A-8E6B82735972}"/>
              </a:ext>
            </a:extLst>
          </p:cNvPr>
          <p:cNvSpPr txBox="1"/>
          <p:nvPr/>
        </p:nvSpPr>
        <p:spPr>
          <a:xfrm>
            <a:off x="7171939" y="6479971"/>
            <a:ext cx="1484702" cy="261610"/>
          </a:xfrm>
          <a:prstGeom prst="rect">
            <a:avLst/>
          </a:prstGeom>
          <a:noFill/>
        </p:spPr>
        <p:txBody>
          <a:bodyPr wrap="none" rtlCol="0">
            <a:spAutoFit/>
          </a:bodyPr>
          <a:lstStyle/>
          <a:p>
            <a:r>
              <a:rPr lang="en-US" sz="1100" i="1" dirty="0"/>
              <a:t>Source: </a:t>
            </a:r>
            <a:r>
              <a:rPr lang="en-US" sz="1100" i="1" dirty="0">
                <a:hlinkClick r:id="rId5"/>
              </a:rPr>
              <a:t>PGPF</a:t>
            </a:r>
            <a:r>
              <a:rPr lang="en-US" sz="1100" i="1" dirty="0"/>
              <a:t> 2020 </a:t>
            </a:r>
          </a:p>
        </p:txBody>
      </p:sp>
    </p:spTree>
    <p:extLst>
      <p:ext uri="{BB962C8B-B14F-4D97-AF65-F5344CB8AC3E}">
        <p14:creationId xmlns:p14="http://schemas.microsoft.com/office/powerpoint/2010/main" val="1511740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12534" y="4329360"/>
            <a:ext cx="5889865" cy="646331"/>
          </a:xfrm>
          <a:prstGeom prst="rect">
            <a:avLst/>
          </a:prstGeom>
          <a:noFill/>
        </p:spPr>
        <p:txBody>
          <a:bodyPr wrap="square" rtlCol="0">
            <a:spAutoFit/>
          </a:bodyPr>
          <a:lstStyle/>
          <a:p>
            <a:r>
              <a:rPr lang="en-US" sz="3600" dirty="0">
                <a:solidFill>
                  <a:srgbClr val="3CD5AF"/>
                </a:solidFill>
                <a:latin typeface="+mj-lt"/>
              </a:rPr>
              <a:t>HOW WILL WE RESPOND?</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23</a:t>
            </a:fld>
            <a:endParaRPr lang="en-US" dirty="0"/>
          </a:p>
        </p:txBody>
      </p:sp>
    </p:spTree>
    <p:extLst>
      <p:ext uri="{BB962C8B-B14F-4D97-AF65-F5344CB8AC3E}">
        <p14:creationId xmlns:p14="http://schemas.microsoft.com/office/powerpoint/2010/main" val="2325697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14219D-FE91-4E50-AB90-4F98C025BC20}"/>
              </a:ext>
            </a:extLst>
          </p:cNvPr>
          <p:cNvSpPr>
            <a:spLocks noGrp="1"/>
          </p:cNvSpPr>
          <p:nvPr>
            <p:ph type="sldNum" sz="quarter" idx="10"/>
          </p:nvPr>
        </p:nvSpPr>
        <p:spPr/>
        <p:txBody>
          <a:bodyPr/>
          <a:lstStyle/>
          <a:p>
            <a:fld id="{D8D877B3-D348-4611-9BDB-C5374591D951}" type="slidenum">
              <a:rPr lang="en-US" smtClean="0"/>
              <a:pPr/>
              <a:t>24</a:t>
            </a:fld>
            <a:endParaRPr lang="en-US" dirty="0"/>
          </a:p>
        </p:txBody>
      </p:sp>
      <p:pic>
        <p:nvPicPr>
          <p:cNvPr id="5" name="Picture Placeholder 4" descr="A person wearing a suit and tie&#10;&#10;Description automatically generated">
            <a:extLst>
              <a:ext uri="{FF2B5EF4-FFF2-40B4-BE49-F238E27FC236}">
                <a16:creationId xmlns:a16="http://schemas.microsoft.com/office/drawing/2014/main" id="{A3A97B03-77C6-49F2-B0CF-A10666C6662D}"/>
              </a:ext>
            </a:extLst>
          </p:cNvPr>
          <p:cNvPicPr>
            <a:picLocks noGrp="1" noChangeAspect="1"/>
          </p:cNvPicPr>
          <p:nvPr>
            <p:ph type="pic" sz="quarter" idx="12"/>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35135" r="15531"/>
          <a:stretch/>
        </p:blipFill>
        <p:spPr>
          <a:xfrm>
            <a:off x="1596572" y="1554465"/>
            <a:ext cx="4126316" cy="4126316"/>
          </a:xfrm>
        </p:spPr>
      </p:pic>
      <p:sp>
        <p:nvSpPr>
          <p:cNvPr id="7" name="TextBox 6">
            <a:extLst>
              <a:ext uri="{FF2B5EF4-FFF2-40B4-BE49-F238E27FC236}">
                <a16:creationId xmlns:a16="http://schemas.microsoft.com/office/drawing/2014/main" id="{86EA0CC4-2B05-4633-90A3-77A9A808E7D1}"/>
              </a:ext>
            </a:extLst>
          </p:cNvPr>
          <p:cNvSpPr txBox="1"/>
          <p:nvPr/>
        </p:nvSpPr>
        <p:spPr>
          <a:xfrm>
            <a:off x="6096000" y="1549149"/>
            <a:ext cx="5071245" cy="4093428"/>
          </a:xfrm>
          <a:prstGeom prst="rect">
            <a:avLst/>
          </a:prstGeom>
          <a:noFill/>
        </p:spPr>
        <p:txBody>
          <a:bodyPr wrap="square" rtlCol="0">
            <a:spAutoFit/>
          </a:bodyPr>
          <a:lstStyle/>
          <a:p>
            <a:r>
              <a:rPr lang="en-US" sz="2000" i="0" u="none" strike="noStrike" dirty="0">
                <a:effectLst/>
              </a:rPr>
              <a:t>“Make no little plans; they have no magic to stir one's blood and probably themselves will not be realized. Make big plans; aim high in hope and work, remembering that a noble, logical </a:t>
            </a:r>
            <a:r>
              <a:rPr lang="en-US" sz="2000" dirty="0"/>
              <a:t>diagram</a:t>
            </a:r>
            <a:r>
              <a:rPr lang="en-US" sz="2000" i="0" u="none" strike="noStrike" dirty="0">
                <a:effectLst/>
              </a:rPr>
              <a:t> once recorded will never die, but long after we are gone be a living thing, asserting itself with ever-growing insistency. Remember that our children and our grandchildren are going to do things that would stagger us. Let your watchword be order and your beacon beauty.” </a:t>
            </a:r>
            <a:r>
              <a:rPr lang="en-US" sz="2000" b="1" i="0" u="none" strike="noStrike" dirty="0">
                <a:solidFill>
                  <a:schemeClr val="accent1"/>
                </a:solidFill>
                <a:effectLst/>
              </a:rPr>
              <a:t>– Daniel Burnham </a:t>
            </a:r>
            <a:endParaRPr lang="en-US" sz="2400" b="1" dirty="0">
              <a:solidFill>
                <a:schemeClr val="accent1"/>
              </a:solidFill>
            </a:endParaRPr>
          </a:p>
        </p:txBody>
      </p:sp>
    </p:spTree>
    <p:extLst>
      <p:ext uri="{BB962C8B-B14F-4D97-AF65-F5344CB8AC3E}">
        <p14:creationId xmlns:p14="http://schemas.microsoft.com/office/powerpoint/2010/main" val="2598317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B076DA-4BF0-4FE5-A59F-28DCB6587C4A}"/>
              </a:ext>
            </a:extLst>
          </p:cNvPr>
          <p:cNvSpPr>
            <a:spLocks noGrp="1"/>
          </p:cNvSpPr>
          <p:nvPr>
            <p:ph type="sldNum" sz="quarter" idx="10"/>
          </p:nvPr>
        </p:nvSpPr>
        <p:spPr/>
        <p:txBody>
          <a:bodyPr/>
          <a:lstStyle/>
          <a:p>
            <a:fld id="{D8D877B3-D348-4611-9BDB-C5374591D951}" type="slidenum">
              <a:rPr lang="en-US" smtClean="0"/>
              <a:pPr/>
              <a:t>25</a:t>
            </a:fld>
            <a:endParaRPr lang="en-US" dirty="0"/>
          </a:p>
        </p:txBody>
      </p:sp>
      <p:pic>
        <p:nvPicPr>
          <p:cNvPr id="9" name="Picture Placeholder 8" descr="A picture containing map&#10;&#10;Description automatically generated">
            <a:extLst>
              <a:ext uri="{FF2B5EF4-FFF2-40B4-BE49-F238E27FC236}">
                <a16:creationId xmlns:a16="http://schemas.microsoft.com/office/drawing/2014/main" id="{02182B7A-976B-4028-ABCF-6D6DDA15C84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014" r="21014"/>
          <a:stretch>
            <a:fillRect/>
          </a:stretch>
        </p:blipFill>
        <p:spPr>
          <a:xfrm>
            <a:off x="1223561" y="2109699"/>
            <a:ext cx="2638602" cy="2638602"/>
          </a:xfrm>
        </p:spPr>
      </p:pic>
      <p:pic>
        <p:nvPicPr>
          <p:cNvPr id="11" name="Picture Placeholder 10">
            <a:extLst>
              <a:ext uri="{FF2B5EF4-FFF2-40B4-BE49-F238E27FC236}">
                <a16:creationId xmlns:a16="http://schemas.microsoft.com/office/drawing/2014/main" id="{98369EDC-52BB-4A8D-92A2-E3DA8256D56A}"/>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4755" r="34995"/>
          <a:stretch/>
        </p:blipFill>
        <p:spPr>
          <a:xfrm>
            <a:off x="4776699" y="2109699"/>
            <a:ext cx="2638602" cy="2638602"/>
          </a:xfrm>
        </p:spPr>
      </p:pic>
      <p:pic>
        <p:nvPicPr>
          <p:cNvPr id="13" name="Picture Placeholder 12" descr="A picture containing person, holding, person, person&#10;&#10;Description automatically generated">
            <a:extLst>
              <a:ext uri="{FF2B5EF4-FFF2-40B4-BE49-F238E27FC236}">
                <a16:creationId xmlns:a16="http://schemas.microsoft.com/office/drawing/2014/main" id="{E5F6644D-C53E-4198-9B50-1C7AA62C3DD3}"/>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9225" r="9225"/>
          <a:stretch>
            <a:fillRect/>
          </a:stretch>
        </p:blipFill>
        <p:spPr>
          <a:xfrm>
            <a:off x="8329837" y="2109699"/>
            <a:ext cx="2638602" cy="2638602"/>
          </a:xfrm>
        </p:spPr>
      </p:pic>
      <p:sp>
        <p:nvSpPr>
          <p:cNvPr id="7" name="Title 5">
            <a:extLst>
              <a:ext uri="{FF2B5EF4-FFF2-40B4-BE49-F238E27FC236}">
                <a16:creationId xmlns:a16="http://schemas.microsoft.com/office/drawing/2014/main" id="{3D9292F3-C515-469C-B38E-D352951401DD}"/>
              </a:ext>
            </a:extLst>
          </p:cNvPr>
          <p:cNvSpPr txBox="1">
            <a:spLocks/>
          </p:cNvSpPr>
          <p:nvPr/>
        </p:nvSpPr>
        <p:spPr>
          <a:xfrm>
            <a:off x="645492" y="546162"/>
            <a:ext cx="9833429" cy="360557"/>
          </a:xfrm>
          <a:prstGeom prst="rect">
            <a:avLst/>
          </a:prstGeom>
          <a:solidFill>
            <a:schemeClr val="bg1"/>
          </a:solidFill>
        </p:spPr>
        <p:txBody>
          <a:bodyPr/>
          <a:lstStyle>
            <a:lvl1pPr algn="l" defTabSz="914318" rtl="0" eaLnBrk="1" latinLnBrk="0" hangingPunct="1">
              <a:lnSpc>
                <a:spcPct val="75000"/>
              </a:lnSpc>
              <a:spcBef>
                <a:spcPct val="0"/>
              </a:spcBef>
              <a:buNone/>
              <a:defRPr sz="3600" b="0" i="1" kern="1200" spc="0" baseline="0">
                <a:solidFill>
                  <a:srgbClr val="3CD5AF"/>
                </a:solidFill>
                <a:latin typeface="Prometo Medium" panose="020B0704030203060203" pitchFamily="34" charset="0"/>
                <a:ea typeface="+mj-ea"/>
                <a:cs typeface="+mj-cs"/>
              </a:defRPr>
            </a:lvl1pPr>
          </a:lstStyle>
          <a:p>
            <a:r>
              <a:rPr lang="en-US" dirty="0">
                <a:latin typeface="+mj-lt"/>
              </a:rPr>
              <a:t>Improving the Three E’s</a:t>
            </a:r>
            <a:endParaRPr lang="en-US" dirty="0">
              <a:solidFill>
                <a:schemeClr val="accent3"/>
              </a:solidFill>
              <a:latin typeface="+mj-lt"/>
            </a:endParaRPr>
          </a:p>
        </p:txBody>
      </p:sp>
      <p:sp>
        <p:nvSpPr>
          <p:cNvPr id="15" name="Title 5">
            <a:extLst>
              <a:ext uri="{FF2B5EF4-FFF2-40B4-BE49-F238E27FC236}">
                <a16:creationId xmlns:a16="http://schemas.microsoft.com/office/drawing/2014/main" id="{B5CF0114-0049-4A42-AB0A-F138E4DAC111}"/>
              </a:ext>
            </a:extLst>
          </p:cNvPr>
          <p:cNvSpPr txBox="1">
            <a:spLocks/>
          </p:cNvSpPr>
          <p:nvPr/>
        </p:nvSpPr>
        <p:spPr>
          <a:xfrm>
            <a:off x="1970483" y="5113658"/>
            <a:ext cx="1144758" cy="360557"/>
          </a:xfrm>
          <a:prstGeom prst="rect">
            <a:avLst/>
          </a:prstGeom>
          <a:solidFill>
            <a:schemeClr val="bg1"/>
          </a:solidFill>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200" b="0" i="1" kern="1200" spc="0" baseline="0">
                <a:solidFill>
                  <a:srgbClr val="3CD5AF"/>
                </a:solidFill>
                <a:latin typeface="Prometo Medium" panose="020B0704030203060203" pitchFamily="34" charset="0"/>
                <a:ea typeface="+mj-ea"/>
                <a:cs typeface="+mj-cs"/>
              </a:defRPr>
            </a:lvl1pPr>
          </a:lstStyle>
          <a:p>
            <a:r>
              <a:rPr lang="en-US" sz="2800" dirty="0">
                <a:solidFill>
                  <a:schemeClr val="accent1"/>
                </a:solidFill>
                <a:latin typeface="+mj-lt"/>
              </a:rPr>
              <a:t>Equity</a:t>
            </a:r>
          </a:p>
        </p:txBody>
      </p:sp>
      <p:sp>
        <p:nvSpPr>
          <p:cNvPr id="17" name="Title 5">
            <a:extLst>
              <a:ext uri="{FF2B5EF4-FFF2-40B4-BE49-F238E27FC236}">
                <a16:creationId xmlns:a16="http://schemas.microsoft.com/office/drawing/2014/main" id="{68D63227-65EF-4EB4-9DFA-57F5ED26A6CA}"/>
              </a:ext>
            </a:extLst>
          </p:cNvPr>
          <p:cNvSpPr txBox="1">
            <a:spLocks/>
          </p:cNvSpPr>
          <p:nvPr/>
        </p:nvSpPr>
        <p:spPr>
          <a:xfrm>
            <a:off x="5246174" y="5113658"/>
            <a:ext cx="1699652" cy="360557"/>
          </a:xfrm>
          <a:prstGeom prst="rect">
            <a:avLst/>
          </a:prstGeom>
          <a:solidFill>
            <a:schemeClr val="bg1"/>
          </a:solidFill>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200" b="0" i="1" kern="1200" spc="0" baseline="0">
                <a:solidFill>
                  <a:srgbClr val="3CD5AF"/>
                </a:solidFill>
                <a:latin typeface="Prometo Medium" panose="020B0704030203060203" pitchFamily="34" charset="0"/>
                <a:ea typeface="+mj-ea"/>
                <a:cs typeface="+mj-cs"/>
              </a:defRPr>
            </a:lvl1pPr>
          </a:lstStyle>
          <a:p>
            <a:r>
              <a:rPr lang="en-US" sz="2800" dirty="0">
                <a:solidFill>
                  <a:schemeClr val="accent1"/>
                </a:solidFill>
                <a:latin typeface="+mj-lt"/>
              </a:rPr>
              <a:t>Efficiency</a:t>
            </a:r>
          </a:p>
        </p:txBody>
      </p:sp>
      <p:sp>
        <p:nvSpPr>
          <p:cNvPr id="19" name="Title 5">
            <a:extLst>
              <a:ext uri="{FF2B5EF4-FFF2-40B4-BE49-F238E27FC236}">
                <a16:creationId xmlns:a16="http://schemas.microsoft.com/office/drawing/2014/main" id="{104A844D-120D-4978-BCA2-2C9AE8405D2F}"/>
              </a:ext>
            </a:extLst>
          </p:cNvPr>
          <p:cNvSpPr txBox="1">
            <a:spLocks/>
          </p:cNvSpPr>
          <p:nvPr/>
        </p:nvSpPr>
        <p:spPr>
          <a:xfrm>
            <a:off x="8500408" y="5113658"/>
            <a:ext cx="2297460" cy="360557"/>
          </a:xfrm>
          <a:prstGeom prst="rect">
            <a:avLst/>
          </a:prstGeom>
          <a:solidFill>
            <a:schemeClr val="bg1"/>
          </a:solidFill>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200" b="0" i="1" kern="1200" spc="0" baseline="0">
                <a:solidFill>
                  <a:srgbClr val="3CD5AF"/>
                </a:solidFill>
                <a:latin typeface="Prometo Medium" panose="020B0704030203060203" pitchFamily="34" charset="0"/>
                <a:ea typeface="+mj-ea"/>
                <a:cs typeface="+mj-cs"/>
              </a:defRPr>
            </a:lvl1pPr>
          </a:lstStyle>
          <a:p>
            <a:r>
              <a:rPr lang="en-US" sz="2800" dirty="0">
                <a:solidFill>
                  <a:schemeClr val="accent1"/>
                </a:solidFill>
                <a:latin typeface="+mj-lt"/>
              </a:rPr>
              <a:t>Effectiveness</a:t>
            </a:r>
          </a:p>
        </p:txBody>
      </p:sp>
      <p:sp>
        <p:nvSpPr>
          <p:cNvPr id="21" name="Title 5">
            <a:extLst>
              <a:ext uri="{FF2B5EF4-FFF2-40B4-BE49-F238E27FC236}">
                <a16:creationId xmlns:a16="http://schemas.microsoft.com/office/drawing/2014/main" id="{B8D95569-2ACD-49DC-930B-804FF9231A0F}"/>
              </a:ext>
            </a:extLst>
          </p:cNvPr>
          <p:cNvSpPr txBox="1">
            <a:spLocks/>
          </p:cNvSpPr>
          <p:nvPr/>
        </p:nvSpPr>
        <p:spPr>
          <a:xfrm>
            <a:off x="4123335" y="5113657"/>
            <a:ext cx="333051" cy="360557"/>
          </a:xfrm>
          <a:prstGeom prst="rect">
            <a:avLst/>
          </a:prstGeom>
          <a:solidFill>
            <a:schemeClr val="bg1"/>
          </a:solidFill>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200" b="0" i="1" kern="1200" spc="0" baseline="0">
                <a:solidFill>
                  <a:srgbClr val="3CD5AF"/>
                </a:solidFill>
                <a:latin typeface="Prometo Medium" panose="020B0704030203060203" pitchFamily="34" charset="0"/>
                <a:ea typeface="+mj-ea"/>
                <a:cs typeface="+mj-cs"/>
              </a:defRPr>
            </a:lvl1pPr>
          </a:lstStyle>
          <a:p>
            <a:r>
              <a:rPr lang="en-US" sz="4000" dirty="0">
                <a:solidFill>
                  <a:schemeClr val="accent1"/>
                </a:solidFill>
                <a:latin typeface="+mj-lt"/>
              </a:rPr>
              <a:t>+</a:t>
            </a:r>
          </a:p>
        </p:txBody>
      </p:sp>
      <p:sp>
        <p:nvSpPr>
          <p:cNvPr id="25" name="Title 5">
            <a:extLst>
              <a:ext uri="{FF2B5EF4-FFF2-40B4-BE49-F238E27FC236}">
                <a16:creationId xmlns:a16="http://schemas.microsoft.com/office/drawing/2014/main" id="{E385D8D5-D336-4D28-B183-E57CBCBCE70D}"/>
              </a:ext>
            </a:extLst>
          </p:cNvPr>
          <p:cNvSpPr txBox="1">
            <a:spLocks/>
          </p:cNvSpPr>
          <p:nvPr/>
        </p:nvSpPr>
        <p:spPr>
          <a:xfrm>
            <a:off x="7735614" y="5085705"/>
            <a:ext cx="333051" cy="360557"/>
          </a:xfrm>
          <a:prstGeom prst="rect">
            <a:avLst/>
          </a:prstGeom>
          <a:solidFill>
            <a:schemeClr val="bg1"/>
          </a:solidFill>
          <a:effectLst/>
        </p:spPr>
        <p:txBody>
          <a:bodyPr vert="horz" wrap="square" lIns="0" tIns="0" rIns="0" bIns="0" rtlCol="0" anchor="t" anchorCtr="0">
            <a:noAutofit/>
          </a:bodyPr>
          <a:lstStyle>
            <a:lvl1pPr algn="l" defTabSz="914318" rtl="0" eaLnBrk="1" latinLnBrk="0" hangingPunct="1">
              <a:lnSpc>
                <a:spcPct val="75000"/>
              </a:lnSpc>
              <a:spcBef>
                <a:spcPct val="0"/>
              </a:spcBef>
              <a:buNone/>
              <a:defRPr sz="3200" b="0" i="1" kern="1200" spc="0" baseline="0">
                <a:solidFill>
                  <a:srgbClr val="3CD5AF"/>
                </a:solidFill>
                <a:latin typeface="Prometo Medium" panose="020B0704030203060203" pitchFamily="34" charset="0"/>
                <a:ea typeface="+mj-ea"/>
                <a:cs typeface="+mj-cs"/>
              </a:defRPr>
            </a:lvl1pPr>
          </a:lstStyle>
          <a:p>
            <a:r>
              <a:rPr lang="en-US" sz="4000" dirty="0">
                <a:solidFill>
                  <a:schemeClr val="accent1"/>
                </a:solidFill>
                <a:latin typeface="+mj-lt"/>
              </a:rPr>
              <a:t>+</a:t>
            </a:r>
          </a:p>
        </p:txBody>
      </p:sp>
    </p:spTree>
    <p:extLst>
      <p:ext uri="{BB962C8B-B14F-4D97-AF65-F5344CB8AC3E}">
        <p14:creationId xmlns:p14="http://schemas.microsoft.com/office/powerpoint/2010/main" val="1520396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24F46-B827-4303-8035-9CA2A67C298B}"/>
              </a:ext>
            </a:extLst>
          </p:cNvPr>
          <p:cNvSpPr>
            <a:spLocks noGrp="1"/>
          </p:cNvSpPr>
          <p:nvPr>
            <p:ph type="title"/>
          </p:nvPr>
        </p:nvSpPr>
        <p:spPr>
          <a:xfrm>
            <a:off x="645492" y="2477577"/>
            <a:ext cx="3076415" cy="360558"/>
          </a:xfrm>
        </p:spPr>
        <p:txBody>
          <a:bodyPr/>
          <a:lstStyle/>
          <a:p>
            <a:r>
              <a:rPr lang="en-US" sz="2800" dirty="0"/>
              <a:t>In partnership with </a:t>
            </a:r>
          </a:p>
        </p:txBody>
      </p:sp>
      <p:sp>
        <p:nvSpPr>
          <p:cNvPr id="3" name="Slide Number Placeholder 2">
            <a:extLst>
              <a:ext uri="{FF2B5EF4-FFF2-40B4-BE49-F238E27FC236}">
                <a16:creationId xmlns:a16="http://schemas.microsoft.com/office/drawing/2014/main" id="{55CE9B9C-881C-41B3-9FD1-FB7ADEC55729}"/>
              </a:ext>
            </a:extLst>
          </p:cNvPr>
          <p:cNvSpPr>
            <a:spLocks noGrp="1"/>
          </p:cNvSpPr>
          <p:nvPr>
            <p:ph type="sldNum" sz="quarter" idx="10"/>
          </p:nvPr>
        </p:nvSpPr>
        <p:spPr/>
        <p:txBody>
          <a:bodyPr/>
          <a:lstStyle/>
          <a:p>
            <a:fld id="{D8D877B3-D348-4611-9BDB-C5374591D951}" type="slidenum">
              <a:rPr lang="en-US" smtClean="0"/>
              <a:pPr/>
              <a:t>26</a:t>
            </a:fld>
            <a:endParaRPr lang="en-US" dirty="0"/>
          </a:p>
        </p:txBody>
      </p:sp>
      <p:pic>
        <p:nvPicPr>
          <p:cNvPr id="4" name="Picture 3">
            <a:extLst>
              <a:ext uri="{FF2B5EF4-FFF2-40B4-BE49-F238E27FC236}">
                <a16:creationId xmlns:a16="http://schemas.microsoft.com/office/drawing/2014/main" id="{BCB41EBE-B451-4C19-8A18-7E44580FA783}"/>
              </a:ext>
            </a:extLst>
          </p:cNvPr>
          <p:cNvPicPr>
            <a:picLocks noChangeAspect="1"/>
          </p:cNvPicPr>
          <p:nvPr/>
        </p:nvPicPr>
        <p:blipFill>
          <a:blip r:embed="rId3"/>
          <a:stretch>
            <a:fillRect/>
          </a:stretch>
        </p:blipFill>
        <p:spPr>
          <a:xfrm>
            <a:off x="3893738" y="1361038"/>
            <a:ext cx="7980514" cy="4485919"/>
          </a:xfrm>
          <a:prstGeom prst="rect">
            <a:avLst/>
          </a:prstGeom>
        </p:spPr>
      </p:pic>
      <p:sp>
        <p:nvSpPr>
          <p:cNvPr id="6" name="Title 5">
            <a:extLst>
              <a:ext uri="{FF2B5EF4-FFF2-40B4-BE49-F238E27FC236}">
                <a16:creationId xmlns:a16="http://schemas.microsoft.com/office/drawing/2014/main" id="{BC132716-9D18-4D68-9DE4-AD48ECEF86C6}"/>
              </a:ext>
            </a:extLst>
          </p:cNvPr>
          <p:cNvSpPr txBox="1">
            <a:spLocks/>
          </p:cNvSpPr>
          <p:nvPr/>
        </p:nvSpPr>
        <p:spPr>
          <a:xfrm>
            <a:off x="645492" y="546162"/>
            <a:ext cx="9833429" cy="360557"/>
          </a:xfrm>
          <a:prstGeom prst="rect">
            <a:avLst/>
          </a:prstGeom>
          <a:solidFill>
            <a:schemeClr val="bg1"/>
          </a:solidFill>
        </p:spPr>
        <p:txBody>
          <a:bodyPr/>
          <a:lstStyle>
            <a:lvl1pPr algn="l" defTabSz="914318" rtl="0" eaLnBrk="1" latinLnBrk="0" hangingPunct="1">
              <a:lnSpc>
                <a:spcPct val="75000"/>
              </a:lnSpc>
              <a:spcBef>
                <a:spcPct val="0"/>
              </a:spcBef>
              <a:buNone/>
              <a:defRPr sz="3600" b="0" i="1" kern="1200" spc="0" baseline="0">
                <a:solidFill>
                  <a:srgbClr val="3CD5AF"/>
                </a:solidFill>
                <a:latin typeface="Prometo Medium" panose="020B0704030203060203" pitchFamily="34" charset="0"/>
                <a:ea typeface="+mj-ea"/>
                <a:cs typeface="+mj-cs"/>
              </a:defRPr>
            </a:lvl1pPr>
          </a:lstStyle>
          <a:p>
            <a:r>
              <a:rPr lang="en-US" dirty="0">
                <a:latin typeface="+mj-lt"/>
              </a:rPr>
              <a:t>Social Determinants of Health (SDOH)</a:t>
            </a:r>
            <a:endParaRPr lang="en-US" dirty="0">
              <a:solidFill>
                <a:schemeClr val="accent3"/>
              </a:solidFill>
              <a:latin typeface="+mj-lt"/>
            </a:endParaRPr>
          </a:p>
        </p:txBody>
      </p:sp>
      <p:pic>
        <p:nvPicPr>
          <p:cNvPr id="7" name="Picture 6">
            <a:extLst>
              <a:ext uri="{FF2B5EF4-FFF2-40B4-BE49-F238E27FC236}">
                <a16:creationId xmlns:a16="http://schemas.microsoft.com/office/drawing/2014/main" id="{C6313080-710E-426A-8CCB-B6CD078887FB}"/>
              </a:ext>
            </a:extLst>
          </p:cNvPr>
          <p:cNvPicPr>
            <a:picLocks noChangeAspect="1"/>
          </p:cNvPicPr>
          <p:nvPr/>
        </p:nvPicPr>
        <p:blipFill>
          <a:blip r:embed="rId4"/>
          <a:stretch>
            <a:fillRect/>
          </a:stretch>
        </p:blipFill>
        <p:spPr>
          <a:xfrm>
            <a:off x="645492" y="2885016"/>
            <a:ext cx="2667372" cy="1095528"/>
          </a:xfrm>
          <a:prstGeom prst="rect">
            <a:avLst/>
          </a:prstGeom>
        </p:spPr>
      </p:pic>
      <p:sp>
        <p:nvSpPr>
          <p:cNvPr id="8" name="Title 1">
            <a:extLst>
              <a:ext uri="{FF2B5EF4-FFF2-40B4-BE49-F238E27FC236}">
                <a16:creationId xmlns:a16="http://schemas.microsoft.com/office/drawing/2014/main" id="{782598BF-9206-49DE-912C-5EA7C31A84D7}"/>
              </a:ext>
            </a:extLst>
          </p:cNvPr>
          <p:cNvSpPr txBox="1">
            <a:spLocks/>
          </p:cNvSpPr>
          <p:nvPr/>
        </p:nvSpPr>
        <p:spPr>
          <a:xfrm>
            <a:off x="645492" y="4228714"/>
            <a:ext cx="3453542" cy="360558"/>
          </a:xfrm>
          <a:prstGeom prst="rect">
            <a:avLst/>
          </a:prstGeom>
          <a:effectLst/>
        </p:spPr>
        <p:txBody>
          <a:bodyPr vert="horz" wrap="square" lIns="0" tIns="0" rIns="0" bIns="0" rtlCol="0" anchor="ctr" anchorCtr="0">
            <a:noAutofit/>
          </a:bodyPr>
          <a:lstStyle>
            <a:lvl1pPr algn="l" defTabSz="914318" rtl="0" eaLnBrk="1" latinLnBrk="0" hangingPunct="1">
              <a:lnSpc>
                <a:spcPct val="100000"/>
              </a:lnSpc>
              <a:spcBef>
                <a:spcPct val="0"/>
              </a:spcBef>
              <a:buNone/>
              <a:defRPr sz="4000" b="0" i="1" kern="1200" spc="0" baseline="0">
                <a:solidFill>
                  <a:srgbClr val="3CD5AF"/>
                </a:solidFill>
                <a:latin typeface="Prometo Medium" panose="020B0704030203060203" pitchFamily="34" charset="0"/>
                <a:ea typeface="+mj-ea"/>
                <a:cs typeface="+mj-cs"/>
              </a:defRPr>
            </a:lvl1pPr>
          </a:lstStyle>
          <a:p>
            <a:r>
              <a:rPr lang="en-US" sz="2800" dirty="0"/>
              <a:t>to create connected communities of care</a:t>
            </a:r>
          </a:p>
        </p:txBody>
      </p:sp>
    </p:spTree>
    <p:extLst>
      <p:ext uri="{BB962C8B-B14F-4D97-AF65-F5344CB8AC3E}">
        <p14:creationId xmlns:p14="http://schemas.microsoft.com/office/powerpoint/2010/main" val="4063105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3202A-3782-4912-8DC5-53E5544D07B9}"/>
              </a:ext>
            </a:extLst>
          </p:cNvPr>
          <p:cNvSpPr>
            <a:spLocks noGrp="1"/>
          </p:cNvSpPr>
          <p:nvPr>
            <p:ph type="title"/>
          </p:nvPr>
        </p:nvSpPr>
        <p:spPr/>
        <p:txBody>
          <a:bodyPr/>
          <a:lstStyle/>
          <a:p>
            <a:r>
              <a:rPr lang="en-US" dirty="0"/>
              <a:t>We’re not far off from expectations</a:t>
            </a:r>
          </a:p>
        </p:txBody>
      </p:sp>
      <p:pic>
        <p:nvPicPr>
          <p:cNvPr id="7" name="Picture Placeholder 6" descr="A picture containing room&#10;&#10;Description automatically generated">
            <a:extLst>
              <a:ext uri="{FF2B5EF4-FFF2-40B4-BE49-F238E27FC236}">
                <a16:creationId xmlns:a16="http://schemas.microsoft.com/office/drawing/2014/main" id="{935AE27E-EF90-4C53-A923-592E1DFCC1EE}"/>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9186" t="3560" r="16210" b="3560"/>
          <a:stretch/>
        </p:blipFill>
        <p:spPr>
          <a:xfrm>
            <a:off x="4983440" y="1385926"/>
            <a:ext cx="3683482" cy="3683482"/>
          </a:xfrm>
        </p:spPr>
      </p:pic>
      <p:pic>
        <p:nvPicPr>
          <p:cNvPr id="9" name="Picture Placeholder 8" descr="Logo&#10;&#10;Description automatically generated">
            <a:extLst>
              <a:ext uri="{FF2B5EF4-FFF2-40B4-BE49-F238E27FC236}">
                <a16:creationId xmlns:a16="http://schemas.microsoft.com/office/drawing/2014/main" id="{8418FBA5-B0DA-41F3-9C88-A4B6029F6440}"/>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12980" r="17835" b="4462"/>
          <a:stretch/>
        </p:blipFill>
        <p:spPr>
          <a:xfrm>
            <a:off x="8998848" y="1385926"/>
            <a:ext cx="3683482" cy="3683482"/>
          </a:xfrm>
        </p:spPr>
      </p:pic>
      <p:sp>
        <p:nvSpPr>
          <p:cNvPr id="5" name="Slide Number Placeholder 4">
            <a:extLst>
              <a:ext uri="{FF2B5EF4-FFF2-40B4-BE49-F238E27FC236}">
                <a16:creationId xmlns:a16="http://schemas.microsoft.com/office/drawing/2014/main" id="{460F114B-BD88-41CA-8DDD-417A000F5F09}"/>
              </a:ext>
            </a:extLst>
          </p:cNvPr>
          <p:cNvSpPr>
            <a:spLocks noGrp="1"/>
          </p:cNvSpPr>
          <p:nvPr>
            <p:ph type="sldNum" sz="quarter" idx="4"/>
          </p:nvPr>
        </p:nvSpPr>
        <p:spPr/>
        <p:txBody>
          <a:bodyPr/>
          <a:lstStyle/>
          <a:p>
            <a:fld id="{D8D877B3-D348-4611-9BDB-C5374591D951}" type="slidenum">
              <a:rPr lang="en-US" smtClean="0"/>
              <a:pPr/>
              <a:t>27</a:t>
            </a:fld>
            <a:endParaRPr lang="en-US" dirty="0"/>
          </a:p>
        </p:txBody>
      </p:sp>
    </p:spTree>
    <p:extLst>
      <p:ext uri="{BB962C8B-B14F-4D97-AF65-F5344CB8AC3E}">
        <p14:creationId xmlns:p14="http://schemas.microsoft.com/office/powerpoint/2010/main" val="989889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771167-9F2C-6248-B420-9B83FBE6168D}"/>
              </a:ext>
            </a:extLst>
          </p:cNvPr>
          <p:cNvSpPr>
            <a:spLocks noGrp="1"/>
          </p:cNvSpPr>
          <p:nvPr>
            <p:ph type="title"/>
          </p:nvPr>
        </p:nvSpPr>
        <p:spPr>
          <a:xfrm>
            <a:off x="865565" y="1879615"/>
            <a:ext cx="7514955" cy="1783443"/>
          </a:xfrm>
        </p:spPr>
        <p:txBody>
          <a:bodyPr wrap="square" anchor="t">
            <a:noAutofit/>
          </a:bodyPr>
          <a:lstStyle/>
          <a:p>
            <a:pPr fontAlgn="base">
              <a:lnSpc>
                <a:spcPct val="90000"/>
              </a:lnSpc>
            </a:pPr>
            <a:r>
              <a:rPr lang="en-US" sz="3600" dirty="0">
                <a:solidFill>
                  <a:schemeClr val="tx1"/>
                </a:solidFill>
                <a:latin typeface="+mn-lt"/>
              </a:rPr>
              <a:t>What healthcare technology would you most like to see in the future?</a:t>
            </a:r>
          </a:p>
        </p:txBody>
      </p:sp>
      <p:pic>
        <p:nvPicPr>
          <p:cNvPr id="6" name="Picture Placeholder 5" descr="Graphical user interface, application&#10;&#10;Description automatically generated">
            <a:extLst>
              <a:ext uri="{FF2B5EF4-FFF2-40B4-BE49-F238E27FC236}">
                <a16:creationId xmlns:a16="http://schemas.microsoft.com/office/drawing/2014/main" id="{8F0C1251-893D-442C-9597-E84F3AFD1D1A}"/>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5000496" y="3429000"/>
            <a:ext cx="7191504" cy="3429000"/>
          </a:xfrm>
          <a:noFill/>
        </p:spPr>
      </p:pic>
      <p:sp>
        <p:nvSpPr>
          <p:cNvPr id="7" name="Title 3">
            <a:extLst>
              <a:ext uri="{FF2B5EF4-FFF2-40B4-BE49-F238E27FC236}">
                <a16:creationId xmlns:a16="http://schemas.microsoft.com/office/drawing/2014/main" id="{261BA8A5-FDFA-4574-B303-88263B2899D7}"/>
              </a:ext>
            </a:extLst>
          </p:cNvPr>
          <p:cNvSpPr txBox="1">
            <a:spLocks/>
          </p:cNvSpPr>
          <p:nvPr/>
        </p:nvSpPr>
        <p:spPr>
          <a:xfrm>
            <a:off x="854699" y="1153918"/>
            <a:ext cx="9833429" cy="1028700"/>
          </a:xfrm>
          <a:prstGeom prst="rect">
            <a:avLst/>
          </a:prstGeom>
          <a:effectLst/>
        </p:spPr>
        <p:txBody>
          <a:bodyPr vert="horz" wrap="square" lIns="0" tIns="0" rIns="0" bIns="0" rtlCol="0" anchor="t" anchorCtr="0">
            <a:noAutofit/>
          </a:bodyPr>
          <a:lstStyle>
            <a:lvl1pPr algn="l" defTabSz="914318" rtl="0" eaLnBrk="1" latinLnBrk="0" hangingPunct="1">
              <a:lnSpc>
                <a:spcPct val="100000"/>
              </a:lnSpc>
              <a:spcBef>
                <a:spcPct val="0"/>
              </a:spcBef>
              <a:buNone/>
              <a:defRPr sz="4000" b="0" i="1" kern="1200" spc="0" baseline="0">
                <a:solidFill>
                  <a:srgbClr val="1E22AA"/>
                </a:solidFill>
                <a:latin typeface="Prometo Medium" panose="020B0704030203060203" pitchFamily="34" charset="0"/>
                <a:ea typeface="+mj-ea"/>
                <a:cs typeface="+mj-cs"/>
              </a:defRPr>
            </a:lvl1pPr>
          </a:lstStyle>
          <a:p>
            <a:r>
              <a:rPr lang="en-US" dirty="0">
                <a:latin typeface="+mn-lt"/>
              </a:rPr>
              <a:t>Live Poll:</a:t>
            </a:r>
          </a:p>
        </p:txBody>
      </p:sp>
      <p:sp>
        <p:nvSpPr>
          <p:cNvPr id="11" name="Title 3">
            <a:extLst>
              <a:ext uri="{FF2B5EF4-FFF2-40B4-BE49-F238E27FC236}">
                <a16:creationId xmlns:a16="http://schemas.microsoft.com/office/drawing/2014/main" id="{03E091AC-4066-4A68-A38D-8407C03EBEA7}"/>
              </a:ext>
            </a:extLst>
          </p:cNvPr>
          <p:cNvSpPr txBox="1">
            <a:spLocks/>
          </p:cNvSpPr>
          <p:nvPr/>
        </p:nvSpPr>
        <p:spPr>
          <a:xfrm>
            <a:off x="711266" y="4811078"/>
            <a:ext cx="2735870" cy="532579"/>
          </a:xfrm>
          <a:prstGeom prst="rect">
            <a:avLst/>
          </a:prstGeom>
          <a:effectLst/>
        </p:spPr>
        <p:txBody>
          <a:bodyPr vert="horz" wrap="square" lIns="0" tIns="0" rIns="0" bIns="0" rtlCol="0" anchor="t" anchorCtr="0">
            <a:noAutofit/>
          </a:bodyPr>
          <a:lstStyle>
            <a:lvl1pPr algn="l" defTabSz="914318" rtl="0" eaLnBrk="1" latinLnBrk="0" hangingPunct="1">
              <a:lnSpc>
                <a:spcPct val="100000"/>
              </a:lnSpc>
              <a:spcBef>
                <a:spcPct val="0"/>
              </a:spcBef>
              <a:buNone/>
              <a:defRPr sz="4000" b="0" i="1" kern="1200" spc="0" baseline="0">
                <a:solidFill>
                  <a:srgbClr val="1E22AA"/>
                </a:solidFill>
                <a:latin typeface="Prometo Medium" panose="020B0704030203060203" pitchFamily="34" charset="0"/>
                <a:ea typeface="+mj-ea"/>
                <a:cs typeface="+mj-cs"/>
              </a:defRPr>
            </a:lvl1pPr>
          </a:lstStyle>
          <a:p>
            <a:pPr>
              <a:lnSpc>
                <a:spcPct val="90000"/>
              </a:lnSpc>
            </a:pPr>
            <a:r>
              <a:rPr lang="en-US" sz="2800" dirty="0" err="1">
                <a:solidFill>
                  <a:schemeClr val="tx1"/>
                </a:solidFill>
                <a:latin typeface="+mn-lt"/>
              </a:rPr>
              <a:t>Slido.com</a:t>
            </a:r>
            <a:endParaRPr lang="en-US" sz="2800" dirty="0">
              <a:solidFill>
                <a:schemeClr val="tx1"/>
              </a:solidFill>
              <a:latin typeface="+mn-lt"/>
            </a:endParaRPr>
          </a:p>
          <a:p>
            <a:pPr>
              <a:lnSpc>
                <a:spcPct val="90000"/>
              </a:lnSpc>
            </a:pPr>
            <a:r>
              <a:rPr lang="en-US" sz="2800" dirty="0">
                <a:solidFill>
                  <a:schemeClr val="tx1"/>
                </a:solidFill>
                <a:latin typeface="+mn-lt"/>
              </a:rPr>
              <a:t>#22346 or scan:</a:t>
            </a:r>
          </a:p>
        </p:txBody>
      </p:sp>
      <p:sp>
        <p:nvSpPr>
          <p:cNvPr id="14" name="Oval 13">
            <a:extLst>
              <a:ext uri="{FF2B5EF4-FFF2-40B4-BE49-F238E27FC236}">
                <a16:creationId xmlns:a16="http://schemas.microsoft.com/office/drawing/2014/main" id="{C7748DE4-B1DB-A741-A361-579F9E21588C}"/>
              </a:ext>
            </a:extLst>
          </p:cNvPr>
          <p:cNvSpPr/>
          <p:nvPr/>
        </p:nvSpPr>
        <p:spPr>
          <a:xfrm>
            <a:off x="11449817" y="63212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Номер слайда 21">
            <a:extLst>
              <a:ext uri="{FF2B5EF4-FFF2-40B4-BE49-F238E27FC236}">
                <a16:creationId xmlns:a16="http://schemas.microsoft.com/office/drawing/2014/main" id="{B659D0B0-1A0A-3B4D-812E-630AC9D6EAC8}"/>
              </a:ext>
            </a:extLst>
          </p:cNvPr>
          <p:cNvSpPr txBox="1">
            <a:spLocks/>
          </p:cNvSpPr>
          <p:nvPr/>
        </p:nvSpPr>
        <p:spPr>
          <a:xfrm>
            <a:off x="11378007" y="6392678"/>
            <a:ext cx="513735" cy="227164"/>
          </a:xfrm>
          <a:prstGeom prst="rect">
            <a:avLst/>
          </a:prstGeom>
          <a:noFill/>
        </p:spPr>
        <p:txBody>
          <a:bodyPr vert="horz" wrap="square" lIns="0" tIns="0" rIns="0" bIns="0" rtlCol="0" anchor="ctr"/>
          <a:lstStyle>
            <a:defPPr>
              <a:defRPr lang="en-US"/>
            </a:defPPr>
            <a:lvl1pPr marL="0" algn="ctr" defTabSz="914400" rtl="0" eaLnBrk="1" latinLnBrk="0" hangingPunct="1">
              <a:defRPr sz="803" b="0" i="0" kern="120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mtClean="0"/>
              <a:pPr/>
              <a:t>28</a:t>
            </a:fld>
            <a:endParaRPr lang="en-US" dirty="0"/>
          </a:p>
        </p:txBody>
      </p:sp>
      <p:pic>
        <p:nvPicPr>
          <p:cNvPr id="2" name="Picture 1">
            <a:extLst>
              <a:ext uri="{FF2B5EF4-FFF2-40B4-BE49-F238E27FC236}">
                <a16:creationId xmlns:a16="http://schemas.microsoft.com/office/drawing/2014/main" id="{FB02BC1B-BEEF-4C6D-8807-DFB5AE25D1A0}"/>
              </a:ext>
            </a:extLst>
          </p:cNvPr>
          <p:cNvPicPr>
            <a:picLocks noChangeAspect="1"/>
          </p:cNvPicPr>
          <p:nvPr/>
        </p:nvPicPr>
        <p:blipFill>
          <a:blip r:embed="rId4"/>
          <a:stretch>
            <a:fillRect/>
          </a:stretch>
        </p:blipFill>
        <p:spPr>
          <a:xfrm>
            <a:off x="3630671" y="4659539"/>
            <a:ext cx="1186289" cy="1201980"/>
          </a:xfrm>
          <a:prstGeom prst="rect">
            <a:avLst/>
          </a:prstGeom>
        </p:spPr>
      </p:pic>
    </p:spTree>
    <p:extLst>
      <p:ext uri="{BB962C8B-B14F-4D97-AF65-F5344CB8AC3E}">
        <p14:creationId xmlns:p14="http://schemas.microsoft.com/office/powerpoint/2010/main" val="277201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BCA3A1-A7AF-4CBA-9A3F-020769EED692}"/>
              </a:ext>
            </a:extLst>
          </p:cNvPr>
          <p:cNvSpPr>
            <a:spLocks noGrp="1"/>
          </p:cNvSpPr>
          <p:nvPr>
            <p:ph type="sldNum" sz="quarter" idx="10"/>
          </p:nvPr>
        </p:nvSpPr>
        <p:spPr/>
        <p:txBody>
          <a:bodyPr/>
          <a:lstStyle/>
          <a:p>
            <a:fld id="{D8D877B3-D348-4611-9BDB-C5374591D951}" type="slidenum">
              <a:rPr lang="en-US" smtClean="0"/>
              <a:pPr/>
              <a:t>29</a:t>
            </a:fld>
            <a:endParaRPr lang="en-US" dirty="0"/>
          </a:p>
        </p:txBody>
      </p:sp>
      <p:pic>
        <p:nvPicPr>
          <p:cNvPr id="7" name="Picture 6">
            <a:extLst>
              <a:ext uri="{FF2B5EF4-FFF2-40B4-BE49-F238E27FC236}">
                <a16:creationId xmlns:a16="http://schemas.microsoft.com/office/drawing/2014/main" id="{32A8117B-9590-4F15-8292-5F3901C55F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569" y="1860570"/>
            <a:ext cx="5213970" cy="3475980"/>
          </a:xfrm>
          <a:prstGeom prst="rect">
            <a:avLst/>
          </a:prstGeom>
        </p:spPr>
      </p:pic>
      <p:sp>
        <p:nvSpPr>
          <p:cNvPr id="9" name="Title 5">
            <a:extLst>
              <a:ext uri="{FF2B5EF4-FFF2-40B4-BE49-F238E27FC236}">
                <a16:creationId xmlns:a16="http://schemas.microsoft.com/office/drawing/2014/main" id="{2BD19F6A-83F8-4C3D-95A9-55410BEB6F61}"/>
              </a:ext>
            </a:extLst>
          </p:cNvPr>
          <p:cNvSpPr txBox="1">
            <a:spLocks/>
          </p:cNvSpPr>
          <p:nvPr/>
        </p:nvSpPr>
        <p:spPr>
          <a:xfrm>
            <a:off x="645492" y="546162"/>
            <a:ext cx="9833429" cy="360557"/>
          </a:xfrm>
          <a:prstGeom prst="rect">
            <a:avLst/>
          </a:prstGeom>
          <a:solidFill>
            <a:schemeClr val="bg1"/>
          </a:solidFill>
        </p:spPr>
        <p:txBody>
          <a:bodyPr/>
          <a:lstStyle>
            <a:lvl1pPr algn="l" defTabSz="914318" rtl="0" eaLnBrk="1" latinLnBrk="0" hangingPunct="1">
              <a:lnSpc>
                <a:spcPct val="75000"/>
              </a:lnSpc>
              <a:spcBef>
                <a:spcPct val="0"/>
              </a:spcBef>
              <a:buNone/>
              <a:defRPr sz="3600" b="0" i="1" kern="1200" spc="0" baseline="0">
                <a:solidFill>
                  <a:srgbClr val="3CD5AF"/>
                </a:solidFill>
                <a:latin typeface="Prometo Medium" panose="020B0704030203060203" pitchFamily="34" charset="0"/>
                <a:ea typeface="+mj-ea"/>
                <a:cs typeface="+mj-cs"/>
              </a:defRPr>
            </a:lvl1pPr>
          </a:lstStyle>
          <a:p>
            <a:r>
              <a:rPr lang="en-US" dirty="0">
                <a:latin typeface="+mj-lt"/>
              </a:rPr>
              <a:t>The Shift to Home</a:t>
            </a:r>
            <a:endParaRPr lang="en-US" dirty="0">
              <a:solidFill>
                <a:schemeClr val="accent3"/>
              </a:solidFill>
              <a:latin typeface="+mj-lt"/>
            </a:endParaRPr>
          </a:p>
        </p:txBody>
      </p:sp>
      <p:pic>
        <p:nvPicPr>
          <p:cNvPr id="11" name="Picture 10" descr="A person sitting in front of a computer&#10;&#10;Description automatically generated">
            <a:extLst>
              <a:ext uri="{FF2B5EF4-FFF2-40B4-BE49-F238E27FC236}">
                <a16:creationId xmlns:a16="http://schemas.microsoft.com/office/drawing/2014/main" id="{6EF54B84-279E-4679-9FE5-E5177CABB099}"/>
              </a:ext>
            </a:extLst>
          </p:cNvPr>
          <p:cNvPicPr>
            <a:picLocks noChangeAspect="1"/>
          </p:cNvPicPr>
          <p:nvPr/>
        </p:nvPicPr>
        <p:blipFill rotWithShape="1">
          <a:blip r:embed="rId4">
            <a:extLst>
              <a:ext uri="{28A0092B-C50C-407E-A947-70E740481C1C}">
                <a14:useLocalDpi xmlns:a14="http://schemas.microsoft.com/office/drawing/2010/main" val="0"/>
              </a:ext>
            </a:extLst>
          </a:blip>
          <a:srcRect t="5539" b="5539"/>
          <a:stretch/>
        </p:blipFill>
        <p:spPr>
          <a:xfrm flipH="1">
            <a:off x="6405304" y="1860570"/>
            <a:ext cx="5212080" cy="3475980"/>
          </a:xfrm>
          <a:prstGeom prst="rect">
            <a:avLst/>
          </a:prstGeom>
        </p:spPr>
      </p:pic>
    </p:spTree>
    <p:extLst>
      <p:ext uri="{BB962C8B-B14F-4D97-AF65-F5344CB8AC3E}">
        <p14:creationId xmlns:p14="http://schemas.microsoft.com/office/powerpoint/2010/main" val="153737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E806D9-F8E6-4930-8F6F-9284D8875D9C}"/>
              </a:ext>
            </a:extLst>
          </p:cNvPr>
          <p:cNvSpPr>
            <a:spLocks noGrp="1"/>
          </p:cNvSpPr>
          <p:nvPr>
            <p:ph type="sldNum" sz="quarter" idx="10"/>
          </p:nvPr>
        </p:nvSpPr>
        <p:spPr/>
        <p:txBody>
          <a:bodyPr/>
          <a:lstStyle/>
          <a:p>
            <a:fld id="{D8D877B3-D348-4611-9BDB-C5374591D951}" type="slidenum">
              <a:rPr lang="en-US" smtClean="0"/>
              <a:pPr/>
              <a:t>3</a:t>
            </a:fld>
            <a:endParaRPr lang="en-US" dirty="0"/>
          </a:p>
        </p:txBody>
      </p:sp>
      <p:pic>
        <p:nvPicPr>
          <p:cNvPr id="14" name="Picture Placeholder 13" descr="A group of people sitting in front of a house&#10;&#10;Description automatically generated">
            <a:extLst>
              <a:ext uri="{FF2B5EF4-FFF2-40B4-BE49-F238E27FC236}">
                <a16:creationId xmlns:a16="http://schemas.microsoft.com/office/drawing/2014/main" id="{5D833B9D-DA7D-4B93-BA39-67D624BF2374}"/>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t="9091" b="9091"/>
          <a:stretch>
            <a:fillRect/>
          </a:stretch>
        </p:blipFill>
        <p:spPr>
          <a:xfrm>
            <a:off x="2760663" y="1174750"/>
            <a:ext cx="2011362" cy="2011363"/>
          </a:xfrm>
        </p:spPr>
      </p:pic>
      <p:pic>
        <p:nvPicPr>
          <p:cNvPr id="20" name="Picture Placeholder 19" descr="A car parked on the side of a road&#10;&#10;Description automatically generated">
            <a:extLst>
              <a:ext uri="{FF2B5EF4-FFF2-40B4-BE49-F238E27FC236}">
                <a16:creationId xmlns:a16="http://schemas.microsoft.com/office/drawing/2014/main" id="{DBD6BCF6-DFC5-48F9-BB39-76A795FF5939}"/>
              </a:ext>
            </a:extLst>
          </p:cNvPr>
          <p:cNvPicPr>
            <a:picLocks noGrp="1" noChangeAspect="1"/>
          </p:cNvPicPr>
          <p:nvPr>
            <p:ph type="pic" sz="quarter" idx="17"/>
          </p:nvPr>
        </p:nvPicPr>
        <p:blipFill rotWithShape="1">
          <a:blip r:embed="rId4" cstate="print">
            <a:extLst>
              <a:ext uri="{28A0092B-C50C-407E-A947-70E740481C1C}">
                <a14:useLocalDpi xmlns:a14="http://schemas.microsoft.com/office/drawing/2010/main" val="0"/>
              </a:ext>
            </a:extLst>
          </a:blip>
          <a:srcRect l="25088" t="23" r="18630" b="-23"/>
          <a:stretch/>
        </p:blipFill>
        <p:spPr>
          <a:xfrm>
            <a:off x="5067300" y="1174750"/>
            <a:ext cx="2011363" cy="2011363"/>
          </a:xfrm>
        </p:spPr>
      </p:pic>
      <p:pic>
        <p:nvPicPr>
          <p:cNvPr id="22" name="Picture Placeholder 21" descr="A group of people walking through a cloudy sky&#10;&#10;Description automatically generated">
            <a:extLst>
              <a:ext uri="{FF2B5EF4-FFF2-40B4-BE49-F238E27FC236}">
                <a16:creationId xmlns:a16="http://schemas.microsoft.com/office/drawing/2014/main" id="{369A02FD-FFAF-4340-9F62-45B47390F144}"/>
              </a:ext>
            </a:extLst>
          </p:cNvPr>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l="11500" r="11500"/>
          <a:stretch>
            <a:fillRect/>
          </a:stretch>
        </p:blipFill>
        <p:spPr>
          <a:xfrm>
            <a:off x="7372350" y="1174750"/>
            <a:ext cx="2011363" cy="2011363"/>
          </a:xfrm>
        </p:spPr>
      </p:pic>
      <p:pic>
        <p:nvPicPr>
          <p:cNvPr id="24" name="Picture Placeholder 23" descr="Letter&#10;&#10;Description automatically generated">
            <a:extLst>
              <a:ext uri="{FF2B5EF4-FFF2-40B4-BE49-F238E27FC236}">
                <a16:creationId xmlns:a16="http://schemas.microsoft.com/office/drawing/2014/main" id="{4C892367-2FA9-4059-AE2E-B6C3C6D71D2B}"/>
              </a:ext>
            </a:extLst>
          </p:cNvPr>
          <p:cNvPicPr>
            <a:picLocks noGrp="1" noChangeAspect="1"/>
          </p:cNvPicPr>
          <p:nvPr>
            <p:ph type="pic" sz="quarter" idx="20"/>
          </p:nvPr>
        </p:nvPicPr>
        <p:blipFill>
          <a:blip r:embed="rId6" cstate="print">
            <a:extLst>
              <a:ext uri="{28A0092B-C50C-407E-A947-70E740481C1C}">
                <a14:useLocalDpi xmlns:a14="http://schemas.microsoft.com/office/drawing/2010/main" val="0"/>
              </a:ext>
            </a:extLst>
          </a:blip>
          <a:srcRect l="16667" r="16667"/>
          <a:stretch>
            <a:fillRect/>
          </a:stretch>
        </p:blipFill>
        <p:spPr>
          <a:xfrm>
            <a:off x="2760663" y="3798888"/>
            <a:ext cx="2011362" cy="2011362"/>
          </a:xfrm>
        </p:spPr>
      </p:pic>
      <p:pic>
        <p:nvPicPr>
          <p:cNvPr id="26" name="Picture Placeholder 25" descr="A picture containing person, outdoor, building, person&#10;&#10;Description automatically generated">
            <a:extLst>
              <a:ext uri="{FF2B5EF4-FFF2-40B4-BE49-F238E27FC236}">
                <a16:creationId xmlns:a16="http://schemas.microsoft.com/office/drawing/2014/main" id="{5645F9F0-D57D-4F49-AD24-7CB1BEEB1061}"/>
              </a:ext>
            </a:extLst>
          </p:cNvPr>
          <p:cNvPicPr>
            <a:picLocks noGrp="1" noChangeAspect="1"/>
          </p:cNvPicPr>
          <p:nvPr>
            <p:ph type="pic" sz="quarter" idx="21"/>
          </p:nvPr>
        </p:nvPicPr>
        <p:blipFill>
          <a:blip r:embed="rId7" cstate="print">
            <a:extLst>
              <a:ext uri="{28A0092B-C50C-407E-A947-70E740481C1C}">
                <a14:useLocalDpi xmlns:a14="http://schemas.microsoft.com/office/drawing/2010/main" val="0"/>
              </a:ext>
            </a:extLst>
          </a:blip>
          <a:srcRect l="16187" r="16187"/>
          <a:stretch>
            <a:fillRect/>
          </a:stretch>
        </p:blipFill>
        <p:spPr>
          <a:xfrm>
            <a:off x="5067300" y="3798888"/>
            <a:ext cx="2011363" cy="2011362"/>
          </a:xfrm>
        </p:spPr>
      </p:pic>
      <p:pic>
        <p:nvPicPr>
          <p:cNvPr id="28" name="Picture Placeholder 27" descr="A picture containing photo, sitting, person, old&#10;&#10;Description automatically generated">
            <a:extLst>
              <a:ext uri="{FF2B5EF4-FFF2-40B4-BE49-F238E27FC236}">
                <a16:creationId xmlns:a16="http://schemas.microsoft.com/office/drawing/2014/main" id="{EEDD026E-7B41-452F-95A1-7157B92C95A3}"/>
              </a:ext>
            </a:extLst>
          </p:cNvPr>
          <p:cNvPicPr>
            <a:picLocks noGrp="1" noChangeAspect="1"/>
          </p:cNvPicPr>
          <p:nvPr>
            <p:ph type="pic" sz="quarter" idx="22"/>
          </p:nvPr>
        </p:nvPicPr>
        <p:blipFill>
          <a:blip r:embed="rId8" cstate="print">
            <a:extLst>
              <a:ext uri="{28A0092B-C50C-407E-A947-70E740481C1C}">
                <a14:useLocalDpi xmlns:a14="http://schemas.microsoft.com/office/drawing/2010/main" val="0"/>
              </a:ext>
            </a:extLst>
          </a:blip>
          <a:srcRect l="10028" r="10028"/>
          <a:stretch>
            <a:fillRect/>
          </a:stretch>
        </p:blipFill>
        <p:spPr>
          <a:xfrm>
            <a:off x="7372350" y="3798888"/>
            <a:ext cx="2011363" cy="2011362"/>
          </a:xfrm>
        </p:spPr>
      </p:pic>
      <p:sp>
        <p:nvSpPr>
          <p:cNvPr id="12" name="Title 5">
            <a:extLst>
              <a:ext uri="{FF2B5EF4-FFF2-40B4-BE49-F238E27FC236}">
                <a16:creationId xmlns:a16="http://schemas.microsoft.com/office/drawing/2014/main" id="{9FD829A5-F8C2-48F0-A273-FC985B6B0F1E}"/>
              </a:ext>
            </a:extLst>
          </p:cNvPr>
          <p:cNvSpPr txBox="1">
            <a:spLocks/>
          </p:cNvSpPr>
          <p:nvPr/>
        </p:nvSpPr>
        <p:spPr>
          <a:xfrm>
            <a:off x="645492" y="546162"/>
            <a:ext cx="9833429" cy="360557"/>
          </a:xfrm>
          <a:prstGeom prst="rect">
            <a:avLst/>
          </a:prstGeom>
          <a:solidFill>
            <a:schemeClr val="bg1"/>
          </a:solidFill>
        </p:spPr>
        <p:txBody>
          <a:bodyPr/>
          <a:lstStyle>
            <a:lvl1pPr algn="l" defTabSz="914318" rtl="0" eaLnBrk="1" latinLnBrk="0" hangingPunct="1">
              <a:lnSpc>
                <a:spcPct val="75000"/>
              </a:lnSpc>
              <a:spcBef>
                <a:spcPct val="0"/>
              </a:spcBef>
              <a:buNone/>
              <a:defRPr sz="3600" b="0" i="1" kern="1200" spc="0" baseline="0">
                <a:solidFill>
                  <a:srgbClr val="3CD5AF"/>
                </a:solidFill>
                <a:latin typeface="Prometo Medium" panose="020B0704030203060203" pitchFamily="34" charset="0"/>
                <a:ea typeface="+mj-ea"/>
                <a:cs typeface="+mj-cs"/>
              </a:defRPr>
            </a:lvl1pPr>
          </a:lstStyle>
          <a:p>
            <a:r>
              <a:rPr lang="en-US" dirty="0">
                <a:latin typeface="+mj-lt"/>
              </a:rPr>
              <a:t>What came from those times? </a:t>
            </a:r>
            <a:endParaRPr lang="en-US" dirty="0">
              <a:solidFill>
                <a:schemeClr val="accent3"/>
              </a:solidFill>
              <a:latin typeface="+mj-lt"/>
            </a:endParaRPr>
          </a:p>
        </p:txBody>
      </p:sp>
    </p:spTree>
    <p:extLst>
      <p:ext uri="{BB962C8B-B14F-4D97-AF65-F5344CB8AC3E}">
        <p14:creationId xmlns:p14="http://schemas.microsoft.com/office/powerpoint/2010/main" val="2301423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A2AB9E-E349-4664-A39D-CF59538DD0C4}"/>
              </a:ext>
            </a:extLst>
          </p:cNvPr>
          <p:cNvSpPr>
            <a:spLocks noGrp="1"/>
          </p:cNvSpPr>
          <p:nvPr>
            <p:ph type="sldNum" sz="quarter" idx="10"/>
          </p:nvPr>
        </p:nvSpPr>
        <p:spPr/>
        <p:txBody>
          <a:bodyPr/>
          <a:lstStyle/>
          <a:p>
            <a:fld id="{D8D877B3-D348-4611-9BDB-C5374591D951}" type="slidenum">
              <a:rPr lang="en-US" smtClean="0"/>
              <a:pPr/>
              <a:t>30</a:t>
            </a:fld>
            <a:endParaRPr lang="en-US" dirty="0"/>
          </a:p>
        </p:txBody>
      </p:sp>
      <p:pic>
        <p:nvPicPr>
          <p:cNvPr id="6" name="Picture Placeholder 5" descr="A room filled with furniture and a large window&#10;&#10;Description automatically generated">
            <a:extLst>
              <a:ext uri="{FF2B5EF4-FFF2-40B4-BE49-F238E27FC236}">
                <a16:creationId xmlns:a16="http://schemas.microsoft.com/office/drawing/2014/main" id="{96F2586B-8C01-48C9-8078-B6F87D8C4D3E}"/>
              </a:ext>
            </a:extLst>
          </p:cNvPr>
          <p:cNvPicPr>
            <a:picLocks noGrp="1" noChangeAspect="1"/>
          </p:cNvPicPr>
          <p:nvPr>
            <p:ph type="pic" sz="quarter" idx="14"/>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22049" r="22049"/>
          <a:stretch>
            <a:fillRect/>
          </a:stretch>
        </p:blipFill>
        <p:spPr/>
      </p:pic>
      <p:pic>
        <p:nvPicPr>
          <p:cNvPr id="8" name="Picture Placeholder 7">
            <a:extLst>
              <a:ext uri="{FF2B5EF4-FFF2-40B4-BE49-F238E27FC236}">
                <a16:creationId xmlns:a16="http://schemas.microsoft.com/office/drawing/2014/main" id="{8D4F5F5E-70DC-41BA-AF4D-03ADC8153739}"/>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l="22724" r="25560"/>
          <a:stretch/>
        </p:blipFill>
        <p:spPr>
          <a:xfrm>
            <a:off x="6067717" y="0"/>
            <a:ext cx="6134793" cy="6858000"/>
          </a:xfrm>
        </p:spPr>
      </p:pic>
    </p:spTree>
    <p:extLst>
      <p:ext uri="{BB962C8B-B14F-4D97-AF65-F5344CB8AC3E}">
        <p14:creationId xmlns:p14="http://schemas.microsoft.com/office/powerpoint/2010/main" val="10033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6"/>
                                        </p:tgtEl>
                                        <p:attrNameLst>
                                          <p:attrName>style.opacity</p:attrName>
                                        </p:attrNameLst>
                                      </p:cBhvr>
                                      <p:to>
                                        <p:strVal val="0.25"/>
                                      </p:to>
                                    </p:set>
                                    <p:animEffect filter="image" prLst="opacity: 0.25">
                                      <p:cBhvr rctx="IE">
                                        <p:cTn id="7" dur="indefinite"/>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31</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514039" y="2216369"/>
            <a:ext cx="5041277"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pPr>
              <a:lnSpc>
                <a:spcPct val="100000"/>
              </a:lnSpc>
            </a:pPr>
            <a:r>
              <a:rPr lang="en-US" sz="5000" dirty="0">
                <a:solidFill>
                  <a:srgbClr val="FFFFFF"/>
                </a:solidFill>
                <a:latin typeface="+mj-lt"/>
              </a:rPr>
              <a:t>Thank you! </a:t>
            </a:r>
            <a:endParaRPr lang="en-US" sz="4400" dirty="0">
              <a:solidFill>
                <a:srgbClr val="FFFFFF"/>
              </a:solidFill>
              <a:latin typeface="+mj-lt"/>
            </a:endParaRPr>
          </a:p>
          <a:p>
            <a:pPr>
              <a:lnSpc>
                <a:spcPct val="100000"/>
              </a:lnSpc>
            </a:pPr>
            <a:endParaRPr lang="en-US" sz="4400" dirty="0">
              <a:solidFill>
                <a:srgbClr val="FFFFFF"/>
              </a:solidFill>
              <a:latin typeface="+mj-lt"/>
            </a:endParaRPr>
          </a:p>
          <a:p>
            <a:pPr>
              <a:lnSpc>
                <a:spcPct val="100000"/>
              </a:lnSpc>
            </a:pPr>
            <a:r>
              <a:rPr lang="en-US" sz="4400" dirty="0">
                <a:solidFill>
                  <a:srgbClr val="FFFFFF"/>
                </a:solidFill>
                <a:latin typeface="+mj-lt"/>
              </a:rPr>
              <a:t>Questions?</a:t>
            </a:r>
            <a:endParaRPr lang="en-US" sz="4000" dirty="0">
              <a:solidFill>
                <a:srgbClr val="FFFFFF"/>
              </a:solidFill>
              <a:latin typeface="+mj-lt"/>
            </a:endParaRP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31</a:t>
            </a:fld>
            <a:endParaRPr lang="en-US" dirty="0"/>
          </a:p>
        </p:txBody>
      </p:sp>
      <p:sp>
        <p:nvSpPr>
          <p:cNvPr id="2" name="Rectangle 1">
            <a:extLst>
              <a:ext uri="{FF2B5EF4-FFF2-40B4-BE49-F238E27FC236}">
                <a16:creationId xmlns:a16="http://schemas.microsoft.com/office/drawing/2014/main" id="{3B74C835-E7BA-304D-A79C-822CABE7595E}"/>
              </a:ext>
            </a:extLst>
          </p:cNvPr>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3C25F63-B3F6-4295-8186-0F0C2FF6190E}"/>
              </a:ext>
            </a:extLst>
          </p:cNvPr>
          <p:cNvGrpSpPr/>
          <p:nvPr/>
        </p:nvGrpSpPr>
        <p:grpSpPr>
          <a:xfrm>
            <a:off x="6540222" y="1288143"/>
            <a:ext cx="4472053" cy="1230632"/>
            <a:chOff x="6405212" y="1872355"/>
            <a:chExt cx="4472053" cy="1230632"/>
          </a:xfrm>
        </p:grpSpPr>
        <p:sp>
          <p:nvSpPr>
            <p:cNvPr id="13" name="TextBox 12">
              <a:extLst>
                <a:ext uri="{FF2B5EF4-FFF2-40B4-BE49-F238E27FC236}">
                  <a16:creationId xmlns:a16="http://schemas.microsoft.com/office/drawing/2014/main" id="{EE57A825-63FB-4F54-A79D-FF0CFEC8F330}"/>
                </a:ext>
              </a:extLst>
            </p:cNvPr>
            <p:cNvSpPr txBox="1"/>
            <p:nvPr/>
          </p:nvSpPr>
          <p:spPr>
            <a:xfrm>
              <a:off x="6405212" y="2456656"/>
              <a:ext cx="4472053" cy="646331"/>
            </a:xfrm>
            <a:prstGeom prst="rect">
              <a:avLst/>
            </a:prstGeom>
            <a:noFill/>
          </p:spPr>
          <p:txBody>
            <a:bodyPr wrap="square" rtlCol="0">
              <a:spAutoFit/>
            </a:bodyPr>
            <a:lstStyle/>
            <a:p>
              <a:r>
                <a:rPr lang="en-US" i="1" dirty="0">
                  <a:solidFill>
                    <a:schemeClr val="accent2"/>
                  </a:solidFill>
                </a:rPr>
                <a:t>Justin Gernot: </a:t>
              </a:r>
              <a:r>
                <a:rPr lang="en-US" i="1" dirty="0">
                  <a:solidFill>
                    <a:srgbClr val="5352F5"/>
                  </a:solidFill>
                  <a:hlinkClick r:id="rId3"/>
                </a:rPr>
                <a:t>Justin@healthbox.com</a:t>
              </a:r>
              <a:endParaRPr lang="en-US" i="1" dirty="0">
                <a:solidFill>
                  <a:srgbClr val="5352F5"/>
                </a:solidFill>
              </a:endParaRPr>
            </a:p>
            <a:p>
              <a:r>
                <a:rPr lang="en-US" i="1" dirty="0" err="1">
                  <a:solidFill>
                    <a:schemeClr val="accent2"/>
                  </a:solidFill>
                </a:rPr>
                <a:t>Healthbox</a:t>
              </a:r>
              <a:r>
                <a:rPr lang="en-US" i="1" dirty="0">
                  <a:solidFill>
                    <a:schemeClr val="accent2"/>
                  </a:solidFill>
                </a:rPr>
                <a:t>: </a:t>
              </a:r>
              <a:r>
                <a:rPr lang="en-US" i="1" dirty="0">
                  <a:solidFill>
                    <a:srgbClr val="5352F5"/>
                  </a:solidFill>
                  <a:hlinkClick r:id="rId4"/>
                </a:rPr>
                <a:t>info@healthbox.com</a:t>
              </a:r>
              <a:r>
                <a:rPr lang="en-US" i="1" dirty="0">
                  <a:solidFill>
                    <a:srgbClr val="5352F5"/>
                  </a:solidFill>
                </a:rPr>
                <a:t> </a:t>
              </a:r>
            </a:p>
          </p:txBody>
        </p:sp>
        <p:pic>
          <p:nvPicPr>
            <p:cNvPr id="16" name="Picture 15" descr="A close up of a sign&#10;&#10;Description automatically generated">
              <a:extLst>
                <a:ext uri="{FF2B5EF4-FFF2-40B4-BE49-F238E27FC236}">
                  <a16:creationId xmlns:a16="http://schemas.microsoft.com/office/drawing/2014/main" id="{F339EA89-1EDD-4858-BF3A-017F5825F3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05212" y="1872355"/>
              <a:ext cx="696262" cy="696262"/>
            </a:xfrm>
            <a:prstGeom prst="rect">
              <a:avLst/>
            </a:prstGeom>
          </p:spPr>
        </p:pic>
      </p:grpSp>
      <p:grpSp>
        <p:nvGrpSpPr>
          <p:cNvPr id="4" name="Group 3">
            <a:extLst>
              <a:ext uri="{FF2B5EF4-FFF2-40B4-BE49-F238E27FC236}">
                <a16:creationId xmlns:a16="http://schemas.microsoft.com/office/drawing/2014/main" id="{03824513-EC26-4B73-BC96-088CA95B2CCB}"/>
              </a:ext>
            </a:extLst>
          </p:cNvPr>
          <p:cNvGrpSpPr/>
          <p:nvPr/>
        </p:nvGrpSpPr>
        <p:grpSpPr>
          <a:xfrm>
            <a:off x="6540222" y="2518775"/>
            <a:ext cx="5651778" cy="1506313"/>
            <a:chOff x="6540222" y="1654174"/>
            <a:chExt cx="5651778" cy="1506313"/>
          </a:xfrm>
        </p:grpSpPr>
        <p:pic>
          <p:nvPicPr>
            <p:cNvPr id="5" name="Picture 4" descr="A picture containing logo&#10;&#10;Description automatically generated">
              <a:extLst>
                <a:ext uri="{FF2B5EF4-FFF2-40B4-BE49-F238E27FC236}">
                  <a16:creationId xmlns:a16="http://schemas.microsoft.com/office/drawing/2014/main" id="{8833D635-85F7-43DC-823C-E4A6C8E961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0222" y="1654174"/>
              <a:ext cx="694944" cy="694944"/>
            </a:xfrm>
            <a:prstGeom prst="rect">
              <a:avLst/>
            </a:prstGeom>
          </p:spPr>
        </p:pic>
        <p:sp>
          <p:nvSpPr>
            <p:cNvPr id="6" name="TextBox 5">
              <a:extLst>
                <a:ext uri="{FF2B5EF4-FFF2-40B4-BE49-F238E27FC236}">
                  <a16:creationId xmlns:a16="http://schemas.microsoft.com/office/drawing/2014/main" id="{F1DFB6BA-BF93-4F4E-923E-61E356457F4E}"/>
                </a:ext>
              </a:extLst>
            </p:cNvPr>
            <p:cNvSpPr txBox="1"/>
            <p:nvPr/>
          </p:nvSpPr>
          <p:spPr>
            <a:xfrm>
              <a:off x="6540222" y="2237157"/>
              <a:ext cx="5651778" cy="923330"/>
            </a:xfrm>
            <a:prstGeom prst="rect">
              <a:avLst/>
            </a:prstGeom>
            <a:noFill/>
          </p:spPr>
          <p:txBody>
            <a:bodyPr wrap="square" rtlCol="0">
              <a:spAutoFit/>
            </a:bodyPr>
            <a:lstStyle/>
            <a:p>
              <a:r>
                <a:rPr lang="en-US" i="1" dirty="0">
                  <a:solidFill>
                    <a:schemeClr val="accent2"/>
                  </a:solidFill>
                </a:rPr>
                <a:t>Justin Gernot: </a:t>
              </a:r>
              <a:r>
                <a:rPr lang="en-US" i="1" dirty="0">
                  <a:solidFill>
                    <a:srgbClr val="5352F5"/>
                  </a:solidFill>
                  <a:hlinkClick r:id="rId7"/>
                </a:rPr>
                <a:t>linkedin.com/in/</a:t>
              </a:r>
              <a:r>
                <a:rPr lang="en-US" i="1" dirty="0" err="1">
                  <a:solidFill>
                    <a:srgbClr val="5352F5"/>
                  </a:solidFill>
                  <a:hlinkClick r:id="rId7"/>
                </a:rPr>
                <a:t>justingernot</a:t>
              </a:r>
              <a:r>
                <a:rPr lang="en-US" i="1" dirty="0">
                  <a:solidFill>
                    <a:srgbClr val="5352F5"/>
                  </a:solidFill>
                  <a:hlinkClick r:id="rId7"/>
                </a:rPr>
                <a:t>/</a:t>
              </a:r>
              <a:endParaRPr lang="en-US" i="1" dirty="0">
                <a:solidFill>
                  <a:srgbClr val="5352F5"/>
                </a:solidFill>
              </a:endParaRPr>
            </a:p>
            <a:p>
              <a:r>
                <a:rPr lang="en-US" i="1" dirty="0" err="1">
                  <a:solidFill>
                    <a:schemeClr val="accent2"/>
                  </a:solidFill>
                </a:rPr>
                <a:t>Healthbox</a:t>
              </a:r>
              <a:r>
                <a:rPr lang="en-US" i="1" dirty="0">
                  <a:solidFill>
                    <a:schemeClr val="accent2"/>
                  </a:solidFill>
                </a:rPr>
                <a:t>: </a:t>
              </a:r>
              <a:r>
                <a:rPr lang="en-US" i="1" dirty="0">
                  <a:solidFill>
                    <a:srgbClr val="5352F5"/>
                  </a:solidFill>
                  <a:hlinkClick r:id="rId8"/>
                </a:rPr>
                <a:t>linkedin.com/company/healthbox/</a:t>
              </a:r>
              <a:r>
                <a:rPr lang="en-US" i="1" dirty="0">
                  <a:solidFill>
                    <a:srgbClr val="5352F5"/>
                  </a:solidFill>
                </a:rPr>
                <a:t> </a:t>
              </a:r>
            </a:p>
            <a:p>
              <a:r>
                <a:rPr lang="en-US" i="1" dirty="0">
                  <a:solidFill>
                    <a:srgbClr val="5352F5"/>
                  </a:solidFill>
                </a:rPr>
                <a:t> </a:t>
              </a:r>
            </a:p>
          </p:txBody>
        </p:sp>
      </p:grpSp>
      <p:grpSp>
        <p:nvGrpSpPr>
          <p:cNvPr id="24" name="Group 23">
            <a:extLst>
              <a:ext uri="{FF2B5EF4-FFF2-40B4-BE49-F238E27FC236}">
                <a16:creationId xmlns:a16="http://schemas.microsoft.com/office/drawing/2014/main" id="{DFB7A186-1CF7-4169-A1E2-AB50F2BF1099}"/>
              </a:ext>
            </a:extLst>
          </p:cNvPr>
          <p:cNvGrpSpPr/>
          <p:nvPr/>
        </p:nvGrpSpPr>
        <p:grpSpPr>
          <a:xfrm>
            <a:off x="6540222" y="3748601"/>
            <a:ext cx="3756266" cy="1204843"/>
            <a:chOff x="6405212" y="3107049"/>
            <a:chExt cx="3756266" cy="1204843"/>
          </a:xfrm>
        </p:grpSpPr>
        <p:sp>
          <p:nvSpPr>
            <p:cNvPr id="25" name="TextBox 24">
              <a:extLst>
                <a:ext uri="{FF2B5EF4-FFF2-40B4-BE49-F238E27FC236}">
                  <a16:creationId xmlns:a16="http://schemas.microsoft.com/office/drawing/2014/main" id="{ABAC4ED2-3240-4294-ABC8-50BF0C1E3782}"/>
                </a:ext>
              </a:extLst>
            </p:cNvPr>
            <p:cNvSpPr txBox="1"/>
            <p:nvPr/>
          </p:nvSpPr>
          <p:spPr>
            <a:xfrm>
              <a:off x="6405212" y="3665561"/>
              <a:ext cx="3756266" cy="646331"/>
            </a:xfrm>
            <a:prstGeom prst="rect">
              <a:avLst/>
            </a:prstGeom>
            <a:noFill/>
          </p:spPr>
          <p:txBody>
            <a:bodyPr wrap="square" rtlCol="0">
              <a:spAutoFit/>
            </a:bodyPr>
            <a:lstStyle/>
            <a:p>
              <a:r>
                <a:rPr lang="en-US" i="1" dirty="0">
                  <a:solidFill>
                    <a:schemeClr val="accent2"/>
                  </a:solidFill>
                  <a:latin typeface="+mj-lt"/>
                </a:rPr>
                <a:t>@jgernot</a:t>
              </a:r>
            </a:p>
            <a:p>
              <a:r>
                <a:rPr lang="en-US" i="1" dirty="0">
                  <a:solidFill>
                    <a:schemeClr val="accent2"/>
                  </a:solidFill>
                  <a:latin typeface="+mj-lt"/>
                </a:rPr>
                <a:t>@healthbox</a:t>
              </a:r>
            </a:p>
          </p:txBody>
        </p:sp>
        <p:pic>
          <p:nvPicPr>
            <p:cNvPr id="26" name="Picture 25" descr="A picture containing drawing, light&#10;&#10;Description automatically generated">
              <a:extLst>
                <a:ext uri="{FF2B5EF4-FFF2-40B4-BE49-F238E27FC236}">
                  <a16:creationId xmlns:a16="http://schemas.microsoft.com/office/drawing/2014/main" id="{508374F9-6F77-487B-8E5C-EFB7CE70D20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405212" y="3107049"/>
              <a:ext cx="694944" cy="694944"/>
            </a:xfrm>
            <a:prstGeom prst="rect">
              <a:avLst/>
            </a:prstGeom>
          </p:spPr>
        </p:pic>
      </p:grpSp>
      <p:grpSp>
        <p:nvGrpSpPr>
          <p:cNvPr id="18" name="Group 17">
            <a:extLst>
              <a:ext uri="{FF2B5EF4-FFF2-40B4-BE49-F238E27FC236}">
                <a16:creationId xmlns:a16="http://schemas.microsoft.com/office/drawing/2014/main" id="{52882EB7-C838-4579-8FF8-03169D5657B3}"/>
              </a:ext>
            </a:extLst>
          </p:cNvPr>
          <p:cNvGrpSpPr/>
          <p:nvPr/>
        </p:nvGrpSpPr>
        <p:grpSpPr>
          <a:xfrm>
            <a:off x="6540222" y="4953444"/>
            <a:ext cx="3802356" cy="929761"/>
            <a:chOff x="6540222" y="4953444"/>
            <a:chExt cx="3802356" cy="929761"/>
          </a:xfrm>
        </p:grpSpPr>
        <p:sp>
          <p:nvSpPr>
            <p:cNvPr id="20" name="TextBox 19">
              <a:extLst>
                <a:ext uri="{FF2B5EF4-FFF2-40B4-BE49-F238E27FC236}">
                  <a16:creationId xmlns:a16="http://schemas.microsoft.com/office/drawing/2014/main" id="{D0B180BE-4D65-4DDC-83E0-A01C8999DD2B}"/>
                </a:ext>
              </a:extLst>
            </p:cNvPr>
            <p:cNvSpPr txBox="1"/>
            <p:nvPr/>
          </p:nvSpPr>
          <p:spPr>
            <a:xfrm>
              <a:off x="6586312" y="5513873"/>
              <a:ext cx="3756266" cy="369332"/>
            </a:xfrm>
            <a:prstGeom prst="rect">
              <a:avLst/>
            </a:prstGeom>
            <a:noFill/>
          </p:spPr>
          <p:txBody>
            <a:bodyPr wrap="square" rtlCol="0">
              <a:spAutoFit/>
            </a:bodyPr>
            <a:lstStyle/>
            <a:p>
              <a:r>
                <a:rPr lang="en-US" i="1" dirty="0">
                  <a:solidFill>
                    <a:schemeClr val="accent2"/>
                  </a:solidFill>
                  <a:hlinkClick r:id="rId10"/>
                </a:rPr>
                <a:t>www.healthbox.com</a:t>
              </a:r>
              <a:r>
                <a:rPr lang="en-US" i="1" dirty="0">
                  <a:solidFill>
                    <a:schemeClr val="accent2"/>
                  </a:solidFill>
                </a:rPr>
                <a:t>  </a:t>
              </a:r>
            </a:p>
          </p:txBody>
        </p:sp>
        <p:pic>
          <p:nvPicPr>
            <p:cNvPr id="17" name="Picture 16" descr="Icon&#10;&#10;Description automatically generated">
              <a:extLst>
                <a:ext uri="{FF2B5EF4-FFF2-40B4-BE49-F238E27FC236}">
                  <a16:creationId xmlns:a16="http://schemas.microsoft.com/office/drawing/2014/main" id="{B87CF620-1709-4EC6-9927-786310519E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40222" y="4953444"/>
              <a:ext cx="694944" cy="694944"/>
            </a:xfrm>
            <a:prstGeom prst="rect">
              <a:avLst/>
            </a:prstGeom>
          </p:spPr>
        </p:pic>
      </p:grpSp>
    </p:spTree>
    <p:extLst>
      <p:ext uri="{BB962C8B-B14F-4D97-AF65-F5344CB8AC3E}">
        <p14:creationId xmlns:p14="http://schemas.microsoft.com/office/powerpoint/2010/main" val="278513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2596E8-9396-48C7-9451-74E5899D580E}"/>
              </a:ext>
            </a:extLst>
          </p:cNvPr>
          <p:cNvSpPr>
            <a:spLocks noGrp="1"/>
          </p:cNvSpPr>
          <p:nvPr>
            <p:ph type="sldNum" sz="quarter" idx="10"/>
          </p:nvPr>
        </p:nvSpPr>
        <p:spPr/>
        <p:txBody>
          <a:bodyPr/>
          <a:lstStyle/>
          <a:p>
            <a:fld id="{D8D877B3-D348-4611-9BDB-C5374591D951}" type="slidenum">
              <a:rPr lang="en-US" smtClean="0"/>
              <a:pPr/>
              <a:t>4</a:t>
            </a:fld>
            <a:endParaRPr lang="en-US" dirty="0"/>
          </a:p>
        </p:txBody>
      </p:sp>
      <p:pic>
        <p:nvPicPr>
          <p:cNvPr id="5" name="Picture 4" descr="Chart&#10;&#10;Description automatically generated">
            <a:extLst>
              <a:ext uri="{FF2B5EF4-FFF2-40B4-BE49-F238E27FC236}">
                <a16:creationId xmlns:a16="http://schemas.microsoft.com/office/drawing/2014/main" id="{037A2CE1-3CA4-4692-894B-CE5A49E6A1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9FFE1E58-D2AD-4F01-99AE-03C5BA81C8FA}"/>
              </a:ext>
            </a:extLst>
          </p:cNvPr>
          <p:cNvSpPr/>
          <p:nvPr/>
        </p:nvSpPr>
        <p:spPr>
          <a:xfrm>
            <a:off x="3373820" y="2469931"/>
            <a:ext cx="336331" cy="1366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A8CB36D-3174-4CA4-9AC9-8C8F9EFD785C}"/>
              </a:ext>
            </a:extLst>
          </p:cNvPr>
          <p:cNvSpPr/>
          <p:nvPr/>
        </p:nvSpPr>
        <p:spPr>
          <a:xfrm>
            <a:off x="3373819" y="4219905"/>
            <a:ext cx="336331" cy="1366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B172C65-3D2E-4895-9D5C-02B8CC0F0CFD}"/>
              </a:ext>
            </a:extLst>
          </p:cNvPr>
          <p:cNvSpPr/>
          <p:nvPr/>
        </p:nvSpPr>
        <p:spPr>
          <a:xfrm>
            <a:off x="3373819" y="5938349"/>
            <a:ext cx="336331" cy="1366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C670D0F-CAFD-4ED7-B278-F680D982F1A9}"/>
              </a:ext>
            </a:extLst>
          </p:cNvPr>
          <p:cNvSpPr/>
          <p:nvPr/>
        </p:nvSpPr>
        <p:spPr>
          <a:xfrm>
            <a:off x="9464565" y="2469930"/>
            <a:ext cx="336331" cy="1366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D25F7B16-1421-46A2-AA03-C7F0DBDDA21E}"/>
              </a:ext>
            </a:extLst>
          </p:cNvPr>
          <p:cNvSpPr/>
          <p:nvPr/>
        </p:nvSpPr>
        <p:spPr>
          <a:xfrm>
            <a:off x="9464565" y="4219904"/>
            <a:ext cx="336331" cy="1366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F6D157-819E-46A3-B5ED-6CBF1CD0C78A}"/>
              </a:ext>
            </a:extLst>
          </p:cNvPr>
          <p:cNvSpPr/>
          <p:nvPr/>
        </p:nvSpPr>
        <p:spPr>
          <a:xfrm>
            <a:off x="9464564" y="5938348"/>
            <a:ext cx="336331" cy="1366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9921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3A2692-A89B-487E-A980-3F9C5F7FA4E1}"/>
              </a:ext>
            </a:extLst>
          </p:cNvPr>
          <p:cNvSpPr>
            <a:spLocks noGrp="1"/>
          </p:cNvSpPr>
          <p:nvPr>
            <p:ph type="sldNum" sz="quarter" idx="10"/>
          </p:nvPr>
        </p:nvSpPr>
        <p:spPr/>
        <p:txBody>
          <a:bodyPr/>
          <a:lstStyle/>
          <a:p>
            <a:fld id="{D8D877B3-D348-4611-9BDB-C5374591D951}" type="slidenum">
              <a:rPr lang="en-US" smtClean="0"/>
              <a:pPr/>
              <a:t>5</a:t>
            </a:fld>
            <a:endParaRPr lang="en-US" dirty="0"/>
          </a:p>
        </p:txBody>
      </p:sp>
      <p:pic>
        <p:nvPicPr>
          <p:cNvPr id="9" name="Content Placeholder 8" descr="A statue in front of a brick building&#10;&#10;Description automatically generated">
            <a:extLst>
              <a:ext uri="{FF2B5EF4-FFF2-40B4-BE49-F238E27FC236}">
                <a16:creationId xmlns:a16="http://schemas.microsoft.com/office/drawing/2014/main" id="{A2EA8F60-9ED5-4A1A-BDE7-5CC2DC76402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6074" y="2328705"/>
            <a:ext cx="4572000" cy="3429000"/>
          </a:xfrm>
        </p:spPr>
      </p:pic>
      <p:pic>
        <p:nvPicPr>
          <p:cNvPr id="7" name="Picture Placeholder 6" descr="A close up of a newspaper&#10;&#10;Description automatically generated">
            <a:extLst>
              <a:ext uri="{FF2B5EF4-FFF2-40B4-BE49-F238E27FC236}">
                <a16:creationId xmlns:a16="http://schemas.microsoft.com/office/drawing/2014/main" id="{C7393C9A-017F-4FC5-95E2-9DB35D71FB99}"/>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8895" r="8895"/>
          <a:stretch>
            <a:fillRect/>
          </a:stretch>
        </p:blipFill>
        <p:spPr/>
      </p:pic>
      <p:sp>
        <p:nvSpPr>
          <p:cNvPr id="5" name="Title 4">
            <a:extLst>
              <a:ext uri="{FF2B5EF4-FFF2-40B4-BE49-F238E27FC236}">
                <a16:creationId xmlns:a16="http://schemas.microsoft.com/office/drawing/2014/main" id="{31E2BFB4-BD16-4A28-8A2E-41A83A162BD5}"/>
              </a:ext>
            </a:extLst>
          </p:cNvPr>
          <p:cNvSpPr>
            <a:spLocks noGrp="1"/>
          </p:cNvSpPr>
          <p:nvPr>
            <p:ph type="title"/>
          </p:nvPr>
        </p:nvSpPr>
        <p:spPr/>
        <p:txBody>
          <a:bodyPr/>
          <a:lstStyle/>
          <a:p>
            <a:r>
              <a:rPr lang="en-US" b="1" dirty="0">
                <a:latin typeface="+mj-lt"/>
              </a:rPr>
              <a:t>Worldwide War to Worldwide Pandemic</a:t>
            </a:r>
          </a:p>
        </p:txBody>
      </p:sp>
    </p:spTree>
    <p:extLst>
      <p:ext uri="{BB962C8B-B14F-4D97-AF65-F5344CB8AC3E}">
        <p14:creationId xmlns:p14="http://schemas.microsoft.com/office/powerpoint/2010/main" val="385731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FCAB2-A17C-44FC-9876-7EA45DF3DAFC}"/>
              </a:ext>
            </a:extLst>
          </p:cNvPr>
          <p:cNvSpPr>
            <a:spLocks noGrp="1"/>
          </p:cNvSpPr>
          <p:nvPr>
            <p:ph type="sldNum" sz="quarter" idx="10"/>
          </p:nvPr>
        </p:nvSpPr>
        <p:spPr/>
        <p:txBody>
          <a:bodyPr/>
          <a:lstStyle/>
          <a:p>
            <a:fld id="{D8D877B3-D348-4611-9BDB-C5374591D951}" type="slidenum">
              <a:rPr lang="en-US" smtClean="0"/>
              <a:pPr/>
              <a:t>6</a:t>
            </a:fld>
            <a:endParaRPr lang="en-US" dirty="0"/>
          </a:p>
        </p:txBody>
      </p:sp>
      <p:pic>
        <p:nvPicPr>
          <p:cNvPr id="11" name="Picture 10" descr="Icon&#10;&#10;Description automatically generated">
            <a:extLst>
              <a:ext uri="{FF2B5EF4-FFF2-40B4-BE49-F238E27FC236}">
                <a16:creationId xmlns:a16="http://schemas.microsoft.com/office/drawing/2014/main" id="{97E8549A-5E86-4499-9926-0AD38422B5C3}"/>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ackgroundRemoval t="10000" b="90000" l="10000" r="90000">
                        <a14:foregroundMark x1="52474" y1="75195" x2="52474" y2="75195"/>
                      </a14:backgroundRemoval>
                    </a14:imgEffect>
                    <a14:imgEffect>
                      <a14:artisticMosiaicBubbles/>
                    </a14:imgEffect>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13" name="Title 5">
            <a:extLst>
              <a:ext uri="{FF2B5EF4-FFF2-40B4-BE49-F238E27FC236}">
                <a16:creationId xmlns:a16="http://schemas.microsoft.com/office/drawing/2014/main" id="{6FFDBAD7-BDF9-4DED-80DF-91A7B5548BA4}"/>
              </a:ext>
            </a:extLst>
          </p:cNvPr>
          <p:cNvSpPr txBox="1">
            <a:spLocks/>
          </p:cNvSpPr>
          <p:nvPr/>
        </p:nvSpPr>
        <p:spPr>
          <a:xfrm>
            <a:off x="521205" y="2713335"/>
            <a:ext cx="2630367" cy="360557"/>
          </a:xfrm>
          <a:prstGeom prst="rect">
            <a:avLst/>
          </a:prstGeom>
          <a:solidFill>
            <a:schemeClr val="bg1"/>
          </a:solidFill>
        </p:spPr>
        <p:txBody>
          <a:bodyPr/>
          <a:lstStyle>
            <a:lvl1pPr algn="l" defTabSz="914318" rtl="0" eaLnBrk="1" latinLnBrk="0" hangingPunct="1">
              <a:lnSpc>
                <a:spcPct val="75000"/>
              </a:lnSpc>
              <a:spcBef>
                <a:spcPct val="0"/>
              </a:spcBef>
              <a:buNone/>
              <a:defRPr sz="3600" b="0" i="1" kern="1200" spc="0" baseline="0">
                <a:solidFill>
                  <a:srgbClr val="3CD5AF"/>
                </a:solidFill>
                <a:latin typeface="Prometo Medium" panose="020B0704030203060203" pitchFamily="34" charset="0"/>
                <a:ea typeface="+mj-ea"/>
                <a:cs typeface="+mj-cs"/>
              </a:defRPr>
            </a:lvl1pPr>
          </a:lstStyle>
          <a:p>
            <a:r>
              <a:rPr lang="en-US" dirty="0">
                <a:latin typeface="+mj-lt"/>
              </a:rPr>
              <a:t>Where do we go from here? </a:t>
            </a:r>
            <a:endParaRPr lang="en-US" dirty="0">
              <a:solidFill>
                <a:schemeClr val="accent3"/>
              </a:solidFill>
              <a:latin typeface="+mj-lt"/>
            </a:endParaRPr>
          </a:p>
        </p:txBody>
      </p:sp>
    </p:spTree>
    <p:extLst>
      <p:ext uri="{BB962C8B-B14F-4D97-AF65-F5344CB8AC3E}">
        <p14:creationId xmlns:p14="http://schemas.microsoft.com/office/powerpoint/2010/main" val="34218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12534" y="4329360"/>
            <a:ext cx="5889865" cy="646331"/>
          </a:xfrm>
          <a:prstGeom prst="rect">
            <a:avLst/>
          </a:prstGeom>
          <a:noFill/>
        </p:spPr>
        <p:txBody>
          <a:bodyPr wrap="square" rtlCol="0">
            <a:spAutoFit/>
          </a:bodyPr>
          <a:lstStyle/>
          <a:p>
            <a:r>
              <a:rPr lang="en-US" sz="3600" dirty="0">
                <a:solidFill>
                  <a:srgbClr val="3CD5AF"/>
                </a:solidFill>
                <a:latin typeface="+mj-lt"/>
              </a:rPr>
              <a:t>HIMSS BY THE NUMBERS</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7</a:t>
            </a:fld>
            <a:endParaRPr lang="en-US" dirty="0"/>
          </a:p>
        </p:txBody>
      </p:sp>
    </p:spTree>
    <p:extLst>
      <p:ext uri="{BB962C8B-B14F-4D97-AF65-F5344CB8AC3E}">
        <p14:creationId xmlns:p14="http://schemas.microsoft.com/office/powerpoint/2010/main" val="2494658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1" hidden="1">
            <a:extLst>
              <a:ext uri="{FF2B5EF4-FFF2-40B4-BE49-F238E27FC236}">
                <a16:creationId xmlns:a16="http://schemas.microsoft.com/office/drawing/2014/main" id="{E66BC92B-25ED-4A89-BEE8-1A375F5CB6C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48" name="think-cell Slide" r:id="rId11" imgW="473" imgH="473" progId="TCLayout.ActiveDocument.1">
                  <p:embed/>
                </p:oleObj>
              </mc:Choice>
              <mc:Fallback>
                <p:oleObj name="think-cell Slide" r:id="rId11" imgW="473" imgH="473" progId="TCLayout.ActiveDocument.1">
                  <p:embed/>
                  <p:pic>
                    <p:nvPicPr>
                      <p:cNvPr id="6" name="Object 1" hidden="1">
                        <a:extLst>
                          <a:ext uri="{FF2B5EF4-FFF2-40B4-BE49-F238E27FC236}">
                            <a16:creationId xmlns:a16="http://schemas.microsoft.com/office/drawing/2014/main" id="{E66BC92B-25ED-4A89-BEE8-1A375F5CB6C0}"/>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2C0F257-EA2E-411C-AB14-9F81A228D53F}"/>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Century Gothic" panose="020B0502020202020204" pitchFamily="34" charset="0"/>
            </a:endParaRPr>
          </a:p>
        </p:txBody>
      </p:sp>
      <p:grpSp>
        <p:nvGrpSpPr>
          <p:cNvPr id="96" name="Group 95">
            <a:extLst>
              <a:ext uri="{FF2B5EF4-FFF2-40B4-BE49-F238E27FC236}">
                <a16:creationId xmlns:a16="http://schemas.microsoft.com/office/drawing/2014/main" id="{4C89FD12-23E5-488E-AC52-30FC45BE2244}"/>
              </a:ext>
            </a:extLst>
          </p:cNvPr>
          <p:cNvGrpSpPr/>
          <p:nvPr/>
        </p:nvGrpSpPr>
        <p:grpSpPr>
          <a:xfrm>
            <a:off x="-1" y="0"/>
            <a:ext cx="7830311" cy="6858000"/>
            <a:chOff x="-1" y="0"/>
            <a:chExt cx="7830311" cy="6858000"/>
          </a:xfrm>
        </p:grpSpPr>
        <p:pic>
          <p:nvPicPr>
            <p:cNvPr id="95" name="Picture 68">
              <a:extLst>
                <a:ext uri="{FF2B5EF4-FFF2-40B4-BE49-F238E27FC236}">
                  <a16:creationId xmlns:a16="http://schemas.microsoft.com/office/drawing/2014/main" id="{036EC7F1-2660-417D-B4AB-AB59F17F8FA9}"/>
                </a:ext>
              </a:extLst>
            </p:cNvPr>
            <p:cNvPicPr>
              <a:picLocks noChangeArrowheads="1"/>
            </p:cNvPicPr>
            <p:nvPr/>
          </p:nvPicPr>
          <p:blipFill rotWithShape="1">
            <a:blip r:embed="rId13">
              <a:extLst>
                <a:ext uri="{28A0092B-C50C-407E-A947-70E740481C1C}">
                  <a14:useLocalDpi xmlns:a14="http://schemas.microsoft.com/office/drawing/2010/main" val="0"/>
                </a:ext>
              </a:extLst>
            </a:blip>
            <a:srcRect l="16870" t="15666" r="18906"/>
            <a:stretch/>
          </p:blipFill>
          <p:spPr bwMode="auto">
            <a:xfrm>
              <a:off x="0" y="0"/>
              <a:ext cx="783031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DA125B2-651D-447D-B28F-E2FAB7FD8FE0}"/>
                </a:ext>
              </a:extLst>
            </p:cNvPr>
            <p:cNvSpPr/>
            <p:nvPr/>
          </p:nvSpPr>
          <p:spPr>
            <a:xfrm>
              <a:off x="-1" y="0"/>
              <a:ext cx="7830311" cy="6858000"/>
            </a:xfrm>
            <a:prstGeom prst="rect">
              <a:avLst/>
            </a:prstGeom>
            <a:solidFill>
              <a:schemeClr val="accent1">
                <a:alpha val="9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
                  <a:srgbClr val="FFFFFF"/>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entury Gothic"/>
                <a:ea typeface="+mn-ea"/>
                <a:cs typeface="+mn-cs"/>
              </a:endParaRPr>
            </a:p>
          </p:txBody>
        </p:sp>
      </p:grpSp>
      <p:grpSp>
        <p:nvGrpSpPr>
          <p:cNvPr id="9" name="Picture 12">
            <a:extLst>
              <a:ext uri="{FF2B5EF4-FFF2-40B4-BE49-F238E27FC236}">
                <a16:creationId xmlns:a16="http://schemas.microsoft.com/office/drawing/2014/main" id="{50DDBA29-2CB1-4905-9620-AAAC42357A8F}"/>
              </a:ext>
            </a:extLst>
          </p:cNvPr>
          <p:cNvGrpSpPr/>
          <p:nvPr/>
        </p:nvGrpSpPr>
        <p:grpSpPr>
          <a:xfrm>
            <a:off x="554736" y="6402820"/>
            <a:ext cx="1150264" cy="393630"/>
            <a:chOff x="554736" y="6402820"/>
            <a:chExt cx="1150264" cy="393630"/>
          </a:xfrm>
        </p:grpSpPr>
        <p:pic>
          <p:nvPicPr>
            <p:cNvPr id="10" name="Picture 9">
              <a:extLst>
                <a:ext uri="{FF2B5EF4-FFF2-40B4-BE49-F238E27FC236}">
                  <a16:creationId xmlns:a16="http://schemas.microsoft.com/office/drawing/2014/main" id="{C31A567C-94D8-4B19-B5FA-52780B827DE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47178" y="6477000"/>
              <a:ext cx="757822" cy="271920"/>
            </a:xfrm>
            <a:prstGeom prst="rect">
              <a:avLst/>
            </a:prstGeom>
          </p:spPr>
        </p:pic>
        <p:pic>
          <p:nvPicPr>
            <p:cNvPr id="11" name="Picture 10">
              <a:extLst>
                <a:ext uri="{FF2B5EF4-FFF2-40B4-BE49-F238E27FC236}">
                  <a16:creationId xmlns:a16="http://schemas.microsoft.com/office/drawing/2014/main" id="{551C2E32-1FA7-4EBF-B034-1B89CFB87929}"/>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554736" y="6402820"/>
              <a:ext cx="345377" cy="393630"/>
            </a:xfrm>
            <a:prstGeom prst="rect">
              <a:avLst/>
            </a:prstGeom>
          </p:spPr>
        </p:pic>
      </p:grpSp>
      <p:sp>
        <p:nvSpPr>
          <p:cNvPr id="2" name="2. Slide Title">
            <a:extLst>
              <a:ext uri="{FF2B5EF4-FFF2-40B4-BE49-F238E27FC236}">
                <a16:creationId xmlns:a16="http://schemas.microsoft.com/office/drawing/2014/main" id="{B3E5D8F8-077A-4B74-803A-004A3036085F}"/>
              </a:ext>
            </a:extLst>
          </p:cNvPr>
          <p:cNvSpPr>
            <a:spLocks noGrp="1"/>
          </p:cNvSpPr>
          <p:nvPr>
            <p:ph type="title" idx="4294967295"/>
            <p:custDataLst>
              <p:tags r:id="rId4"/>
            </p:custDataLst>
          </p:nvPr>
        </p:nvSpPr>
        <p:spPr>
          <a:xfrm>
            <a:off x="554735" y="381900"/>
            <a:ext cx="6969125" cy="384175"/>
          </a:xfrm>
        </p:spPr>
        <p:txBody>
          <a:bodyPr>
            <a:noAutofit/>
          </a:bodyPr>
          <a:lstStyle/>
          <a:p>
            <a:r>
              <a:rPr lang="en-US" sz="2500" b="1" dirty="0">
                <a:solidFill>
                  <a:schemeClr val="bg1"/>
                </a:solidFill>
                <a:latin typeface="+mj-lt"/>
              </a:rPr>
              <a:t>HIMSS brings together thousands of members to serve the greater good </a:t>
            </a:r>
          </a:p>
        </p:txBody>
      </p:sp>
      <p:sp>
        <p:nvSpPr>
          <p:cNvPr id="99" name="TextBox 98">
            <a:extLst>
              <a:ext uri="{FF2B5EF4-FFF2-40B4-BE49-F238E27FC236}">
                <a16:creationId xmlns:a16="http://schemas.microsoft.com/office/drawing/2014/main" id="{5C3421B5-6474-44B9-81E1-C3E7D6F1434F}"/>
              </a:ext>
            </a:extLst>
          </p:cNvPr>
          <p:cNvSpPr txBox="1">
            <a:spLocks/>
          </p:cNvSpPr>
          <p:nvPr/>
        </p:nvSpPr>
        <p:spPr>
          <a:xfrm>
            <a:off x="8172450" y="1088822"/>
            <a:ext cx="3464816" cy="276999"/>
          </a:xfrm>
          <a:prstGeom prst="rect">
            <a:avLst/>
          </a:prstGeom>
          <a:ln w="6350">
            <a:noFill/>
            <a:miter lim="800000"/>
          </a:ln>
        </p:spPr>
        <p:txBody>
          <a:bodyPr vert="horz" wrap="square" lIns="0" tIns="0" rIns="0" bIns="0" rtlCol="0">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800" b="1" i="0" u="none" strike="noStrike" kern="0" cap="none" spc="0" normalizeH="0" baseline="0" noProof="0" dirty="0">
                <a:ln>
                  <a:noFill/>
                </a:ln>
                <a:solidFill>
                  <a:srgbClr val="1E22AA"/>
                </a:solidFill>
                <a:effectLst/>
                <a:uLnTx/>
                <a:uFillTx/>
                <a:latin typeface="Century Gothic"/>
                <a:ea typeface="+mn-ea"/>
                <a:cs typeface="+mn-cs"/>
              </a:rPr>
              <a:t>HIMSS provides value through</a:t>
            </a:r>
          </a:p>
        </p:txBody>
      </p:sp>
      <p:grpSp>
        <p:nvGrpSpPr>
          <p:cNvPr id="20" name="Group 19">
            <a:extLst>
              <a:ext uri="{FF2B5EF4-FFF2-40B4-BE49-F238E27FC236}">
                <a16:creationId xmlns:a16="http://schemas.microsoft.com/office/drawing/2014/main" id="{12B4DDA7-00E4-48EA-A726-2C26D4F121C5}"/>
              </a:ext>
            </a:extLst>
          </p:cNvPr>
          <p:cNvGrpSpPr/>
          <p:nvPr/>
        </p:nvGrpSpPr>
        <p:grpSpPr>
          <a:xfrm>
            <a:off x="554735" y="2444627"/>
            <a:ext cx="6422264" cy="1093552"/>
            <a:chOff x="554735" y="2685411"/>
            <a:chExt cx="6422264" cy="1093552"/>
          </a:xfrm>
        </p:grpSpPr>
        <p:grpSp>
          <p:nvGrpSpPr>
            <p:cNvPr id="15" name="Group 14">
              <a:extLst>
                <a:ext uri="{FF2B5EF4-FFF2-40B4-BE49-F238E27FC236}">
                  <a16:creationId xmlns:a16="http://schemas.microsoft.com/office/drawing/2014/main" id="{4649841B-B1F5-4AEC-B640-513140AD36B3}"/>
                </a:ext>
              </a:extLst>
            </p:cNvPr>
            <p:cNvGrpSpPr/>
            <p:nvPr/>
          </p:nvGrpSpPr>
          <p:grpSpPr>
            <a:xfrm>
              <a:off x="554735" y="2685411"/>
              <a:ext cx="1963229" cy="1093552"/>
              <a:chOff x="554735" y="2685411"/>
              <a:chExt cx="1963229" cy="1093552"/>
            </a:xfrm>
          </p:grpSpPr>
          <p:sp>
            <p:nvSpPr>
              <p:cNvPr id="48" name="TextBox 47">
                <a:extLst>
                  <a:ext uri="{FF2B5EF4-FFF2-40B4-BE49-F238E27FC236}">
                    <a16:creationId xmlns:a16="http://schemas.microsoft.com/office/drawing/2014/main" id="{0A4B7984-8B18-47A1-B4B3-0399B519340A}"/>
                  </a:ext>
                </a:extLst>
              </p:cNvPr>
              <p:cNvSpPr txBox="1"/>
              <p:nvPr/>
            </p:nvSpPr>
            <p:spPr>
              <a:xfrm>
                <a:off x="554735" y="2685411"/>
                <a:ext cx="1639873" cy="615553"/>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3CD5AF"/>
                    </a:solidFill>
                    <a:effectLst/>
                    <a:uLnTx/>
                    <a:uFillTx/>
                    <a:latin typeface="Prometo" panose="020B0604030203060203" pitchFamily="34" charset="77"/>
                    <a:ea typeface="Open Sans" charset="0"/>
                    <a:cs typeface="Open Sans" charset="0"/>
                  </a:rPr>
                  <a:t>20,000</a:t>
                </a:r>
              </a:p>
            </p:txBody>
          </p:sp>
          <p:sp>
            <p:nvSpPr>
              <p:cNvPr id="50" name="TextBox 49">
                <a:extLst>
                  <a:ext uri="{FF2B5EF4-FFF2-40B4-BE49-F238E27FC236}">
                    <a16:creationId xmlns:a16="http://schemas.microsoft.com/office/drawing/2014/main" id="{402D39D5-4E5D-4DF5-B881-837A097A12BB}"/>
                  </a:ext>
                </a:extLst>
              </p:cNvPr>
              <p:cNvSpPr txBox="1"/>
              <p:nvPr/>
            </p:nvSpPr>
            <p:spPr>
              <a:xfrm>
                <a:off x="554735" y="3199317"/>
                <a:ext cx="1963229" cy="579646"/>
              </a:xfrm>
              <a:prstGeom prst="rect">
                <a:avLst/>
              </a:prstGeom>
              <a:noFill/>
            </p:spPr>
            <p:txBody>
              <a:bodyPr wrap="square" lIns="0" rIns="0" rtlCol="0">
                <a:spAutoFit/>
              </a:bodyPr>
              <a:lstStyle/>
              <a:p>
                <a:pPr marL="0" marR="0" lvl="0" indent="0" algn="l" defTabSz="914400" rtl="0" eaLnBrk="1" fontAlgn="auto" latinLnBrk="0" hangingPunct="1">
                  <a:lnSpc>
                    <a:spcPts val="194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Health 2.0 Individual Members</a:t>
                </a:r>
              </a:p>
            </p:txBody>
          </p:sp>
        </p:grpSp>
        <p:grpSp>
          <p:nvGrpSpPr>
            <p:cNvPr id="14" name="Group 13">
              <a:extLst>
                <a:ext uri="{FF2B5EF4-FFF2-40B4-BE49-F238E27FC236}">
                  <a16:creationId xmlns:a16="http://schemas.microsoft.com/office/drawing/2014/main" id="{844162DC-3F06-4DB1-A181-3A51AFD50A78}"/>
                </a:ext>
              </a:extLst>
            </p:cNvPr>
            <p:cNvGrpSpPr/>
            <p:nvPr/>
          </p:nvGrpSpPr>
          <p:grpSpPr>
            <a:xfrm>
              <a:off x="3033419" y="2685411"/>
              <a:ext cx="1718379" cy="1093552"/>
              <a:chOff x="3033419" y="2685411"/>
              <a:chExt cx="1718379" cy="1093552"/>
            </a:xfrm>
          </p:grpSpPr>
          <p:sp>
            <p:nvSpPr>
              <p:cNvPr id="56" name="TextBox 55">
                <a:extLst>
                  <a:ext uri="{FF2B5EF4-FFF2-40B4-BE49-F238E27FC236}">
                    <a16:creationId xmlns:a16="http://schemas.microsoft.com/office/drawing/2014/main" id="{4DC793C5-2462-44AD-8B07-1FB4AF9DFB7D}"/>
                  </a:ext>
                </a:extLst>
              </p:cNvPr>
              <p:cNvSpPr txBox="1"/>
              <p:nvPr/>
            </p:nvSpPr>
            <p:spPr>
              <a:xfrm>
                <a:off x="3033419" y="2685411"/>
                <a:ext cx="1639873" cy="615553"/>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D064CE"/>
                    </a:solidFill>
                    <a:effectLst/>
                    <a:uLnTx/>
                    <a:uFillTx/>
                    <a:latin typeface="Prometo" panose="020B0604030203060203" pitchFamily="34" charset="77"/>
                    <a:ea typeface="Open Sans" charset="0"/>
                    <a:cs typeface="Open Sans" charset="0"/>
                  </a:rPr>
                  <a:t>20,000</a:t>
                </a:r>
              </a:p>
            </p:txBody>
          </p:sp>
          <p:sp>
            <p:nvSpPr>
              <p:cNvPr id="57" name="TextBox 56">
                <a:extLst>
                  <a:ext uri="{FF2B5EF4-FFF2-40B4-BE49-F238E27FC236}">
                    <a16:creationId xmlns:a16="http://schemas.microsoft.com/office/drawing/2014/main" id="{FF5E1338-7891-48DB-A09F-A17C069286F9}"/>
                  </a:ext>
                </a:extLst>
              </p:cNvPr>
              <p:cNvSpPr txBox="1"/>
              <p:nvPr/>
            </p:nvSpPr>
            <p:spPr>
              <a:xfrm>
                <a:off x="3033419" y="3199317"/>
                <a:ext cx="1718379" cy="579646"/>
              </a:xfrm>
              <a:prstGeom prst="rect">
                <a:avLst/>
              </a:prstGeom>
              <a:noFill/>
            </p:spPr>
            <p:txBody>
              <a:bodyPr wrap="square" lIns="0" rIns="0" rtlCol="0">
                <a:spAutoFit/>
              </a:bodyPr>
              <a:lstStyle/>
              <a:p>
                <a:pPr marL="0" marR="0" lvl="0" indent="0" algn="l" defTabSz="914400" rtl="0" eaLnBrk="1" fontAlgn="auto" latinLnBrk="0" hangingPunct="1">
                  <a:lnSpc>
                    <a:spcPts val="194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Annual Volunteers</a:t>
                </a:r>
              </a:p>
            </p:txBody>
          </p:sp>
        </p:grpSp>
        <p:grpSp>
          <p:nvGrpSpPr>
            <p:cNvPr id="13" name="Group 12">
              <a:extLst>
                <a:ext uri="{FF2B5EF4-FFF2-40B4-BE49-F238E27FC236}">
                  <a16:creationId xmlns:a16="http://schemas.microsoft.com/office/drawing/2014/main" id="{898CCD07-F35B-44AD-853C-B1F8910EFC3F}"/>
                </a:ext>
              </a:extLst>
            </p:cNvPr>
            <p:cNvGrpSpPr/>
            <p:nvPr/>
          </p:nvGrpSpPr>
          <p:grpSpPr>
            <a:xfrm>
              <a:off x="5258620" y="2685411"/>
              <a:ext cx="1718379" cy="1093552"/>
              <a:chOff x="5258620" y="2685411"/>
              <a:chExt cx="1718379" cy="1093552"/>
            </a:xfrm>
          </p:grpSpPr>
          <p:sp>
            <p:nvSpPr>
              <p:cNvPr id="61" name="TextBox 60">
                <a:extLst>
                  <a:ext uri="{FF2B5EF4-FFF2-40B4-BE49-F238E27FC236}">
                    <a16:creationId xmlns:a16="http://schemas.microsoft.com/office/drawing/2014/main" id="{4F0CB365-C167-4582-85C9-55B3A6CDA751}"/>
                  </a:ext>
                </a:extLst>
              </p:cNvPr>
              <p:cNvSpPr txBox="1"/>
              <p:nvPr/>
            </p:nvSpPr>
            <p:spPr>
              <a:xfrm>
                <a:off x="5258620" y="2685411"/>
                <a:ext cx="1639873" cy="615553"/>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FFC72C"/>
                    </a:solidFill>
                    <a:effectLst/>
                    <a:uLnTx/>
                    <a:uFillTx/>
                    <a:latin typeface="Prometo" panose="020B0604030203060203" pitchFamily="34" charset="77"/>
                    <a:ea typeface="Open Sans" charset="0"/>
                    <a:cs typeface="Open Sans" charset="0"/>
                  </a:rPr>
                  <a:t>650</a:t>
                </a:r>
              </a:p>
            </p:txBody>
          </p:sp>
          <p:sp>
            <p:nvSpPr>
              <p:cNvPr id="62" name="TextBox 61">
                <a:extLst>
                  <a:ext uri="{FF2B5EF4-FFF2-40B4-BE49-F238E27FC236}">
                    <a16:creationId xmlns:a16="http://schemas.microsoft.com/office/drawing/2014/main" id="{0F58067D-2B19-4674-BD7E-DA4BC48E4943}"/>
                  </a:ext>
                </a:extLst>
              </p:cNvPr>
              <p:cNvSpPr txBox="1"/>
              <p:nvPr/>
            </p:nvSpPr>
            <p:spPr>
              <a:xfrm>
                <a:off x="5258620" y="3199317"/>
                <a:ext cx="1718379" cy="579646"/>
              </a:xfrm>
              <a:prstGeom prst="rect">
                <a:avLst/>
              </a:prstGeom>
              <a:noFill/>
            </p:spPr>
            <p:txBody>
              <a:bodyPr wrap="square" lIns="0" rIns="0" rtlCol="0">
                <a:spAutoFit/>
              </a:bodyPr>
              <a:lstStyle/>
              <a:p>
                <a:pPr marL="0" marR="0" lvl="0" indent="0" algn="l" defTabSz="914400" rtl="0" eaLnBrk="1" fontAlgn="auto" latinLnBrk="0" hangingPunct="1">
                  <a:lnSpc>
                    <a:spcPts val="194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Corporate Members</a:t>
                </a:r>
              </a:p>
            </p:txBody>
          </p:sp>
        </p:grpSp>
      </p:grpSp>
      <p:grpSp>
        <p:nvGrpSpPr>
          <p:cNvPr id="19" name="Group 18">
            <a:extLst>
              <a:ext uri="{FF2B5EF4-FFF2-40B4-BE49-F238E27FC236}">
                <a16:creationId xmlns:a16="http://schemas.microsoft.com/office/drawing/2014/main" id="{9886669A-069A-42EE-B751-FE1CAB31F7D5}"/>
              </a:ext>
            </a:extLst>
          </p:cNvPr>
          <p:cNvGrpSpPr/>
          <p:nvPr/>
        </p:nvGrpSpPr>
        <p:grpSpPr>
          <a:xfrm>
            <a:off x="554735" y="1134990"/>
            <a:ext cx="6422264" cy="1093552"/>
            <a:chOff x="554735" y="1183542"/>
            <a:chExt cx="6422264" cy="1093552"/>
          </a:xfrm>
        </p:grpSpPr>
        <p:grpSp>
          <p:nvGrpSpPr>
            <p:cNvPr id="16" name="Group 15">
              <a:extLst>
                <a:ext uri="{FF2B5EF4-FFF2-40B4-BE49-F238E27FC236}">
                  <a16:creationId xmlns:a16="http://schemas.microsoft.com/office/drawing/2014/main" id="{2A2BF85E-6BC9-40B6-BCE9-EE5C1C785AD0}"/>
                </a:ext>
              </a:extLst>
            </p:cNvPr>
            <p:cNvGrpSpPr/>
            <p:nvPr/>
          </p:nvGrpSpPr>
          <p:grpSpPr>
            <a:xfrm>
              <a:off x="554735" y="1183542"/>
              <a:ext cx="1718379" cy="1093552"/>
              <a:chOff x="554735" y="1183542"/>
              <a:chExt cx="1718379" cy="1093552"/>
            </a:xfrm>
          </p:grpSpPr>
          <p:sp>
            <p:nvSpPr>
              <p:cNvPr id="44" name="TextBox 43">
                <a:extLst>
                  <a:ext uri="{FF2B5EF4-FFF2-40B4-BE49-F238E27FC236}">
                    <a16:creationId xmlns:a16="http://schemas.microsoft.com/office/drawing/2014/main" id="{314B32EE-A009-458D-8FCD-C31031B84CCF}"/>
                  </a:ext>
                </a:extLst>
              </p:cNvPr>
              <p:cNvSpPr txBox="1"/>
              <p:nvPr/>
            </p:nvSpPr>
            <p:spPr>
              <a:xfrm>
                <a:off x="554735" y="1183542"/>
                <a:ext cx="1639873" cy="615553"/>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54C0E8"/>
                    </a:solidFill>
                    <a:effectLst/>
                    <a:uLnTx/>
                    <a:uFillTx/>
                    <a:latin typeface="Prometo" panose="020B0604030203060203" pitchFamily="34" charset="77"/>
                    <a:ea typeface="Open Sans" charset="0"/>
                    <a:cs typeface="Open Sans" charset="0"/>
                  </a:rPr>
                  <a:t>80,000</a:t>
                </a:r>
              </a:p>
            </p:txBody>
          </p:sp>
          <p:sp>
            <p:nvSpPr>
              <p:cNvPr id="45" name="TextBox 44">
                <a:extLst>
                  <a:ext uri="{FF2B5EF4-FFF2-40B4-BE49-F238E27FC236}">
                    <a16:creationId xmlns:a16="http://schemas.microsoft.com/office/drawing/2014/main" id="{040425FE-1312-47FE-9274-96F05A5D26EE}"/>
                  </a:ext>
                </a:extLst>
              </p:cNvPr>
              <p:cNvSpPr txBox="1"/>
              <p:nvPr/>
            </p:nvSpPr>
            <p:spPr>
              <a:xfrm>
                <a:off x="554735" y="1697448"/>
                <a:ext cx="1718379" cy="579646"/>
              </a:xfrm>
              <a:prstGeom prst="rect">
                <a:avLst/>
              </a:prstGeom>
              <a:noFill/>
            </p:spPr>
            <p:txBody>
              <a:bodyPr wrap="square" lIns="0" rIns="0" rtlCol="0">
                <a:spAutoFit/>
              </a:bodyPr>
              <a:lstStyle/>
              <a:p>
                <a:pPr marL="0" marR="0" lvl="0" indent="0" algn="l" defTabSz="914400" rtl="0" eaLnBrk="1" fontAlgn="auto" latinLnBrk="0" hangingPunct="1">
                  <a:lnSpc>
                    <a:spcPts val="194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Individual Members</a:t>
                </a:r>
              </a:p>
            </p:txBody>
          </p:sp>
        </p:grpSp>
        <p:grpSp>
          <p:nvGrpSpPr>
            <p:cNvPr id="17" name="Group 16">
              <a:extLst>
                <a:ext uri="{FF2B5EF4-FFF2-40B4-BE49-F238E27FC236}">
                  <a16:creationId xmlns:a16="http://schemas.microsoft.com/office/drawing/2014/main" id="{ADCF7877-8417-4B69-AE99-96F1392EFF2E}"/>
                </a:ext>
              </a:extLst>
            </p:cNvPr>
            <p:cNvGrpSpPr/>
            <p:nvPr/>
          </p:nvGrpSpPr>
          <p:grpSpPr>
            <a:xfrm>
              <a:off x="3033418" y="1183542"/>
              <a:ext cx="1718380" cy="1093552"/>
              <a:chOff x="3033418" y="1183542"/>
              <a:chExt cx="1718380" cy="1093552"/>
            </a:xfrm>
          </p:grpSpPr>
          <p:sp>
            <p:nvSpPr>
              <p:cNvPr id="52" name="TextBox 51">
                <a:extLst>
                  <a:ext uri="{FF2B5EF4-FFF2-40B4-BE49-F238E27FC236}">
                    <a16:creationId xmlns:a16="http://schemas.microsoft.com/office/drawing/2014/main" id="{8361619F-B31A-4D7E-A722-1E4B92032BFF}"/>
                  </a:ext>
                </a:extLst>
              </p:cNvPr>
              <p:cNvSpPr txBox="1"/>
              <p:nvPr/>
            </p:nvSpPr>
            <p:spPr>
              <a:xfrm>
                <a:off x="3033418" y="1183542"/>
                <a:ext cx="1639873" cy="615553"/>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FF5A5A"/>
                    </a:solidFill>
                    <a:effectLst/>
                    <a:uLnTx/>
                    <a:uFillTx/>
                    <a:latin typeface="Prometo" panose="020B0604030203060203" pitchFamily="34" charset="77"/>
                    <a:ea typeface="Open Sans" charset="0"/>
                    <a:cs typeface="Open Sans" charset="0"/>
                  </a:rPr>
                  <a:t>75,000</a:t>
                </a:r>
              </a:p>
            </p:txBody>
          </p:sp>
          <p:sp>
            <p:nvSpPr>
              <p:cNvPr id="53" name="TextBox 52">
                <a:extLst>
                  <a:ext uri="{FF2B5EF4-FFF2-40B4-BE49-F238E27FC236}">
                    <a16:creationId xmlns:a16="http://schemas.microsoft.com/office/drawing/2014/main" id="{0064BC45-14BA-4821-A825-F386F09F0C16}"/>
                  </a:ext>
                </a:extLst>
              </p:cNvPr>
              <p:cNvSpPr txBox="1"/>
              <p:nvPr/>
            </p:nvSpPr>
            <p:spPr>
              <a:xfrm>
                <a:off x="3033419" y="1697448"/>
                <a:ext cx="1718379" cy="579646"/>
              </a:xfrm>
              <a:prstGeom prst="rect">
                <a:avLst/>
              </a:prstGeom>
              <a:noFill/>
            </p:spPr>
            <p:txBody>
              <a:bodyPr wrap="square" lIns="0" rIns="0" rtlCol="0">
                <a:spAutoFit/>
              </a:bodyPr>
              <a:lstStyle/>
              <a:p>
                <a:pPr marL="0" marR="0" lvl="0" indent="0" algn="l" defTabSz="914400" rtl="0" eaLnBrk="1" fontAlgn="auto" latinLnBrk="0" hangingPunct="1">
                  <a:lnSpc>
                    <a:spcPts val="194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Annual Event Attendees</a:t>
                </a:r>
              </a:p>
            </p:txBody>
          </p:sp>
        </p:grpSp>
        <p:grpSp>
          <p:nvGrpSpPr>
            <p:cNvPr id="18" name="Group 17">
              <a:extLst>
                <a:ext uri="{FF2B5EF4-FFF2-40B4-BE49-F238E27FC236}">
                  <a16:creationId xmlns:a16="http://schemas.microsoft.com/office/drawing/2014/main" id="{55585500-2B8B-4131-A787-D37332878732}"/>
                </a:ext>
              </a:extLst>
            </p:cNvPr>
            <p:cNvGrpSpPr/>
            <p:nvPr/>
          </p:nvGrpSpPr>
          <p:grpSpPr>
            <a:xfrm>
              <a:off x="5258619" y="1183542"/>
              <a:ext cx="1718380" cy="1093552"/>
              <a:chOff x="5258619" y="1183542"/>
              <a:chExt cx="1718380" cy="1093552"/>
            </a:xfrm>
          </p:grpSpPr>
          <p:sp>
            <p:nvSpPr>
              <p:cNvPr id="69" name="TextBox 68">
                <a:extLst>
                  <a:ext uri="{FF2B5EF4-FFF2-40B4-BE49-F238E27FC236}">
                    <a16:creationId xmlns:a16="http://schemas.microsoft.com/office/drawing/2014/main" id="{728B0510-A66C-4D0C-BD4C-E536A9F0D494}"/>
                  </a:ext>
                </a:extLst>
              </p:cNvPr>
              <p:cNvSpPr txBox="1"/>
              <p:nvPr/>
            </p:nvSpPr>
            <p:spPr>
              <a:xfrm>
                <a:off x="5258619" y="1183542"/>
                <a:ext cx="1639873" cy="615553"/>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3CD5AF"/>
                    </a:solidFill>
                    <a:effectLst/>
                    <a:uLnTx/>
                    <a:uFillTx/>
                    <a:latin typeface="Prometo" panose="020B0604030203060203" pitchFamily="34" charset="77"/>
                    <a:ea typeface="Open Sans" charset="0"/>
                    <a:cs typeface="Open Sans" charset="0"/>
                  </a:rPr>
                  <a:t>100,000</a:t>
                </a:r>
              </a:p>
            </p:txBody>
          </p:sp>
          <p:sp>
            <p:nvSpPr>
              <p:cNvPr id="70" name="TextBox 69">
                <a:extLst>
                  <a:ext uri="{FF2B5EF4-FFF2-40B4-BE49-F238E27FC236}">
                    <a16:creationId xmlns:a16="http://schemas.microsoft.com/office/drawing/2014/main" id="{D16B472A-CA36-41B8-AE61-DD146B2A7A4B}"/>
                  </a:ext>
                </a:extLst>
              </p:cNvPr>
              <p:cNvSpPr txBox="1"/>
              <p:nvPr/>
            </p:nvSpPr>
            <p:spPr>
              <a:xfrm>
                <a:off x="5258620" y="1697448"/>
                <a:ext cx="1718379" cy="579646"/>
              </a:xfrm>
              <a:prstGeom prst="rect">
                <a:avLst/>
              </a:prstGeom>
              <a:noFill/>
            </p:spPr>
            <p:txBody>
              <a:bodyPr wrap="square" lIns="0" rIns="0" rtlCol="0">
                <a:spAutoFit/>
              </a:bodyPr>
              <a:lstStyle/>
              <a:p>
                <a:pPr marL="0" marR="0" lvl="0" indent="0" algn="l" defTabSz="914400" rtl="0" eaLnBrk="1" fontAlgn="auto" latinLnBrk="0" hangingPunct="1">
                  <a:lnSpc>
                    <a:spcPts val="194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Virtual Learning Subscribers</a:t>
                </a:r>
              </a:p>
            </p:txBody>
          </p:sp>
        </p:grpSp>
      </p:grpSp>
      <p:grpSp>
        <p:nvGrpSpPr>
          <p:cNvPr id="21" name="Group 20">
            <a:extLst>
              <a:ext uri="{FF2B5EF4-FFF2-40B4-BE49-F238E27FC236}">
                <a16:creationId xmlns:a16="http://schemas.microsoft.com/office/drawing/2014/main" id="{C5CAC98B-C396-4DF1-9E8C-861AF2AB8E49}"/>
              </a:ext>
            </a:extLst>
          </p:cNvPr>
          <p:cNvGrpSpPr/>
          <p:nvPr/>
        </p:nvGrpSpPr>
        <p:grpSpPr>
          <a:xfrm>
            <a:off x="554735" y="3754264"/>
            <a:ext cx="6343757" cy="1093552"/>
            <a:chOff x="554735" y="4095287"/>
            <a:chExt cx="6343757" cy="1093552"/>
          </a:xfrm>
        </p:grpSpPr>
        <p:grpSp>
          <p:nvGrpSpPr>
            <p:cNvPr id="4" name="Group 3">
              <a:extLst>
                <a:ext uri="{FF2B5EF4-FFF2-40B4-BE49-F238E27FC236}">
                  <a16:creationId xmlns:a16="http://schemas.microsoft.com/office/drawing/2014/main" id="{731A3C4F-D1D8-4E56-B325-B3AE36E7209D}"/>
                </a:ext>
              </a:extLst>
            </p:cNvPr>
            <p:cNvGrpSpPr/>
            <p:nvPr/>
          </p:nvGrpSpPr>
          <p:grpSpPr>
            <a:xfrm>
              <a:off x="554735" y="4095287"/>
              <a:ext cx="1840603" cy="1093552"/>
              <a:chOff x="554735" y="4095287"/>
              <a:chExt cx="1840603" cy="1093552"/>
            </a:xfrm>
          </p:grpSpPr>
          <p:sp>
            <p:nvSpPr>
              <p:cNvPr id="64" name="TextBox 63">
                <a:extLst>
                  <a:ext uri="{FF2B5EF4-FFF2-40B4-BE49-F238E27FC236}">
                    <a16:creationId xmlns:a16="http://schemas.microsoft.com/office/drawing/2014/main" id="{4E00200A-FFC5-40B2-BD69-6C6BC7E99EFF}"/>
                  </a:ext>
                </a:extLst>
              </p:cNvPr>
              <p:cNvSpPr txBox="1"/>
              <p:nvPr/>
            </p:nvSpPr>
            <p:spPr>
              <a:xfrm>
                <a:off x="554735" y="4095287"/>
                <a:ext cx="1840603" cy="615553"/>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D064CE"/>
                    </a:solidFill>
                    <a:effectLst/>
                    <a:uLnTx/>
                    <a:uFillTx/>
                    <a:latin typeface="Prometo" panose="020B0604030203060203" pitchFamily="34" charset="77"/>
                    <a:ea typeface="Open Sans" charset="0"/>
                    <a:cs typeface="Open Sans" charset="0"/>
                  </a:rPr>
                  <a:t>600,000</a:t>
                </a:r>
              </a:p>
            </p:txBody>
          </p:sp>
          <p:sp>
            <p:nvSpPr>
              <p:cNvPr id="66" name="TextBox 65">
                <a:extLst>
                  <a:ext uri="{FF2B5EF4-FFF2-40B4-BE49-F238E27FC236}">
                    <a16:creationId xmlns:a16="http://schemas.microsoft.com/office/drawing/2014/main" id="{7774A977-BBE2-4B5C-AD61-3AAC02736D6F}"/>
                  </a:ext>
                </a:extLst>
              </p:cNvPr>
              <p:cNvSpPr txBox="1"/>
              <p:nvPr/>
            </p:nvSpPr>
            <p:spPr>
              <a:xfrm>
                <a:off x="554735" y="4609193"/>
                <a:ext cx="1718379" cy="579646"/>
              </a:xfrm>
              <a:prstGeom prst="rect">
                <a:avLst/>
              </a:prstGeom>
              <a:noFill/>
            </p:spPr>
            <p:txBody>
              <a:bodyPr wrap="square" lIns="0" rIns="0" rtlCol="0">
                <a:spAutoFit/>
              </a:bodyPr>
              <a:lstStyle/>
              <a:p>
                <a:pPr marL="0" marR="0" lvl="0" indent="0" algn="l" defTabSz="914400" rtl="0" eaLnBrk="1" fontAlgn="auto" latinLnBrk="0" hangingPunct="1">
                  <a:lnSpc>
                    <a:spcPts val="194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Annual Hours of Online Learning</a:t>
                </a:r>
              </a:p>
            </p:txBody>
          </p:sp>
        </p:grpSp>
        <p:grpSp>
          <p:nvGrpSpPr>
            <p:cNvPr id="7" name="Group 6">
              <a:extLst>
                <a:ext uri="{FF2B5EF4-FFF2-40B4-BE49-F238E27FC236}">
                  <a16:creationId xmlns:a16="http://schemas.microsoft.com/office/drawing/2014/main" id="{BB78C654-0947-45B7-99F4-2B931AD8E68F}"/>
                </a:ext>
              </a:extLst>
            </p:cNvPr>
            <p:cNvGrpSpPr/>
            <p:nvPr/>
          </p:nvGrpSpPr>
          <p:grpSpPr>
            <a:xfrm>
              <a:off x="3033418" y="4095287"/>
              <a:ext cx="1639873" cy="1093552"/>
              <a:chOff x="3033418" y="4095287"/>
              <a:chExt cx="1639873" cy="1093552"/>
            </a:xfrm>
          </p:grpSpPr>
          <p:sp>
            <p:nvSpPr>
              <p:cNvPr id="67" name="TextBox 66">
                <a:extLst>
                  <a:ext uri="{FF2B5EF4-FFF2-40B4-BE49-F238E27FC236}">
                    <a16:creationId xmlns:a16="http://schemas.microsoft.com/office/drawing/2014/main" id="{2C2FA0DD-69B5-4E81-BDBB-66D6EAECBA62}"/>
                  </a:ext>
                </a:extLst>
              </p:cNvPr>
              <p:cNvSpPr txBox="1"/>
              <p:nvPr/>
            </p:nvSpPr>
            <p:spPr>
              <a:xfrm>
                <a:off x="3033418" y="4095287"/>
                <a:ext cx="1639873" cy="615553"/>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54C0E8"/>
                    </a:solidFill>
                    <a:effectLst/>
                    <a:uLnTx/>
                    <a:uFillTx/>
                    <a:latin typeface="Prometo" panose="020B0604030203060203" pitchFamily="34" charset="77"/>
                    <a:ea typeface="Open Sans" charset="0"/>
                    <a:cs typeface="Open Sans" charset="0"/>
                  </a:rPr>
                  <a:t>729,400</a:t>
                </a:r>
              </a:p>
            </p:txBody>
          </p:sp>
          <p:sp>
            <p:nvSpPr>
              <p:cNvPr id="68" name="TextBox 67">
                <a:extLst>
                  <a:ext uri="{FF2B5EF4-FFF2-40B4-BE49-F238E27FC236}">
                    <a16:creationId xmlns:a16="http://schemas.microsoft.com/office/drawing/2014/main" id="{C9260128-784F-4453-A296-A5F31F925379}"/>
                  </a:ext>
                </a:extLst>
              </p:cNvPr>
              <p:cNvSpPr txBox="1"/>
              <p:nvPr/>
            </p:nvSpPr>
            <p:spPr>
              <a:xfrm>
                <a:off x="3033419" y="4609193"/>
                <a:ext cx="1482359" cy="579646"/>
              </a:xfrm>
              <a:prstGeom prst="rect">
                <a:avLst/>
              </a:prstGeom>
              <a:noFill/>
            </p:spPr>
            <p:txBody>
              <a:bodyPr wrap="square" lIns="0" rIns="0" rtlCol="0">
                <a:spAutoFit/>
              </a:bodyPr>
              <a:lstStyle/>
              <a:p>
                <a:pPr marL="0" marR="0" lvl="0" indent="0" algn="l" defTabSz="914400" rtl="0" eaLnBrk="1" fontAlgn="auto" latinLnBrk="0" hangingPunct="1">
                  <a:lnSpc>
                    <a:spcPts val="194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Social Media Followers</a:t>
                </a:r>
              </a:p>
            </p:txBody>
          </p:sp>
        </p:grpSp>
        <p:grpSp>
          <p:nvGrpSpPr>
            <p:cNvPr id="12" name="Group 11">
              <a:extLst>
                <a:ext uri="{FF2B5EF4-FFF2-40B4-BE49-F238E27FC236}">
                  <a16:creationId xmlns:a16="http://schemas.microsoft.com/office/drawing/2014/main" id="{DBCA6A67-982D-43BF-8520-A02DC346D822}"/>
                </a:ext>
              </a:extLst>
            </p:cNvPr>
            <p:cNvGrpSpPr/>
            <p:nvPr/>
          </p:nvGrpSpPr>
          <p:grpSpPr>
            <a:xfrm>
              <a:off x="5258619" y="4095287"/>
              <a:ext cx="1639873" cy="1093552"/>
              <a:chOff x="5258619" y="4095287"/>
              <a:chExt cx="1639873" cy="1093552"/>
            </a:xfrm>
          </p:grpSpPr>
          <p:sp>
            <p:nvSpPr>
              <p:cNvPr id="71" name="TextBox 70">
                <a:extLst>
                  <a:ext uri="{FF2B5EF4-FFF2-40B4-BE49-F238E27FC236}">
                    <a16:creationId xmlns:a16="http://schemas.microsoft.com/office/drawing/2014/main" id="{03A6104D-D59C-4024-8D7E-FB58D7B0E79A}"/>
                  </a:ext>
                </a:extLst>
              </p:cNvPr>
              <p:cNvSpPr txBox="1"/>
              <p:nvPr/>
            </p:nvSpPr>
            <p:spPr>
              <a:xfrm>
                <a:off x="5258619" y="4095287"/>
                <a:ext cx="1639873" cy="615553"/>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FFC72C"/>
                    </a:solidFill>
                    <a:effectLst/>
                    <a:uLnTx/>
                    <a:uFillTx/>
                    <a:latin typeface="Prometo" panose="020B0604030203060203" pitchFamily="34" charset="77"/>
                    <a:ea typeface="Open Sans" charset="0"/>
                    <a:cs typeface="Open Sans" charset="0"/>
                  </a:rPr>
                  <a:t>480</a:t>
                </a:r>
              </a:p>
            </p:txBody>
          </p:sp>
          <p:sp>
            <p:nvSpPr>
              <p:cNvPr id="72" name="TextBox 71">
                <a:extLst>
                  <a:ext uri="{FF2B5EF4-FFF2-40B4-BE49-F238E27FC236}">
                    <a16:creationId xmlns:a16="http://schemas.microsoft.com/office/drawing/2014/main" id="{23D57C62-2C40-48D2-AB44-F1CB71DE1CD2}"/>
                  </a:ext>
                </a:extLst>
              </p:cNvPr>
              <p:cNvSpPr txBox="1"/>
              <p:nvPr/>
            </p:nvSpPr>
            <p:spPr>
              <a:xfrm>
                <a:off x="5258620" y="4609193"/>
                <a:ext cx="1454161" cy="579646"/>
              </a:xfrm>
              <a:prstGeom prst="rect">
                <a:avLst/>
              </a:prstGeom>
              <a:noFill/>
            </p:spPr>
            <p:txBody>
              <a:bodyPr wrap="square" lIns="0" rIns="0" rtlCol="0">
                <a:spAutoFit/>
              </a:bodyPr>
              <a:lstStyle/>
              <a:p>
                <a:pPr marL="0" marR="0" lvl="0" indent="0" algn="l" defTabSz="914400" rtl="0" eaLnBrk="1" fontAlgn="auto" latinLnBrk="0" hangingPunct="1">
                  <a:lnSpc>
                    <a:spcPts val="194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Organizational Affiliates</a:t>
                </a:r>
              </a:p>
            </p:txBody>
          </p:sp>
        </p:grpSp>
      </p:grpSp>
      <p:grpSp>
        <p:nvGrpSpPr>
          <p:cNvPr id="24" name="Group 23">
            <a:extLst>
              <a:ext uri="{FF2B5EF4-FFF2-40B4-BE49-F238E27FC236}">
                <a16:creationId xmlns:a16="http://schemas.microsoft.com/office/drawing/2014/main" id="{2C12B398-F660-40FE-9560-8F6D13311B9C}"/>
              </a:ext>
            </a:extLst>
          </p:cNvPr>
          <p:cNvGrpSpPr/>
          <p:nvPr/>
        </p:nvGrpSpPr>
        <p:grpSpPr>
          <a:xfrm>
            <a:off x="554735" y="5063902"/>
            <a:ext cx="6974235" cy="1167361"/>
            <a:chOff x="554735" y="5252154"/>
            <a:chExt cx="6974235" cy="1167361"/>
          </a:xfrm>
        </p:grpSpPr>
        <p:grpSp>
          <p:nvGrpSpPr>
            <p:cNvPr id="23" name="Group 22">
              <a:extLst>
                <a:ext uri="{FF2B5EF4-FFF2-40B4-BE49-F238E27FC236}">
                  <a16:creationId xmlns:a16="http://schemas.microsoft.com/office/drawing/2014/main" id="{315E6527-A82A-469D-9BEC-57482147074F}"/>
                </a:ext>
              </a:extLst>
            </p:cNvPr>
            <p:cNvGrpSpPr/>
            <p:nvPr/>
          </p:nvGrpSpPr>
          <p:grpSpPr>
            <a:xfrm>
              <a:off x="5258620" y="5252154"/>
              <a:ext cx="2270350" cy="959796"/>
              <a:chOff x="5258620" y="5252154"/>
              <a:chExt cx="2270350" cy="959796"/>
            </a:xfrm>
          </p:grpSpPr>
          <p:sp>
            <p:nvSpPr>
              <p:cNvPr id="73" name="TextBox 72">
                <a:extLst>
                  <a:ext uri="{FF2B5EF4-FFF2-40B4-BE49-F238E27FC236}">
                    <a16:creationId xmlns:a16="http://schemas.microsoft.com/office/drawing/2014/main" id="{00BF0ADF-16B7-4726-9169-AB0065D1319A}"/>
                  </a:ext>
                </a:extLst>
              </p:cNvPr>
              <p:cNvSpPr txBox="1"/>
              <p:nvPr/>
            </p:nvSpPr>
            <p:spPr>
              <a:xfrm>
                <a:off x="5258620" y="5252154"/>
                <a:ext cx="1639873" cy="615553"/>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FF5A5A"/>
                    </a:solidFill>
                    <a:effectLst/>
                    <a:uLnTx/>
                    <a:uFillTx/>
                    <a:latin typeface="Prometo" panose="020B0604030203060203" pitchFamily="34" charset="77"/>
                    <a:ea typeface="Open Sans" charset="0"/>
                    <a:cs typeface="Open Sans" charset="0"/>
                  </a:rPr>
                  <a:t>470</a:t>
                </a:r>
              </a:p>
            </p:txBody>
          </p:sp>
          <p:sp>
            <p:nvSpPr>
              <p:cNvPr id="74" name="TextBox 73">
                <a:extLst>
                  <a:ext uri="{FF2B5EF4-FFF2-40B4-BE49-F238E27FC236}">
                    <a16:creationId xmlns:a16="http://schemas.microsoft.com/office/drawing/2014/main" id="{F541637D-4265-43B9-8159-47B817EF534F}"/>
                  </a:ext>
                </a:extLst>
              </p:cNvPr>
              <p:cNvSpPr txBox="1"/>
              <p:nvPr/>
            </p:nvSpPr>
            <p:spPr>
              <a:xfrm>
                <a:off x="5258620" y="5875961"/>
                <a:ext cx="2270350" cy="335989"/>
              </a:xfrm>
              <a:prstGeom prst="rect">
                <a:avLst/>
              </a:prstGeom>
              <a:noFill/>
            </p:spPr>
            <p:txBody>
              <a:bodyPr wrap="square" lIns="0" rIns="0" rtlCol="0">
                <a:spAutoFit/>
              </a:bodyPr>
              <a:lstStyle/>
              <a:p>
                <a:pPr marL="0" marR="0" lvl="0" indent="0" algn="l" defTabSz="914400" rtl="0" eaLnBrk="1" fontAlgn="auto" latinLnBrk="0" hangingPunct="1">
                  <a:lnSpc>
                    <a:spcPts val="194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F0302020204030204"/>
                    <a:ea typeface="+mn-ea"/>
                    <a:cs typeface="+mn-cs"/>
                  </a:rPr>
                  <a:t>Non-Profit Partners</a:t>
                </a:r>
                <a:endPar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grpSp>
          <p:nvGrpSpPr>
            <p:cNvPr id="22" name="Group 21">
              <a:extLst>
                <a:ext uri="{FF2B5EF4-FFF2-40B4-BE49-F238E27FC236}">
                  <a16:creationId xmlns:a16="http://schemas.microsoft.com/office/drawing/2014/main" id="{1C6D00E3-102D-4CCA-90FE-EB2F6BE8F908}"/>
                </a:ext>
              </a:extLst>
            </p:cNvPr>
            <p:cNvGrpSpPr/>
            <p:nvPr/>
          </p:nvGrpSpPr>
          <p:grpSpPr>
            <a:xfrm>
              <a:off x="554735" y="5252154"/>
              <a:ext cx="5105836" cy="1167361"/>
              <a:chOff x="554735" y="5252154"/>
              <a:chExt cx="5105836" cy="1167361"/>
            </a:xfrm>
          </p:grpSpPr>
          <p:sp>
            <p:nvSpPr>
              <p:cNvPr id="75" name="TextBox 74">
                <a:extLst>
                  <a:ext uri="{FF2B5EF4-FFF2-40B4-BE49-F238E27FC236}">
                    <a16:creationId xmlns:a16="http://schemas.microsoft.com/office/drawing/2014/main" id="{93EF48A6-2115-40C4-A746-3462696FFE90}"/>
                  </a:ext>
                </a:extLst>
              </p:cNvPr>
              <p:cNvSpPr txBox="1"/>
              <p:nvPr/>
            </p:nvSpPr>
            <p:spPr>
              <a:xfrm>
                <a:off x="554735" y="5252154"/>
                <a:ext cx="2979040" cy="707886"/>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C72C"/>
                    </a:solidFill>
                    <a:effectLst/>
                    <a:uLnTx/>
                    <a:uFillTx/>
                    <a:latin typeface="Prometo" panose="020B0604030203060203" pitchFamily="34" charset="77"/>
                    <a:ea typeface="Open Sans" charset="0"/>
                    <a:cs typeface="Open Sans" charset="0"/>
                  </a:rPr>
                  <a:t>830,000,000</a:t>
                </a:r>
              </a:p>
            </p:txBody>
          </p:sp>
          <p:sp>
            <p:nvSpPr>
              <p:cNvPr id="76" name="TextBox 75">
                <a:extLst>
                  <a:ext uri="{FF2B5EF4-FFF2-40B4-BE49-F238E27FC236}">
                    <a16:creationId xmlns:a16="http://schemas.microsoft.com/office/drawing/2014/main" id="{AFBB0E63-DA12-424F-BB39-348BEFE358FB}"/>
                  </a:ext>
                </a:extLst>
              </p:cNvPr>
              <p:cNvSpPr txBox="1"/>
              <p:nvPr/>
            </p:nvSpPr>
            <p:spPr>
              <a:xfrm>
                <a:off x="554735" y="5839869"/>
                <a:ext cx="5105836" cy="579646"/>
              </a:xfrm>
              <a:prstGeom prst="rect">
                <a:avLst/>
              </a:prstGeom>
              <a:noFill/>
            </p:spPr>
            <p:txBody>
              <a:bodyPr wrap="square" lIns="0" rIns="0" rtlCol="0">
                <a:spAutoFit/>
              </a:bodyPr>
              <a:lstStyle/>
              <a:p>
                <a:pPr marL="0" marR="0" lvl="0" indent="0" algn="l" defTabSz="914400" rtl="0" eaLnBrk="1" fontAlgn="auto" latinLnBrk="0" hangingPunct="1">
                  <a:lnSpc>
                    <a:spcPts val="194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Patients in health systems </a:t>
                </a:r>
                <a:b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that use HIMSS Analytics</a:t>
                </a:r>
              </a:p>
            </p:txBody>
          </p:sp>
        </p:grpSp>
      </p:grpSp>
      <p:grpSp>
        <p:nvGrpSpPr>
          <p:cNvPr id="77" name="ChevronBlue 12">
            <a:extLst>
              <a:ext uri="{FF2B5EF4-FFF2-40B4-BE49-F238E27FC236}">
                <a16:creationId xmlns:a16="http://schemas.microsoft.com/office/drawing/2014/main" id="{9FFD55FD-8E25-492B-9C2D-3B8D95A28982}"/>
              </a:ext>
            </a:extLst>
          </p:cNvPr>
          <p:cNvGrpSpPr>
            <a:grpSpLocks noChangeAspect="1"/>
          </p:cNvGrpSpPr>
          <p:nvPr>
            <p:custDataLst>
              <p:tags r:id="rId5"/>
            </p:custDataLst>
          </p:nvPr>
        </p:nvGrpSpPr>
        <p:grpSpPr>
          <a:xfrm>
            <a:off x="7605152" y="985428"/>
            <a:ext cx="396228" cy="396228"/>
            <a:chOff x="1016000" y="1016000"/>
            <a:chExt cx="396228" cy="396228"/>
          </a:xfrm>
          <a:effectLst>
            <a:outerShdw blurRad="50800" dist="38100" dir="2700000" algn="tl" rotWithShape="0">
              <a:prstClr val="black">
                <a:alpha val="40000"/>
              </a:prstClr>
            </a:outerShdw>
          </a:effectLst>
        </p:grpSpPr>
        <p:sp>
          <p:nvSpPr>
            <p:cNvPr id="78" name="Oval 77">
              <a:extLst>
                <a:ext uri="{FF2B5EF4-FFF2-40B4-BE49-F238E27FC236}">
                  <a16:creationId xmlns:a16="http://schemas.microsoft.com/office/drawing/2014/main" id="{A81A4019-B0FE-4A2B-9AA4-CB644054CC69}"/>
                </a:ext>
              </a:extLst>
            </p:cNvPr>
            <p:cNvSpPr/>
            <p:nvPr/>
          </p:nvSpPr>
          <p:spPr>
            <a:xfrm>
              <a:off x="1016000" y="1016000"/>
              <a:ext cx="396228" cy="396228"/>
            </a:xfrm>
            <a:prstGeom prst="ellipse">
              <a:avLst/>
            </a:prstGeom>
            <a:solidFill>
              <a:schemeClr val="accent1"/>
            </a:solidFill>
            <a:ln w="127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1E22AA"/>
                </a:solidFill>
                <a:effectLst/>
                <a:uLnTx/>
                <a:uFillTx/>
                <a:latin typeface="Century Gothic"/>
                <a:ea typeface="+mn-ea"/>
                <a:cs typeface="+mn-cs"/>
              </a:endParaRPr>
            </a:p>
          </p:txBody>
        </p:sp>
        <p:sp>
          <p:nvSpPr>
            <p:cNvPr id="79" name="Freeform: Shape 78">
              <a:extLst>
                <a:ext uri="{FF2B5EF4-FFF2-40B4-BE49-F238E27FC236}">
                  <a16:creationId xmlns:a16="http://schemas.microsoft.com/office/drawing/2014/main" id="{4DF2E968-BD12-4006-A9AB-705D18DA479A}"/>
                </a:ext>
              </a:extLst>
            </p:cNvPr>
            <p:cNvSpPr>
              <a:spLocks noChangeAspect="1"/>
            </p:cNvSpPr>
            <p:nvPr/>
          </p:nvSpPr>
          <p:spPr>
            <a:xfrm>
              <a:off x="1167567" y="1118521"/>
              <a:ext cx="103571" cy="195256"/>
            </a:xfrm>
            <a:custGeom>
              <a:avLst/>
              <a:gdLst/>
              <a:ahLst/>
              <a:cxnLst/>
              <a:rect l="0" t="0" r="0" b="0"/>
              <a:pathLst>
                <a:path w="103601" h="195312">
                  <a:moveTo>
                    <a:pt x="9358" y="193790"/>
                  </a:moveTo>
                  <a:lnTo>
                    <a:pt x="101575" y="101574"/>
                  </a:lnTo>
                  <a:lnTo>
                    <a:pt x="103600" y="99549"/>
                  </a:lnTo>
                  <a:lnTo>
                    <a:pt x="103600" y="96266"/>
                  </a:lnTo>
                  <a:lnTo>
                    <a:pt x="101575" y="94241"/>
                  </a:lnTo>
                  <a:lnTo>
                    <a:pt x="9358" y="2025"/>
                  </a:lnTo>
                  <a:lnTo>
                    <a:pt x="7332" y="0"/>
                  </a:lnTo>
                  <a:lnTo>
                    <a:pt x="4049" y="0"/>
                  </a:lnTo>
                  <a:lnTo>
                    <a:pt x="2026" y="2025"/>
                  </a:lnTo>
                  <a:lnTo>
                    <a:pt x="0" y="4048"/>
                  </a:lnTo>
                  <a:lnTo>
                    <a:pt x="0" y="7331"/>
                  </a:lnTo>
                  <a:lnTo>
                    <a:pt x="2026" y="9357"/>
                  </a:lnTo>
                  <a:lnTo>
                    <a:pt x="90576" y="97907"/>
                  </a:lnTo>
                  <a:lnTo>
                    <a:pt x="2026" y="186459"/>
                  </a:lnTo>
                  <a:lnTo>
                    <a:pt x="0" y="188483"/>
                  </a:lnTo>
                  <a:lnTo>
                    <a:pt x="0" y="191766"/>
                  </a:lnTo>
                  <a:lnTo>
                    <a:pt x="2026" y="193790"/>
                  </a:lnTo>
                  <a:lnTo>
                    <a:pt x="3040" y="194805"/>
                  </a:lnTo>
                  <a:lnTo>
                    <a:pt x="4366" y="195311"/>
                  </a:lnTo>
                  <a:lnTo>
                    <a:pt x="5692" y="195311"/>
                  </a:lnTo>
                  <a:lnTo>
                    <a:pt x="7017" y="195311"/>
                  </a:lnTo>
                  <a:lnTo>
                    <a:pt x="8348" y="194805"/>
                  </a:lnTo>
                  <a:close/>
                </a:path>
              </a:pathLst>
            </a:custGeom>
            <a:solidFill>
              <a:schemeClr val="bg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1E22AA"/>
                </a:solidFill>
                <a:effectLst/>
                <a:uLnTx/>
                <a:uFillTx/>
                <a:latin typeface="Century Gothic"/>
                <a:ea typeface="+mn-ea"/>
                <a:cs typeface="+mn-cs"/>
              </a:endParaRPr>
            </a:p>
          </p:txBody>
        </p:sp>
      </p:grpSp>
      <p:grpSp>
        <p:nvGrpSpPr>
          <p:cNvPr id="30" name="Group 29">
            <a:extLst>
              <a:ext uri="{FF2B5EF4-FFF2-40B4-BE49-F238E27FC236}">
                <a16:creationId xmlns:a16="http://schemas.microsoft.com/office/drawing/2014/main" id="{6BE8EDB7-7614-4769-B622-36EECD6575B7}"/>
              </a:ext>
            </a:extLst>
          </p:cNvPr>
          <p:cNvGrpSpPr/>
          <p:nvPr/>
        </p:nvGrpSpPr>
        <p:grpSpPr>
          <a:xfrm>
            <a:off x="8121724" y="1518221"/>
            <a:ext cx="3515543" cy="1292662"/>
            <a:chOff x="8121724" y="1518221"/>
            <a:chExt cx="3515543" cy="1292662"/>
          </a:xfrm>
        </p:grpSpPr>
        <p:sp>
          <p:nvSpPr>
            <p:cNvPr id="92" name="TextBox 91">
              <a:extLst>
                <a:ext uri="{FF2B5EF4-FFF2-40B4-BE49-F238E27FC236}">
                  <a16:creationId xmlns:a16="http://schemas.microsoft.com/office/drawing/2014/main" id="{6E62E352-3C77-470F-8476-C0072F026D7D}"/>
                </a:ext>
              </a:extLst>
            </p:cNvPr>
            <p:cNvSpPr txBox="1">
              <a:spLocks/>
            </p:cNvSpPr>
            <p:nvPr/>
          </p:nvSpPr>
          <p:spPr>
            <a:xfrm>
              <a:off x="8839200" y="1518221"/>
              <a:ext cx="2798067" cy="1292662"/>
            </a:xfrm>
            <a:prstGeom prst="rect">
              <a:avLst/>
            </a:prstGeom>
          </p:spPr>
          <p:txBody>
            <a:bodyPr wrap="square" lIns="0" tIns="0" rIns="0" bIns="0">
              <a:spAutoFit/>
            </a:bodyPr>
            <a:lstStyle>
              <a:defPPr>
                <a:defRPr lang="en-US"/>
              </a:defPPr>
              <a:lvl1pPr marL="171450" lvl="0" indent="-171450">
                <a:spcAft>
                  <a:spcPts val="400"/>
                </a:spcAft>
                <a:buClr>
                  <a:schemeClr val="tx1"/>
                </a:buClr>
                <a:buFont typeface="Wingdings" pitchFamily="2" charset="2"/>
                <a:buChar char="§"/>
                <a:defRPr sz="1200" b="1" kern="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400"/>
                </a:spcAft>
                <a:buClr>
                  <a:srgbClr val="000000"/>
                </a:buClr>
                <a:buSzTx/>
                <a:buFont typeface="Wingdings" pitchFamily="2" charset="2"/>
                <a:buNone/>
                <a:tabLst/>
                <a:defRPr/>
              </a:pPr>
              <a:r>
                <a:rPr kumimoji="0" lang="en-US" sz="1400" b="1" i="0" u="none" strike="noStrike" kern="0" cap="none" spc="0" normalizeH="0" baseline="0" noProof="0" dirty="0">
                  <a:ln>
                    <a:noFill/>
                  </a:ln>
                  <a:solidFill>
                    <a:srgbClr val="1E22AA"/>
                  </a:solidFill>
                  <a:effectLst/>
                  <a:uLnTx/>
                  <a:uFillTx/>
                  <a:latin typeface="Century Gothic"/>
                  <a:ea typeface="+mn-ea"/>
                  <a:cs typeface="Arial" panose="020B0604020202020204" pitchFamily="34" charset="0"/>
                </a:rPr>
                <a:t>Thought-leadership</a:t>
              </a:r>
              <a:br>
                <a:rPr kumimoji="0" lang="en-US" sz="1400" b="1" i="0" u="none" strike="noStrike" kern="0" cap="none" spc="0" normalizeH="0" baseline="0" noProof="0" dirty="0">
                  <a:ln>
                    <a:noFill/>
                  </a:ln>
                  <a:solidFill>
                    <a:srgbClr val="1E22AA"/>
                  </a:solidFill>
                  <a:effectLst/>
                  <a:uLnTx/>
                  <a:uFillTx/>
                  <a:latin typeface="Century Gothic"/>
                  <a:ea typeface="+mn-ea"/>
                  <a:cs typeface="Arial" panose="020B0604020202020204" pitchFamily="34" charset="0"/>
                </a:rPr>
              </a:br>
              <a:r>
                <a:rPr kumimoji="0" lang="en-US" sz="1400" b="0" i="0" u="none" strike="noStrike" kern="0" cap="none" spc="0" normalizeH="0" baseline="0" noProof="0" dirty="0">
                  <a:ln>
                    <a:noFill/>
                  </a:ln>
                  <a:solidFill>
                    <a:srgbClr val="000000"/>
                  </a:solidFill>
                  <a:effectLst/>
                  <a:uLnTx/>
                  <a:uFillTx/>
                  <a:latin typeface="Century Gothic"/>
                  <a:ea typeface="+mn-ea"/>
                  <a:cs typeface="Arial" panose="020B0604020202020204" pitchFamily="34" charset="0"/>
                </a:rPr>
                <a:t>HIMSS offers a unique depth and breath of expertise in health innovation, public policy, workforce development, research and analytics</a:t>
              </a:r>
            </a:p>
          </p:txBody>
        </p:sp>
        <p:pic>
          <p:nvPicPr>
            <p:cNvPr id="89" name="Picture Placeholder 6">
              <a:extLst>
                <a:ext uri="{FF2B5EF4-FFF2-40B4-BE49-F238E27FC236}">
                  <a16:creationId xmlns:a16="http://schemas.microsoft.com/office/drawing/2014/main" id="{44904BF8-4DCF-4529-8AA1-E236F7C10ABD}"/>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rot="5400000">
              <a:off x="8122095" y="1517850"/>
              <a:ext cx="519014" cy="519756"/>
            </a:xfrm>
            <a:prstGeom prst="ellipse">
              <a:avLst/>
            </a:prstGeom>
            <a:noFill/>
            <a:ln>
              <a:noFill/>
            </a:ln>
          </p:spPr>
        </p:pic>
        <p:pic>
          <p:nvPicPr>
            <p:cNvPr id="26" name="CustomIcon">
              <a:extLst>
                <a:ext uri="{FF2B5EF4-FFF2-40B4-BE49-F238E27FC236}">
                  <a16:creationId xmlns:a16="http://schemas.microsoft.com/office/drawing/2014/main" id="{927F55F6-6977-4D63-8DB8-446C2D681971}"/>
                </a:ext>
              </a:extLst>
            </p:cNvPr>
            <p:cNvPicPr>
              <a:picLocks/>
            </p:cNvPicPr>
            <p:nvPr>
              <p:custDataLst>
                <p:tags r:id="rId8"/>
              </p:custDataLst>
            </p:nvPr>
          </p:nvPicPr>
          <p:blipFill>
            <a:blip r:embed="rId17">
              <a:extLst>
                <a:ext uri="{96DAC541-7B7A-43D3-8B79-37D633B846F1}">
                  <asvg:svgBlip xmlns:asvg="http://schemas.microsoft.com/office/drawing/2016/SVG/main" r:embed="rId18"/>
                </a:ext>
              </a:extLst>
            </a:blip>
            <a:stretch>
              <a:fillRect/>
            </a:stretch>
          </p:blipFill>
          <p:spPr>
            <a:xfrm>
              <a:off x="8255595" y="1667288"/>
              <a:ext cx="516749" cy="516749"/>
            </a:xfrm>
            <a:prstGeom prst="rect">
              <a:avLst/>
            </a:prstGeom>
          </p:spPr>
        </p:pic>
      </p:grpSp>
      <p:grpSp>
        <p:nvGrpSpPr>
          <p:cNvPr id="29" name="Group 28">
            <a:extLst>
              <a:ext uri="{FF2B5EF4-FFF2-40B4-BE49-F238E27FC236}">
                <a16:creationId xmlns:a16="http://schemas.microsoft.com/office/drawing/2014/main" id="{6D4ACB8D-60E7-4E93-AD04-F286FCCC2D43}"/>
              </a:ext>
            </a:extLst>
          </p:cNvPr>
          <p:cNvGrpSpPr/>
          <p:nvPr/>
        </p:nvGrpSpPr>
        <p:grpSpPr>
          <a:xfrm>
            <a:off x="8121724" y="3246745"/>
            <a:ext cx="3515543" cy="861774"/>
            <a:chOff x="8121724" y="3094294"/>
            <a:chExt cx="3515543" cy="861774"/>
          </a:xfrm>
        </p:grpSpPr>
        <p:pic>
          <p:nvPicPr>
            <p:cNvPr id="103" name="CustomIcon">
              <a:extLst>
                <a:ext uri="{FF2B5EF4-FFF2-40B4-BE49-F238E27FC236}">
                  <a16:creationId xmlns:a16="http://schemas.microsoft.com/office/drawing/2014/main" id="{2E0091B8-9288-4C35-A0AC-89C8357E55F5}"/>
                </a:ext>
              </a:extLst>
            </p:cNvPr>
            <p:cNvPicPr>
              <a:picLocks/>
            </p:cNvPicPr>
            <p:nvPr>
              <p:custDataLst>
                <p:tags r:id="rId7"/>
              </p:custDataLst>
            </p:nvPr>
          </p:nvPicPr>
          <p:blipFill>
            <a:blip r:embed="rId19">
              <a:extLst>
                <a:ext uri="{96DAC541-7B7A-43D3-8B79-37D633B846F1}">
                  <asvg:svgBlip xmlns:asvg="http://schemas.microsoft.com/office/drawing/2016/SVG/main" r:embed="rId20"/>
                </a:ext>
              </a:extLst>
            </a:blip>
            <a:stretch>
              <a:fillRect/>
            </a:stretch>
          </p:blipFill>
          <p:spPr>
            <a:xfrm>
              <a:off x="8280224" y="3312441"/>
              <a:ext cx="387208" cy="387208"/>
            </a:xfrm>
            <a:prstGeom prst="rect">
              <a:avLst/>
            </a:prstGeom>
          </p:spPr>
        </p:pic>
        <p:sp>
          <p:nvSpPr>
            <p:cNvPr id="114" name="TextBox 113">
              <a:extLst>
                <a:ext uri="{FF2B5EF4-FFF2-40B4-BE49-F238E27FC236}">
                  <a16:creationId xmlns:a16="http://schemas.microsoft.com/office/drawing/2014/main" id="{E247FE8E-34E7-4EA0-8944-6066759DF742}"/>
                </a:ext>
              </a:extLst>
            </p:cNvPr>
            <p:cNvSpPr txBox="1">
              <a:spLocks/>
            </p:cNvSpPr>
            <p:nvPr/>
          </p:nvSpPr>
          <p:spPr>
            <a:xfrm>
              <a:off x="8839200" y="3094294"/>
              <a:ext cx="2798067" cy="861774"/>
            </a:xfrm>
            <a:prstGeom prst="rect">
              <a:avLst/>
            </a:prstGeom>
          </p:spPr>
          <p:txBody>
            <a:bodyPr wrap="square" lIns="0" tIns="0" rIns="0" bIns="0">
              <a:spAutoFit/>
            </a:bodyPr>
            <a:lstStyle>
              <a:defPPr>
                <a:defRPr lang="en-US"/>
              </a:defPPr>
              <a:lvl1pPr marL="171450" lvl="0" indent="-171450">
                <a:spcAft>
                  <a:spcPts val="400"/>
                </a:spcAft>
                <a:buClr>
                  <a:schemeClr val="tx1"/>
                </a:buClr>
                <a:buFont typeface="Wingdings" pitchFamily="2" charset="2"/>
                <a:buChar char="§"/>
                <a:defRPr sz="1200" b="1" kern="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400"/>
                </a:spcAft>
                <a:buClr>
                  <a:srgbClr val="000000"/>
                </a:buClr>
                <a:buSzTx/>
                <a:buFont typeface="Wingdings" pitchFamily="2" charset="2"/>
                <a:buNone/>
                <a:tabLst/>
                <a:defRPr/>
              </a:pPr>
              <a:r>
                <a:rPr kumimoji="0" lang="en-US" sz="1400" b="1" i="0" u="none" strike="noStrike" kern="0" cap="none" spc="0" normalizeH="0" baseline="0" noProof="0" dirty="0">
                  <a:ln>
                    <a:noFill/>
                  </a:ln>
                  <a:solidFill>
                    <a:srgbClr val="1E22AA"/>
                  </a:solidFill>
                  <a:effectLst/>
                  <a:uLnTx/>
                  <a:uFillTx/>
                  <a:latin typeface="Century Gothic"/>
                  <a:ea typeface="+mn-ea"/>
                  <a:cs typeface="Arial" panose="020B0604020202020204" pitchFamily="34" charset="0"/>
                </a:rPr>
                <a:t>Social networking</a:t>
              </a:r>
              <a:br>
                <a:rPr kumimoji="0" lang="en-US" sz="1400" b="1" i="0" u="none" strike="noStrike" kern="0" cap="none" spc="0" normalizeH="0" baseline="0" noProof="0" dirty="0">
                  <a:ln>
                    <a:noFill/>
                  </a:ln>
                  <a:solidFill>
                    <a:srgbClr val="1E22AA"/>
                  </a:solidFill>
                  <a:effectLst/>
                  <a:uLnTx/>
                  <a:uFillTx/>
                  <a:latin typeface="Century Gothic"/>
                  <a:ea typeface="+mn-ea"/>
                  <a:cs typeface="Arial" panose="020B0604020202020204" pitchFamily="34" charset="0"/>
                </a:rPr>
              </a:br>
              <a:r>
                <a:rPr kumimoji="0" lang="en-US" sz="1400" b="0" i="0" u="none" strike="noStrike" kern="0" cap="none" spc="0" normalizeH="0" baseline="0" noProof="0" dirty="0">
                  <a:ln>
                    <a:noFill/>
                  </a:ln>
                  <a:solidFill>
                    <a:srgbClr val="000000"/>
                  </a:solidFill>
                  <a:effectLst/>
                  <a:uLnTx/>
                  <a:uFillTx/>
                  <a:latin typeface="Century Gothic"/>
                  <a:ea typeface="+mn-ea"/>
                  <a:cs typeface="Arial" panose="020B0604020202020204" pitchFamily="34" charset="0"/>
                </a:rPr>
                <a:t>HIMSS operates globally, linking thousands of global leaders, stakeholders and influences</a:t>
              </a:r>
            </a:p>
          </p:txBody>
        </p:sp>
        <p:pic>
          <p:nvPicPr>
            <p:cNvPr id="116" name="Picture Placeholder 6">
              <a:extLst>
                <a:ext uri="{FF2B5EF4-FFF2-40B4-BE49-F238E27FC236}">
                  <a16:creationId xmlns:a16="http://schemas.microsoft.com/office/drawing/2014/main" id="{6D343411-143A-4BB6-8F35-C606ADE813DB}"/>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rot="5400000">
              <a:off x="8122095" y="3093923"/>
              <a:ext cx="519014" cy="519756"/>
            </a:xfrm>
            <a:prstGeom prst="ellipse">
              <a:avLst/>
            </a:prstGeom>
            <a:noFill/>
            <a:ln>
              <a:noFill/>
            </a:ln>
          </p:spPr>
        </p:pic>
      </p:grpSp>
      <p:grpSp>
        <p:nvGrpSpPr>
          <p:cNvPr id="28" name="Group 27">
            <a:extLst>
              <a:ext uri="{FF2B5EF4-FFF2-40B4-BE49-F238E27FC236}">
                <a16:creationId xmlns:a16="http://schemas.microsoft.com/office/drawing/2014/main" id="{CB7B27EF-D213-46FD-BBA4-232D6CBF863D}"/>
              </a:ext>
            </a:extLst>
          </p:cNvPr>
          <p:cNvGrpSpPr/>
          <p:nvPr/>
        </p:nvGrpSpPr>
        <p:grpSpPr>
          <a:xfrm>
            <a:off x="8121724" y="4544381"/>
            <a:ext cx="3515543" cy="1292662"/>
            <a:chOff x="8121724" y="4362249"/>
            <a:chExt cx="3515543" cy="1292662"/>
          </a:xfrm>
        </p:grpSpPr>
        <p:pic>
          <p:nvPicPr>
            <p:cNvPr id="86" name="CustomIcon">
              <a:extLst>
                <a:ext uri="{FF2B5EF4-FFF2-40B4-BE49-F238E27FC236}">
                  <a16:creationId xmlns:a16="http://schemas.microsoft.com/office/drawing/2014/main" id="{BAA2E386-63A9-48DA-8CD4-2D9095AE7F54}"/>
                </a:ext>
              </a:extLst>
            </p:cNvPr>
            <p:cNvPicPr>
              <a:picLocks/>
            </p:cNvPicPr>
            <p:nvPr>
              <p:custDataLst>
                <p:tags r:id="rId6"/>
              </p:custDataLst>
            </p:nvPr>
          </p:nvPicPr>
          <p:blipFill>
            <a:blip r:embed="rId21">
              <a:extLst>
                <a:ext uri="{96DAC541-7B7A-43D3-8B79-37D633B846F1}">
                  <asvg:svgBlip xmlns:asvg="http://schemas.microsoft.com/office/drawing/2016/SVG/main" r:embed="rId22"/>
                </a:ext>
              </a:extLst>
            </a:blip>
            <a:stretch>
              <a:fillRect/>
            </a:stretch>
          </p:blipFill>
          <p:spPr>
            <a:xfrm>
              <a:off x="8280224" y="4580396"/>
              <a:ext cx="387208" cy="387208"/>
            </a:xfrm>
            <a:prstGeom prst="rect">
              <a:avLst/>
            </a:prstGeom>
          </p:spPr>
        </p:pic>
        <p:sp>
          <p:nvSpPr>
            <p:cNvPr id="119" name="TextBox 118">
              <a:extLst>
                <a:ext uri="{FF2B5EF4-FFF2-40B4-BE49-F238E27FC236}">
                  <a16:creationId xmlns:a16="http://schemas.microsoft.com/office/drawing/2014/main" id="{D6C0E8CA-0C4C-4DC7-A6CB-6B44CA2749C4}"/>
                </a:ext>
              </a:extLst>
            </p:cNvPr>
            <p:cNvSpPr txBox="1">
              <a:spLocks/>
            </p:cNvSpPr>
            <p:nvPr/>
          </p:nvSpPr>
          <p:spPr>
            <a:xfrm>
              <a:off x="8839200" y="4362249"/>
              <a:ext cx="2798067" cy="1292662"/>
            </a:xfrm>
            <a:prstGeom prst="rect">
              <a:avLst/>
            </a:prstGeom>
          </p:spPr>
          <p:txBody>
            <a:bodyPr wrap="square" lIns="0" tIns="0" rIns="0" bIns="0">
              <a:spAutoFit/>
            </a:bodyPr>
            <a:lstStyle>
              <a:defPPr>
                <a:defRPr lang="en-US"/>
              </a:defPPr>
              <a:lvl1pPr marL="171450" lvl="0" indent="-171450">
                <a:spcAft>
                  <a:spcPts val="400"/>
                </a:spcAft>
                <a:buClr>
                  <a:schemeClr val="tx1"/>
                </a:buClr>
                <a:buFont typeface="Wingdings" pitchFamily="2" charset="2"/>
                <a:buChar char="§"/>
                <a:defRPr sz="1200" b="1" kern="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400"/>
                </a:spcAft>
                <a:buClr>
                  <a:srgbClr val="000000"/>
                </a:buClr>
                <a:buSzTx/>
                <a:buFont typeface="Wingdings" pitchFamily="2" charset="2"/>
                <a:buNone/>
                <a:tabLst/>
                <a:defRPr/>
              </a:pPr>
              <a:r>
                <a:rPr kumimoji="0" lang="en-US" sz="1400" b="1" i="0" u="none" strike="noStrike" kern="0" cap="none" spc="0" normalizeH="0" baseline="0" noProof="0" dirty="0">
                  <a:ln>
                    <a:noFill/>
                  </a:ln>
                  <a:solidFill>
                    <a:srgbClr val="1E22AA"/>
                  </a:solidFill>
                  <a:effectLst/>
                  <a:uLnTx/>
                  <a:uFillTx/>
                  <a:latin typeface="Century Gothic"/>
                  <a:ea typeface="+mn-ea"/>
                  <a:cs typeface="Arial" panose="020B0604020202020204" pitchFamily="34" charset="0"/>
                </a:rPr>
                <a:t>Personal development</a:t>
              </a:r>
              <a:br>
                <a:rPr kumimoji="0" lang="en-US" sz="1400" b="1" i="0" u="none" strike="noStrike" kern="0" cap="none" spc="0" normalizeH="0" baseline="0" noProof="0" dirty="0">
                  <a:ln>
                    <a:noFill/>
                  </a:ln>
                  <a:solidFill>
                    <a:srgbClr val="1E22AA"/>
                  </a:solidFill>
                  <a:effectLst/>
                  <a:uLnTx/>
                  <a:uFillTx/>
                  <a:latin typeface="Century Gothic"/>
                  <a:ea typeface="+mn-ea"/>
                  <a:cs typeface="Arial" panose="020B0604020202020204" pitchFamily="34" charset="0"/>
                </a:rPr>
              </a:br>
              <a:r>
                <a:rPr kumimoji="0" lang="en-US" sz="1400" b="0" i="0" u="none" strike="noStrike" kern="0" cap="none" spc="0" normalizeH="0" baseline="0" noProof="0" dirty="0">
                  <a:ln>
                    <a:noFill/>
                  </a:ln>
                  <a:solidFill>
                    <a:srgbClr val="000000"/>
                  </a:solidFill>
                  <a:effectLst/>
                  <a:uLnTx/>
                  <a:uFillTx/>
                  <a:latin typeface="Century Gothic"/>
                  <a:ea typeface="+mn-ea"/>
                  <a:cs typeface="Arial" panose="020B0604020202020204" pitchFamily="34" charset="0"/>
                </a:rPr>
                <a:t>HIMSS empowers its members to continuously learn and advance their careers through online course offerings and certifications</a:t>
              </a:r>
            </a:p>
          </p:txBody>
        </p:sp>
        <p:pic>
          <p:nvPicPr>
            <p:cNvPr id="120" name="Picture Placeholder 6">
              <a:extLst>
                <a:ext uri="{FF2B5EF4-FFF2-40B4-BE49-F238E27FC236}">
                  <a16:creationId xmlns:a16="http://schemas.microsoft.com/office/drawing/2014/main" id="{609B0FD6-34F0-4DAF-B2AC-9839992FE0B6}"/>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rot="5400000">
              <a:off x="8122095" y="4361878"/>
              <a:ext cx="519014" cy="519756"/>
            </a:xfrm>
            <a:prstGeom prst="ellipse">
              <a:avLst/>
            </a:prstGeom>
            <a:noFill/>
            <a:ln>
              <a:noFill/>
            </a:ln>
          </p:spPr>
        </p:pic>
      </p:grpSp>
    </p:spTree>
    <p:extLst>
      <p:ext uri="{BB962C8B-B14F-4D97-AF65-F5344CB8AC3E}">
        <p14:creationId xmlns:p14="http://schemas.microsoft.com/office/powerpoint/2010/main" val="88146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12534" y="4329360"/>
            <a:ext cx="5889865" cy="646331"/>
          </a:xfrm>
          <a:prstGeom prst="rect">
            <a:avLst/>
          </a:prstGeom>
          <a:noFill/>
        </p:spPr>
        <p:txBody>
          <a:bodyPr wrap="square" rtlCol="0">
            <a:spAutoFit/>
          </a:bodyPr>
          <a:lstStyle/>
          <a:p>
            <a:r>
              <a:rPr lang="en-US" sz="3600" dirty="0">
                <a:solidFill>
                  <a:srgbClr val="3CD5AF"/>
                </a:solidFill>
                <a:latin typeface="+mj-lt"/>
              </a:rPr>
              <a:t>ABOUT HEALTHBOX</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9</a:t>
            </a:fld>
            <a:endParaRPr lang="en-US" dirty="0"/>
          </a:p>
        </p:txBody>
      </p:sp>
    </p:spTree>
    <p:extLst>
      <p:ext uri="{BB962C8B-B14F-4D97-AF65-F5344CB8AC3E}">
        <p14:creationId xmlns:p14="http://schemas.microsoft.com/office/powerpoint/2010/main" val="6962491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CustomIcon"/>
</p:tagLst>
</file>

<file path=ppt/tags/tag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xml><?xml version="1.0" encoding="utf-8"?>
<p:tagLst xmlns:a="http://schemas.openxmlformats.org/drawingml/2006/main" xmlns:r="http://schemas.openxmlformats.org/officeDocument/2006/relationships" xmlns:p="http://schemas.openxmlformats.org/presentationml/2006/main">
  <p:tag name="SHAPENAME" val="5. Sourc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I5rKhTolAQMpir_gevXHiQ"/>
</p:tagLst>
</file>

<file path=ppt/tags/tag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8.xml><?xml version="1.0" encoding="utf-8"?>
<p:tagLst xmlns:a="http://schemas.openxmlformats.org/drawingml/2006/main" xmlns:r="http://schemas.openxmlformats.org/officeDocument/2006/relationships" xmlns:p="http://schemas.openxmlformats.org/presentationml/2006/main">
  <p:tag name="NAME" val="CustomIcon"/>
</p:tagLst>
</file>

<file path=ppt/tags/tag9.xml><?xml version="1.0" encoding="utf-8"?>
<p:tagLst xmlns:a="http://schemas.openxmlformats.org/drawingml/2006/main" xmlns:r="http://schemas.openxmlformats.org/officeDocument/2006/relationships" xmlns:p="http://schemas.openxmlformats.org/presentationml/2006/main">
  <p:tag name="NAME" val="CustomIcon"/>
</p:tagLst>
</file>

<file path=ppt/theme/theme1.xml><?xml version="1.0" encoding="utf-8"?>
<a:theme xmlns:a="http://schemas.openxmlformats.org/drawingml/2006/main"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48002</TotalTime>
  <Words>2746</Words>
  <Application>Microsoft Macintosh PowerPoint</Application>
  <PresentationFormat>Widescreen</PresentationFormat>
  <Paragraphs>297</Paragraphs>
  <Slides>31</Slides>
  <Notes>24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1" baseType="lpstr">
      <vt:lpstr>Arial</vt:lpstr>
      <vt:lpstr>Calibri</vt:lpstr>
      <vt:lpstr>Century Gothic</vt:lpstr>
      <vt:lpstr>Georgia</vt:lpstr>
      <vt:lpstr>Prometo</vt:lpstr>
      <vt:lpstr>Prometo Medium</vt:lpstr>
      <vt:lpstr>Segoe UI</vt:lpstr>
      <vt:lpstr>Wingdings</vt:lpstr>
      <vt:lpstr>Ravi Powerpoint Template</vt:lpstr>
      <vt:lpstr>think-cell Slide</vt:lpstr>
      <vt:lpstr>PowerPoint Presentation</vt:lpstr>
      <vt:lpstr>PowerPoint Presentation</vt:lpstr>
      <vt:lpstr>PowerPoint Presentation</vt:lpstr>
      <vt:lpstr>PowerPoint Presentation</vt:lpstr>
      <vt:lpstr>Worldwide War to Worldwide Pandemic</vt:lpstr>
      <vt:lpstr>PowerPoint Presentation</vt:lpstr>
      <vt:lpstr>PowerPoint Presentation</vt:lpstr>
      <vt:lpstr>HIMSS brings together thousands of members to serve the greater good </vt:lpstr>
      <vt:lpstr>PowerPoint Presentation</vt:lpstr>
      <vt:lpstr>About Healthbox</vt:lpstr>
      <vt:lpstr>PowerPoint Presentation</vt:lpstr>
      <vt:lpstr>Healthbox predictions during the pandemic</vt:lpstr>
      <vt:lpstr>Healthbox predictions after the pandemic</vt:lpstr>
      <vt:lpstr>PowerPoint Presentation</vt:lpstr>
      <vt:lpstr>Where did healthcare fail during the pandemic?</vt:lpstr>
      <vt:lpstr>Where did we fail? </vt:lpstr>
      <vt:lpstr>Where did healthcare succeed during the pandemic?</vt:lpstr>
      <vt:lpstr>Where did we succeed? </vt:lpstr>
      <vt:lpstr>What did we learn?</vt:lpstr>
      <vt:lpstr>PowerPoint Presentation</vt:lpstr>
      <vt:lpstr>PowerPoint Presentation</vt:lpstr>
      <vt:lpstr>PowerPoint Presentation</vt:lpstr>
      <vt:lpstr>PowerPoint Presentation</vt:lpstr>
      <vt:lpstr>PowerPoint Presentation</vt:lpstr>
      <vt:lpstr>PowerPoint Presentation</vt:lpstr>
      <vt:lpstr>In partnership with </vt:lpstr>
      <vt:lpstr>We’re not far off from expectations</vt:lpstr>
      <vt:lpstr>What healthcare technology would you most like to see in the future?</vt:lpstr>
      <vt:lpstr>PowerPoint Presentation</vt:lpstr>
      <vt:lpstr>PowerPoint Presentation</vt:lpstr>
      <vt:lpstr>PowerPoint Presentation</vt:lpstr>
    </vt:vector>
  </TitlesOfParts>
  <Company>HIMSS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Villano, Chris</dc:creator>
  <cp:lastModifiedBy>Gernot, Justin</cp:lastModifiedBy>
  <cp:revision>317</cp:revision>
  <dcterms:created xsi:type="dcterms:W3CDTF">2019-10-16T19:16:43Z</dcterms:created>
  <dcterms:modified xsi:type="dcterms:W3CDTF">2020-11-06T13:46:55Z</dcterms:modified>
</cp:coreProperties>
</file>