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omments/comment6.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27"/>
  </p:notesMasterIdLst>
  <p:sldIdLst>
    <p:sldId id="257" r:id="rId5"/>
    <p:sldId id="299" r:id="rId6"/>
    <p:sldId id="261" r:id="rId7"/>
    <p:sldId id="302" r:id="rId8"/>
    <p:sldId id="358" r:id="rId9"/>
    <p:sldId id="347" r:id="rId10"/>
    <p:sldId id="282" r:id="rId11"/>
    <p:sldId id="359" r:id="rId12"/>
    <p:sldId id="355" r:id="rId13"/>
    <p:sldId id="349" r:id="rId14"/>
    <p:sldId id="338" r:id="rId15"/>
    <p:sldId id="342" r:id="rId16"/>
    <p:sldId id="343" r:id="rId17"/>
    <p:sldId id="350" r:id="rId18"/>
    <p:sldId id="351" r:id="rId19"/>
    <p:sldId id="339" r:id="rId20"/>
    <p:sldId id="274" r:id="rId21"/>
    <p:sldId id="353" r:id="rId22"/>
    <p:sldId id="285" r:id="rId23"/>
    <p:sldId id="354" r:id="rId24"/>
    <p:sldId id="275"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98AEDC-A90D-204B-8093-1D019DE6E706}">
          <p14:sldIdLst>
            <p14:sldId id="257"/>
            <p14:sldId id="299"/>
            <p14:sldId id="261"/>
            <p14:sldId id="302"/>
            <p14:sldId id="358"/>
            <p14:sldId id="347"/>
            <p14:sldId id="282"/>
            <p14:sldId id="359"/>
            <p14:sldId id="355"/>
            <p14:sldId id="349"/>
            <p14:sldId id="338"/>
            <p14:sldId id="342"/>
            <p14:sldId id="343"/>
            <p14:sldId id="350"/>
            <p14:sldId id="351"/>
            <p14:sldId id="339"/>
            <p14:sldId id="274"/>
            <p14:sldId id="353"/>
            <p14:sldId id="285"/>
            <p14:sldId id="354"/>
            <p14:sldId id="275"/>
            <p14:sldId id="30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cmAuthor id="2" name="Alison Bechtel" initials="AB" lastIdx="6" clrIdx="1">
    <p:extLst>
      <p:ext uri="{19B8F6BF-5375-455C-9EA6-DF929625EA0E}">
        <p15:presenceInfo xmlns:p15="http://schemas.microsoft.com/office/powerpoint/2012/main" userId="S::abechtel@covermymeds.com::0ff7b8aa-f91d-4540-8ada-6bd9a16b803b" providerId="AD"/>
      </p:ext>
    </p:extLst>
  </p:cmAuthor>
  <p:cmAuthor id="3" name="Jared French" initials="JF" lastIdx="1" clrIdx="2">
    <p:extLst>
      <p:ext uri="{19B8F6BF-5375-455C-9EA6-DF929625EA0E}">
        <p15:presenceInfo xmlns:p15="http://schemas.microsoft.com/office/powerpoint/2012/main" userId="S::jfrench@covermymeds.com::c75cde80-eb2c-4f7f-ab5d-59a8bbfc2965" providerId="AD"/>
      </p:ext>
    </p:extLst>
  </p:cmAuthor>
  <p:cmAuthor id="4" name="Audrey Carson" initials="AC" lastIdx="9" clrIdx="3">
    <p:extLst>
      <p:ext uri="{19B8F6BF-5375-455C-9EA6-DF929625EA0E}">
        <p15:presenceInfo xmlns:p15="http://schemas.microsoft.com/office/powerpoint/2012/main" userId="S::acarson@covermymeds.com::0b3cc4a3-eacc-4e71-b704-e77d88dce6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E4770-23EE-0C40-ABEA-591944029AB2}" v="21" dt="2020-10-22T20:17:19.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56" autoAdjust="0"/>
    <p:restoredTop sz="81776"/>
  </p:normalViewPr>
  <p:slideViewPr>
    <p:cSldViewPr snapToGrid="0">
      <p:cViewPr varScale="1">
        <p:scale>
          <a:sx n="85" d="100"/>
          <a:sy n="85" d="100"/>
        </p:scale>
        <p:origin x="1800"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60420767716533"/>
          <c:y val="2.578124841404722E-2"/>
          <c:w val="0.63229170767716536"/>
          <c:h val="0.94843750317190556"/>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945-5B4C-87C6-2C5015328B4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2-9870-F342-A318-34708F6E9B18}"/>
              </c:ext>
            </c:extLst>
          </c:dPt>
          <c:cat>
            <c:strRef>
              <c:f>Sheet1!$A$2:$A$3</c:f>
              <c:strCache>
                <c:ptCount val="2"/>
                <c:pt idx="0">
                  <c:v>1st Qtr</c:v>
                </c:pt>
                <c:pt idx="1">
                  <c:v>2nd Qtr</c:v>
                </c:pt>
              </c:strCache>
            </c:strRef>
          </c:cat>
          <c:val>
            <c:numRef>
              <c:f>Sheet1!$B$2:$B$3</c:f>
              <c:numCache>
                <c:formatCode>General</c:formatCode>
                <c:ptCount val="2"/>
                <c:pt idx="0">
                  <c:v>34</c:v>
                </c:pt>
                <c:pt idx="1">
                  <c:v>66</c:v>
                </c:pt>
              </c:numCache>
            </c:numRef>
          </c:val>
          <c:extLst>
            <c:ext xmlns:c16="http://schemas.microsoft.com/office/drawing/2014/chart" uri="{C3380CC4-5D6E-409C-BE32-E72D297353CC}">
              <c16:uniqueId val="{00000000-9870-F342-A318-34708F6E9B1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4" dt="2020-10-25T14:56:46.957" idx="1">
    <p:pos x="5656" y="663"/>
    <p:text/>
    <p:extLst>
      <p:ext uri="{C676402C-5697-4E1C-873F-D02D1690AC5C}">
        <p15:threadingInfo xmlns:p15="http://schemas.microsoft.com/office/powerpoint/2012/main" timeZoneBias="240"/>
      </p:ext>
    </p:extLst>
  </p:cm>
  <p:cm authorId="4" dt="2020-10-25T14:57:08.943" idx="2">
    <p:pos x="10" y="10"/>
    <p:text>"For" here should be "more"</p:text>
    <p:extLst>
      <p:ext uri="{C676402C-5697-4E1C-873F-D02D1690AC5C}">
        <p15:threadingInfo xmlns:p15="http://schemas.microsoft.com/office/powerpoint/2012/main" timeZoneBias="240"/>
      </p:ext>
    </p:extLst>
  </p:cm>
  <p:cm authorId="4" dt="2020-10-25T14:57:23.702" idx="3">
    <p:pos x="5893" y="800"/>
    <p:text>Lowercase "white"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10-26T16:02:00.643" idx="6">
    <p:pos x="10" y="10"/>
    <p:text>Added some notes below, based on IQVIA data, feel free to keep or ditch.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0-10-26T16:04:14.700" idx="7">
    <p:pos x="10" y="10"/>
    <p:text>Added some notes below</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0-10-26T16:22:24.643" idx="9">
    <p:pos x="10" y="10"/>
    <p:text>Added data to talk track.</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0-10-26T16:22:08.381" idx="8">
    <p:pos x="10" y="10"/>
    <p:text>Added info to talk track</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10-18T13:11:52.774" idx="3">
    <p:pos x="10" y="10"/>
    <p:text>Need headshot of Melissa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10/27/20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cine.hsc.wvu.edu/News/Story?headline=wvu-medicine-to-waive-telehealth-co-pays-through-may-3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kff.org/policy-watch/possibilities-and-limits-of-telehealth-for-older-adults-during-the-covid-19-emergency/" TargetMode="External"/><Relationship Id="rId4" Type="http://schemas.openxmlformats.org/officeDocument/2006/relationships/hyperlink" Target="https://theconversation.com/is-telehealth-as-good-as-in-person-care-a-telehealth-researcher-explains-how-to-get-the-most-out-of-remote-health-care-142230"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healthit.gov/curesrule/what-it-means-for-me/patients" TargetMode="External"/><Relationship Id="rId3" Type="http://schemas.openxmlformats.org/officeDocument/2006/relationships/hyperlink" Target="https://www.mckinsey.com/industries/healthcare-systems-and-services/our-insights/telehealth-a-quarter-trillion-dollar-post-covid-19-reality" TargetMode="External"/><Relationship Id="rId7" Type="http://schemas.openxmlformats.org/officeDocument/2006/relationships/hyperlink" Target="https://jamanetwork.com/journals/jamainternalmedicine/article-abstract/2757495"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healthit.gov/sites/default/files/page/2018-03/HINTS-2017-Consumer-Data-Brief-3.21.18.pdf" TargetMode="External"/><Relationship Id="rId5" Type="http://schemas.openxmlformats.org/officeDocument/2006/relationships/hyperlink" Target="https://www.kff.org/coronavirus-policy-watch/health-disparities-symptom-broader-social-economic-inequities/" TargetMode="External"/><Relationship Id="rId4" Type="http://schemas.openxmlformats.org/officeDocument/2006/relationships/hyperlink" Target="https://www.apmresearchlab.org/covid/deaths-by-rac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ff.org/report-section/ehbs-2019-summary-of-findings/" TargetMode="External"/><Relationship Id="rId7" Type="http://schemas.openxmlformats.org/officeDocument/2006/relationships/hyperlink" Target="https://www.kff.org/report-section/kff-health-tracking-poll-may-2020-health-and-economic-impact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thenation.com/article/society/mental-health-insurance-coronavirus/" TargetMode="External"/><Relationship Id="rId5" Type="http://schemas.openxmlformats.org/officeDocument/2006/relationships/hyperlink" Target="https://www.kff.org/coronavirus-covid-19/press-release/as-unemployment-skyrockets-kff-estimates-more-than-20-million-people-losing-job-based-health-coverage-will-become-eligible-for-aca-coverage-through-medicaid-or-marketplace-tax-credits/?mod=article_inline" TargetMode="External"/><Relationship Id="rId4" Type="http://schemas.openxmlformats.org/officeDocument/2006/relationships/hyperlink" Target="https://www.brookings.edu/research/realism-about-reskillin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kff.org/report-section/kff-health-tracking-poll-may-2020-health-and-economic-impact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loomberg.com/news/articles/2019-05-08/nearly-one-in-two-americans-takes-prescription-drugs-survey"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cdc.gov/coronavirus/2019-ncov/community/health-equity/race-ethnicity.html#fn13" TargetMode="External"/><Relationship Id="rId13" Type="http://schemas.openxmlformats.org/officeDocument/2006/relationships/hyperlink" Target="https://www.cdc.gov/coronavirus/2019-ncov/community/health-equity/race-ethnicity.html#fn18" TargetMode="External"/><Relationship Id="rId3" Type="http://schemas.openxmlformats.org/officeDocument/2006/relationships/hyperlink" Target="https://www.cdc.gov/socialdeterminants/index.htm" TargetMode="External"/><Relationship Id="rId7" Type="http://schemas.openxmlformats.org/officeDocument/2006/relationships/hyperlink" Target="https://www.cdc.gov/coronavirus/2019-ncov/community/health-equity/race-ethnicity.html#fn12" TargetMode="External"/><Relationship Id="rId12" Type="http://schemas.openxmlformats.org/officeDocument/2006/relationships/hyperlink" Target="https://www.cdc.gov/coronavirus/2019-ncov/community/health-equity/race-ethnicity.html#fn17"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cdc.gov/coronavirus/2019-ncov/community/health-equity/race-ethnicity.html#fn11" TargetMode="External"/><Relationship Id="rId11" Type="http://schemas.openxmlformats.org/officeDocument/2006/relationships/hyperlink" Target="https://www.cdc.gov/coronavirus/2019-ncov/community/health-equity/race-ethnicity.html#fn16" TargetMode="External"/><Relationship Id="rId5" Type="http://schemas.openxmlformats.org/officeDocument/2006/relationships/hyperlink" Target="https://www.cdc.gov/coronavirus/2019-ncov/community/health-equity/race-ethnicity.html#fn10" TargetMode="External"/><Relationship Id="rId15" Type="http://schemas.openxmlformats.org/officeDocument/2006/relationships/hyperlink" Target="https://www.healthypeople.gov/2020/topics-objectives/topic/social-determinants-of-health" TargetMode="External"/><Relationship Id="rId10" Type="http://schemas.openxmlformats.org/officeDocument/2006/relationships/hyperlink" Target="https://www.cdc.gov/coronavirus/2019-ncov/community/health-equity/race-ethnicity.html#fn15" TargetMode="External"/><Relationship Id="rId4" Type="http://schemas.openxmlformats.org/officeDocument/2006/relationships/hyperlink" Target="https://www.cdc.gov/coronavirus/2019-ncov/community/health-equity/race-ethnicity.html#fn1" TargetMode="External"/><Relationship Id="rId9" Type="http://schemas.openxmlformats.org/officeDocument/2006/relationships/hyperlink" Target="https://www.cdc.gov/coronavirus/2019-ncov/community/health-equity/race-ethnicity.html#fn14" TargetMode="External"/><Relationship Id="rId14" Type="http://schemas.openxmlformats.org/officeDocument/2006/relationships/hyperlink" Target="https://www.cdc.gov/coronavirus/2019-ncov/community/health-equity/race-ethnicity.html#fn1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a:t>
            </a:fld>
            <a:endParaRPr lang="en-US" dirty="0"/>
          </a:p>
        </p:txBody>
      </p:sp>
    </p:spTree>
    <p:extLst>
      <p:ext uri="{BB962C8B-B14F-4D97-AF65-F5344CB8AC3E}">
        <p14:creationId xmlns:p14="http://schemas.microsoft.com/office/powerpoint/2010/main" val="1959023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entury Gothic" panose="020B0502020202020204" pitchFamily="34" charset="0"/>
                <a:ea typeface="+mn-ea"/>
                <a:cs typeface="+mn-cs"/>
              </a:rPr>
              <a:t>While office and institutional in-person visits have started to pick up again, they are still below baseline visit levels. And while telehealth visits have dropped by around 30 percent since their peak earlier this year, they are up by over 50 percent compared to normal baseline levels.</a:t>
            </a:r>
            <a:r>
              <a:rPr lang="en-US" sz="1200" b="0" i="0" kern="1200" baseline="30000" dirty="0">
                <a:solidFill>
                  <a:schemeClr val="tx1"/>
                </a:solidFill>
                <a:effectLst/>
                <a:latin typeface="Century Gothic" panose="020B0502020202020204" pitchFamily="34" charset="0"/>
                <a:ea typeface="+mn-ea"/>
                <a:cs typeface="+mn-cs"/>
              </a:rPr>
              <a:t> </a:t>
            </a:r>
          </a:p>
          <a:p>
            <a:endParaRPr lang="en-US" sz="1200" b="0" i="0" kern="1200" baseline="30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entury Gothic" panose="020B0502020202020204" pitchFamily="34" charset="0"/>
                <a:ea typeface="+mn-ea"/>
                <a:cs typeface="+mn-cs"/>
              </a:rPr>
              <a:t>(Source: https://</a:t>
            </a:r>
            <a:r>
              <a:rPr lang="en-US" sz="1200" b="0" i="0" kern="1200" dirty="0" err="1">
                <a:solidFill>
                  <a:schemeClr val="tx1"/>
                </a:solidFill>
                <a:effectLst/>
                <a:latin typeface="Century Gothic" panose="020B0502020202020204" pitchFamily="34" charset="0"/>
                <a:ea typeface="+mn-ea"/>
                <a:cs typeface="+mn-cs"/>
              </a:rPr>
              <a:t>www.iqvia.com</a:t>
            </a:r>
            <a:r>
              <a:rPr lang="en-US" sz="1200" b="0" i="0" kern="1200" dirty="0">
                <a:solidFill>
                  <a:schemeClr val="tx1"/>
                </a:solidFill>
                <a:effectLst/>
                <a:latin typeface="Century Gothic" panose="020B0502020202020204" pitchFamily="34" charset="0"/>
                <a:ea typeface="+mn-ea"/>
                <a:cs typeface="+mn-cs"/>
              </a:rPr>
              <a:t>/library/white-papers/monitoring-the-impact-of-covid-19-on-the-pharmaceutical-market)</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14</a:t>
            </a:fld>
            <a:endParaRPr lang="en-US" dirty="0"/>
          </a:p>
        </p:txBody>
      </p:sp>
    </p:spTree>
    <p:extLst>
      <p:ext uri="{BB962C8B-B14F-4D97-AF65-F5344CB8AC3E}">
        <p14:creationId xmlns:p14="http://schemas.microsoft.com/office/powerpoint/2010/main" val="386076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Maintaining Service with Added Responsibilities </a:t>
            </a:r>
          </a:p>
          <a:p>
            <a:pPr lvl="2"/>
            <a:r>
              <a:rPr lang="en-US" sz="1400" dirty="0"/>
              <a:t>56% of pharmacists said they expect an increased scope of practice as a result of COVID-19 changes such as acting as testing sites, offering delivery options and keeping up with supply chain pressure</a:t>
            </a:r>
            <a:r>
              <a:rPr lang="en-US" sz="1400" baseline="30000" dirty="0"/>
              <a:t>1</a:t>
            </a:r>
            <a:br>
              <a:rPr lang="en-US" sz="1400" dirty="0"/>
            </a:br>
            <a:endParaRPr lang="en-US" sz="1400" dirty="0"/>
          </a:p>
          <a:p>
            <a:pPr lvl="1"/>
            <a:r>
              <a:rPr lang="en-US" dirty="0"/>
              <a:t>Shifting to Health Hubs</a:t>
            </a:r>
            <a:endParaRPr lang="en-US" sz="1400" dirty="0"/>
          </a:p>
          <a:p>
            <a:pPr lvl="2"/>
            <a:r>
              <a:rPr lang="en-US" sz="1500" dirty="0"/>
              <a:t>Some retail pharmacies are employing nurse practitioners and other medical staff for quick diagnoses and allow pharmacists to practice at the full extent of their license with more patient education involvement  </a:t>
            </a:r>
            <a:br>
              <a:rPr lang="en-US" sz="1400" dirty="0"/>
            </a:br>
            <a:endParaRPr lang="en-US" sz="1400" dirty="0"/>
          </a:p>
          <a:p>
            <a:pPr lvl="1"/>
            <a:r>
              <a:rPr lang="en-US" dirty="0"/>
              <a:t> Leveraging Technology </a:t>
            </a:r>
          </a:p>
          <a:p>
            <a:pPr lvl="2"/>
            <a:r>
              <a:rPr lang="en-US" dirty="0"/>
              <a:t> </a:t>
            </a:r>
            <a:r>
              <a:rPr lang="en-US" sz="1500" dirty="0"/>
              <a:t>In addition to increased workload, pharmacists are also tasked with staying on top of changing benefit requirements and regulations. Technology that is integrated within their pharmacy system software such as electronic prior authorization and drug-switch capabilities are helping pharmacists mitigate access barriers for their patients with real-time data</a:t>
            </a:r>
            <a:endParaRPr lang="en-US" sz="15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15</a:t>
            </a:fld>
            <a:endParaRPr lang="en-US" dirty="0"/>
          </a:p>
        </p:txBody>
      </p:sp>
    </p:spTree>
    <p:extLst>
      <p:ext uri="{BB962C8B-B14F-4D97-AF65-F5344CB8AC3E}">
        <p14:creationId xmlns:p14="http://schemas.microsoft.com/office/powerpoint/2010/main" val="3145549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retail, 90-day fills are still up 7% while 30-day fills are down 12.5%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entury Gothic" panose="020B0502020202020204" pitchFamily="34" charset="0"/>
                <a:ea typeface="+mn-ea"/>
                <a:cs typeface="+mn-cs"/>
              </a:rPr>
              <a:t>(Source: https://</a:t>
            </a:r>
            <a:r>
              <a:rPr lang="en-US" sz="1200" b="0" i="0" kern="1200" dirty="0" err="1">
                <a:solidFill>
                  <a:schemeClr val="tx1"/>
                </a:solidFill>
                <a:effectLst/>
                <a:latin typeface="Century Gothic" panose="020B0502020202020204" pitchFamily="34" charset="0"/>
                <a:ea typeface="+mn-ea"/>
                <a:cs typeface="+mn-cs"/>
              </a:rPr>
              <a:t>www.iqvia.com</a:t>
            </a:r>
            <a:r>
              <a:rPr lang="en-US" sz="1200" b="0" i="0" kern="1200" dirty="0">
                <a:solidFill>
                  <a:schemeClr val="tx1"/>
                </a:solidFill>
                <a:effectLst/>
                <a:latin typeface="Century Gothic" panose="020B0502020202020204" pitchFamily="34" charset="0"/>
                <a:ea typeface="+mn-ea"/>
                <a:cs typeface="+mn-cs"/>
              </a:rPr>
              <a:t>/library/white-papers/monitoring-the-impact-of-covid-19-on-the-pharmaceutical-market)</a:t>
            </a: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17</a:t>
            </a:fld>
            <a:endParaRPr lang="en-US" dirty="0"/>
          </a:p>
        </p:txBody>
      </p:sp>
    </p:spTree>
    <p:extLst>
      <p:ext uri="{BB962C8B-B14F-4D97-AF65-F5344CB8AC3E}">
        <p14:creationId xmlns:p14="http://schemas.microsoft.com/office/powerpoint/2010/main" val="4004097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entury Gothic" panose="020B0502020202020204" pitchFamily="34" charset="0"/>
                <a:ea typeface="+mn-ea"/>
                <a:cs typeface="+mn-cs"/>
              </a:rPr>
              <a:t>In the wake of the pandemic, many workers who previously thought or were told their job couldn’t be done from home, suddenly found it possible. And so followed healthcare. You’ve likely heard anecdotes of friends and family renewing prescriptions, receiving dermatology diagnoses and even engaging in physical therapy without ever reaching for car keys.</a:t>
            </a:r>
          </a:p>
          <a:p>
            <a:r>
              <a:rPr lang="en-US" sz="1200" b="0" i="0" kern="1200" dirty="0">
                <a:solidFill>
                  <a:schemeClr val="tx1"/>
                </a:solidFill>
                <a:effectLst/>
                <a:latin typeface="Century Gothic" panose="020B0502020202020204" pitchFamily="34" charset="0"/>
                <a:ea typeface="+mn-ea"/>
                <a:cs typeface="+mn-cs"/>
              </a:rPr>
              <a:t>The astronomical increase in telehealth appointments — as high as 8,000 percent for some health systems</a:t>
            </a:r>
            <a:r>
              <a:rPr lang="en-US" sz="1200" b="0" i="0" kern="1200" baseline="30000" dirty="0">
                <a:solidFill>
                  <a:schemeClr val="tx1"/>
                </a:solidFill>
                <a:effectLst/>
                <a:latin typeface="Century Gothic" panose="020B0502020202020204" pitchFamily="34" charset="0"/>
                <a:ea typeface="+mn-ea"/>
                <a:cs typeface="+mn-cs"/>
              </a:rPr>
              <a:t>1</a:t>
            </a:r>
            <a:r>
              <a:rPr lang="en-US" sz="1200" b="0" i="0" kern="1200" dirty="0">
                <a:solidFill>
                  <a:schemeClr val="tx1"/>
                </a:solidFill>
                <a:effectLst/>
                <a:latin typeface="Century Gothic" panose="020B0502020202020204" pitchFamily="34" charset="0"/>
                <a:ea typeface="+mn-ea"/>
                <a:cs typeface="+mn-cs"/>
              </a:rPr>
              <a:t> — expedites the triage process and keeps patients out of germ-riddled waiting rooms. It’s no wonder 54 percent of patients surveyed listed this as a keeper for healthcare moving forward.</a:t>
            </a:r>
            <a:r>
              <a:rPr lang="en-US" sz="1200" b="0" i="0" kern="1200" baseline="30000" dirty="0">
                <a:solidFill>
                  <a:schemeClr val="tx1"/>
                </a:solidFill>
                <a:effectLst/>
                <a:latin typeface="Century Gothic" panose="020B0502020202020204" pitchFamily="34" charset="0"/>
                <a:ea typeface="+mn-ea"/>
                <a:cs typeface="+mn-cs"/>
              </a:rPr>
              <a:t>2</a:t>
            </a: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While technology can’t replace all appointments, it’s a no-brainer option, especially for those with chronic conditions requiring multiple follow-up appointments or for an initial assessment of a sudden, non-life-threatening illness or injury.</a:t>
            </a:r>
            <a:r>
              <a:rPr lang="en-US" sz="1200" b="0" i="0" kern="1200" baseline="30000" dirty="0">
                <a:solidFill>
                  <a:schemeClr val="tx1"/>
                </a:solidFill>
                <a:effectLst/>
                <a:latin typeface="Century Gothic" panose="020B0502020202020204" pitchFamily="34" charset="0"/>
                <a:ea typeface="+mn-ea"/>
                <a:cs typeface="+mn-cs"/>
              </a:rPr>
              <a:t>3</a:t>
            </a: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And while not all patients may be comfortable with videoconferencing, telehealth can come in many forms: elderly patients tend to prefer and respond well to telephone conversations, while other patient populations fare better with asynchronous appointments, not unlike a text or email conversation they would have with a friend or colleague.</a:t>
            </a:r>
            <a:r>
              <a:rPr lang="en-US" sz="1200" b="0" i="0" kern="1200" baseline="30000" dirty="0">
                <a:solidFill>
                  <a:schemeClr val="tx1"/>
                </a:solidFill>
                <a:effectLst/>
                <a:latin typeface="Century Gothic" panose="020B0502020202020204" pitchFamily="34" charset="0"/>
                <a:ea typeface="+mn-ea"/>
                <a:cs typeface="+mn-cs"/>
              </a:rPr>
              <a:t>4</a:t>
            </a:r>
            <a:endParaRPr lang="en-US" sz="1200" b="0" i="0" kern="1200" dirty="0">
              <a:solidFill>
                <a:schemeClr val="tx1"/>
              </a:solidFill>
              <a:effectLst/>
              <a:latin typeface="Century Gothic" panose="020B0502020202020204" pitchFamily="34" charset="0"/>
              <a:ea typeface="+mn-ea"/>
              <a:cs typeface="+mn-cs"/>
            </a:endParaRPr>
          </a:p>
          <a:p>
            <a:endParaRPr lang="en-US" dirty="0"/>
          </a:p>
          <a:p>
            <a:r>
              <a:rPr lang="en-US" sz="1200" b="0" i="0" u="none" strike="noStrike" kern="1200" dirty="0">
                <a:solidFill>
                  <a:schemeClr val="tx1"/>
                </a:solidFill>
                <a:effectLst/>
                <a:latin typeface="Century Gothic" panose="020B0502020202020204" pitchFamily="34" charset="0"/>
                <a:ea typeface="+mn-ea"/>
                <a:cs typeface="+mn-cs"/>
                <a:hlinkClick r:id="rId3"/>
              </a:rPr>
              <a:t>WVU Medicine to waive telehealth co-pays through May 31, WVU School of Medicine, 2020</a:t>
            </a: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COVID-19 Patient Survey, </a:t>
            </a:r>
            <a:r>
              <a:rPr lang="en-US" sz="1200" b="0" i="0" kern="1200" dirty="0" err="1">
                <a:solidFill>
                  <a:schemeClr val="tx1"/>
                </a:solidFill>
                <a:effectLst/>
                <a:latin typeface="Century Gothic" panose="020B0502020202020204" pitchFamily="34" charset="0"/>
                <a:ea typeface="+mn-ea"/>
                <a:cs typeface="+mn-cs"/>
              </a:rPr>
              <a:t>CoverMyMeds</a:t>
            </a:r>
            <a:r>
              <a:rPr lang="en-US" sz="1200" b="0" i="0" kern="1200" dirty="0">
                <a:solidFill>
                  <a:schemeClr val="tx1"/>
                </a:solidFill>
                <a:effectLst/>
                <a:latin typeface="Century Gothic" panose="020B0502020202020204" pitchFamily="34" charset="0"/>
                <a:ea typeface="+mn-ea"/>
                <a:cs typeface="+mn-cs"/>
              </a:rPr>
              <a:t>, 2020</a:t>
            </a:r>
          </a:p>
          <a:p>
            <a:r>
              <a:rPr lang="en-US" sz="1200" b="0" i="0" u="none" strike="noStrike" kern="1200" dirty="0">
                <a:solidFill>
                  <a:schemeClr val="tx1"/>
                </a:solidFill>
                <a:effectLst/>
                <a:latin typeface="Century Gothic" panose="020B0502020202020204" pitchFamily="34" charset="0"/>
                <a:ea typeface="+mn-ea"/>
                <a:cs typeface="+mn-cs"/>
                <a:hlinkClick r:id="rId4"/>
              </a:rPr>
              <a:t>Is telehealth as good as in-person care?, The Conversation, 2020</a:t>
            </a:r>
            <a:endParaRPr lang="en-US" sz="1200" b="0" i="0" kern="1200" dirty="0">
              <a:solidFill>
                <a:schemeClr val="tx1"/>
              </a:solidFill>
              <a:effectLst/>
              <a:latin typeface="Century Gothic" panose="020B0502020202020204" pitchFamily="34" charset="0"/>
              <a:ea typeface="+mn-ea"/>
              <a:cs typeface="+mn-cs"/>
            </a:endParaRPr>
          </a:p>
          <a:p>
            <a:r>
              <a:rPr lang="en-US" sz="1200" b="0" i="0" u="none" strike="noStrike" kern="1200" dirty="0">
                <a:solidFill>
                  <a:schemeClr val="tx1"/>
                </a:solidFill>
                <a:effectLst/>
                <a:latin typeface="Century Gothic" panose="020B0502020202020204" pitchFamily="34" charset="0"/>
                <a:ea typeface="+mn-ea"/>
                <a:cs typeface="+mn-cs"/>
                <a:hlinkClick r:id="rId5"/>
              </a:rPr>
              <a:t>Possibilities and Limits of Telehealth for Older Adults During the COVID-19 Emergency, Kaiser Family Foundation, 2020</a:t>
            </a:r>
            <a:endParaRPr lang="en-US" sz="1200" b="0" i="0" kern="1200" dirty="0">
              <a:solidFill>
                <a:schemeClr val="tx1"/>
              </a:solidFill>
              <a:effectLst/>
              <a:latin typeface="Century Gothic" panose="020B0502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18</a:t>
            </a:fld>
            <a:endParaRPr lang="en-US" dirty="0"/>
          </a:p>
        </p:txBody>
      </p:sp>
    </p:spTree>
    <p:extLst>
      <p:ext uri="{BB962C8B-B14F-4D97-AF65-F5344CB8AC3E}">
        <p14:creationId xmlns:p14="http://schemas.microsoft.com/office/powerpoint/2010/main" val="309914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solidFill>
              </a:rPr>
              <a:t>51% of patients said virtual communication with their pharmacy was a telehealth aspect they’d like to see moving forward.</a:t>
            </a:r>
            <a:r>
              <a:rPr lang="en-US" sz="1200" baseline="30000" dirty="0">
                <a:solidFill>
                  <a:schemeClr val="bg2"/>
                </a:solidFill>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solidFill>
                  <a:srgbClr val="F7F7F7">
                    <a:lumMod val="75000"/>
                  </a:srgbClr>
                </a:solidFill>
                <a:latin typeface="Century Gothic" panose="020B0502020202020204" pitchFamily="34" charset="0"/>
              </a:rPr>
              <a:t>2 </a:t>
            </a:r>
            <a:r>
              <a:rPr lang="en-US" sz="1200" dirty="0" err="1">
                <a:solidFill>
                  <a:schemeClr val="bg2">
                    <a:lumMod val="40000"/>
                    <a:lumOff val="60000"/>
                  </a:schemeClr>
                </a:solidFill>
              </a:rPr>
              <a:t>CoverMyMeds</a:t>
            </a:r>
            <a:r>
              <a:rPr lang="en-US" sz="1200" dirty="0">
                <a:solidFill>
                  <a:schemeClr val="bg2">
                    <a:lumMod val="40000"/>
                    <a:lumOff val="60000"/>
                  </a:schemeClr>
                </a:solidFill>
              </a:rPr>
              <a:t> COVID-19 Patient Survey,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40000"/>
                    <a:lumOff val="60000"/>
                  </a:schemeClr>
                </a:solidFill>
              </a:rPr>
              <a:t>In our most recent survey, we found </a:t>
            </a:r>
            <a:r>
              <a:rPr lang="en-US" sz="1200" b="0" i="0" kern="1200" dirty="0">
                <a:solidFill>
                  <a:schemeClr val="tx1"/>
                </a:solidFill>
                <a:effectLst/>
                <a:latin typeface="Century Gothic" panose="020B0502020202020204" pitchFamily="34" charset="0"/>
                <a:ea typeface="+mn-ea"/>
                <a:cs typeface="+mn-cs"/>
              </a:rPr>
              <a:t>72% of patients regularly ask their pharmacist questions about their medications, and 1 in 4 patients said they rely more on their pharmacist to provide information regarding their condition and medication since COVID-19. </a:t>
            </a:r>
            <a:endParaRPr lang="en-US" sz="12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solidFill>
                <a:schemeClr val="bg2"/>
              </a:solidFill>
            </a:endParaRPr>
          </a:p>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19</a:t>
            </a:fld>
            <a:endParaRPr lang="en-US"/>
          </a:p>
        </p:txBody>
      </p:sp>
    </p:spTree>
    <p:extLst>
      <p:ext uri="{BB962C8B-B14F-4D97-AF65-F5344CB8AC3E}">
        <p14:creationId xmlns:p14="http://schemas.microsoft.com/office/powerpoint/2010/main" val="36339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Patients should be able to consider the cash price of their medication, whether they have health insurance or not. Since the beginning of COVID-19, more than one in five patients surveyed said they’ve used a cash price program to help afford medications</a:t>
            </a:r>
            <a:r>
              <a:rPr lang="en-US" dirty="0"/>
              <a:t>.</a:t>
            </a:r>
            <a:r>
              <a:rPr lang="en-US"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solidFill>
                <a:schemeClr val="bg2"/>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30000" dirty="0">
                <a:solidFill>
                  <a:srgbClr val="F7F7F7">
                    <a:lumMod val="75000"/>
                  </a:srgbClr>
                </a:solidFill>
                <a:latin typeface="Century Gothic" panose="020B0502020202020204" pitchFamily="34" charset="0"/>
              </a:rPr>
              <a:t>1 </a:t>
            </a:r>
            <a:r>
              <a:rPr lang="en-US" sz="1200" dirty="0" err="1">
                <a:solidFill>
                  <a:schemeClr val="bg2">
                    <a:lumMod val="40000"/>
                    <a:lumOff val="60000"/>
                  </a:schemeClr>
                </a:solidFill>
              </a:rPr>
              <a:t>CoverMyMeds</a:t>
            </a:r>
            <a:r>
              <a:rPr lang="en-US" sz="1200" dirty="0">
                <a:solidFill>
                  <a:schemeClr val="bg2">
                    <a:lumMod val="40000"/>
                    <a:lumOff val="60000"/>
                  </a:schemeClr>
                </a:solidFill>
              </a:rPr>
              <a:t> COVID-19 Patient Survey,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2"/>
              </a:solidFill>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20</a:t>
            </a:fld>
            <a:endParaRPr lang="en-US" dirty="0"/>
          </a:p>
        </p:txBody>
      </p:sp>
    </p:spTree>
    <p:extLst>
      <p:ext uri="{BB962C8B-B14F-4D97-AF65-F5344CB8AC3E}">
        <p14:creationId xmlns:p14="http://schemas.microsoft.com/office/powerpoint/2010/main" val="2125737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entury Gothic" panose="020B0502020202020204" pitchFamily="34" charset="0"/>
                <a:ea typeface="+mn-ea"/>
                <a:cs typeface="+mn-cs"/>
              </a:rPr>
              <a:t>Telehealth adoption happened quickly, with office staff building the plane as they were flying. But much of the framework has existed for several years: In a 2019 American Well survey of physicians, results showed telehealth adoption increased by 340 percent from 2015 to 2019. With many more now taking the leap into existing technology, it’s time for healthcare information technology to pioneer next steps that best suit provider and patient needs moving 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entury Gothic" panose="020B0502020202020204" pitchFamily="34" charset="0"/>
                <a:ea typeface="+mn-ea"/>
                <a:cs typeface="+mn-cs"/>
              </a:rPr>
              <a:t>EHR interoperability and security- To continue on progress made, the healthcare industry needs more </a:t>
            </a:r>
            <a:r>
              <a:rPr lang="en-US" sz="1200" b="0" i="0" kern="1200" dirty="0" err="1">
                <a:solidFill>
                  <a:schemeClr val="tx1"/>
                </a:solidFill>
                <a:effectLst/>
                <a:latin typeface="Century Gothic" panose="020B0502020202020204" pitchFamily="34" charset="0"/>
                <a:ea typeface="+mn-ea"/>
                <a:cs typeface="+mn-cs"/>
              </a:rPr>
              <a:t>interoperability.</a:t>
            </a:r>
            <a:r>
              <a:rPr lang="en-US" sz="1200" b="0" i="0" u="sng" kern="1200" dirty="0" err="1">
                <a:solidFill>
                  <a:schemeClr val="tx1"/>
                </a:solidFill>
                <a:effectLst/>
                <a:latin typeface="Century Gothic" panose="020B0502020202020204" pitchFamily="34" charset="0"/>
                <a:ea typeface="+mn-ea"/>
                <a:cs typeface="+mn-cs"/>
                <a:hlinkClick r:id="rId3"/>
              </a:rPr>
              <a:t>Telehealth</a:t>
            </a:r>
            <a:r>
              <a:rPr lang="en-US" sz="1200" b="0" i="0" u="sng" kern="1200" dirty="0">
                <a:solidFill>
                  <a:schemeClr val="tx1"/>
                </a:solidFill>
                <a:effectLst/>
                <a:latin typeface="Century Gothic" panose="020B0502020202020204" pitchFamily="34" charset="0"/>
                <a:ea typeface="+mn-ea"/>
                <a:cs typeface="+mn-cs"/>
                <a:hlinkClick r:id="rId3"/>
              </a:rPr>
              <a:t>: A quarter-trillion-dollar post-COVID-19 reality?, McKinsey &amp; Company, 2020</a:t>
            </a:r>
            <a:r>
              <a:rPr lang="en-US" sz="1200" b="0" i="0" kern="1200" dirty="0">
                <a:solidFill>
                  <a:schemeClr val="tx1"/>
                </a:solidFill>
                <a:effectLst/>
                <a:latin typeface="Century Gothic" panose="020B0502020202020204" pitchFamily="34" charset="0"/>
                <a:ea typeface="+mn-ea"/>
                <a:cs typeface="+mn-cs"/>
              </a:rPr>
              <a:t> More than 30 percent of providers surveyed said lack of integration within EHR and privacy concerns were challenges they’ve faced with telemedicine.</a:t>
            </a:r>
            <a:r>
              <a:rPr lang="en-US" sz="1200" b="0" i="0" kern="1200" baseline="30000" dirty="0">
                <a:solidFill>
                  <a:schemeClr val="tx1"/>
                </a:solidFill>
                <a:effectLst/>
                <a:latin typeface="Century Gothic" panose="020B0502020202020204" pitchFamily="34" charset="0"/>
                <a:ea typeface="+mn-ea"/>
                <a:cs typeface="+mn-cs"/>
              </a:rPr>
              <a:t>11</a:t>
            </a:r>
            <a:r>
              <a:rPr lang="en-US" sz="1200" b="0" i="0" kern="1200" dirty="0">
                <a:solidFill>
                  <a:schemeClr val="tx1"/>
                </a:solidFill>
                <a:effectLst/>
                <a:latin typeface="Century Gothic" panose="020B0502020202020204" pitchFamily="34" charset="0"/>
                <a:ea typeface="+mn-ea"/>
                <a:cs typeface="+mn-cs"/>
              </a:rPr>
              <a:t>CoverMyMeds COVID-19 Provider Survey, 2020 Sharing data can be cause for concern, but many healthcare stakeholders have already proven we can efficiently transcend previous barriers to enable patients and providers to connect from afar. The more various health tracking and record systems can connect, the better everyone can meet patients where they are, in their health and in their lifestyles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At one time, patients had to obtain a subpoena if they wanted to view their own medical record.</a:t>
            </a:r>
            <a:r>
              <a:rPr lang="en-US" sz="1200" b="0" i="0" kern="1200" baseline="30000" dirty="0">
                <a:solidFill>
                  <a:schemeClr val="tx1"/>
                </a:solidFill>
                <a:effectLst/>
                <a:latin typeface="Century Gothic" panose="020B0502020202020204" pitchFamily="34" charset="0"/>
                <a:ea typeface="+mn-ea"/>
                <a:cs typeface="+mn-cs"/>
              </a:rPr>
              <a:t>9</a:t>
            </a:r>
            <a:r>
              <a:rPr lang="en-US" sz="1200" b="0" i="0" kern="1200" dirty="0">
                <a:solidFill>
                  <a:schemeClr val="tx1"/>
                </a:solidFill>
                <a:effectLst/>
                <a:latin typeface="Century Gothic" panose="020B0502020202020204" pitchFamily="34" charset="0"/>
                <a:ea typeface="+mn-ea"/>
                <a:cs typeface="+mn-cs"/>
              </a:rPr>
              <a:t>Today, health records access is much easier to obtain for patients. Still, more than half of patients surveyed listed easier access to their own records as one key aspect of healthcare they’d like to see improve moving forward. As of 2017, 52 percent of patients reported they were offered online access to their medical record through their provider or health plan.</a:t>
            </a:r>
            <a:r>
              <a:rPr lang="en-US" sz="1200" b="0" i="0" kern="1200" baseline="30000" dirty="0">
                <a:solidFill>
                  <a:schemeClr val="tx1"/>
                </a:solidFill>
                <a:effectLst/>
                <a:latin typeface="Century Gothic" panose="020B0502020202020204" pitchFamily="34" charset="0"/>
                <a:ea typeface="+mn-ea"/>
                <a:cs typeface="+mn-cs"/>
              </a:rPr>
              <a:t>10</a:t>
            </a:r>
            <a:r>
              <a:rPr lang="en-US" sz="1200" b="0" i="0" kern="1200" dirty="0">
                <a:solidFill>
                  <a:schemeClr val="tx1"/>
                </a:solidFill>
                <a:effectLst/>
                <a:latin typeface="Century Gothic" panose="020B0502020202020204" pitchFamily="34" charset="0"/>
                <a:ea typeface="+mn-ea"/>
                <a:cs typeface="+mn-cs"/>
              </a:rPr>
              <a:t> But only twenty-eight percent actually viewed their record at least once within the year.</a:t>
            </a:r>
            <a:r>
              <a:rPr lang="en-US" sz="1200" b="0" i="0" kern="1200" baseline="30000" dirty="0">
                <a:solidFill>
                  <a:schemeClr val="tx1"/>
                </a:solidFill>
                <a:effectLst/>
                <a:latin typeface="Century Gothic" panose="020B0502020202020204" pitchFamily="34" charset="0"/>
                <a:ea typeface="+mn-ea"/>
                <a:cs typeface="+mn-cs"/>
              </a:rPr>
              <a:t>10</a:t>
            </a: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Patients need easy access to their own health records, especially in a world where health data no longer sits in a stationary file at the family doctor’s office. In fact, at least a quarter of Americans don’t have a primary care provider, and could stand to benefit from nimbler, more patient-facing health records across health systems.</a:t>
            </a:r>
            <a:r>
              <a:rPr lang="en-US" sz="1200" b="0" i="0" kern="1200" baseline="30000" dirty="0">
                <a:solidFill>
                  <a:schemeClr val="tx1"/>
                </a:solidFill>
                <a:effectLst/>
                <a:latin typeface="Century Gothic" panose="020B0502020202020204" pitchFamily="34" charset="0"/>
                <a:ea typeface="+mn-ea"/>
                <a:cs typeface="+mn-cs"/>
              </a:rPr>
              <a:t>10</a:t>
            </a:r>
            <a:endParaRPr lang="en-US" sz="1200" b="0" i="0" kern="1200" dirty="0">
              <a:solidFill>
                <a:schemeClr val="tx1"/>
              </a:solidFill>
              <a:effectLst/>
              <a:latin typeface="Century Gothic" panose="020B0502020202020204" pitchFamily="34" charset="0"/>
              <a:ea typeface="+mn-ea"/>
              <a:cs typeface="+mn-cs"/>
            </a:endParaRPr>
          </a:p>
          <a:p>
            <a:endParaRPr lang="en-US" sz="1200" b="1" i="0" kern="1200" dirty="0">
              <a:solidFill>
                <a:schemeClr val="tx1"/>
              </a:solidFill>
              <a:effectLst/>
              <a:latin typeface="Century Gothic" panose="020B0502020202020204" pitchFamily="34" charset="0"/>
              <a:ea typeface="+mn-ea"/>
              <a:cs typeface="+mn-cs"/>
            </a:endParaRPr>
          </a:p>
          <a:p>
            <a:r>
              <a:rPr lang="en-US" sz="1200" b="1" i="0" kern="1200" dirty="0">
                <a:solidFill>
                  <a:schemeClr val="tx1"/>
                </a:solidFill>
                <a:effectLst/>
                <a:latin typeface="Century Gothic" panose="020B0502020202020204" pitchFamily="34" charset="0"/>
                <a:ea typeface="+mn-ea"/>
                <a:cs typeface="+mn-cs"/>
              </a:rPr>
              <a:t>Providers</a:t>
            </a:r>
            <a:r>
              <a:rPr lang="en-US" sz="1200" b="0" i="0" kern="1200" dirty="0">
                <a:solidFill>
                  <a:schemeClr val="tx1"/>
                </a:solidFill>
                <a:effectLst/>
                <a:latin typeface="Century Gothic" panose="020B0502020202020204" pitchFamily="34" charset="0"/>
                <a:ea typeface="+mn-ea"/>
                <a:cs typeface="+mn-cs"/>
              </a:rPr>
              <a:t> can help with this by updating their EHRs to allow the most current bi-directional data sharing with patients. This can also cut down on administrative work by allowing patients to supply necessary data ahead of time and update in real-time. They can also simply mention online health records: 63 percent of patients who viewed their medical records were encouraged to do so by their providers.</a:t>
            </a:r>
            <a:r>
              <a:rPr lang="en-US" sz="1200" b="0" i="0" kern="1200" baseline="30000" dirty="0">
                <a:solidFill>
                  <a:schemeClr val="tx1"/>
                </a:solidFill>
                <a:effectLst/>
                <a:latin typeface="Century Gothic" panose="020B0502020202020204" pitchFamily="34" charset="0"/>
                <a:ea typeface="+mn-ea"/>
                <a:cs typeface="+mn-cs"/>
              </a:rPr>
              <a:t>10</a:t>
            </a:r>
            <a:endParaRPr lang="en-US" sz="1200" b="0" i="0" kern="1200" dirty="0">
              <a:solidFill>
                <a:schemeClr val="tx1"/>
              </a:solidFill>
              <a:effectLst/>
              <a:latin typeface="Century Gothic" panose="020B0502020202020204" pitchFamily="34" charset="0"/>
              <a:ea typeface="+mn-ea"/>
              <a:cs typeface="+mn-cs"/>
            </a:endParaRPr>
          </a:p>
          <a:p>
            <a:endParaRPr lang="en-US" sz="1200" b="1" i="0" kern="1200" dirty="0">
              <a:solidFill>
                <a:schemeClr val="tx1"/>
              </a:solidFill>
              <a:effectLst/>
              <a:latin typeface="Century Gothic" panose="020B0502020202020204" pitchFamily="34" charset="0"/>
              <a:ea typeface="+mn-ea"/>
              <a:cs typeface="+mn-cs"/>
            </a:endParaRPr>
          </a:p>
          <a:p>
            <a:r>
              <a:rPr lang="en-US" sz="1200" b="1" i="0" kern="1200" dirty="0">
                <a:solidFill>
                  <a:schemeClr val="tx1"/>
                </a:solidFill>
                <a:effectLst/>
                <a:latin typeface="Century Gothic" panose="020B0502020202020204" pitchFamily="34" charset="0"/>
                <a:ea typeface="+mn-ea"/>
                <a:cs typeface="+mn-cs"/>
              </a:rPr>
              <a:t>EHR vendors</a:t>
            </a:r>
            <a:r>
              <a:rPr lang="en-US" sz="1200" b="0" i="0" kern="1200" dirty="0">
                <a:solidFill>
                  <a:schemeClr val="tx1"/>
                </a:solidFill>
                <a:effectLst/>
                <a:latin typeface="Century Gothic" panose="020B0502020202020204" pitchFamily="34" charset="0"/>
                <a:ea typeface="+mn-ea"/>
                <a:cs typeface="+mn-cs"/>
              </a:rPr>
              <a:t> can embrace and promote open application programming interfaces (APIs) for their clients to open the door for more tools and apps. These enhance the patient experience and allow them a greater hand in their healthcare, no matter where they’re receiving care.</a:t>
            </a:r>
          </a:p>
          <a:p>
            <a:r>
              <a:rPr lang="en-US" sz="1200" b="0" i="0" kern="1200" dirty="0">
                <a:solidFill>
                  <a:schemeClr val="tx1"/>
                </a:solidFill>
                <a:effectLst/>
                <a:latin typeface="Century Gothic" panose="020B0502020202020204" pitchFamily="34" charset="0"/>
                <a:ea typeface="+mn-ea"/>
                <a:cs typeface="+mn-cs"/>
              </a:rPr>
              <a:t>The Office of National Coordinator for Health Information Technology (ONC) Cures Act Final Rule passed earlier this year laid the groundwork for future API use and patient data transparency while enabling data privacy and safety.</a:t>
            </a:r>
            <a:r>
              <a:rPr lang="en-US" sz="1200" b="0" i="0" kern="1200" baseline="30000" dirty="0">
                <a:solidFill>
                  <a:schemeClr val="tx1"/>
                </a:solidFill>
                <a:effectLst/>
                <a:latin typeface="Century Gothic" panose="020B0502020202020204" pitchFamily="34" charset="0"/>
                <a:ea typeface="+mn-ea"/>
                <a:cs typeface="+mn-cs"/>
              </a:rPr>
              <a:t>12</a:t>
            </a: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Algorithms for social determinants of health- These social determinants include healthcare disparities due to race and gender bias. Black Americans are 2.3 times more likely to die from COVID-19 than white or Asian Americans.</a:t>
            </a:r>
            <a:r>
              <a:rPr lang="en-US" sz="1200" b="0" i="0" kern="1200" baseline="30000" dirty="0">
                <a:solidFill>
                  <a:schemeClr val="tx1"/>
                </a:solidFill>
                <a:effectLst/>
                <a:latin typeface="Century Gothic" panose="020B0502020202020204" pitchFamily="34" charset="0"/>
                <a:ea typeface="+mn-ea"/>
                <a:cs typeface="+mn-cs"/>
              </a:rPr>
              <a:t>29</a:t>
            </a:r>
            <a:r>
              <a:rPr lang="en-US" sz="1200" b="0" i="0" u="sng" kern="1200" dirty="0">
                <a:solidFill>
                  <a:schemeClr val="tx1"/>
                </a:solidFill>
                <a:effectLst/>
                <a:latin typeface="Century Gothic" panose="020B0502020202020204" pitchFamily="34" charset="0"/>
                <a:ea typeface="+mn-ea"/>
                <a:cs typeface="+mn-cs"/>
                <a:hlinkClick r:id="rId4"/>
              </a:rPr>
              <a:t>The Color of Coronavirus: COVID-19 Deaths by Race and Ethnicity in the U.S., APM Research Lab, 2020</a:t>
            </a:r>
            <a:r>
              <a:rPr lang="en-US" sz="1200" b="0" i="0" kern="1200" dirty="0">
                <a:solidFill>
                  <a:schemeClr val="tx1"/>
                </a:solidFill>
                <a:effectLst/>
                <a:latin typeface="Century Gothic" panose="020B0502020202020204" pitchFamily="34" charset="0"/>
                <a:ea typeface="+mn-ea"/>
                <a:cs typeface="+mn-cs"/>
              </a:rPr>
              <a:t> The COVID-19 numbers are a microcosm of a larger problem: In an analysis of health status measures, including infant mortality, mental health and chronic condition mortality rates, black, Hispanic and Native Americans fared far worse than white Americans.</a:t>
            </a:r>
            <a:r>
              <a:rPr lang="en-US" sz="1200" b="0" i="0" kern="1200" baseline="30000" dirty="0">
                <a:solidFill>
                  <a:schemeClr val="tx1"/>
                </a:solidFill>
                <a:effectLst/>
                <a:latin typeface="Century Gothic" panose="020B0502020202020204" pitchFamily="34" charset="0"/>
                <a:ea typeface="+mn-ea"/>
                <a:cs typeface="+mn-cs"/>
              </a:rPr>
              <a:t>30</a:t>
            </a:r>
            <a:r>
              <a:rPr lang="en-US" sz="1200" b="0" i="0" u="sng" kern="1200" dirty="0">
                <a:solidFill>
                  <a:schemeClr val="tx1"/>
                </a:solidFill>
                <a:effectLst/>
                <a:latin typeface="Century Gothic" panose="020B0502020202020204" pitchFamily="34" charset="0"/>
                <a:ea typeface="+mn-ea"/>
                <a:cs typeface="+mn-cs"/>
                <a:hlinkClick r:id="rId5"/>
              </a:rPr>
              <a:t>Health Disparities are a Symptom of Broader Social and Economic Inequities, Kaiser Family Foundation, 2020</a:t>
            </a: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Certainly, efforts to address these disparities need to extend across industries, but discrimination must even be dismantled within healthcare algorithms.</a:t>
            </a:r>
          </a:p>
          <a:p>
            <a:r>
              <a:rPr lang="en-US" sz="1200" b="0" i="0" kern="1200" dirty="0">
                <a:solidFill>
                  <a:schemeClr val="tx1"/>
                </a:solidFill>
                <a:effectLst/>
                <a:latin typeface="Century Gothic" panose="020B0502020202020204" pitchFamily="34" charset="0"/>
                <a:ea typeface="+mn-ea"/>
                <a:cs typeface="+mn-cs"/>
              </a:rPr>
              <a:t>A study of a widely adopted algorithm used to refer over 200 million patients to complex care programs found that the average black patient was measurably sicker than the average white patient and received $1,800 less in care, annually.</a:t>
            </a:r>
            <a:r>
              <a:rPr lang="en-US" sz="1200" b="0" i="0" kern="1200" baseline="30000" dirty="0">
                <a:solidFill>
                  <a:schemeClr val="tx1"/>
                </a:solidFill>
                <a:effectLst/>
                <a:latin typeface="Century Gothic" panose="020B0502020202020204" pitchFamily="34" charset="0"/>
                <a:ea typeface="+mn-ea"/>
                <a:cs typeface="+mn-cs"/>
              </a:rPr>
              <a:t>31</a:t>
            </a: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r>
              <a:rPr lang="en-US" sz="1200" b="0" i="0" u="none" strike="noStrike" kern="1200" dirty="0">
                <a:solidFill>
                  <a:schemeClr val="tx1"/>
                </a:solidFill>
                <a:effectLst/>
                <a:latin typeface="Century Gothic" panose="020B0502020202020204" pitchFamily="34" charset="0"/>
                <a:ea typeface="+mn-ea"/>
                <a:cs typeface="+mn-cs"/>
                <a:hlinkClick r:id="rId6"/>
              </a:rPr>
              <a:t>Individuals’ use of online medical records and technology for health needs, ONC Data Brief, 2018</a:t>
            </a:r>
            <a:endParaRPr lang="en-US" sz="1200" b="0" i="0" kern="1200" dirty="0">
              <a:solidFill>
                <a:schemeClr val="tx1"/>
              </a:solidFill>
              <a:effectLst/>
              <a:latin typeface="Century Gothic" panose="020B0502020202020204" pitchFamily="34" charset="0"/>
              <a:ea typeface="+mn-ea"/>
              <a:cs typeface="+mn-cs"/>
            </a:endParaRPr>
          </a:p>
          <a:p>
            <a:r>
              <a:rPr lang="en-US" sz="1200" b="0" i="0" u="none" strike="noStrike" kern="1200" dirty="0">
                <a:solidFill>
                  <a:schemeClr val="tx1"/>
                </a:solidFill>
                <a:effectLst/>
                <a:latin typeface="Century Gothic" panose="020B0502020202020204" pitchFamily="34" charset="0"/>
                <a:ea typeface="+mn-ea"/>
                <a:cs typeface="+mn-cs"/>
                <a:hlinkClick r:id="rId7"/>
              </a:rPr>
              <a:t>Characteristics of Americans With Primary Care and Changes Over Time, 2002-2015, JAMA Network, 2019</a:t>
            </a:r>
            <a:endParaRPr lang="en-US" sz="1200" b="0" i="0" kern="1200" dirty="0">
              <a:solidFill>
                <a:schemeClr val="tx1"/>
              </a:solidFill>
              <a:effectLst/>
              <a:latin typeface="Century Gothic" panose="020B0502020202020204" pitchFamily="34" charset="0"/>
              <a:ea typeface="+mn-ea"/>
              <a:cs typeface="+mn-cs"/>
            </a:endParaRPr>
          </a:p>
          <a:p>
            <a:r>
              <a:rPr lang="en-US" sz="1200" b="0" i="0" u="none" strike="noStrike" kern="1200" dirty="0">
                <a:solidFill>
                  <a:schemeClr val="tx1"/>
                </a:solidFill>
                <a:effectLst/>
                <a:latin typeface="Century Gothic" panose="020B0502020202020204" pitchFamily="34" charset="0"/>
                <a:ea typeface="+mn-ea"/>
                <a:cs typeface="+mn-cs"/>
                <a:hlinkClick r:id="rId8"/>
              </a:rPr>
              <a:t>ONC Cures Act Final Rule, Office of the National Coordinator for Health Information Technology, 2020</a:t>
            </a: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21</a:t>
            </a:fld>
            <a:endParaRPr lang="en-US" dirty="0"/>
          </a:p>
        </p:txBody>
      </p:sp>
    </p:spTree>
    <p:extLst>
      <p:ext uri="{BB962C8B-B14F-4D97-AF65-F5344CB8AC3E}">
        <p14:creationId xmlns:p14="http://schemas.microsoft.com/office/powerpoint/2010/main" val="325126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 to COVID-19, 109 million Americans were exposed to the full cost of their medications due to being under or uninsured</a:t>
            </a:r>
          </a:p>
        </p:txBody>
      </p:sp>
      <p:sp>
        <p:nvSpPr>
          <p:cNvPr id="4" name="Slide Number Placeholder 3"/>
          <p:cNvSpPr>
            <a:spLocks noGrp="1"/>
          </p:cNvSpPr>
          <p:nvPr>
            <p:ph type="sldNum" sz="quarter" idx="5"/>
          </p:nvPr>
        </p:nvSpPr>
        <p:spPr/>
        <p:txBody>
          <a:bodyPr/>
          <a:lstStyle/>
          <a:p>
            <a:fld id="{F7DF604D-C3B7-41B7-992A-9AD867AC1F65}" type="slidenum">
              <a:rPr lang="en-US" smtClean="0"/>
              <a:pPr/>
              <a:t>5</a:t>
            </a:fld>
            <a:endParaRPr lang="en-US" dirty="0"/>
          </a:p>
        </p:txBody>
      </p:sp>
    </p:spTree>
    <p:extLst>
      <p:ext uri="{BB962C8B-B14F-4D97-AF65-F5344CB8AC3E}">
        <p14:creationId xmlns:p14="http://schemas.microsoft.com/office/powerpoint/2010/main" val="699925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entury Gothic" panose="020B0502020202020204" pitchFamily="34" charset="0"/>
                <a:ea typeface="+mn-ea"/>
                <a:cs typeface="+mn-cs"/>
              </a:rPr>
              <a:t>Millions of Americans now find themselves facing healthcare insecurity due to lost coverage or an inability to pay for health services on their current income. While some may qualify for continued employer-sponsored coverage under COBRA, the costs are staggering. Those electing to use COBRA to extend their coverage during unemployment become responsible for the full share of employee and employer coverage.</a:t>
            </a:r>
          </a:p>
          <a:p>
            <a:r>
              <a:rPr lang="en-US" sz="1200" b="0" i="0" kern="1200" dirty="0">
                <a:solidFill>
                  <a:schemeClr val="tx1"/>
                </a:solidFill>
                <a:effectLst/>
                <a:latin typeface="Century Gothic" panose="020B0502020202020204" pitchFamily="34" charset="0"/>
                <a:ea typeface="+mn-ea"/>
                <a:cs typeface="+mn-cs"/>
              </a:rPr>
              <a:t>In 2019, the average cost for an individual’s annual coverage under an employer plan was over $7,000, and over 20,000 for family coverage — unattainable for many who are suddenly without income.</a:t>
            </a:r>
            <a:r>
              <a:rPr lang="en-US" sz="1200" b="0" i="0" kern="1200" baseline="30000" dirty="0">
                <a:solidFill>
                  <a:schemeClr val="tx1"/>
                </a:solidFill>
                <a:effectLst/>
                <a:latin typeface="Century Gothic" panose="020B0502020202020204" pitchFamily="34" charset="0"/>
                <a:ea typeface="+mn-ea"/>
                <a:cs typeface="+mn-cs"/>
              </a:rPr>
              <a:t>4</a:t>
            </a:r>
            <a:r>
              <a:rPr lang="en-US" sz="1200" b="0" i="0" u="sng" kern="1200" dirty="0">
                <a:solidFill>
                  <a:schemeClr val="tx1"/>
                </a:solidFill>
                <a:effectLst/>
                <a:latin typeface="Century Gothic" panose="020B0502020202020204" pitchFamily="34" charset="0"/>
                <a:ea typeface="+mn-ea"/>
                <a:cs typeface="+mn-cs"/>
                <a:hlinkClick r:id="rId3"/>
              </a:rPr>
              <a:t>2019 Employer Health Benefits Survey, Kaiser Family Foundation, 2019</a:t>
            </a:r>
            <a:r>
              <a:rPr lang="en-US" sz="1200" b="0" i="0" kern="1200" dirty="0">
                <a:solidFill>
                  <a:schemeClr val="tx1"/>
                </a:solidFill>
                <a:effectLst/>
                <a:latin typeface="Century Gothic" panose="020B0502020202020204" pitchFamily="34" charset="0"/>
                <a:ea typeface="+mn-ea"/>
                <a:cs typeface="+mn-cs"/>
              </a:rPr>
              <a:t> Losing the security of a paycheck and health coverage is unsettling under normal circumstances — it’s especially daunting during a global pandemic.</a:t>
            </a:r>
          </a:p>
          <a:p>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The 53 million Americans who fall into the category of low-wage workers face a particularly harsh reality in the event of a job loss: 45 percent have employer-based health insurance, and 21 percent are uninsured.</a:t>
            </a:r>
            <a:r>
              <a:rPr lang="en-US" sz="1200" b="0" i="0" kern="1200" baseline="30000" dirty="0">
                <a:solidFill>
                  <a:schemeClr val="tx1"/>
                </a:solidFill>
                <a:effectLst/>
                <a:latin typeface="Century Gothic" panose="020B0502020202020204" pitchFamily="34" charset="0"/>
                <a:ea typeface="+mn-ea"/>
                <a:cs typeface="+mn-cs"/>
              </a:rPr>
              <a:t>5</a:t>
            </a:r>
            <a:r>
              <a:rPr lang="en-US" sz="1200" b="0" i="0" u="sng" kern="1200" dirty="0">
                <a:solidFill>
                  <a:schemeClr val="tx1"/>
                </a:solidFill>
                <a:effectLst/>
                <a:latin typeface="Century Gothic" panose="020B0502020202020204" pitchFamily="34" charset="0"/>
                <a:ea typeface="+mn-ea"/>
                <a:cs typeface="+mn-cs"/>
                <a:hlinkClick r:id="rId4"/>
              </a:rPr>
              <a:t>Realism About Reskilling, Brookings, 2019</a:t>
            </a:r>
            <a:r>
              <a:rPr lang="en-US" sz="1200" b="0" i="0" kern="1200" dirty="0">
                <a:solidFill>
                  <a:schemeClr val="tx1"/>
                </a:solidFill>
                <a:effectLst/>
                <a:latin typeface="Century Gothic" panose="020B0502020202020204" pitchFamily="34" charset="0"/>
                <a:ea typeface="+mn-ea"/>
                <a:cs typeface="+mn-cs"/>
              </a:rPr>
              <a:t> Those who remain employed are likely working in environments where they are at high risk of contracting COVID-19, including the 3.5 million Americans who work in the healthcare and social services industries.</a:t>
            </a:r>
          </a:p>
          <a:p>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While Medicaid and Affordable Care Act programs have expanded in many states, 5.7 million Americans won’t qualify.</a:t>
            </a:r>
            <a:r>
              <a:rPr lang="en-US" sz="1200" b="0" i="0" kern="1200" baseline="30000" dirty="0">
                <a:solidFill>
                  <a:schemeClr val="tx1"/>
                </a:solidFill>
                <a:effectLst/>
                <a:latin typeface="Century Gothic" panose="020B0502020202020204" pitchFamily="34" charset="0"/>
                <a:ea typeface="+mn-ea"/>
                <a:cs typeface="+mn-cs"/>
              </a:rPr>
              <a:t>7</a:t>
            </a:r>
            <a:r>
              <a:rPr lang="en-US" sz="1200" b="0" i="0" u="sng" kern="1200" dirty="0">
                <a:solidFill>
                  <a:schemeClr val="tx1"/>
                </a:solidFill>
                <a:effectLst/>
                <a:latin typeface="Century Gothic" panose="020B0502020202020204" pitchFamily="34" charset="0"/>
                <a:ea typeface="+mn-ea"/>
                <a:cs typeface="+mn-cs"/>
                <a:hlinkClick r:id="rId5"/>
              </a:rPr>
              <a:t>As Unemployment Skyrockets, KFF Estimates More than 20 Million People Losing Job-Based Health Coverage Will Become Eligible for ACA Coverage through Medicaid or Marketplace Tax Credits, Kaiser Family Foundation, 2020</a:t>
            </a:r>
            <a:r>
              <a:rPr lang="en-US" sz="1200" b="0" i="0" kern="1200" dirty="0">
                <a:solidFill>
                  <a:schemeClr val="tx1"/>
                </a:solidFill>
                <a:effectLst/>
                <a:latin typeface="Century Gothic" panose="020B0502020202020204" pitchFamily="34" charset="0"/>
                <a:ea typeface="+mn-ea"/>
                <a:cs typeface="+mn-cs"/>
              </a:rPr>
              <a:t> Others are holding out on completing a sea of paperwork in hopes of getting their jobs back or simply accepting the full cost of their medications and healthcare.</a:t>
            </a:r>
            <a:r>
              <a:rPr lang="en-US" sz="1200" b="0" i="0" kern="1200" baseline="30000" dirty="0">
                <a:solidFill>
                  <a:schemeClr val="tx1"/>
                </a:solidFill>
                <a:effectLst/>
                <a:latin typeface="Century Gothic" panose="020B0502020202020204" pitchFamily="34" charset="0"/>
                <a:ea typeface="+mn-ea"/>
                <a:cs typeface="+mn-cs"/>
              </a:rPr>
              <a:t>8</a:t>
            </a:r>
            <a:r>
              <a:rPr lang="en-US" sz="1200" b="0" i="0" u="sng" kern="1200" dirty="0">
                <a:solidFill>
                  <a:schemeClr val="tx1"/>
                </a:solidFill>
                <a:effectLst/>
                <a:latin typeface="Century Gothic" panose="020B0502020202020204" pitchFamily="34" charset="0"/>
                <a:ea typeface="+mn-ea"/>
                <a:cs typeface="+mn-cs"/>
                <a:hlinkClick r:id="rId6"/>
              </a:rPr>
              <a:t>When Losing Your Job Means Losing Your Psychiatric Medication, The Nation, 2020</a:t>
            </a: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One in ten adults has experienced trouble affording prescription medications, health insurance or medical bills since the COVID-19 outbreak began.</a:t>
            </a:r>
            <a:r>
              <a:rPr lang="en-US" sz="1200" b="0" i="0" kern="1200" baseline="30000" dirty="0">
                <a:solidFill>
                  <a:schemeClr val="tx1"/>
                </a:solidFill>
                <a:effectLst/>
                <a:latin typeface="Century Gothic" panose="020B0502020202020204" pitchFamily="34" charset="0"/>
                <a:ea typeface="+mn-ea"/>
                <a:cs typeface="+mn-cs"/>
              </a:rPr>
              <a:t>9</a:t>
            </a:r>
            <a:r>
              <a:rPr lang="en-US" sz="1200" b="0" i="0" u="sng" kern="1200" dirty="0">
                <a:solidFill>
                  <a:schemeClr val="tx1"/>
                </a:solidFill>
                <a:effectLst/>
                <a:latin typeface="Century Gothic" panose="020B0502020202020204" pitchFamily="34" charset="0"/>
                <a:ea typeface="+mn-ea"/>
                <a:cs typeface="+mn-cs"/>
                <a:hlinkClick r:id="rId7"/>
              </a:rPr>
              <a:t>KFF Health Tracking Poll - May 2020, Kaiser Family Foundation, 2020</a:t>
            </a:r>
            <a:r>
              <a:rPr lang="en-US" sz="1200" b="0" i="0" kern="1200" dirty="0">
                <a:solidFill>
                  <a:schemeClr val="tx1"/>
                </a:solidFill>
                <a:effectLst/>
                <a:latin typeface="Century Gothic" panose="020B0502020202020204" pitchFamily="34" charset="0"/>
                <a:ea typeface="+mn-ea"/>
                <a:cs typeface="+mn-cs"/>
              </a:rPr>
              <a:t> And, it’s likely many of these people are on therapy that requires daily prescription medications — like nearly half the U.S. population.</a:t>
            </a:r>
            <a:r>
              <a:rPr lang="en-US" sz="1200" b="0" i="0" kern="1200" baseline="30000" dirty="0">
                <a:solidFill>
                  <a:schemeClr val="tx1"/>
                </a:solidFill>
                <a:effectLst/>
                <a:latin typeface="Century Gothic" panose="020B0502020202020204" pitchFamily="34" charset="0"/>
                <a:ea typeface="+mn-ea"/>
                <a:cs typeface="+mn-cs"/>
              </a:rPr>
              <a:t>10</a:t>
            </a:r>
            <a:endParaRPr lang="en-US" sz="1200" b="0" i="0" kern="1200" dirty="0">
              <a:solidFill>
                <a:schemeClr val="tx1"/>
              </a:solidFill>
              <a:effectLst/>
              <a:latin typeface="Century Gothic" panose="020B0502020202020204" pitchFamily="34" charset="0"/>
              <a:ea typeface="+mn-ea"/>
              <a:cs typeface="+mn-cs"/>
            </a:endParaRPr>
          </a:p>
          <a:p>
            <a:endParaRPr lang="en-US" sz="1200" b="0" i="0" kern="1200" dirty="0">
              <a:solidFill>
                <a:schemeClr val="tx1"/>
              </a:solidFill>
              <a:effectLst/>
              <a:latin typeface="Century Gothic" panose="020B050202020202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6</a:t>
            </a:fld>
            <a:endParaRPr lang="en-US" dirty="0"/>
          </a:p>
        </p:txBody>
      </p:sp>
    </p:spTree>
    <p:extLst>
      <p:ext uri="{BB962C8B-B14F-4D97-AF65-F5344CB8AC3E}">
        <p14:creationId xmlns:p14="http://schemas.microsoft.com/office/powerpoint/2010/main" val="2802850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entury Gothic" panose="020B0502020202020204" pitchFamily="34" charset="0"/>
                <a:ea typeface="+mn-ea"/>
                <a:cs typeface="+mn-cs"/>
              </a:rPr>
              <a:t>One in ten adults has experienced trouble affording prescription medications, health insurance or medical bills since the COVID-19 outbreak began.</a:t>
            </a:r>
            <a:r>
              <a:rPr lang="en-US" sz="1200" b="0" i="0" kern="1200" baseline="30000" dirty="0">
                <a:solidFill>
                  <a:schemeClr val="tx1"/>
                </a:solidFill>
                <a:effectLst/>
                <a:latin typeface="Century Gothic" panose="020B0502020202020204" pitchFamily="34" charset="0"/>
                <a:ea typeface="+mn-ea"/>
                <a:cs typeface="+mn-cs"/>
              </a:rPr>
              <a:t>9</a:t>
            </a:r>
            <a:r>
              <a:rPr lang="en-US" sz="1200" b="0" i="0" u="sng" kern="1200" dirty="0">
                <a:solidFill>
                  <a:schemeClr val="tx1"/>
                </a:solidFill>
                <a:effectLst/>
                <a:latin typeface="Century Gothic" panose="020B0502020202020204" pitchFamily="34" charset="0"/>
                <a:ea typeface="+mn-ea"/>
                <a:cs typeface="+mn-cs"/>
                <a:hlinkClick r:id="rId3"/>
              </a:rPr>
              <a:t>KFF Health Tracking Poll - May 2020, Kaiser Family Foundation, 2020</a:t>
            </a:r>
            <a:r>
              <a:rPr lang="en-US" sz="1200" b="0" i="0" kern="1200" dirty="0">
                <a:solidFill>
                  <a:schemeClr val="tx1"/>
                </a:solidFill>
                <a:effectLst/>
                <a:latin typeface="Century Gothic" panose="020B0502020202020204" pitchFamily="34" charset="0"/>
                <a:ea typeface="+mn-ea"/>
                <a:cs typeface="+mn-cs"/>
              </a:rPr>
              <a:t> And, it’s likely many of these people are on therapy that requires daily prescription medications — like nearly half the U.S. population.</a:t>
            </a:r>
            <a:r>
              <a:rPr lang="en-US" sz="1200" b="0" i="0" kern="1200" baseline="30000" dirty="0">
                <a:solidFill>
                  <a:schemeClr val="tx1"/>
                </a:solidFill>
                <a:effectLst/>
                <a:latin typeface="Century Gothic" panose="020B0502020202020204" pitchFamily="34" charset="0"/>
                <a:ea typeface="+mn-ea"/>
                <a:cs typeface="+mn-cs"/>
              </a:rPr>
              <a:t>10</a:t>
            </a:r>
            <a:r>
              <a:rPr lang="en-US" sz="1200" b="0" i="0" u="sng" kern="1200" dirty="0">
                <a:solidFill>
                  <a:schemeClr val="tx1"/>
                </a:solidFill>
                <a:effectLst/>
                <a:latin typeface="Century Gothic" panose="020B0502020202020204" pitchFamily="34" charset="0"/>
                <a:ea typeface="+mn-ea"/>
                <a:cs typeface="+mn-cs"/>
                <a:hlinkClick r:id="rId4"/>
              </a:rPr>
              <a:t>Nearly One in Two Americans Takes Prescription Drugs: Survey, Bloomberg, 2020</a:t>
            </a:r>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In a survey of nearly 3,000 providers, when asked what medication barriers their patients are experiencing due to COVID-19, 30 percent said their patients are unable to pay for prescriptions.</a:t>
            </a:r>
            <a:r>
              <a:rPr lang="en-US" sz="1200" b="0" i="0" kern="1200" baseline="30000" dirty="0">
                <a:solidFill>
                  <a:schemeClr val="tx1"/>
                </a:solidFill>
                <a:effectLst/>
                <a:latin typeface="Century Gothic" panose="020B0502020202020204" pitchFamily="34" charset="0"/>
                <a:ea typeface="+mn-ea"/>
                <a:cs typeface="+mn-cs"/>
              </a:rPr>
              <a:t>11</a:t>
            </a:r>
            <a:r>
              <a:rPr lang="en-US" sz="1200" b="0" i="0" kern="1200" dirty="0">
                <a:solidFill>
                  <a:schemeClr val="tx1"/>
                </a:solidFill>
                <a:effectLst/>
                <a:latin typeface="Century Gothic" panose="020B0502020202020204" pitchFamily="34" charset="0"/>
                <a:ea typeface="+mn-ea"/>
                <a:cs typeface="+mn-cs"/>
              </a:rPr>
              <a:t>CoverMyMeds COVID-19 Provider Survey, 2020 When it comes to medication, many patients are now looking at changed, reduced or even eliminated access channels. Since the beginning of COVID-19, more than one in five patients surveyed said they’ve used a cash price program to help afford medications.</a:t>
            </a:r>
          </a:p>
          <a:p>
            <a:endParaRPr lang="en-US" dirty="0"/>
          </a:p>
        </p:txBody>
      </p:sp>
      <p:sp>
        <p:nvSpPr>
          <p:cNvPr id="4" name="Slide Number Placeholder 3"/>
          <p:cNvSpPr>
            <a:spLocks noGrp="1"/>
          </p:cNvSpPr>
          <p:nvPr>
            <p:ph type="sldNum" sz="quarter" idx="5"/>
          </p:nvPr>
        </p:nvSpPr>
        <p:spPr/>
        <p:txBody>
          <a:bodyPr/>
          <a:lstStyle/>
          <a:p>
            <a:fld id="{326BED9E-78BD-4C4E-B037-F792E5B37933}" type="slidenum">
              <a:rPr lang="en-US" smtClean="0"/>
              <a:t>7</a:t>
            </a:fld>
            <a:endParaRPr lang="en-US"/>
          </a:p>
        </p:txBody>
      </p:sp>
    </p:spTree>
    <p:extLst>
      <p:ext uri="{BB962C8B-B14F-4D97-AF65-F5344CB8AC3E}">
        <p14:creationId xmlns:p14="http://schemas.microsoft.com/office/powerpoint/2010/main" val="147360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MW: The majority of this content has been pulled from this article by the CDC from July: https://</a:t>
            </a:r>
            <a:r>
              <a:rPr lang="en-US" dirty="0" err="1"/>
              <a:t>www.cdc.gov</a:t>
            </a:r>
            <a:r>
              <a:rPr lang="en-US" dirty="0"/>
              <a:t>/coronavirus/2019-ncov/community/health-equity/race-ethnicity.html#fn1</a:t>
            </a:r>
          </a:p>
          <a:p>
            <a:endParaRPr lang="en-US" dirty="0"/>
          </a:p>
          <a:p>
            <a:r>
              <a:rPr lang="en-US" sz="1200" b="0" i="0" kern="1200" dirty="0">
                <a:solidFill>
                  <a:schemeClr val="tx1"/>
                </a:solidFill>
                <a:effectLst/>
                <a:latin typeface="Century Gothic" panose="020B0502020202020204" pitchFamily="34" charset="0"/>
                <a:ea typeface="+mn-ea"/>
                <a:cs typeface="+mn-cs"/>
              </a:rPr>
              <a:t>Long-standing systemic health and social inequities have put many people from racial and ethnic minority groups at increased risk of getting sick and dying from COVID-19. The term “racial and ethnic minority groups” includes people of color with a wide variety of backgrounds and experiences. But some experiences are common to many people within these groups, and </a:t>
            </a:r>
            <a:r>
              <a:rPr lang="en-US" sz="1200" b="0" i="0" u="sng" kern="1200" dirty="0">
                <a:solidFill>
                  <a:schemeClr val="tx1"/>
                </a:solidFill>
                <a:effectLst/>
                <a:latin typeface="Century Gothic" panose="020B0502020202020204" pitchFamily="34" charset="0"/>
                <a:ea typeface="+mn-ea"/>
                <a:cs typeface="+mn-cs"/>
                <a:hlinkClick r:id="rId3"/>
              </a:rPr>
              <a:t>social determinants of health</a:t>
            </a:r>
            <a:r>
              <a:rPr lang="en-US" sz="1200" b="0" i="0" kern="1200" dirty="0">
                <a:solidFill>
                  <a:schemeClr val="tx1"/>
                </a:solidFill>
                <a:effectLst/>
                <a:latin typeface="Century Gothic" panose="020B0502020202020204" pitchFamily="34" charset="0"/>
                <a:ea typeface="+mn-ea"/>
                <a:cs typeface="+mn-cs"/>
              </a:rPr>
              <a:t> have historically prevented them from having fair opportunities for economic, physical, and emotional health.</a:t>
            </a:r>
            <a:r>
              <a:rPr lang="en-US" sz="1200" b="0" i="0" u="none" strike="noStrike" kern="1200" baseline="30000" dirty="0">
                <a:solidFill>
                  <a:schemeClr val="tx1"/>
                </a:solidFill>
                <a:effectLst/>
                <a:latin typeface="Century Gothic" panose="020B0502020202020204" pitchFamily="34" charset="0"/>
                <a:ea typeface="+mn-ea"/>
                <a:cs typeface="+mn-cs"/>
                <a:hlinkClick r:id="rId4"/>
              </a:rPr>
              <a:t> [1]</a:t>
            </a:r>
            <a:endParaRPr lang="en-US" sz="1200" b="0" i="0" u="none" strike="noStrike" kern="1200" baseline="30000" dirty="0">
              <a:solidFill>
                <a:schemeClr val="tx1"/>
              </a:solidFill>
              <a:effectLst/>
              <a:latin typeface="Century Gothic" panose="020B0502020202020204" pitchFamily="34" charset="0"/>
              <a:ea typeface="+mn-ea"/>
              <a:cs typeface="+mn-cs"/>
            </a:endParaRPr>
          </a:p>
          <a:p>
            <a:endParaRPr lang="en-US" sz="1200" b="0" i="0" u="none" strike="noStrike" kern="1200" baseline="30000" dirty="0">
              <a:solidFill>
                <a:schemeClr val="tx1"/>
              </a:solidFill>
              <a:effectLst/>
              <a:latin typeface="Century Gothic" panose="020B0502020202020204" pitchFamily="34" charset="0"/>
              <a:ea typeface="+mn-ea"/>
              <a:cs typeface="+mn-cs"/>
            </a:endParaRPr>
          </a:p>
          <a:p>
            <a:endParaRPr lang="en-US" sz="1200" b="0" i="0" u="none" strike="noStrike" kern="1200" baseline="30000" dirty="0">
              <a:solidFill>
                <a:schemeClr val="tx1"/>
              </a:solidFill>
              <a:effectLst/>
              <a:latin typeface="Century Gothic" panose="020B0502020202020204" pitchFamily="34" charset="0"/>
              <a:ea typeface="+mn-ea"/>
              <a:cs typeface="+mn-cs"/>
            </a:endParaRPr>
          </a:p>
          <a:p>
            <a:endParaRPr lang="en-US" sz="1200" b="0" i="0" u="none" strike="noStrike" kern="1200" baseline="30000" dirty="0">
              <a:solidFill>
                <a:schemeClr val="tx1"/>
              </a:solidFill>
              <a:effectLst/>
              <a:latin typeface="Century Gothic" panose="020B0502020202020204" pitchFamily="34" charset="0"/>
              <a:ea typeface="+mn-ea"/>
              <a:cs typeface="+mn-cs"/>
            </a:endParaRPr>
          </a:p>
          <a:p>
            <a:endParaRPr lang="en-US" sz="1200" b="0" i="0" u="none" strike="noStrike" kern="1200" baseline="30000" dirty="0">
              <a:solidFill>
                <a:schemeClr val="tx1"/>
              </a:solidFill>
              <a:effectLst/>
              <a:latin typeface="Century Gothic" panose="020B0502020202020204" pitchFamily="34" charset="0"/>
              <a:ea typeface="+mn-ea"/>
              <a:cs typeface="+mn-cs"/>
            </a:endParaRPr>
          </a:p>
          <a:p>
            <a:r>
              <a:rPr lang="en-US" sz="1200" b="1" i="0" kern="1200" dirty="0">
                <a:solidFill>
                  <a:schemeClr val="tx1"/>
                </a:solidFill>
                <a:effectLst/>
                <a:latin typeface="Century Gothic" panose="020B0502020202020204" pitchFamily="34" charset="0"/>
                <a:ea typeface="+mn-ea"/>
                <a:cs typeface="+mn-cs"/>
              </a:rPr>
              <a:t>Healthcare access and utilization</a:t>
            </a:r>
            <a:r>
              <a:rPr lang="en-US" sz="1200" b="0" i="0" kern="1200" dirty="0">
                <a:solidFill>
                  <a:schemeClr val="tx1"/>
                </a:solidFill>
                <a:effectLst/>
                <a:latin typeface="Century Gothic" panose="020B0502020202020204" pitchFamily="34" charset="0"/>
                <a:ea typeface="+mn-ea"/>
                <a:cs typeface="+mn-cs"/>
              </a:rPr>
              <a:t>: People from some racial and ethnic minority groups are more likely to be uninsured than non-Hispanic whites.</a:t>
            </a:r>
            <a:r>
              <a:rPr lang="en-US" sz="1200" b="0" i="0" u="none" strike="noStrike" kern="1200" baseline="30000" dirty="0">
                <a:solidFill>
                  <a:schemeClr val="tx1"/>
                </a:solidFill>
                <a:effectLst/>
                <a:latin typeface="Century Gothic" panose="020B0502020202020204" pitchFamily="34" charset="0"/>
                <a:ea typeface="+mn-ea"/>
                <a:cs typeface="+mn-cs"/>
                <a:hlinkClick r:id="rId5"/>
              </a:rPr>
              <a:t> [10]</a:t>
            </a:r>
            <a:r>
              <a:rPr lang="en-US" sz="1200" b="0" i="0" kern="1200" dirty="0">
                <a:solidFill>
                  <a:schemeClr val="tx1"/>
                </a:solidFill>
                <a:effectLst/>
                <a:latin typeface="Century Gothic" panose="020B0502020202020204" pitchFamily="34" charset="0"/>
                <a:ea typeface="+mn-ea"/>
                <a:cs typeface="+mn-cs"/>
              </a:rPr>
              <a:t> Healthcare access can also be limited for these groups by many other factors, such as lack of transportation, child care, or ability to take time off of work; communication and language barriers; cultural differences between patients and providers; and historical and current discrimination in healthcare systems.</a:t>
            </a:r>
            <a:r>
              <a:rPr lang="en-US" sz="1200" b="0" i="0" u="none" strike="noStrike" kern="1200" baseline="30000" dirty="0">
                <a:solidFill>
                  <a:schemeClr val="tx1"/>
                </a:solidFill>
                <a:effectLst/>
                <a:latin typeface="Century Gothic" panose="020B0502020202020204" pitchFamily="34" charset="0"/>
                <a:ea typeface="+mn-ea"/>
                <a:cs typeface="+mn-cs"/>
                <a:hlinkClick r:id="rId6"/>
              </a:rPr>
              <a:t> [11]</a:t>
            </a:r>
            <a:r>
              <a:rPr lang="en-US" sz="1200" b="0" i="0" kern="1200" dirty="0">
                <a:solidFill>
                  <a:schemeClr val="tx1"/>
                </a:solidFill>
                <a:effectLst/>
                <a:latin typeface="Century Gothic" panose="020B0502020202020204" pitchFamily="34" charset="0"/>
                <a:ea typeface="+mn-ea"/>
                <a:cs typeface="+mn-cs"/>
              </a:rPr>
              <a:t> Some people from racial and ethnic minority groups may hesitate to seek care because they distrust the government and healthcare systems responsible for inequities in treatment</a:t>
            </a:r>
            <a:r>
              <a:rPr lang="en-US" sz="1200" b="0" i="0" u="none" strike="noStrike" kern="1200" baseline="30000" dirty="0">
                <a:solidFill>
                  <a:schemeClr val="tx1"/>
                </a:solidFill>
                <a:effectLst/>
                <a:latin typeface="Century Gothic" panose="020B0502020202020204" pitchFamily="34" charset="0"/>
                <a:ea typeface="+mn-ea"/>
                <a:cs typeface="+mn-cs"/>
                <a:hlinkClick r:id="rId7"/>
              </a:rPr>
              <a:t> [12]</a:t>
            </a:r>
            <a:r>
              <a:rPr lang="en-US" sz="1200" b="0" i="0" kern="1200" dirty="0">
                <a:solidFill>
                  <a:schemeClr val="tx1"/>
                </a:solidFill>
                <a:effectLst/>
                <a:latin typeface="Century Gothic" panose="020B0502020202020204" pitchFamily="34" charset="0"/>
                <a:ea typeface="+mn-ea"/>
                <a:cs typeface="+mn-cs"/>
              </a:rPr>
              <a:t> and historical events such as the Tuskegee Study of Untreated Syphilis in the African American Male and sterilization without people’s permission.</a:t>
            </a:r>
            <a:r>
              <a:rPr lang="en-US" sz="1200" b="0" i="0" u="none" strike="noStrike" kern="1200" baseline="30000" dirty="0">
                <a:solidFill>
                  <a:schemeClr val="tx1"/>
                </a:solidFill>
                <a:effectLst/>
                <a:latin typeface="Century Gothic" panose="020B0502020202020204" pitchFamily="34" charset="0"/>
                <a:ea typeface="+mn-ea"/>
                <a:cs typeface="+mn-cs"/>
                <a:hlinkClick r:id="rId8"/>
              </a:rPr>
              <a:t> [13]</a:t>
            </a:r>
            <a:r>
              <a:rPr lang="en-US" sz="1200" b="0" i="0" u="none" strike="noStrike" kern="1200" baseline="30000" dirty="0">
                <a:solidFill>
                  <a:schemeClr val="tx1"/>
                </a:solidFill>
                <a:effectLst/>
                <a:latin typeface="Century Gothic" panose="020B0502020202020204" pitchFamily="34" charset="0"/>
                <a:ea typeface="+mn-ea"/>
                <a:cs typeface="+mn-cs"/>
              </a:rPr>
              <a:t>,</a:t>
            </a:r>
            <a:r>
              <a:rPr lang="en-US" sz="1200" b="0" i="0" u="none" strike="noStrike" kern="1200" baseline="30000" dirty="0">
                <a:solidFill>
                  <a:schemeClr val="tx1"/>
                </a:solidFill>
                <a:effectLst/>
                <a:latin typeface="Century Gothic" panose="020B0502020202020204" pitchFamily="34" charset="0"/>
                <a:ea typeface="+mn-ea"/>
                <a:cs typeface="+mn-cs"/>
                <a:hlinkClick r:id="rId9"/>
              </a:rPr>
              <a:t> [14]</a:t>
            </a:r>
            <a:r>
              <a:rPr lang="en-US" sz="1200" b="0" i="0" u="none" strike="noStrike" kern="1200" baseline="30000" dirty="0">
                <a:solidFill>
                  <a:schemeClr val="tx1"/>
                </a:solidFill>
                <a:effectLst/>
                <a:latin typeface="Century Gothic" panose="020B0502020202020204" pitchFamily="34" charset="0"/>
                <a:ea typeface="+mn-ea"/>
                <a:cs typeface="+mn-cs"/>
              </a:rPr>
              <a:t>,</a:t>
            </a:r>
            <a:r>
              <a:rPr lang="en-US" sz="1200" b="0" i="0" u="none" strike="noStrike" kern="1200" baseline="30000" dirty="0">
                <a:solidFill>
                  <a:schemeClr val="tx1"/>
                </a:solidFill>
                <a:effectLst/>
                <a:latin typeface="Century Gothic" panose="020B0502020202020204" pitchFamily="34" charset="0"/>
                <a:ea typeface="+mn-ea"/>
                <a:cs typeface="+mn-cs"/>
                <a:hlinkClick r:id="rId10"/>
              </a:rPr>
              <a:t> [15]</a:t>
            </a:r>
            <a:r>
              <a:rPr lang="en-US" sz="1200" b="0" i="0" u="none" strike="noStrike" kern="1200" baseline="30000" dirty="0">
                <a:solidFill>
                  <a:schemeClr val="tx1"/>
                </a:solidFill>
                <a:effectLst/>
                <a:latin typeface="Century Gothic" panose="020B0502020202020204" pitchFamily="34" charset="0"/>
                <a:ea typeface="+mn-ea"/>
                <a:cs typeface="+mn-cs"/>
              </a:rPr>
              <a:t>,</a:t>
            </a:r>
            <a:r>
              <a:rPr lang="en-US" sz="1200" b="0" i="0" u="none" strike="noStrike" kern="1200" baseline="30000" dirty="0">
                <a:solidFill>
                  <a:schemeClr val="tx1"/>
                </a:solidFill>
                <a:effectLst/>
                <a:latin typeface="Century Gothic" panose="020B0502020202020204" pitchFamily="34" charset="0"/>
                <a:ea typeface="+mn-ea"/>
                <a:cs typeface="+mn-cs"/>
                <a:hlinkClick r:id="rId11"/>
              </a:rPr>
              <a:t> [16]</a:t>
            </a:r>
            <a:endParaRPr lang="en-US" sz="1200" b="0" i="0" kern="1200" dirty="0">
              <a:solidFill>
                <a:schemeClr val="tx1"/>
              </a:solidFill>
              <a:effectLst/>
              <a:latin typeface="Century Gothic" panose="020B0502020202020204" pitchFamily="34" charset="0"/>
              <a:ea typeface="+mn-ea"/>
              <a:cs typeface="+mn-cs"/>
            </a:endParaRPr>
          </a:p>
          <a:p>
            <a:r>
              <a:rPr lang="en-US" sz="1200" b="1" i="0" kern="1200" dirty="0">
                <a:solidFill>
                  <a:schemeClr val="tx1"/>
                </a:solidFill>
                <a:effectLst/>
                <a:latin typeface="Century Gothic" panose="020B0502020202020204" pitchFamily="34" charset="0"/>
                <a:ea typeface="+mn-ea"/>
                <a:cs typeface="+mn-cs"/>
              </a:rPr>
              <a:t>Occupation</a:t>
            </a:r>
            <a:r>
              <a:rPr lang="en-US" sz="1200" b="0" i="0" kern="1200" dirty="0">
                <a:solidFill>
                  <a:schemeClr val="tx1"/>
                </a:solidFill>
                <a:effectLst/>
                <a:latin typeface="Century Gothic" panose="020B0502020202020204" pitchFamily="34" charset="0"/>
                <a:ea typeface="+mn-ea"/>
                <a:cs typeface="+mn-cs"/>
              </a:rPr>
              <a:t>: People from some racial and ethnic minority groups are disproportionately represented in essential work settings such as healthcare facilities, farms, factories, grocery stores, and public transportation.</a:t>
            </a:r>
            <a:r>
              <a:rPr lang="en-US" sz="1200" b="0" i="0" u="none" strike="noStrike" kern="1200" baseline="30000" dirty="0">
                <a:solidFill>
                  <a:schemeClr val="tx1"/>
                </a:solidFill>
                <a:effectLst/>
                <a:latin typeface="Century Gothic" panose="020B0502020202020204" pitchFamily="34" charset="0"/>
                <a:ea typeface="+mn-ea"/>
                <a:cs typeface="+mn-cs"/>
                <a:hlinkClick r:id="rId12"/>
              </a:rPr>
              <a:t> [17]</a:t>
            </a:r>
            <a:r>
              <a:rPr lang="en-US" sz="1200" b="0" i="0" kern="1200" dirty="0">
                <a:solidFill>
                  <a:schemeClr val="tx1"/>
                </a:solidFill>
                <a:effectLst/>
                <a:latin typeface="Century Gothic" panose="020B0502020202020204" pitchFamily="34" charset="0"/>
                <a:ea typeface="+mn-ea"/>
                <a:cs typeface="+mn-cs"/>
              </a:rPr>
              <a:t> Some people who work in these settings have more chances to be exposed to the virus that causes COVID-19 due to several factors, such as close contact with the public or other workers, not being able to work from home, and not having paid sick days.</a:t>
            </a:r>
            <a:r>
              <a:rPr lang="en-US" sz="1200" b="0" i="0" u="none" strike="noStrike" kern="1200" baseline="30000" dirty="0">
                <a:solidFill>
                  <a:schemeClr val="tx1"/>
                </a:solidFill>
                <a:effectLst/>
                <a:latin typeface="Century Gothic" panose="020B0502020202020204" pitchFamily="34" charset="0"/>
                <a:ea typeface="+mn-ea"/>
                <a:cs typeface="+mn-cs"/>
                <a:hlinkClick r:id="rId13"/>
              </a:rPr>
              <a:t> [18]</a:t>
            </a:r>
            <a:endParaRPr lang="en-US" sz="1200" b="0" i="0" kern="1200" dirty="0">
              <a:solidFill>
                <a:schemeClr val="tx1"/>
              </a:solidFill>
              <a:effectLst/>
              <a:latin typeface="Century Gothic" panose="020B0502020202020204" pitchFamily="34" charset="0"/>
              <a:ea typeface="+mn-ea"/>
              <a:cs typeface="+mn-cs"/>
            </a:endParaRPr>
          </a:p>
          <a:p>
            <a:r>
              <a:rPr lang="en-US" sz="1200" b="1" i="0" kern="1200" dirty="0">
                <a:solidFill>
                  <a:schemeClr val="tx1"/>
                </a:solidFill>
                <a:effectLst/>
                <a:latin typeface="Century Gothic" panose="020B0502020202020204" pitchFamily="34" charset="0"/>
                <a:ea typeface="+mn-ea"/>
                <a:cs typeface="+mn-cs"/>
              </a:rPr>
              <a:t>Educational, income, and wealth gaps</a:t>
            </a:r>
            <a:r>
              <a:rPr lang="en-US" sz="1200" b="0" i="0" kern="1200" dirty="0">
                <a:solidFill>
                  <a:schemeClr val="tx1"/>
                </a:solidFill>
                <a:effectLst/>
                <a:latin typeface="Century Gothic" panose="020B0502020202020204" pitchFamily="34" charset="0"/>
                <a:ea typeface="+mn-ea"/>
                <a:cs typeface="+mn-cs"/>
              </a:rPr>
              <a:t>: Inequities in access to high-quality education for some racial and ethnic minority groups can lead to lower high school completion rates and barriers to college entrance. This may limit future job options and lead to lower paying or less stable jobs.</a:t>
            </a:r>
            <a:r>
              <a:rPr lang="en-US" sz="1200" b="0" i="0" u="none" strike="noStrike" kern="1200" baseline="30000" dirty="0">
                <a:solidFill>
                  <a:schemeClr val="tx1"/>
                </a:solidFill>
                <a:effectLst/>
                <a:latin typeface="Century Gothic" panose="020B0502020202020204" pitchFamily="34" charset="0"/>
                <a:ea typeface="+mn-ea"/>
                <a:cs typeface="+mn-cs"/>
                <a:hlinkClick r:id="rId14"/>
              </a:rPr>
              <a:t> [19]</a:t>
            </a:r>
            <a:r>
              <a:rPr lang="en-US" sz="1200" b="0" i="0" kern="1200" dirty="0">
                <a:solidFill>
                  <a:schemeClr val="tx1"/>
                </a:solidFill>
                <a:effectLst/>
                <a:latin typeface="Century Gothic" panose="020B0502020202020204" pitchFamily="34" charset="0"/>
                <a:ea typeface="+mn-ea"/>
                <a:cs typeface="+mn-cs"/>
              </a:rPr>
              <a:t> People with limited job options likely have less flexibility to leave jobs that may put them at a higher risk of exposure to the virus that causes COVID-19. People in these situations often cannot afford to miss work, even if they’re sick, because they do not have enough money saved up for essential items like food and other important living needs.</a:t>
            </a:r>
          </a:p>
          <a:p>
            <a:r>
              <a:rPr lang="en-US" sz="1200" b="1" i="0" kern="1200" dirty="0">
                <a:solidFill>
                  <a:schemeClr val="tx1"/>
                </a:solidFill>
                <a:effectLst/>
                <a:latin typeface="Century Gothic" panose="020B0502020202020204" pitchFamily="34" charset="0"/>
                <a:ea typeface="+mn-ea"/>
                <a:cs typeface="+mn-cs"/>
              </a:rPr>
              <a:t>Housing</a:t>
            </a:r>
            <a:r>
              <a:rPr lang="en-US" sz="1200" b="0" i="0" kern="1200" dirty="0">
                <a:solidFill>
                  <a:schemeClr val="tx1"/>
                </a:solidFill>
                <a:effectLst/>
                <a:latin typeface="Century Gothic" panose="020B0502020202020204" pitchFamily="34" charset="0"/>
                <a:ea typeface="+mn-ea"/>
                <a:cs typeface="+mn-cs"/>
              </a:rPr>
              <a:t>: Some people from racial and ethnic minority groups live in crowded conditions that make it more challenging to follow prevention strategies. In some cultures, it is common for family members of many generations to live in one household. In addition, growing and disproportionate unemployment rates for some racial and ethnic minority groups during the COVID-19 pandemic</a:t>
            </a:r>
            <a:r>
              <a:rPr lang="en-US" sz="1200" b="0" i="0" u="none" strike="noStrike" kern="1200" baseline="30000" dirty="0">
                <a:solidFill>
                  <a:schemeClr val="tx1"/>
                </a:solidFill>
                <a:effectLst/>
                <a:latin typeface="Century Gothic" panose="020B0502020202020204" pitchFamily="34" charset="0"/>
                <a:ea typeface="+mn-ea"/>
                <a:cs typeface="+mn-cs"/>
                <a:hlinkClick r:id="rId14"/>
              </a:rPr>
              <a:t>[19]</a:t>
            </a:r>
            <a:r>
              <a:rPr lang="en-US" sz="1200" b="0" i="0" kern="1200" dirty="0">
                <a:solidFill>
                  <a:schemeClr val="tx1"/>
                </a:solidFill>
                <a:effectLst/>
                <a:latin typeface="Century Gothic" panose="020B0502020202020204" pitchFamily="34" charset="0"/>
                <a:ea typeface="+mn-ea"/>
                <a:cs typeface="+mn-cs"/>
              </a:rPr>
              <a:t> may lead to greater risk of eviction and homelessness or sharing of housing.</a:t>
            </a:r>
          </a:p>
          <a:p>
            <a:endParaRPr lang="en-US" sz="1200" b="0" i="0" u="none" strike="noStrike" kern="1200" baseline="30000" dirty="0">
              <a:solidFill>
                <a:schemeClr val="tx1"/>
              </a:solidFill>
              <a:effectLst/>
              <a:latin typeface="Century Gothic" panose="020B0502020202020204" pitchFamily="34" charset="0"/>
              <a:ea typeface="+mn-ea"/>
              <a:cs typeface="+mn-cs"/>
            </a:endParaRPr>
          </a:p>
          <a:p>
            <a:endParaRPr lang="en-US" sz="1200" b="0" i="0" u="none" strike="noStrike" kern="1200" baseline="30000" dirty="0">
              <a:solidFill>
                <a:schemeClr val="tx1"/>
              </a:solidFill>
              <a:effectLst/>
              <a:latin typeface="Century Gothic" panose="020B0502020202020204" pitchFamily="34" charset="0"/>
              <a:ea typeface="+mn-ea"/>
              <a:cs typeface="+mn-cs"/>
            </a:endParaRPr>
          </a:p>
          <a:p>
            <a:endParaRPr lang="en-US" dirty="0"/>
          </a:p>
          <a:p>
            <a:r>
              <a:rPr lang="en-US" sz="1200" b="0" i="0" kern="1200" dirty="0">
                <a:solidFill>
                  <a:schemeClr val="tx1"/>
                </a:solidFill>
                <a:effectLst/>
                <a:latin typeface="Century Gothic" panose="020B0502020202020204" pitchFamily="34" charset="0"/>
                <a:ea typeface="+mn-ea"/>
                <a:cs typeface="+mn-cs"/>
              </a:rPr>
              <a:t>[1] U.S. Department of Health and Human Services. Social Determinants of Health [online]. 2020 [cited 2020 Jun 20]. available from </a:t>
            </a:r>
            <a:r>
              <a:rPr lang="en-US" sz="1200" b="0" i="0" u="sng" kern="1200" dirty="0">
                <a:solidFill>
                  <a:schemeClr val="tx1"/>
                </a:solidFill>
                <a:effectLst/>
                <a:latin typeface="Century Gothic" panose="020B0502020202020204" pitchFamily="34" charset="0"/>
                <a:ea typeface="+mn-ea"/>
                <a:cs typeface="+mn-cs"/>
                <a:hlinkClick r:id="rId15"/>
              </a:rPr>
              <a:t>https://www.healthypeople.gov/2020/topics-objectives/topic/social-determinants-of-health</a:t>
            </a:r>
            <a:r>
              <a:rPr lang="en-US" sz="1200" b="0" i="0" u="none" strike="noStrike" kern="1200" dirty="0">
                <a:solidFill>
                  <a:schemeClr val="tx1"/>
                </a:solidFill>
                <a:effectLst/>
                <a:latin typeface="Century Gothic" panose="020B0502020202020204" pitchFamily="34" charset="0"/>
                <a:ea typeface="+mn-ea"/>
                <a:cs typeface="+mn-cs"/>
                <a:hlinkClick r:id="rId15"/>
              </a:rPr>
              <a:t>external icon</a:t>
            </a:r>
            <a:br>
              <a:rPr lang="en-US" dirty="0"/>
            </a:br>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8</a:t>
            </a:fld>
            <a:endParaRPr lang="en-US" dirty="0"/>
          </a:p>
        </p:txBody>
      </p:sp>
    </p:spTree>
    <p:extLst>
      <p:ext uri="{BB962C8B-B14F-4D97-AF65-F5344CB8AC3E}">
        <p14:creationId xmlns:p14="http://schemas.microsoft.com/office/powerpoint/2010/main" val="4038934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entury Gothic" panose="020B0502020202020204" pitchFamily="34" charset="0"/>
                <a:ea typeface="+mn-ea"/>
                <a:cs typeface="+mn-cs"/>
              </a:rPr>
              <a:t>Offices reduced normal business hours, stopped accepting new patients, combined locations, and began only seeing patients on an as needed basis. </a:t>
            </a:r>
          </a:p>
          <a:p>
            <a:endParaRPr lang="en-US" sz="1200" b="0" i="0" kern="1200" dirty="0">
              <a:solidFill>
                <a:schemeClr val="tx1"/>
              </a:solidFill>
              <a:effectLst/>
              <a:latin typeface="Century Gothic" panose="020B0502020202020204" pitchFamily="34" charset="0"/>
              <a:ea typeface="+mn-ea"/>
              <a:cs typeface="+mn-cs"/>
            </a:endParaRPr>
          </a:p>
          <a:p>
            <a:r>
              <a:rPr lang="en-US" dirty="0"/>
              <a:t>From our most recent patient survey, over the past six months, 50% of patients receive their medication in-person from their local pharmacy, 25% are doing a mix of in-person and mailed, 13% are doing home delivery through local pharmacy and 12% are using a mail-order pharmacy. So 50% of patients are avoiding the local pharmacy at least some of the time - even several months after the start of the pandemic.</a:t>
            </a:r>
          </a:p>
        </p:txBody>
      </p:sp>
      <p:sp>
        <p:nvSpPr>
          <p:cNvPr id="4" name="Slide Number Placeholder 3"/>
          <p:cNvSpPr>
            <a:spLocks noGrp="1"/>
          </p:cNvSpPr>
          <p:nvPr>
            <p:ph type="sldNum" sz="quarter" idx="5"/>
          </p:nvPr>
        </p:nvSpPr>
        <p:spPr/>
        <p:txBody>
          <a:bodyPr/>
          <a:lstStyle/>
          <a:p>
            <a:fld id="{F7DF604D-C3B7-41B7-992A-9AD867AC1F65}" type="slidenum">
              <a:rPr lang="en-US" smtClean="0"/>
              <a:pPr/>
              <a:t>9</a:t>
            </a:fld>
            <a:endParaRPr lang="en-US" dirty="0"/>
          </a:p>
        </p:txBody>
      </p:sp>
    </p:spTree>
    <p:extLst>
      <p:ext uri="{BB962C8B-B14F-4D97-AF65-F5344CB8AC3E}">
        <p14:creationId xmlns:p14="http://schemas.microsoft.com/office/powerpoint/2010/main" val="145750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entury Gothic" panose="020B0502020202020204" pitchFamily="34" charset="0"/>
                <a:ea typeface="+mn-ea"/>
                <a:cs typeface="+mn-cs"/>
              </a:rPr>
              <a:t>When it comes to appointments resulting in prescriptions, telehealth visits are behind office visits. This could be due to fewer labs and diagnostic tests in telehealth appointments and prescribers may be less willing to initiate new therapy remotely. </a:t>
            </a:r>
          </a:p>
          <a:p>
            <a:endParaRPr lang="en-US" sz="1200" b="0" i="0" kern="1200" dirty="0">
              <a:solidFill>
                <a:schemeClr val="tx1"/>
              </a:solidFill>
              <a:effectLst/>
              <a:latin typeface="Century Gothic" panose="020B0502020202020204" pitchFamily="34" charset="0"/>
              <a:ea typeface="+mn-ea"/>
              <a:cs typeface="+mn-cs"/>
            </a:endParaRPr>
          </a:p>
          <a:p>
            <a:r>
              <a:rPr lang="en-US" sz="1200" b="0" i="0" kern="1200" dirty="0">
                <a:solidFill>
                  <a:schemeClr val="tx1"/>
                </a:solidFill>
                <a:effectLst/>
                <a:latin typeface="Century Gothic" panose="020B0502020202020204" pitchFamily="34" charset="0"/>
                <a:ea typeface="+mn-ea"/>
                <a:cs typeface="+mn-cs"/>
              </a:rPr>
              <a:t>Retail and mail areas of the pharmaceutical marketplace are trending stronger than the overall marketplace, likely due to lower oncology drug sales, as many patients were unable to visit the oncologist during pandemic shutdowns.</a:t>
            </a:r>
          </a:p>
          <a:p>
            <a:r>
              <a:rPr lang="en-US" sz="1200" b="0" i="0" kern="1200" dirty="0">
                <a:solidFill>
                  <a:schemeClr val="tx1"/>
                </a:solidFill>
                <a:effectLst/>
                <a:latin typeface="Century Gothic" panose="020B0502020202020204" pitchFamily="34" charset="0"/>
                <a:ea typeface="+mn-ea"/>
                <a:cs typeface="+mn-cs"/>
              </a:rPr>
              <a:t>(Source: https://</a:t>
            </a:r>
            <a:r>
              <a:rPr lang="en-US" sz="1200" b="0" i="0" kern="1200" dirty="0" err="1">
                <a:solidFill>
                  <a:schemeClr val="tx1"/>
                </a:solidFill>
                <a:effectLst/>
                <a:latin typeface="Century Gothic" panose="020B0502020202020204" pitchFamily="34" charset="0"/>
                <a:ea typeface="+mn-ea"/>
                <a:cs typeface="+mn-cs"/>
              </a:rPr>
              <a:t>www.iqvia.com</a:t>
            </a:r>
            <a:r>
              <a:rPr lang="en-US" sz="1200" b="0" i="0" kern="1200" dirty="0">
                <a:solidFill>
                  <a:schemeClr val="tx1"/>
                </a:solidFill>
                <a:effectLst/>
                <a:latin typeface="Century Gothic" panose="020B0502020202020204" pitchFamily="34" charset="0"/>
                <a:ea typeface="+mn-ea"/>
                <a:cs typeface="+mn-cs"/>
              </a:rPr>
              <a:t>/library/white-papers/monitoring-the-impact-of-covid-19-on-the-pharmaceutical-market)</a:t>
            </a:r>
          </a:p>
          <a:p>
            <a:br>
              <a:rPr lang="en-US" dirty="0"/>
            </a:br>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10</a:t>
            </a:fld>
            <a:endParaRPr lang="en-US" dirty="0"/>
          </a:p>
        </p:txBody>
      </p:sp>
    </p:spTree>
    <p:extLst>
      <p:ext uri="{BB962C8B-B14F-4D97-AF65-F5344CB8AC3E}">
        <p14:creationId xmlns:p14="http://schemas.microsoft.com/office/powerpoint/2010/main" val="92197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Virtual Interfaces</a:t>
            </a:r>
          </a:p>
          <a:p>
            <a:pPr lvl="2"/>
            <a:r>
              <a:rPr lang="en-US" sz="1400" dirty="0"/>
              <a:t>including telehealth platforms and prescription drug comparison apps, also allow patients to quite literally take scheduling, pharmacy selection and record management into their own hands, without the pressure of on-the-spot decision making. When asked what patients found helpful about telehealth services, the most-listed response was convenience</a:t>
            </a:r>
            <a:r>
              <a:rPr lang="en-US" sz="1400" baseline="30000" dirty="0"/>
              <a:t>1</a:t>
            </a:r>
            <a:br>
              <a:rPr lang="en-US" sz="1400" dirty="0"/>
            </a:br>
            <a:endParaRPr lang="en-US" sz="1400" dirty="0"/>
          </a:p>
          <a:p>
            <a:pPr lvl="2"/>
            <a:r>
              <a:rPr lang="en-US" sz="1800" dirty="0"/>
              <a:t>Price Transparency and Affordability Options </a:t>
            </a:r>
          </a:p>
          <a:p>
            <a:pPr lvl="3"/>
            <a:r>
              <a:rPr lang="en-US" dirty="0"/>
              <a:t>The preference for patients to act as consumers of their own healthcare has been on the rise and COVID-19 has accelerated the amount of patients looking for the best way to afford their medications by investigating savings and options on their own</a:t>
            </a:r>
            <a:r>
              <a:rPr lang="en-US" baseline="30000" dirty="0"/>
              <a:t>2</a:t>
            </a:r>
          </a:p>
          <a:p>
            <a:pPr lvl="3"/>
            <a:endParaRPr lang="en-US" baseline="30000" dirty="0">
              <a:solidFill>
                <a:schemeClr val="tx1"/>
              </a:solidFill>
            </a:endParaRPr>
          </a:p>
          <a:p>
            <a:pPr lvl="3"/>
            <a:endParaRPr lang="en-US" baseline="30000" dirty="0">
              <a:solidFill>
                <a:schemeClr val="tx1"/>
              </a:solidFill>
            </a:endParaRPr>
          </a:p>
          <a:p>
            <a:pPr lvl="3"/>
            <a:endParaRPr lang="en-US" baseline="30000" dirty="0">
              <a:solidFill>
                <a:schemeClr val="tx1"/>
              </a:solidFill>
            </a:endParaRPr>
          </a:p>
          <a:p>
            <a:pPr>
              <a:defRPr/>
            </a:pPr>
            <a:r>
              <a:rPr lang="en-US" sz="1000" baseline="30000" dirty="0">
                <a:solidFill>
                  <a:srgbClr val="F7F7F7">
                    <a:lumMod val="75000"/>
                  </a:srgbClr>
                </a:solidFill>
                <a:latin typeface="Century Gothic" panose="020B0502020202020204" pitchFamily="34" charset="0"/>
              </a:rPr>
              <a:t>1 </a:t>
            </a:r>
            <a:r>
              <a:rPr lang="en-US" sz="1000" dirty="0" err="1">
                <a:solidFill>
                  <a:schemeClr val="bg2">
                    <a:lumMod val="40000"/>
                    <a:lumOff val="60000"/>
                  </a:schemeClr>
                </a:solidFill>
              </a:rPr>
              <a:t>CoverMyMeds</a:t>
            </a:r>
            <a:r>
              <a:rPr lang="en-US" sz="1000" dirty="0">
                <a:solidFill>
                  <a:schemeClr val="bg2">
                    <a:lumMod val="40000"/>
                    <a:lumOff val="60000"/>
                  </a:schemeClr>
                </a:solidFill>
              </a:rPr>
              <a:t> COVID-19 Patient Survey, 2020 </a:t>
            </a:r>
          </a:p>
          <a:p>
            <a:pPr>
              <a:defRPr/>
            </a:pPr>
            <a:r>
              <a:rPr lang="en-US" sz="1000" baseline="30000" dirty="0">
                <a:solidFill>
                  <a:schemeClr val="bg2">
                    <a:lumMod val="40000"/>
                    <a:lumOff val="60000"/>
                  </a:schemeClr>
                </a:solidFill>
              </a:rPr>
              <a:t>2 </a:t>
            </a:r>
            <a:r>
              <a:rPr lang="en-US" sz="1000" dirty="0">
                <a:solidFill>
                  <a:schemeClr val="bg2">
                    <a:lumMod val="40000"/>
                    <a:lumOff val="60000"/>
                  </a:schemeClr>
                </a:solidFill>
              </a:rPr>
              <a:t>Telehealth to Experience Massive Growth with COVID-19 Pandemic, Says Frost &amp; Sullivan, PR Newswire, 2020</a:t>
            </a:r>
          </a:p>
          <a:p>
            <a:pPr lvl="3"/>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12</a:t>
            </a:fld>
            <a:endParaRPr lang="en-US" dirty="0"/>
          </a:p>
        </p:txBody>
      </p:sp>
    </p:spTree>
    <p:extLst>
      <p:ext uri="{BB962C8B-B14F-4D97-AF65-F5344CB8AC3E}">
        <p14:creationId xmlns:p14="http://schemas.microsoft.com/office/powerpoint/2010/main" val="2342129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New Responsibilities and Dynamics </a:t>
            </a:r>
          </a:p>
          <a:p>
            <a:pPr lvl="2"/>
            <a:r>
              <a:rPr lang="en-US" sz="1400" dirty="0"/>
              <a:t>When the COVID-19 pandemic hit the U.S., the provider space scattered in several directions. Some went to the frontline to help treat COVID-19 patients, others to work remotely as offices shut down and some to continue their original standards of treatment in a completely new landscape</a:t>
            </a:r>
            <a:br>
              <a:rPr lang="en-US" sz="1400" dirty="0"/>
            </a:br>
            <a:endParaRPr lang="en-US" sz="1400" dirty="0"/>
          </a:p>
          <a:p>
            <a:pPr lvl="1"/>
            <a:r>
              <a:rPr lang="en-US" dirty="0"/>
              <a:t>Remote Communication </a:t>
            </a:r>
            <a:endParaRPr lang="en-US" sz="1400" dirty="0"/>
          </a:p>
          <a:p>
            <a:pPr lvl="2"/>
            <a:r>
              <a:rPr lang="en-US" sz="1400" dirty="0"/>
              <a:t>85% of provider say they’ve started telemedicine since the pandemic</a:t>
            </a:r>
            <a:r>
              <a:rPr lang="en-US" sz="1400" baseline="30000" dirty="0"/>
              <a:t>1</a:t>
            </a:r>
            <a:r>
              <a:rPr lang="en-US" sz="1400" dirty="0"/>
              <a:t>. Although providers likely have mixed feelings on telehealth, the ability to offer it is extending a lifeline to their patients in a time where they’re feeling isolated and likely need it the most</a:t>
            </a:r>
            <a:br>
              <a:rPr lang="en-US" sz="1400" dirty="0"/>
            </a:br>
            <a:endParaRPr lang="en-US" sz="1400" dirty="0"/>
          </a:p>
          <a:p>
            <a:pPr lvl="1"/>
            <a:r>
              <a:rPr lang="en-US" dirty="0"/>
              <a:t> Leveraging Technology </a:t>
            </a:r>
          </a:p>
          <a:p>
            <a:pPr lvl="2"/>
            <a:r>
              <a:rPr lang="en-US" sz="1400" dirty="0"/>
              <a:t>As providers newly adopt or lean on existing telehealth functions more heavily, easily accessing the patient’s benefit information, health records and pharmacy information is critical. Seamlessly navigating these can be a challenge but there are some tools, such as real-time benefit check solutions for the EHR that can help ease the burden</a:t>
            </a:r>
            <a:endParaRPr lang="en-US" sz="14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13</a:t>
            </a:fld>
            <a:endParaRPr lang="en-US" dirty="0"/>
          </a:p>
        </p:txBody>
      </p:sp>
    </p:spTree>
    <p:extLst>
      <p:ext uri="{BB962C8B-B14F-4D97-AF65-F5344CB8AC3E}">
        <p14:creationId xmlns:p14="http://schemas.microsoft.com/office/powerpoint/2010/main" val="79516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2165916"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6444961"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a:extLst>
              <a:ext uri="{FF2B5EF4-FFF2-40B4-BE49-F238E27FC236}">
                <a16:creationId xmlns:a16="http://schemas.microsoft.com/office/drawing/2014/main" id="{3252CB28-CF32-EA48-A5B8-585E706AB9E0}"/>
              </a:ext>
            </a:extLst>
          </p:cNvPr>
          <p:cNvSpPr txBox="1">
            <a:spLocks/>
          </p:cNvSpPr>
          <p:nvPr userDrawn="1"/>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72669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9" name="Picture 8">
            <a:extLst>
              <a:ext uri="{FF2B5EF4-FFF2-40B4-BE49-F238E27FC236}">
                <a16:creationId xmlns:a16="http://schemas.microsoft.com/office/drawing/2014/main" id="{D043250B-E6A3-A54B-84AE-ABFA068031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239263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736930"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a:extLst>
              <a:ext uri="{FF2B5EF4-FFF2-40B4-BE49-F238E27FC236}">
                <a16:creationId xmlns:a16="http://schemas.microsoft.com/office/drawing/2014/main" id="{3252CB28-CF32-EA48-A5B8-585E706AB9E0}"/>
              </a:ext>
            </a:extLst>
          </p:cNvPr>
          <p:cNvSpPr txBox="1">
            <a:spLocks/>
          </p:cNvSpPr>
          <p:nvPr userDrawn="1"/>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1439080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2" name="Picture 11">
            <a:extLst>
              <a:ext uri="{FF2B5EF4-FFF2-40B4-BE49-F238E27FC236}">
                <a16:creationId xmlns:a16="http://schemas.microsoft.com/office/drawing/2014/main" id="{C22D6C4E-AA96-0642-A75F-1E81BAB7D6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8346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a:extLst>
              <a:ext uri="{FF2B5EF4-FFF2-40B4-BE49-F238E27FC236}">
                <a16:creationId xmlns:a16="http://schemas.microsoft.com/office/drawing/2014/main" id="{8EA5C0C6-93B5-2741-BD9A-4E1D40250D6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117060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5" name="Picture 4">
            <a:extLst>
              <a:ext uri="{FF2B5EF4-FFF2-40B4-BE49-F238E27FC236}">
                <a16:creationId xmlns:a16="http://schemas.microsoft.com/office/drawing/2014/main" id="{937FCD6F-50B1-5246-BB8D-34F8507E90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70877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14">
            <a:extLst>
              <a:ext uri="{FF2B5EF4-FFF2-40B4-BE49-F238E27FC236}">
                <a16:creationId xmlns:a16="http://schemas.microsoft.com/office/drawing/2014/main" id="{5CAC0041-1D48-F841-85AE-5E39298477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1909083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0" name="Picture 9">
            <a:extLst>
              <a:ext uri="{FF2B5EF4-FFF2-40B4-BE49-F238E27FC236}">
                <a16:creationId xmlns:a16="http://schemas.microsoft.com/office/drawing/2014/main" id="{D191E9B4-8DED-D549-B0C0-0F3187C038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638030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4" name="Rectangle 3">
            <a:extLst>
              <a:ext uri="{FF2B5EF4-FFF2-40B4-BE49-F238E27FC236}">
                <a16:creationId xmlns:a16="http://schemas.microsoft.com/office/drawing/2014/main" id="{3BD26AAE-1113-4B4E-915B-C360D35D8537}"/>
              </a:ext>
            </a:extLst>
          </p:cNvPr>
          <p:cNvSpPr/>
          <p:nvPr userDrawn="1"/>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135582"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5284" y="1633719"/>
            <a:ext cx="2064897" cy="4209756"/>
          </a:xfrm>
          <a:prstGeom prst="rect">
            <a:avLst/>
          </a:prstGeom>
        </p:spPr>
      </p:pic>
      <p:sp>
        <p:nvSpPr>
          <p:cNvPr id="8" name="Picture Placeholder 4"/>
          <p:cNvSpPr>
            <a:spLocks noGrp="1"/>
          </p:cNvSpPr>
          <p:nvPr>
            <p:ph type="pic" sz="quarter" idx="14"/>
          </p:nvPr>
        </p:nvSpPr>
        <p:spPr>
          <a:xfrm>
            <a:off x="5989782"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8633" y="465318"/>
            <a:ext cx="2915798" cy="5944509"/>
          </a:xfrm>
          <a:prstGeom prst="rect">
            <a:avLst/>
          </a:prstGeom>
        </p:spPr>
      </p:pic>
      <p:sp>
        <p:nvSpPr>
          <p:cNvPr id="8" name="Picture Placeholder 4"/>
          <p:cNvSpPr>
            <a:spLocks noGrp="1"/>
          </p:cNvSpPr>
          <p:nvPr>
            <p:ph type="pic" sz="quarter" idx="14"/>
          </p:nvPr>
        </p:nvSpPr>
        <p:spPr>
          <a:xfrm>
            <a:off x="52122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80570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2334529"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8523" y="-7716539"/>
            <a:ext cx="2935516" cy="22532368"/>
          </a:xfrm>
          <a:prstGeom prst="rect">
            <a:avLst/>
          </a:prstGeom>
        </p:spPr>
      </p:pic>
      <p:sp>
        <p:nvSpPr>
          <p:cNvPr id="11" name="Picture Placeholder 4"/>
          <p:cNvSpPr>
            <a:spLocks noGrp="1"/>
          </p:cNvSpPr>
          <p:nvPr>
            <p:ph type="pic" sz="quarter" idx="14"/>
          </p:nvPr>
        </p:nvSpPr>
        <p:spPr>
          <a:xfrm>
            <a:off x="5445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hasCustomPrompt="1"/>
          </p:nvPr>
        </p:nvSpPr>
        <p:spPr>
          <a:xfrm>
            <a:off x="854699" y="1162796"/>
            <a:ext cx="9833429" cy="1028700"/>
          </a:xfrm>
        </p:spPr>
        <p:txBody>
          <a:bodyPr/>
          <a:lstStyle>
            <a:lvl1pPr>
              <a:defRPr>
                <a:latin typeface="Prometo Medium" panose="020B0704030203060203" pitchFamily="34" charset="0"/>
              </a:defRPr>
            </a:lvl1pPr>
          </a:lstStyle>
          <a:p>
            <a:r>
              <a:rPr lang="en-US" dirty="0"/>
              <a:t>COVID-19’s Impact on Medication Access</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0315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E39BD8-EBC9-E547-93BB-4BEF1C26E50A}"/>
              </a:ext>
            </a:extLst>
          </p:cNvPr>
          <p:cNvPicPr>
            <a:picLocks noChangeAspect="1"/>
          </p:cNvPicPr>
          <p:nvPr userDrawn="1"/>
        </p:nvPicPr>
        <p:blipFill>
          <a:blip r:embed="rId44" cstate="print">
            <a:extLst>
              <a:ext uri="{28A0092B-C50C-407E-A947-70E740481C1C}">
                <a14:useLocalDpi xmlns:a14="http://schemas.microsoft.com/office/drawing/2010/main" val="0"/>
              </a:ext>
            </a:extLst>
          </a:blip>
          <a:srcRect/>
          <a:stretch/>
        </p:blipFill>
        <p:spPr>
          <a:xfrm>
            <a:off x="331026" y="6249780"/>
            <a:ext cx="4656430" cy="447588"/>
          </a:xfrm>
          <a:prstGeom prst="rect">
            <a:avLst/>
          </a:prstGeom>
        </p:spPr>
      </p:pic>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54699" y="589281"/>
            <a:ext cx="5504537" cy="255846"/>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a:latin typeface="Century Gothic" panose="020B0502020202020204" pitchFamily="34" charset="0"/>
              </a:rPr>
              <a:t>COVID-19’s Impact on Medication Access</a:t>
            </a: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99" r:id="rId1"/>
    <p:sldLayoutId id="2147483698"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89" r:id="rId19"/>
    <p:sldLayoutId id="2147483694" r:id="rId20"/>
    <p:sldLayoutId id="2147483690" r:id="rId21"/>
    <p:sldLayoutId id="2147483696" r:id="rId22"/>
    <p:sldLayoutId id="2147483695" r:id="rId23"/>
    <p:sldLayoutId id="2147483691" r:id="rId24"/>
    <p:sldLayoutId id="2147483692"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7" r:id="rId41"/>
    <p:sldLayoutId id="2147483688" r:id="rId42"/>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4032" userDrawn="1">
          <p15:clr>
            <a:srgbClr val="F26B43"/>
          </p15:clr>
        </p15:guide>
        <p15:guide id="29" pos="7200">
          <p15:clr>
            <a:srgbClr val="F26B43"/>
          </p15:clr>
        </p15:guide>
        <p15:guide id="48" pos="312" userDrawn="1">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comments" Target="../comments/comment3.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omments" Target="../comments/comment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COVID-19’s Impact on </a:t>
            </a:r>
          </a:p>
          <a:p>
            <a:r>
              <a:rPr lang="en-US" sz="6000" dirty="0">
                <a:solidFill>
                  <a:srgbClr val="FFFFFF"/>
                </a:solidFill>
                <a:latin typeface="Prometo Medium" panose="020B0704030203060203" pitchFamily="34" charset="0"/>
              </a:rPr>
              <a:t>Medication Access</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3" name="TextBox 2"/>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Melissa </a:t>
            </a:r>
            <a:r>
              <a:rPr lang="en-US" sz="2000" dirty="0" err="1">
                <a:solidFill>
                  <a:schemeClr val="accent2"/>
                </a:solidFill>
                <a:latin typeface="Prometo Medium" panose="020B0704030203060203" pitchFamily="34" charset="0"/>
              </a:rPr>
              <a:t>Weant</a:t>
            </a:r>
            <a:r>
              <a:rPr lang="en-US" sz="2000" dirty="0">
                <a:solidFill>
                  <a:schemeClr val="accent2"/>
                </a:solidFill>
                <a:latin typeface="Prometo Medium" panose="020B0704030203060203" pitchFamily="34" charset="0"/>
              </a:rPr>
              <a:t>, Ph.D. </a:t>
            </a:r>
          </a:p>
        </p:txBody>
      </p:sp>
      <p:sp>
        <p:nvSpPr>
          <p:cNvPr id="15" name="TextBox 14"/>
          <p:cNvSpPr txBox="1"/>
          <p:nvPr/>
        </p:nvSpPr>
        <p:spPr>
          <a:xfrm>
            <a:off x="810883" y="5179581"/>
            <a:ext cx="3811712" cy="553998"/>
          </a:xfrm>
          <a:prstGeom prst="rect">
            <a:avLst/>
          </a:prstGeom>
          <a:noFill/>
        </p:spPr>
        <p:txBody>
          <a:bodyPr wrap="square" rtlCol="0">
            <a:spAutoFit/>
          </a:bodyPr>
          <a:lstStyle/>
          <a:p>
            <a:r>
              <a:rPr lang="en-US" sz="1500" dirty="0">
                <a:solidFill>
                  <a:schemeClr val="bg1"/>
                </a:solidFill>
              </a:rPr>
              <a:t>Senior Manager, Provider Analytics</a:t>
            </a:r>
          </a:p>
          <a:p>
            <a:r>
              <a:rPr lang="en-US" sz="1500" dirty="0" err="1">
                <a:solidFill>
                  <a:schemeClr val="bg1"/>
                </a:solidFill>
              </a:rPr>
              <a:t>CoverMyMeds</a:t>
            </a:r>
            <a:endParaRPr lang="en-US" sz="1500" dirty="0">
              <a:solidFill>
                <a:schemeClr val="bg1"/>
              </a:solidFill>
            </a:endParaRPr>
          </a:p>
        </p:txBody>
      </p:sp>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7644859" y="1435526"/>
            <a:ext cx="3715658" cy="3589124"/>
          </a:xfrm>
        </p:spPr>
        <p:txBody>
          <a:bodyPr>
            <a:spAutoFit/>
          </a:bodyPr>
          <a:lstStyle/>
          <a:p>
            <a:pPr marL="0" lvl="1" indent="0">
              <a:lnSpc>
                <a:spcPct val="130000"/>
              </a:lnSpc>
              <a:spcBef>
                <a:spcPts val="2500"/>
              </a:spcBef>
              <a:buNone/>
            </a:pPr>
            <a:r>
              <a:rPr lang="en-US" sz="1500" dirty="0"/>
              <a:t>In response to medical offices closing and stay at home orders, many health plans including government-sponsored plans relaxed or waived restrictions for many prescription refills</a:t>
            </a:r>
            <a:r>
              <a:rPr lang="en-US" sz="1500" baseline="30000" dirty="0"/>
              <a:t>1</a:t>
            </a:r>
            <a:endParaRPr lang="en-US" sz="1500" dirty="0"/>
          </a:p>
          <a:p>
            <a:pPr marL="0" lvl="1" indent="0">
              <a:lnSpc>
                <a:spcPct val="130000"/>
              </a:lnSpc>
              <a:spcBef>
                <a:spcPts val="2500"/>
              </a:spcBef>
              <a:buNone/>
            </a:pPr>
            <a:r>
              <a:rPr lang="en-US" sz="1500" dirty="0"/>
              <a:t>However, from January to May there was a </a:t>
            </a:r>
            <a:r>
              <a:rPr lang="en-US" sz="1500" b="1" dirty="0"/>
              <a:t>25% decrease in acute care prescriptions compared to just 3% in chronic care prescriptions</a:t>
            </a:r>
            <a:r>
              <a:rPr lang="en-US" sz="1500" dirty="0"/>
              <a:t>, indicating patients may not be seeking medical care for acute conditions</a:t>
            </a:r>
            <a:r>
              <a:rPr lang="en-US" sz="1500" baseline="30000" dirty="0"/>
              <a:t>2</a:t>
            </a:r>
            <a:endParaRPr lang="en-US" sz="1500" dirty="0"/>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10</a:t>
            </a:fld>
            <a:endParaRPr lang="en-US" dirty="0"/>
          </a:p>
        </p:txBody>
      </p:sp>
      <p:sp>
        <p:nvSpPr>
          <p:cNvPr id="5" name="Rectangle 4">
            <a:extLst>
              <a:ext uri="{FF2B5EF4-FFF2-40B4-BE49-F238E27FC236}">
                <a16:creationId xmlns:a16="http://schemas.microsoft.com/office/drawing/2014/main" id="{A8D8EF30-901D-8C49-882E-4E06D999198B}"/>
              </a:ext>
            </a:extLst>
          </p:cNvPr>
          <p:cNvSpPr/>
          <p:nvPr/>
        </p:nvSpPr>
        <p:spPr>
          <a:xfrm>
            <a:off x="670607" y="5836399"/>
            <a:ext cx="7932879" cy="1015663"/>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 </a:t>
            </a:r>
            <a:r>
              <a:rPr lang="en-US" sz="1000" dirty="0">
                <a:solidFill>
                  <a:schemeClr val="bg2">
                    <a:lumMod val="40000"/>
                    <a:lumOff val="60000"/>
                  </a:schemeClr>
                </a:solidFill>
              </a:rPr>
              <a:t>Prior Authorization Policy Changes Related to COVID-19, American Medical Association, 2020, Kaiser Family Foundation, 2020</a:t>
            </a:r>
          </a:p>
          <a:p>
            <a:pPr>
              <a:defRPr/>
            </a:pPr>
            <a:r>
              <a:rPr lang="en-US" sz="1000" dirty="0">
                <a:solidFill>
                  <a:schemeClr val="bg2">
                    <a:lumMod val="40000"/>
                    <a:lumOff val="60000"/>
                  </a:schemeClr>
                </a:solidFill>
              </a:rPr>
              <a:t> </a:t>
            </a:r>
            <a:r>
              <a:rPr lang="en-US" sz="1000" baseline="30000" dirty="0">
                <a:solidFill>
                  <a:srgbClr val="F7F7F7">
                    <a:lumMod val="75000"/>
                  </a:srgbClr>
                </a:solidFill>
                <a:latin typeface="Century Gothic" panose="020B0502020202020204" pitchFamily="34" charset="0"/>
              </a:rPr>
              <a:t>2 </a:t>
            </a:r>
            <a:r>
              <a:rPr lang="en-US" sz="1000" dirty="0">
                <a:solidFill>
                  <a:schemeClr val="bg2">
                    <a:lumMod val="40000"/>
                    <a:lumOff val="60000"/>
                  </a:schemeClr>
                </a:solidFill>
              </a:rPr>
              <a:t>COVID-19 Prescription Trends, Pembroke Consulting, Drug Channels Institute, 2020</a:t>
            </a:r>
          </a:p>
          <a:p>
            <a:pPr>
              <a:defRPr/>
            </a:pPr>
            <a:endParaRPr lang="en-US" sz="1000" dirty="0">
              <a:solidFill>
                <a:schemeClr val="bg2">
                  <a:lumMod val="40000"/>
                  <a:lumOff val="60000"/>
                </a:schemeClr>
              </a:solidFill>
            </a:endParaRPr>
          </a:p>
          <a:p>
            <a:pPr>
              <a:defRPr/>
            </a:pPr>
            <a:endParaRPr lang="en-US" sz="10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rPr>
              <a:t> </a:t>
            </a:r>
          </a:p>
        </p:txBody>
      </p:sp>
      <p:pic>
        <p:nvPicPr>
          <p:cNvPr id="10" name="Picture Placeholder 3" descr="A person standing in a kitchen preparing food&#10;&#10;Description automatically generated">
            <a:extLst>
              <a:ext uri="{FF2B5EF4-FFF2-40B4-BE49-F238E27FC236}">
                <a16:creationId xmlns:a16="http://schemas.microsoft.com/office/drawing/2014/main" id="{4AB65CA4-02A7-BB45-A87B-5E80534A6487}"/>
              </a:ext>
            </a:extLst>
          </p:cNvPr>
          <p:cNvPicPr>
            <a:picLocks noChangeAspect="1"/>
          </p:cNvPicPr>
          <p:nvPr/>
        </p:nvPicPr>
        <p:blipFill rotWithShape="1">
          <a:blip r:embed="rId3">
            <a:extLst>
              <a:ext uri="{28A0092B-C50C-407E-A947-70E740481C1C}">
                <a14:useLocalDpi xmlns:a14="http://schemas.microsoft.com/office/drawing/2010/main" val="0"/>
              </a:ext>
            </a:extLst>
          </a:blip>
          <a:srcRect l="8877" t="-264" b="-278"/>
          <a:stretch/>
        </p:blipFill>
        <p:spPr>
          <a:xfrm>
            <a:off x="-73042" y="973777"/>
            <a:ext cx="6134793" cy="4512623"/>
          </a:xfrm>
          <a:prstGeom prst="rect">
            <a:avLst/>
          </a:prstGeom>
        </p:spPr>
      </p:pic>
      <p:sp>
        <p:nvSpPr>
          <p:cNvPr id="11" name="Oval 10">
            <a:extLst>
              <a:ext uri="{FF2B5EF4-FFF2-40B4-BE49-F238E27FC236}">
                <a16:creationId xmlns:a16="http://schemas.microsoft.com/office/drawing/2014/main" id="{34C9FF0F-B6B0-C248-B9A9-46C5B16979AD}"/>
              </a:ext>
            </a:extLst>
          </p:cNvPr>
          <p:cNvSpPr/>
          <p:nvPr/>
        </p:nvSpPr>
        <p:spPr>
          <a:xfrm>
            <a:off x="4993238" y="3146175"/>
            <a:ext cx="2137025" cy="21370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latin typeface="Prometo Medium" panose="020B0704030203060203" pitchFamily="34" charset="0"/>
              </a:rPr>
              <a:t>Chronic </a:t>
            </a:r>
          </a:p>
          <a:p>
            <a:pPr algn="ctr"/>
            <a:r>
              <a:rPr lang="en-US" sz="2400" i="1" dirty="0">
                <a:latin typeface="Prometo Medium" panose="020B0704030203060203" pitchFamily="34" charset="0"/>
              </a:rPr>
              <a:t>VS</a:t>
            </a:r>
          </a:p>
          <a:p>
            <a:pPr algn="ctr"/>
            <a:r>
              <a:rPr lang="en-US" sz="2400" i="1" dirty="0">
                <a:latin typeface="Prometo Medium" panose="020B0704030203060203" pitchFamily="34" charset="0"/>
              </a:rPr>
              <a:t>Acute</a:t>
            </a:r>
          </a:p>
        </p:txBody>
      </p:sp>
    </p:spTree>
    <p:extLst>
      <p:ext uri="{BB962C8B-B14F-4D97-AF65-F5344CB8AC3E}">
        <p14:creationId xmlns:p14="http://schemas.microsoft.com/office/powerpoint/2010/main" val="251262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2"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pic>
        <p:nvPicPr>
          <p:cNvPr id="5" name="Picture Placeholder 4" descr="Two people standing in front of a computer&#10;&#10;Description automatically generated">
            <a:extLst>
              <a:ext uri="{FF2B5EF4-FFF2-40B4-BE49-F238E27FC236}">
                <a16:creationId xmlns:a16="http://schemas.microsoft.com/office/drawing/2014/main" id="{9C10224B-2D70-2F4A-97D3-20CA65FEED4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501" t="-3371" r="5676" b="43488"/>
          <a:stretch/>
        </p:blipFill>
        <p:spPr>
          <a:xfrm>
            <a:off x="4117702" y="-2038880"/>
            <a:ext cx="9089318" cy="9089318"/>
          </a:xfrm>
        </p:spPr>
      </p:pic>
      <p:sp>
        <p:nvSpPr>
          <p:cNvPr id="4" name="Title 3"/>
          <p:cNvSpPr>
            <a:spLocks noGrp="1"/>
          </p:cNvSpPr>
          <p:nvPr>
            <p:ph type="title"/>
          </p:nvPr>
        </p:nvSpPr>
        <p:spPr>
          <a:xfrm>
            <a:off x="863324" y="2410177"/>
            <a:ext cx="3629163" cy="1783443"/>
          </a:xfrm>
        </p:spPr>
        <p:txBody>
          <a:bodyPr/>
          <a:lstStyle/>
          <a:p>
            <a:r>
              <a:rPr lang="en-US" sz="4800" i="1" dirty="0"/>
              <a:t>The Healthcare Shift</a:t>
            </a:r>
            <a:br>
              <a:rPr lang="en-US" i="1" dirty="0"/>
            </a:br>
            <a:endParaRPr lang="en-US" i="1" dirty="0"/>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11</a:t>
            </a:fld>
            <a:endParaRPr lang="en-US" dirty="0"/>
          </a:p>
        </p:txBody>
      </p:sp>
    </p:spTree>
    <p:extLst>
      <p:ext uri="{BB962C8B-B14F-4D97-AF65-F5344CB8AC3E}">
        <p14:creationId xmlns:p14="http://schemas.microsoft.com/office/powerpoint/2010/main" val="1900012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Patients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2015068"/>
            <a:ext cx="4800766" cy="3429000"/>
          </a:xfrm>
        </p:spPr>
        <p:txBody>
          <a:bodyPr>
            <a:normAutofit/>
          </a:bodyPr>
          <a:lstStyle/>
          <a:p>
            <a:pPr marL="0" lvl="1" indent="0">
              <a:lnSpc>
                <a:spcPct val="120000"/>
              </a:lnSpc>
              <a:buNone/>
            </a:pPr>
            <a:r>
              <a:rPr lang="en-US" sz="2000" b="1" dirty="0"/>
              <a:t>Telehealth</a:t>
            </a:r>
          </a:p>
          <a:p>
            <a:pPr marL="320040" lvl="2">
              <a:lnSpc>
                <a:spcPct val="120000"/>
              </a:lnSpc>
              <a:spcBef>
                <a:spcPts val="1000"/>
              </a:spcBef>
            </a:pPr>
            <a:r>
              <a:rPr lang="en-US" dirty="0"/>
              <a:t>Patients are opting into more convenient options for their provider visits by scheduling virtual appointments</a:t>
            </a:r>
            <a:endParaRPr lang="en-US" sz="1200" dirty="0"/>
          </a:p>
          <a:p>
            <a:pPr marL="0" lvl="1" indent="0">
              <a:lnSpc>
                <a:spcPct val="120000"/>
              </a:lnSpc>
              <a:spcBef>
                <a:spcPts val="2500"/>
              </a:spcBef>
              <a:buNone/>
            </a:pPr>
            <a:r>
              <a:rPr lang="en-US" sz="2000" b="1" dirty="0"/>
              <a:t>Price Transparency and Affordability Options</a:t>
            </a:r>
          </a:p>
          <a:p>
            <a:pPr marL="320040" lvl="2">
              <a:lnSpc>
                <a:spcPct val="120000"/>
              </a:lnSpc>
              <a:spcBef>
                <a:spcPts val="1000"/>
              </a:spcBef>
            </a:pPr>
            <a:r>
              <a:rPr lang="en-US" dirty="0"/>
              <a:t>Through prescription drug comparison websites and apps  </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12</a:t>
            </a:fld>
            <a:endParaRPr lang="en-US" dirty="0"/>
          </a:p>
        </p:txBody>
      </p:sp>
      <p:pic>
        <p:nvPicPr>
          <p:cNvPr id="6" name="Picture Placeholder 6">
            <a:extLst>
              <a:ext uri="{FF2B5EF4-FFF2-40B4-BE49-F238E27FC236}">
                <a16:creationId xmlns:a16="http://schemas.microsoft.com/office/drawing/2014/main" id="{0F8A9E15-CE3B-B04A-A9F1-B085F88092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21462" r="28223" b="36284"/>
          <a:stretch/>
        </p:blipFill>
        <p:spPr>
          <a:xfrm rot="19800000">
            <a:off x="6685331" y="1231737"/>
            <a:ext cx="2113084" cy="2114053"/>
          </a:xfrm>
          <a:prstGeom prst="ellipse">
            <a:avLst/>
          </a:prstGeom>
          <a:noFill/>
        </p:spPr>
      </p:pic>
      <p:sp>
        <p:nvSpPr>
          <p:cNvPr id="7" name="Oval 6">
            <a:extLst>
              <a:ext uri="{FF2B5EF4-FFF2-40B4-BE49-F238E27FC236}">
                <a16:creationId xmlns:a16="http://schemas.microsoft.com/office/drawing/2014/main" id="{E5A559F7-C036-2048-81CB-3610A94E4FED}"/>
              </a:ext>
            </a:extLst>
          </p:cNvPr>
          <p:cNvSpPr/>
          <p:nvPr/>
        </p:nvSpPr>
        <p:spPr>
          <a:xfrm>
            <a:off x="7425705" y="1365842"/>
            <a:ext cx="4126316" cy="4126316"/>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itle 6">
            <a:extLst>
              <a:ext uri="{FF2B5EF4-FFF2-40B4-BE49-F238E27FC236}">
                <a16:creationId xmlns:a16="http://schemas.microsoft.com/office/drawing/2014/main" id="{0844A9F2-E28F-3A4A-9335-FB0395EE564F}"/>
              </a:ext>
            </a:extLst>
          </p:cNvPr>
          <p:cNvSpPr txBox="1">
            <a:spLocks/>
          </p:cNvSpPr>
          <p:nvPr/>
        </p:nvSpPr>
        <p:spPr>
          <a:xfrm>
            <a:off x="7778338" y="2017946"/>
            <a:ext cx="3552692" cy="1783443"/>
          </a:xfrm>
          <a:prstGeom prst="rect">
            <a:avLst/>
          </a:prstGeom>
          <a:effectLst/>
        </p:spPr>
        <p:txBody>
          <a:bodyPr vert="horz" lIns="0" tIns="192024" rIns="0" bIns="0" rtlCol="0" anchor="t" anchorCtr="0">
            <a:noAutofit/>
          </a:bodyPr>
          <a:lstStyle>
            <a:lvl1pPr algn="l" defTabSz="914318" rtl="0" eaLnBrk="1" latinLnBrk="0" hangingPunct="1">
              <a:lnSpc>
                <a:spcPct val="75000"/>
              </a:lnSpc>
              <a:spcBef>
                <a:spcPct val="0"/>
              </a:spcBef>
              <a:buNone/>
              <a:defRPr sz="4000" kern="1200" spc="-151" baseline="0">
                <a:solidFill>
                  <a:schemeClr val="tx1"/>
                </a:solidFill>
                <a:latin typeface="+mj-lt"/>
                <a:ea typeface="+mj-ea"/>
                <a:cs typeface="+mj-cs"/>
              </a:defRPr>
            </a:lvl1pPr>
          </a:lstStyle>
          <a:p>
            <a:pPr algn="ctr">
              <a:lnSpc>
                <a:spcPct val="100000"/>
              </a:lnSpc>
            </a:pPr>
            <a:r>
              <a:rPr lang="en-US" i="1" dirty="0">
                <a:solidFill>
                  <a:srgbClr val="FFFFFF"/>
                </a:solidFill>
                <a:latin typeface="Prometo Medium" panose="020B0604030203060203" pitchFamily="34" charset="77"/>
              </a:rPr>
              <a:t>A 64.3% increase in demand for telehealth is expected in 2020 </a:t>
            </a:r>
            <a:r>
              <a:rPr lang="en-US" i="1" baseline="30000" dirty="0">
                <a:solidFill>
                  <a:srgbClr val="FFFFFF"/>
                </a:solidFill>
                <a:latin typeface="Prometo Medium" panose="020B0604030203060203" pitchFamily="34" charset="77"/>
              </a:rPr>
              <a:t>2</a:t>
            </a:r>
            <a:endParaRPr lang="en-US" i="1" dirty="0">
              <a:solidFill>
                <a:srgbClr val="FFFFFF"/>
              </a:solidFill>
              <a:latin typeface="Prometo Medium" panose="020B0604030203060203" pitchFamily="34" charset="77"/>
            </a:endParaRPr>
          </a:p>
        </p:txBody>
      </p:sp>
    </p:spTree>
    <p:extLst>
      <p:ext uri="{BB962C8B-B14F-4D97-AF65-F5344CB8AC3E}">
        <p14:creationId xmlns:p14="http://schemas.microsoft.com/office/powerpoint/2010/main" val="467576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Providers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p:txBody>
          <a:bodyPr>
            <a:normAutofit/>
          </a:bodyPr>
          <a:lstStyle/>
          <a:p>
            <a:pPr marL="0" lvl="1" indent="0">
              <a:buNone/>
            </a:pPr>
            <a:r>
              <a:rPr lang="en-US" sz="2000" b="1" dirty="0"/>
              <a:t>New Responsibilities and Dynamics </a:t>
            </a:r>
          </a:p>
          <a:p>
            <a:pPr marL="320040" lvl="2">
              <a:spcBef>
                <a:spcPts val="1000"/>
              </a:spcBef>
            </a:pPr>
            <a:r>
              <a:rPr lang="en-US" dirty="0"/>
              <a:t>Frontline COVID-19 roles, remote settings and logistics are impacting providers</a:t>
            </a:r>
            <a:endParaRPr lang="en-US" sz="1400" dirty="0"/>
          </a:p>
          <a:p>
            <a:pPr marL="0" lvl="1" indent="0">
              <a:spcBef>
                <a:spcPts val="3000"/>
              </a:spcBef>
              <a:buNone/>
            </a:pPr>
            <a:r>
              <a:rPr lang="en-US" sz="2000" b="1" dirty="0"/>
              <a:t>Remote Communication </a:t>
            </a:r>
          </a:p>
          <a:p>
            <a:pPr marL="320040" lvl="2">
              <a:spcBef>
                <a:spcPts val="1000"/>
              </a:spcBef>
            </a:pPr>
            <a:r>
              <a:rPr lang="en-US" dirty="0"/>
              <a:t>85% of provider say they’ve started telemedicine since the pandemic</a:t>
            </a:r>
            <a:r>
              <a:rPr lang="en-US" baseline="30000" dirty="0"/>
              <a:t>1</a:t>
            </a:r>
            <a:endParaRPr lang="en-US" sz="1400" dirty="0"/>
          </a:p>
          <a:p>
            <a:pPr marL="0" lvl="1" indent="0">
              <a:spcBef>
                <a:spcPts val="3000"/>
              </a:spcBef>
              <a:buNone/>
            </a:pPr>
            <a:r>
              <a:rPr lang="en-US" sz="2000" b="1" dirty="0"/>
              <a:t>Leveraging Technology </a:t>
            </a:r>
          </a:p>
          <a:p>
            <a:pPr marL="320040" lvl="2">
              <a:spcBef>
                <a:spcPts val="1000"/>
              </a:spcBef>
            </a:pPr>
            <a:r>
              <a:rPr lang="en-US" dirty="0"/>
              <a:t>Providers are adjusting to leaning on telehealth in relationship to existing EHR workflows</a:t>
            </a:r>
            <a:endParaRPr lang="en-US" dirty="0">
              <a:solidFill>
                <a:schemeClr val="tx1"/>
              </a:solidFill>
            </a:endParaRP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13</a:t>
            </a:fld>
            <a:endParaRPr lang="en-US" dirty="0"/>
          </a:p>
        </p:txBody>
      </p:sp>
      <p:sp>
        <p:nvSpPr>
          <p:cNvPr id="5" name="Rectangle 4">
            <a:extLst>
              <a:ext uri="{FF2B5EF4-FFF2-40B4-BE49-F238E27FC236}">
                <a16:creationId xmlns:a16="http://schemas.microsoft.com/office/drawing/2014/main" id="{597A866D-FD13-9D44-83DB-F5FB03A79840}"/>
              </a:ext>
            </a:extLst>
          </p:cNvPr>
          <p:cNvSpPr/>
          <p:nvPr/>
        </p:nvSpPr>
        <p:spPr>
          <a:xfrm>
            <a:off x="1252498" y="5871209"/>
            <a:ext cx="7932879" cy="861774"/>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 </a:t>
            </a:r>
            <a:r>
              <a:rPr lang="en-US" sz="1000" dirty="0" err="1">
                <a:solidFill>
                  <a:schemeClr val="bg2">
                    <a:lumMod val="40000"/>
                    <a:lumOff val="60000"/>
                  </a:schemeClr>
                </a:solidFill>
              </a:rPr>
              <a:t>CoverMyMeds</a:t>
            </a:r>
            <a:r>
              <a:rPr lang="en-US" sz="1000" dirty="0">
                <a:solidFill>
                  <a:schemeClr val="bg2">
                    <a:lumMod val="40000"/>
                    <a:lumOff val="60000"/>
                  </a:schemeClr>
                </a:solidFill>
              </a:rPr>
              <a:t> COVID-19 Provider Survey, 2020</a:t>
            </a:r>
          </a:p>
          <a:p>
            <a:pPr lvl="0">
              <a:defRPr/>
            </a:pPr>
            <a:endParaRPr lang="en-US" sz="1000" dirty="0">
              <a:solidFill>
                <a:schemeClr val="bg2">
                  <a:lumMod val="40000"/>
                  <a:lumOff val="60000"/>
                </a:schemeClr>
              </a:solidFill>
            </a:endParaRPr>
          </a:p>
          <a:p>
            <a:pPr>
              <a:defRPr/>
            </a:pPr>
            <a:endParaRPr lang="en-US" sz="10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rPr>
              <a:t> </a:t>
            </a:r>
          </a:p>
        </p:txBody>
      </p:sp>
    </p:spTree>
    <p:extLst>
      <p:ext uri="{BB962C8B-B14F-4D97-AF65-F5344CB8AC3E}">
        <p14:creationId xmlns:p14="http://schemas.microsoft.com/office/powerpoint/2010/main" val="1769577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14</a:t>
            </a:fld>
            <a:endParaRPr lang="en-US" dirty="0"/>
          </a:p>
        </p:txBody>
      </p:sp>
      <p:pic>
        <p:nvPicPr>
          <p:cNvPr id="8" name="Graphic 7">
            <a:extLst>
              <a:ext uri="{FF2B5EF4-FFF2-40B4-BE49-F238E27FC236}">
                <a16:creationId xmlns:a16="http://schemas.microsoft.com/office/drawing/2014/main" id="{2C9FCAF2-2F7F-B941-8997-E1FBF06C05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1219" y="1187450"/>
            <a:ext cx="7079298" cy="4245356"/>
          </a:xfrm>
          <a:prstGeom prst="rect">
            <a:avLst/>
          </a:prstGeom>
        </p:spPr>
      </p:pic>
      <p:sp>
        <p:nvSpPr>
          <p:cNvPr id="5" name="Title 8">
            <a:extLst>
              <a:ext uri="{FF2B5EF4-FFF2-40B4-BE49-F238E27FC236}">
                <a16:creationId xmlns:a16="http://schemas.microsoft.com/office/drawing/2014/main" id="{F57EC525-7632-D74F-A1AE-6DFBFA985ADA}"/>
              </a:ext>
            </a:extLst>
          </p:cNvPr>
          <p:cNvSpPr>
            <a:spLocks noGrp="1"/>
          </p:cNvSpPr>
          <p:nvPr>
            <p:ph type="title"/>
          </p:nvPr>
        </p:nvSpPr>
        <p:spPr>
          <a:xfrm>
            <a:off x="854699" y="1187450"/>
            <a:ext cx="3068077" cy="1930654"/>
          </a:xfrm>
        </p:spPr>
        <p:txBody>
          <a:bodyPr/>
          <a:lstStyle/>
          <a:p>
            <a:pPr>
              <a:lnSpc>
                <a:spcPct val="90000"/>
              </a:lnSpc>
            </a:pPr>
            <a:r>
              <a:rPr lang="en-US" dirty="0"/>
              <a:t>An Increasing Demand for Telehealth Options</a:t>
            </a:r>
          </a:p>
        </p:txBody>
      </p:sp>
    </p:spTree>
    <p:extLst>
      <p:ext uri="{BB962C8B-B14F-4D97-AF65-F5344CB8AC3E}">
        <p14:creationId xmlns:p14="http://schemas.microsoft.com/office/powerpoint/2010/main" val="1106452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9" y="943478"/>
            <a:ext cx="9833429" cy="398559"/>
          </a:xfrm>
        </p:spPr>
        <p:txBody>
          <a:bodyPr/>
          <a:lstStyle/>
          <a:p>
            <a:r>
              <a:rPr lang="en-US" dirty="0"/>
              <a:t>Pharmacies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639735"/>
            <a:ext cx="5241301" cy="3794622"/>
          </a:xfrm>
        </p:spPr>
        <p:txBody>
          <a:bodyPr>
            <a:normAutofit fontScale="77500" lnSpcReduction="20000"/>
          </a:bodyPr>
          <a:lstStyle/>
          <a:p>
            <a:pPr marL="0" lvl="1" indent="0">
              <a:lnSpc>
                <a:spcPct val="130000"/>
              </a:lnSpc>
              <a:spcAft>
                <a:spcPts val="1000"/>
              </a:spcAft>
              <a:buNone/>
            </a:pPr>
            <a:r>
              <a:rPr lang="en-US" sz="2200" b="1" dirty="0"/>
              <a:t>Maintaining Service with Added Responsibilities </a:t>
            </a:r>
          </a:p>
          <a:p>
            <a:pPr marL="320040" lvl="2">
              <a:lnSpc>
                <a:spcPct val="130000"/>
              </a:lnSpc>
            </a:pPr>
            <a:r>
              <a:rPr lang="en-US" sz="1700" dirty="0"/>
              <a:t>Pharmacies are as acting as testing sites, offering delivery options and keeping up with supply chain pressure</a:t>
            </a:r>
            <a:r>
              <a:rPr lang="en-US" sz="1700" baseline="30000" dirty="0"/>
              <a:t>1</a:t>
            </a:r>
            <a:endParaRPr lang="en-US" sz="1700" dirty="0"/>
          </a:p>
          <a:p>
            <a:pPr marL="0" lvl="1" indent="0">
              <a:lnSpc>
                <a:spcPct val="130000"/>
              </a:lnSpc>
              <a:spcBef>
                <a:spcPts val="3000"/>
              </a:spcBef>
              <a:spcAft>
                <a:spcPts val="1000"/>
              </a:spcAft>
              <a:buNone/>
            </a:pPr>
            <a:r>
              <a:rPr lang="en-US" sz="2200" b="1" dirty="0"/>
              <a:t>Shifting to Health Hubs</a:t>
            </a:r>
          </a:p>
          <a:p>
            <a:pPr marL="320040" lvl="2">
              <a:lnSpc>
                <a:spcPct val="130000"/>
              </a:lnSpc>
            </a:pPr>
            <a:r>
              <a:rPr lang="en-US" sz="1700" dirty="0"/>
              <a:t>Pharmacies are employing nurse practitioners and other medical staff for quick diagnoses</a:t>
            </a:r>
          </a:p>
          <a:p>
            <a:pPr marL="0" lvl="1" indent="0">
              <a:lnSpc>
                <a:spcPct val="130000"/>
              </a:lnSpc>
              <a:spcBef>
                <a:spcPts val="3000"/>
              </a:spcBef>
              <a:spcAft>
                <a:spcPts val="1000"/>
              </a:spcAft>
              <a:buNone/>
            </a:pPr>
            <a:r>
              <a:rPr lang="en-US" sz="2200" b="1" dirty="0"/>
              <a:t>Leveraging Technology </a:t>
            </a:r>
          </a:p>
          <a:p>
            <a:pPr marL="320040" lvl="2">
              <a:lnSpc>
                <a:spcPct val="130000"/>
              </a:lnSpc>
            </a:pPr>
            <a:r>
              <a:rPr lang="en-US" sz="1700" dirty="0"/>
              <a:t>Technology can help pharmacists keep up with changing benefit requirements and regulations</a:t>
            </a:r>
            <a:endParaRPr lang="en-US" sz="1700" dirty="0">
              <a:solidFill>
                <a:schemeClr val="tx1"/>
              </a:solidFill>
            </a:endParaRP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15</a:t>
            </a:fld>
            <a:endParaRPr lang="en-US" dirty="0"/>
          </a:p>
        </p:txBody>
      </p:sp>
      <p:pic>
        <p:nvPicPr>
          <p:cNvPr id="3" name="Graphic 2">
            <a:extLst>
              <a:ext uri="{FF2B5EF4-FFF2-40B4-BE49-F238E27FC236}">
                <a16:creationId xmlns:a16="http://schemas.microsoft.com/office/drawing/2014/main" id="{5307EA0C-5787-BF43-8A88-17C6574ABA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1096" y="671857"/>
            <a:ext cx="4048562" cy="5199352"/>
          </a:xfrm>
          <a:prstGeom prst="rect">
            <a:avLst/>
          </a:prstGeom>
        </p:spPr>
      </p:pic>
      <p:sp>
        <p:nvSpPr>
          <p:cNvPr id="7" name="Rectangle 6">
            <a:extLst>
              <a:ext uri="{FF2B5EF4-FFF2-40B4-BE49-F238E27FC236}">
                <a16:creationId xmlns:a16="http://schemas.microsoft.com/office/drawing/2014/main" id="{7FED2F10-ADCE-3C40-9819-999C0F296C39}"/>
              </a:ext>
            </a:extLst>
          </p:cNvPr>
          <p:cNvSpPr/>
          <p:nvPr/>
        </p:nvSpPr>
        <p:spPr>
          <a:xfrm>
            <a:off x="520356" y="5671154"/>
            <a:ext cx="6108192" cy="400110"/>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 </a:t>
            </a:r>
            <a:r>
              <a:rPr lang="en-US" sz="1000" dirty="0">
                <a:solidFill>
                  <a:schemeClr val="bg2">
                    <a:lumMod val="40000"/>
                    <a:lumOff val="60000"/>
                  </a:schemeClr>
                </a:solidFill>
              </a:rPr>
              <a:t>Survey: COVID-19 Will Have Lasting Changes in the Way Local Pharmacies Operate, National Community Pharmacists Association, 2020</a:t>
            </a:r>
          </a:p>
        </p:txBody>
      </p:sp>
    </p:spTree>
    <p:extLst>
      <p:ext uri="{BB962C8B-B14F-4D97-AF65-F5344CB8AC3E}">
        <p14:creationId xmlns:p14="http://schemas.microsoft.com/office/powerpoint/2010/main" val="3446601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2"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pic>
        <p:nvPicPr>
          <p:cNvPr id="5" name="Picture Placeholder 4" descr="A person sitting at a table using a computer&#10;&#10;Description automatically generated">
            <a:extLst>
              <a:ext uri="{FF2B5EF4-FFF2-40B4-BE49-F238E27FC236}">
                <a16:creationId xmlns:a16="http://schemas.microsoft.com/office/drawing/2014/main" id="{B75E46D4-8376-2346-AFE7-9D622A3F7B0B}"/>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9113" t="-8397" r="17915" b="-1063"/>
          <a:stretch/>
        </p:blipFill>
        <p:spPr>
          <a:xfrm>
            <a:off x="4117702" y="-2038880"/>
            <a:ext cx="9089318" cy="9089318"/>
          </a:xfrm>
        </p:spPr>
      </p:pic>
      <p:sp>
        <p:nvSpPr>
          <p:cNvPr id="4" name="Title 3"/>
          <p:cNvSpPr>
            <a:spLocks noGrp="1"/>
          </p:cNvSpPr>
          <p:nvPr>
            <p:ph type="title"/>
          </p:nvPr>
        </p:nvSpPr>
        <p:spPr>
          <a:xfrm>
            <a:off x="863324" y="2410177"/>
            <a:ext cx="3629163" cy="1783443"/>
          </a:xfrm>
        </p:spPr>
        <p:txBody>
          <a:bodyPr/>
          <a:lstStyle/>
          <a:p>
            <a:r>
              <a:rPr lang="en-US" sz="4800" i="1" dirty="0"/>
              <a:t>The </a:t>
            </a:r>
            <a:br>
              <a:rPr lang="en-US" sz="4800" i="1" dirty="0"/>
            </a:br>
            <a:r>
              <a:rPr lang="en-US" sz="4800" i="1" dirty="0"/>
              <a:t>Future </a:t>
            </a:r>
            <a:br>
              <a:rPr lang="en-US" i="1" dirty="0"/>
            </a:br>
            <a:endParaRPr lang="en-US" i="1" dirty="0"/>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16</a:t>
            </a:fld>
            <a:endParaRPr lang="en-US" dirty="0"/>
          </a:p>
        </p:txBody>
      </p:sp>
    </p:spTree>
    <p:extLst>
      <p:ext uri="{BB962C8B-B14F-4D97-AF65-F5344CB8AC3E}">
        <p14:creationId xmlns:p14="http://schemas.microsoft.com/office/powerpoint/2010/main" val="1241605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dirty="0"/>
              <a:t>Longer Prescription Fills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17</a:t>
            </a:fld>
            <a:endParaRPr lang="en-US" dirty="0"/>
          </a:p>
        </p:txBody>
      </p:sp>
      <p:pic>
        <p:nvPicPr>
          <p:cNvPr id="6" name="Picture Placeholder 5">
            <a:extLst>
              <a:ext uri="{FF2B5EF4-FFF2-40B4-BE49-F238E27FC236}">
                <a16:creationId xmlns:a16="http://schemas.microsoft.com/office/drawing/2014/main" id="{66F90F79-16BD-FD48-9754-9327CF089AF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5137" r="25137"/>
          <a:stretch/>
        </p:blipFill>
        <p:spPr>
          <a:xfrm>
            <a:off x="7074639" y="0"/>
            <a:ext cx="5117361" cy="6858000"/>
          </a:xfrm>
        </p:spPr>
      </p:pic>
      <p:sp>
        <p:nvSpPr>
          <p:cNvPr id="8" name="TextBox 7"/>
          <p:cNvSpPr txBox="1"/>
          <p:nvPr/>
        </p:nvSpPr>
        <p:spPr>
          <a:xfrm>
            <a:off x="846074" y="1924433"/>
            <a:ext cx="4969099" cy="2723118"/>
          </a:xfrm>
          <a:prstGeom prst="rect">
            <a:avLst/>
          </a:prstGeom>
          <a:noFill/>
        </p:spPr>
        <p:txBody>
          <a:bodyPr wrap="square" lIns="0" rIns="0" rtlCol="0">
            <a:spAutoFit/>
          </a:bodyPr>
          <a:lstStyle/>
          <a:p>
            <a:pPr>
              <a:lnSpc>
                <a:spcPct val="120000"/>
              </a:lnSpc>
            </a:pPr>
            <a:r>
              <a:rPr lang="en-US" sz="1600" dirty="0"/>
              <a:t>In an effort to reduce trips to the pharmacy, many states relaxed prescription quantity limits to allow patients who would normally receive a 30-day fill of their prescription to receive 90-day fills.</a:t>
            </a:r>
            <a:r>
              <a:rPr lang="en-US" sz="1600" baseline="30000" dirty="0"/>
              <a:t>1</a:t>
            </a:r>
            <a:endParaRPr lang="en-US" sz="1600" dirty="0">
              <a:latin typeface="Century Gothic" panose="020B0502020202020204" pitchFamily="34" charset="0"/>
            </a:endParaRPr>
          </a:p>
          <a:p>
            <a:pPr>
              <a:lnSpc>
                <a:spcPct val="120000"/>
              </a:lnSpc>
            </a:pPr>
            <a:endParaRPr lang="en-US" sz="1600" dirty="0">
              <a:latin typeface="Century Gothic" panose="020B0502020202020204" pitchFamily="34" charset="0"/>
            </a:endParaRPr>
          </a:p>
          <a:p>
            <a:pPr>
              <a:lnSpc>
                <a:spcPct val="120000"/>
              </a:lnSpc>
            </a:pPr>
            <a:r>
              <a:rPr lang="en-US" sz="1600" dirty="0">
                <a:latin typeface="Century Gothic" panose="020B0502020202020204" pitchFamily="34" charset="0"/>
              </a:rPr>
              <a:t>64% of patients with a chronic condition or caring for someone with one listed longer prescription fills as a positive healthcare adaptation they would like to see continue </a:t>
            </a:r>
            <a:r>
              <a:rPr lang="en-US" sz="1600" baseline="30000" dirty="0">
                <a:latin typeface="Century Gothic" panose="020B0502020202020204" pitchFamily="34" charset="0"/>
              </a:rPr>
              <a:t>2</a:t>
            </a:r>
            <a:endParaRPr lang="en-US" sz="1600" dirty="0">
              <a:latin typeface="Century Gothic" panose="020B0502020202020204" pitchFamily="34" charset="0"/>
            </a:endParaRPr>
          </a:p>
        </p:txBody>
      </p:sp>
      <p:sp>
        <p:nvSpPr>
          <p:cNvPr id="10" name="Rectangle 9">
            <a:extLst>
              <a:ext uri="{FF2B5EF4-FFF2-40B4-BE49-F238E27FC236}">
                <a16:creationId xmlns:a16="http://schemas.microsoft.com/office/drawing/2014/main" id="{7134A367-7FA2-8246-A370-6B1C19FB5878}"/>
              </a:ext>
            </a:extLst>
          </p:cNvPr>
          <p:cNvSpPr/>
          <p:nvPr/>
        </p:nvSpPr>
        <p:spPr>
          <a:xfrm>
            <a:off x="846074" y="5146674"/>
            <a:ext cx="5069272" cy="656590"/>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 </a:t>
            </a:r>
            <a:r>
              <a:rPr lang="en-US" sz="1000" dirty="0">
                <a:solidFill>
                  <a:schemeClr val="bg2">
                    <a:lumMod val="40000"/>
                    <a:lumOff val="60000"/>
                  </a:schemeClr>
                </a:solidFill>
              </a:rPr>
              <a:t>COVID-19 Information From the States, National Alliance of State Pharmacy Associations, 2020</a:t>
            </a:r>
          </a:p>
          <a:p>
            <a:pPr>
              <a:defRPr/>
            </a:pPr>
            <a:endParaRPr lang="en-US" sz="1000" baseline="30000" dirty="0">
              <a:solidFill>
                <a:srgbClr val="F7F7F7">
                  <a:lumMod val="75000"/>
                </a:srgbClr>
              </a:solidFill>
              <a:latin typeface="Century Gothic" panose="020B0502020202020204" pitchFamily="34" charset="0"/>
            </a:endParaRPr>
          </a:p>
          <a:p>
            <a:pPr>
              <a:defRPr/>
            </a:pPr>
            <a:r>
              <a:rPr lang="en-US" sz="1000" baseline="30000" dirty="0">
                <a:solidFill>
                  <a:srgbClr val="F7F7F7">
                    <a:lumMod val="75000"/>
                  </a:srgbClr>
                </a:solidFill>
                <a:latin typeface="Century Gothic" panose="020B0502020202020204" pitchFamily="34" charset="0"/>
              </a:rPr>
              <a:t>2 </a:t>
            </a:r>
            <a:r>
              <a:rPr lang="en-US" sz="1000" dirty="0" err="1">
                <a:solidFill>
                  <a:schemeClr val="bg2">
                    <a:lumMod val="40000"/>
                    <a:lumOff val="60000"/>
                  </a:schemeClr>
                </a:solidFill>
              </a:rPr>
              <a:t>CoverMyMeds</a:t>
            </a:r>
            <a:r>
              <a:rPr lang="en-US" sz="1000" dirty="0">
                <a:solidFill>
                  <a:schemeClr val="bg2">
                    <a:lumMod val="40000"/>
                    <a:lumOff val="60000"/>
                  </a:schemeClr>
                </a:solidFill>
              </a:rPr>
              <a:t> COVID-19 Patient Survey, 2020 </a:t>
            </a:r>
          </a:p>
        </p:txBody>
      </p:sp>
    </p:spTree>
    <p:extLst>
      <p:ext uri="{BB962C8B-B14F-4D97-AF65-F5344CB8AC3E}">
        <p14:creationId xmlns:p14="http://schemas.microsoft.com/office/powerpoint/2010/main" val="3737875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18</a:t>
            </a:fld>
            <a:endParaRPr lang="en-US" dirty="0"/>
          </a:p>
        </p:txBody>
      </p:sp>
      <p:sp>
        <p:nvSpPr>
          <p:cNvPr id="10" name="Title 1">
            <a:extLst>
              <a:ext uri="{FF2B5EF4-FFF2-40B4-BE49-F238E27FC236}">
                <a16:creationId xmlns:a16="http://schemas.microsoft.com/office/drawing/2014/main" id="{8C13D2A1-524C-964A-BA64-AFA722F23CD2}"/>
              </a:ext>
            </a:extLst>
          </p:cNvPr>
          <p:cNvSpPr>
            <a:spLocks noGrp="1"/>
          </p:cNvSpPr>
          <p:nvPr>
            <p:ph type="title"/>
          </p:nvPr>
        </p:nvSpPr>
        <p:spPr>
          <a:xfrm>
            <a:off x="846074" y="1054736"/>
            <a:ext cx="5069272" cy="1028700"/>
          </a:xfrm>
        </p:spPr>
        <p:txBody>
          <a:bodyPr wrap="none"/>
          <a:lstStyle/>
          <a:p>
            <a:r>
              <a:rPr lang="en-US" dirty="0"/>
              <a:t>Fewer In-Person Doctor Visits</a:t>
            </a:r>
          </a:p>
        </p:txBody>
      </p:sp>
      <p:sp>
        <p:nvSpPr>
          <p:cNvPr id="11" name="TextBox 10">
            <a:extLst>
              <a:ext uri="{FF2B5EF4-FFF2-40B4-BE49-F238E27FC236}">
                <a16:creationId xmlns:a16="http://schemas.microsoft.com/office/drawing/2014/main" id="{9ABC537B-CB2B-2347-BB12-200DF7E5BFE8}"/>
              </a:ext>
            </a:extLst>
          </p:cNvPr>
          <p:cNvSpPr txBox="1"/>
          <p:nvPr/>
        </p:nvSpPr>
        <p:spPr>
          <a:xfrm>
            <a:off x="846073" y="2478663"/>
            <a:ext cx="5249927" cy="2132187"/>
          </a:xfrm>
          <a:prstGeom prst="rect">
            <a:avLst/>
          </a:prstGeom>
          <a:noFill/>
        </p:spPr>
        <p:txBody>
          <a:bodyPr wrap="square" lIns="0" rIns="0" rtlCol="0">
            <a:spAutoFit/>
          </a:bodyPr>
          <a:lstStyle/>
          <a:p>
            <a:pPr>
              <a:lnSpc>
                <a:spcPct val="120000"/>
              </a:lnSpc>
            </a:pPr>
            <a:r>
              <a:rPr lang="en-US" sz="1600" dirty="0">
                <a:solidFill>
                  <a:schemeClr val="bg2"/>
                </a:solidFill>
                <a:latin typeface="Century Gothic" panose="020B0502020202020204" pitchFamily="34" charset="0"/>
              </a:rPr>
              <a:t>Prior to COVID-19, only 17.6% of patients said they would use telehealth if provided the option. However, two out of three of patients stated they are more likely to use these services moving forward.</a:t>
            </a:r>
            <a:r>
              <a:rPr lang="en-US" sz="1600" baseline="30000" dirty="0">
                <a:solidFill>
                  <a:schemeClr val="bg2"/>
                </a:solidFill>
                <a:latin typeface="Century Gothic" panose="020B0502020202020204" pitchFamily="34" charset="0"/>
              </a:rPr>
              <a:t>2</a:t>
            </a:r>
            <a:endParaRPr lang="en-US" sz="1600" dirty="0">
              <a:solidFill>
                <a:schemeClr val="bg2"/>
              </a:solidFill>
              <a:latin typeface="Century Gothic" panose="020B0502020202020204" pitchFamily="34" charset="0"/>
            </a:endParaRPr>
          </a:p>
          <a:p>
            <a:pPr>
              <a:lnSpc>
                <a:spcPct val="120000"/>
              </a:lnSpc>
            </a:pPr>
            <a:endParaRPr lang="en-US" sz="1600" dirty="0">
              <a:solidFill>
                <a:schemeClr val="bg2"/>
              </a:solidFill>
              <a:latin typeface="Century Gothic" panose="020B0502020202020204" pitchFamily="34" charset="0"/>
            </a:endParaRPr>
          </a:p>
          <a:p>
            <a:pPr>
              <a:lnSpc>
                <a:spcPct val="120000"/>
              </a:lnSpc>
            </a:pPr>
            <a:r>
              <a:rPr lang="en-US" sz="1600" dirty="0"/>
              <a:t>In addition to convenience, </a:t>
            </a:r>
            <a:r>
              <a:rPr lang="en-US" sz="1600" dirty="0" err="1"/>
              <a:t>teleheath</a:t>
            </a:r>
            <a:r>
              <a:rPr lang="en-US" sz="1600" dirty="0"/>
              <a:t> could be a newly accessible option for patients in rural areas. </a:t>
            </a:r>
            <a:endParaRPr lang="en-US" sz="1600" dirty="0">
              <a:solidFill>
                <a:schemeClr val="bg2"/>
              </a:solidFill>
              <a:latin typeface="Century Gothic" panose="020B0502020202020204" pitchFamily="34" charset="0"/>
            </a:endParaRPr>
          </a:p>
        </p:txBody>
      </p:sp>
      <p:sp>
        <p:nvSpPr>
          <p:cNvPr id="12" name="TextBox 11">
            <a:extLst>
              <a:ext uri="{FF2B5EF4-FFF2-40B4-BE49-F238E27FC236}">
                <a16:creationId xmlns:a16="http://schemas.microsoft.com/office/drawing/2014/main" id="{2A84D7BB-C736-3941-843C-F826ADD10427}"/>
              </a:ext>
            </a:extLst>
          </p:cNvPr>
          <p:cNvSpPr txBox="1"/>
          <p:nvPr/>
        </p:nvSpPr>
        <p:spPr>
          <a:xfrm>
            <a:off x="846074" y="1914159"/>
            <a:ext cx="4550926" cy="338554"/>
          </a:xfrm>
          <a:prstGeom prst="rect">
            <a:avLst/>
          </a:prstGeom>
          <a:noFill/>
        </p:spPr>
        <p:txBody>
          <a:bodyPr wrap="none" lIns="0" rIns="0" rtlCol="0">
            <a:spAutoFit/>
          </a:bodyPr>
          <a:lstStyle/>
          <a:p>
            <a:r>
              <a:rPr lang="en-US" sz="1600" dirty="0">
                <a:latin typeface="Century Gothic" panose="020B0502020202020204" pitchFamily="34" charset="0"/>
              </a:rPr>
              <a:t>Telehealth visits in 2020 could exceed 1 Billion</a:t>
            </a:r>
            <a:r>
              <a:rPr lang="en-US" sz="1600" baseline="30000" dirty="0">
                <a:latin typeface="Century Gothic" panose="020B0502020202020204" pitchFamily="34" charset="0"/>
              </a:rPr>
              <a:t>1</a:t>
            </a:r>
            <a:endParaRPr lang="en-US" sz="1600" dirty="0">
              <a:latin typeface="Century Gothic" panose="020B0502020202020204" pitchFamily="34" charset="0"/>
            </a:endParaRPr>
          </a:p>
        </p:txBody>
      </p:sp>
      <p:sp>
        <p:nvSpPr>
          <p:cNvPr id="13" name="Rectangle 12">
            <a:extLst>
              <a:ext uri="{FF2B5EF4-FFF2-40B4-BE49-F238E27FC236}">
                <a16:creationId xmlns:a16="http://schemas.microsoft.com/office/drawing/2014/main" id="{C6390183-4BB1-3B48-A660-CD71FB9F5E34}"/>
              </a:ext>
            </a:extLst>
          </p:cNvPr>
          <p:cNvSpPr/>
          <p:nvPr/>
        </p:nvSpPr>
        <p:spPr>
          <a:xfrm>
            <a:off x="846073" y="5441561"/>
            <a:ext cx="5249927" cy="553998"/>
          </a:xfrm>
          <a:prstGeom prst="rect">
            <a:avLst/>
          </a:prstGeom>
        </p:spPr>
        <p:txBody>
          <a:bodyPr wrap="square">
            <a:spAutoFit/>
          </a:bodyPr>
          <a:lstStyle/>
          <a:p>
            <a:pPr>
              <a:defRPr/>
            </a:pPr>
            <a:r>
              <a:rPr lang="en-US" sz="1000" baseline="30000" dirty="0">
                <a:solidFill>
                  <a:schemeClr val="bg2">
                    <a:lumMod val="40000"/>
                    <a:lumOff val="60000"/>
                  </a:schemeClr>
                </a:solidFill>
              </a:rPr>
              <a:t>1</a:t>
            </a:r>
            <a:r>
              <a:rPr lang="en-US" sz="1000" dirty="0">
                <a:solidFill>
                  <a:schemeClr val="bg2">
                    <a:lumMod val="40000"/>
                    <a:lumOff val="60000"/>
                  </a:schemeClr>
                </a:solidFill>
              </a:rPr>
              <a:t>Telehealth visits are booming as doctors and patients embrace distancing amid the coronavirus crisis, CNBC, 2020</a:t>
            </a:r>
            <a:endParaRPr lang="en-US" sz="1000" baseline="30000" dirty="0">
              <a:solidFill>
                <a:schemeClr val="bg2">
                  <a:lumMod val="40000"/>
                  <a:lumOff val="60000"/>
                </a:schemeClr>
              </a:solidFill>
            </a:endParaRPr>
          </a:p>
          <a:p>
            <a:pPr>
              <a:defRPr/>
            </a:pPr>
            <a:r>
              <a:rPr lang="en-US" sz="1000" baseline="30000" dirty="0">
                <a:solidFill>
                  <a:srgbClr val="F7F7F7">
                    <a:lumMod val="75000"/>
                  </a:srgbClr>
                </a:solidFill>
                <a:latin typeface="Century Gothic" panose="020B0502020202020204" pitchFamily="34" charset="0"/>
              </a:rPr>
              <a:t>2 </a:t>
            </a:r>
            <a:r>
              <a:rPr lang="en-US" sz="1000" dirty="0" err="1">
                <a:solidFill>
                  <a:schemeClr val="bg2">
                    <a:lumMod val="40000"/>
                    <a:lumOff val="60000"/>
                  </a:schemeClr>
                </a:solidFill>
              </a:rPr>
              <a:t>CoverMyMeds</a:t>
            </a:r>
            <a:r>
              <a:rPr lang="en-US" sz="1000" dirty="0">
                <a:solidFill>
                  <a:schemeClr val="bg2">
                    <a:lumMod val="40000"/>
                    <a:lumOff val="60000"/>
                  </a:schemeClr>
                </a:solidFill>
              </a:rPr>
              <a:t> COVID-19 Patient Survey, 2020</a:t>
            </a:r>
          </a:p>
        </p:txBody>
      </p:sp>
      <p:pic>
        <p:nvPicPr>
          <p:cNvPr id="14" name="Graphic 13">
            <a:extLst>
              <a:ext uri="{FF2B5EF4-FFF2-40B4-BE49-F238E27FC236}">
                <a16:creationId xmlns:a16="http://schemas.microsoft.com/office/drawing/2014/main" id="{026B4182-548A-914F-8B30-B58520E30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2236" y="797770"/>
            <a:ext cx="4033172" cy="5262460"/>
          </a:xfrm>
          <a:prstGeom prst="rect">
            <a:avLst/>
          </a:prstGeom>
        </p:spPr>
      </p:pic>
    </p:spTree>
    <p:extLst>
      <p:ext uri="{BB962C8B-B14F-4D97-AF65-F5344CB8AC3E}">
        <p14:creationId xmlns:p14="http://schemas.microsoft.com/office/powerpoint/2010/main" val="3069272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8D877B3-D348-4611-9BDB-C5374591D951}" type="slidenum">
              <a:rPr lang="en-US" smtClean="0"/>
              <a:pPr/>
              <a:t>19</a:t>
            </a:fld>
            <a:endParaRPr lang="en-US" dirty="0"/>
          </a:p>
        </p:txBody>
      </p:sp>
      <p:pic>
        <p:nvPicPr>
          <p:cNvPr id="9" name="Picture Placeholder 8" descr="A person sitting on a couch with a computer and smiling at the camera&#10;&#10;Description automatically generated">
            <a:extLst>
              <a:ext uri="{FF2B5EF4-FFF2-40B4-BE49-F238E27FC236}">
                <a16:creationId xmlns:a16="http://schemas.microsoft.com/office/drawing/2014/main" id="{EC24A65B-CF55-EC44-89BE-9CE7D6CC7D2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476" r="15476"/>
          <a:stretch>
            <a:fillRect/>
          </a:stretch>
        </p:blipFill>
        <p:spPr>
          <a:xfrm>
            <a:off x="6530975" y="1047750"/>
            <a:ext cx="4464050" cy="4308475"/>
          </a:xfrm>
        </p:spPr>
      </p:pic>
      <p:sp>
        <p:nvSpPr>
          <p:cNvPr id="19" name="Oval 18">
            <a:extLst>
              <a:ext uri="{FF2B5EF4-FFF2-40B4-BE49-F238E27FC236}">
                <a16:creationId xmlns:a16="http://schemas.microsoft.com/office/drawing/2014/main" id="{E845EE00-B622-7745-ADD0-FFA7C30817DE}"/>
              </a:ext>
            </a:extLst>
          </p:cNvPr>
          <p:cNvSpPr/>
          <p:nvPr/>
        </p:nvSpPr>
        <p:spPr>
          <a:xfrm>
            <a:off x="9201849" y="4507611"/>
            <a:ext cx="705092" cy="705092"/>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Oval 19">
            <a:extLst>
              <a:ext uri="{FF2B5EF4-FFF2-40B4-BE49-F238E27FC236}">
                <a16:creationId xmlns:a16="http://schemas.microsoft.com/office/drawing/2014/main" id="{A4A5CBED-5DEA-2048-BB12-6AEFADA22360}"/>
              </a:ext>
            </a:extLst>
          </p:cNvPr>
          <p:cNvSpPr/>
          <p:nvPr/>
        </p:nvSpPr>
        <p:spPr>
          <a:xfrm>
            <a:off x="8098474" y="773104"/>
            <a:ext cx="550426" cy="550426"/>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Oval 21">
            <a:extLst>
              <a:ext uri="{FF2B5EF4-FFF2-40B4-BE49-F238E27FC236}">
                <a16:creationId xmlns:a16="http://schemas.microsoft.com/office/drawing/2014/main" id="{06BBD083-F47D-3A44-A7AD-F1668FC10502}"/>
              </a:ext>
            </a:extLst>
          </p:cNvPr>
          <p:cNvSpPr/>
          <p:nvPr/>
        </p:nvSpPr>
        <p:spPr>
          <a:xfrm>
            <a:off x="7754586" y="934824"/>
            <a:ext cx="206559" cy="20655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Oval 23">
            <a:extLst>
              <a:ext uri="{FF2B5EF4-FFF2-40B4-BE49-F238E27FC236}">
                <a16:creationId xmlns:a16="http://schemas.microsoft.com/office/drawing/2014/main" id="{C1F33973-AFFB-9142-8A44-3DAE8C305AA1}"/>
              </a:ext>
            </a:extLst>
          </p:cNvPr>
          <p:cNvSpPr/>
          <p:nvPr/>
        </p:nvSpPr>
        <p:spPr>
          <a:xfrm>
            <a:off x="9781372" y="4768647"/>
            <a:ext cx="310433" cy="310433"/>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8" name="Oval 27">
            <a:extLst>
              <a:ext uri="{FF2B5EF4-FFF2-40B4-BE49-F238E27FC236}">
                <a16:creationId xmlns:a16="http://schemas.microsoft.com/office/drawing/2014/main" id="{EB0459BE-37C3-3F4F-8E94-81541FE0D895}"/>
              </a:ext>
            </a:extLst>
          </p:cNvPr>
          <p:cNvSpPr/>
          <p:nvPr/>
        </p:nvSpPr>
        <p:spPr>
          <a:xfrm>
            <a:off x="10531031" y="3817163"/>
            <a:ext cx="962205" cy="962205"/>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9" name="Oval 28">
            <a:extLst>
              <a:ext uri="{FF2B5EF4-FFF2-40B4-BE49-F238E27FC236}">
                <a16:creationId xmlns:a16="http://schemas.microsoft.com/office/drawing/2014/main" id="{A4041FAD-74E4-A942-9B68-AAFF03F641B6}"/>
              </a:ext>
            </a:extLst>
          </p:cNvPr>
          <p:cNvSpPr/>
          <p:nvPr/>
        </p:nvSpPr>
        <p:spPr>
          <a:xfrm>
            <a:off x="8024072" y="1152773"/>
            <a:ext cx="170757" cy="170757"/>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1" name="Oval 30">
            <a:extLst>
              <a:ext uri="{FF2B5EF4-FFF2-40B4-BE49-F238E27FC236}">
                <a16:creationId xmlns:a16="http://schemas.microsoft.com/office/drawing/2014/main" id="{E5C82FFF-732A-3841-8148-B65C78F7E6E8}"/>
              </a:ext>
            </a:extLst>
          </p:cNvPr>
          <p:cNvSpPr/>
          <p:nvPr/>
        </p:nvSpPr>
        <p:spPr>
          <a:xfrm>
            <a:off x="1818526" y="184894"/>
            <a:ext cx="93337" cy="93337"/>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3" name="Oval 32">
            <a:extLst>
              <a:ext uri="{FF2B5EF4-FFF2-40B4-BE49-F238E27FC236}">
                <a16:creationId xmlns:a16="http://schemas.microsoft.com/office/drawing/2014/main" id="{A2C7A410-F087-F043-9730-B1F48EEB041A}"/>
              </a:ext>
            </a:extLst>
          </p:cNvPr>
          <p:cNvSpPr/>
          <p:nvPr/>
        </p:nvSpPr>
        <p:spPr>
          <a:xfrm>
            <a:off x="10550103" y="4650678"/>
            <a:ext cx="705092" cy="705092"/>
          </a:xfrm>
          <a:prstGeom prst="ellipse">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6" name="Title 1">
            <a:extLst>
              <a:ext uri="{FF2B5EF4-FFF2-40B4-BE49-F238E27FC236}">
                <a16:creationId xmlns:a16="http://schemas.microsoft.com/office/drawing/2014/main" id="{F8B4905A-7078-6C47-ADA0-D5E4E6F3A22B}"/>
              </a:ext>
            </a:extLst>
          </p:cNvPr>
          <p:cNvSpPr txBox="1">
            <a:spLocks/>
          </p:cNvSpPr>
          <p:nvPr/>
        </p:nvSpPr>
        <p:spPr>
          <a:xfrm>
            <a:off x="846074" y="1054736"/>
            <a:ext cx="5069272" cy="1028700"/>
          </a:xfrm>
          <a:prstGeom prst="rect">
            <a:avLst/>
          </a:prstGeom>
        </p:spPr>
        <p:txBody>
          <a:bodyPr wrap="non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Virtual Communication with </a:t>
            </a:r>
            <a:br>
              <a:rPr lang="en-US" dirty="0"/>
            </a:br>
            <a:r>
              <a:rPr lang="en-US" dirty="0"/>
              <a:t>the Pharmacy</a:t>
            </a:r>
          </a:p>
        </p:txBody>
      </p:sp>
      <p:sp>
        <p:nvSpPr>
          <p:cNvPr id="37" name="TextBox 36">
            <a:extLst>
              <a:ext uri="{FF2B5EF4-FFF2-40B4-BE49-F238E27FC236}">
                <a16:creationId xmlns:a16="http://schemas.microsoft.com/office/drawing/2014/main" id="{E4775843-AEBD-E243-AF3D-6145CF3DFECA}"/>
              </a:ext>
            </a:extLst>
          </p:cNvPr>
          <p:cNvSpPr txBox="1"/>
          <p:nvPr/>
        </p:nvSpPr>
        <p:spPr>
          <a:xfrm>
            <a:off x="846074" y="2083436"/>
            <a:ext cx="4550925" cy="2308645"/>
          </a:xfrm>
          <a:prstGeom prst="rect">
            <a:avLst/>
          </a:prstGeom>
          <a:noFill/>
        </p:spPr>
        <p:txBody>
          <a:bodyPr wrap="square" lIns="0" rIns="0" rtlCol="0">
            <a:spAutoFit/>
          </a:bodyPr>
          <a:lstStyle/>
          <a:p>
            <a:endParaRPr lang="en-US" sz="1600" baseline="30000" dirty="0">
              <a:solidFill>
                <a:schemeClr val="bg2"/>
              </a:solidFill>
            </a:endParaRPr>
          </a:p>
          <a:p>
            <a:r>
              <a:rPr lang="en-US" sz="1600" dirty="0">
                <a:solidFill>
                  <a:schemeClr val="bg2"/>
                </a:solidFill>
              </a:rPr>
              <a:t>With patients seeing their pharmacist up to 10 times more often than their physician, open, accessible communication channels with the pharmacy can be crucial for patient medication access and adherence</a:t>
            </a:r>
            <a:r>
              <a:rPr lang="en-US" sz="1600" baseline="30000" dirty="0">
                <a:solidFill>
                  <a:schemeClr val="bg2"/>
                </a:solidFill>
              </a:rPr>
              <a:t>1</a:t>
            </a:r>
            <a:endParaRPr lang="en-US" sz="1600" dirty="0">
              <a:solidFill>
                <a:schemeClr val="bg2"/>
              </a:solidFill>
            </a:endParaRPr>
          </a:p>
          <a:p>
            <a:br>
              <a:rPr lang="en-US" dirty="0"/>
            </a:br>
            <a:endParaRPr lang="en-US" dirty="0"/>
          </a:p>
          <a:p>
            <a:pPr>
              <a:lnSpc>
                <a:spcPct val="120000"/>
              </a:lnSpc>
            </a:pPr>
            <a:endParaRPr lang="en-US" sz="1600" dirty="0">
              <a:solidFill>
                <a:schemeClr val="bg2"/>
              </a:solidFill>
              <a:latin typeface="Century Gothic" panose="020B0502020202020204" pitchFamily="34" charset="0"/>
            </a:endParaRPr>
          </a:p>
        </p:txBody>
      </p:sp>
      <p:sp>
        <p:nvSpPr>
          <p:cNvPr id="38" name="Rectangle 37">
            <a:extLst>
              <a:ext uri="{FF2B5EF4-FFF2-40B4-BE49-F238E27FC236}">
                <a16:creationId xmlns:a16="http://schemas.microsoft.com/office/drawing/2014/main" id="{C265CFD4-24A1-0647-9D6E-F706E1908E25}"/>
              </a:ext>
            </a:extLst>
          </p:cNvPr>
          <p:cNvSpPr/>
          <p:nvPr/>
        </p:nvSpPr>
        <p:spPr>
          <a:xfrm>
            <a:off x="468112" y="5688449"/>
            <a:ext cx="5825196" cy="1015663"/>
          </a:xfrm>
          <a:prstGeom prst="rect">
            <a:avLst/>
          </a:prstGeom>
        </p:spPr>
        <p:txBody>
          <a:bodyPr wrap="square">
            <a:spAutoFit/>
          </a:bodyPr>
          <a:lstStyle/>
          <a:p>
            <a:pPr>
              <a:defRPr/>
            </a:pPr>
            <a:r>
              <a:rPr lang="en-US" sz="1000" baseline="30000" dirty="0">
                <a:solidFill>
                  <a:schemeClr val="bg2">
                    <a:lumMod val="40000"/>
                    <a:lumOff val="60000"/>
                  </a:schemeClr>
                </a:solidFill>
              </a:rPr>
              <a:t>1</a:t>
            </a:r>
            <a:r>
              <a:rPr lang="en-US" sz="1000" dirty="0">
                <a:solidFill>
                  <a:schemeClr val="bg2">
                    <a:lumMod val="40000"/>
                    <a:lumOff val="60000"/>
                  </a:schemeClr>
                </a:solidFill>
              </a:rPr>
              <a:t>Pharmacists as accessible primary health care providers: Review of the evidence, National Institute of Health, 2018</a:t>
            </a:r>
          </a:p>
          <a:p>
            <a:pPr lvl="0">
              <a:defRPr/>
            </a:pPr>
            <a:endParaRPr lang="en-US" sz="1000" dirty="0">
              <a:solidFill>
                <a:schemeClr val="bg2">
                  <a:lumMod val="40000"/>
                  <a:lumOff val="60000"/>
                </a:schemeClr>
              </a:solidFill>
            </a:endParaRPr>
          </a:p>
          <a:p>
            <a:pPr>
              <a:defRPr/>
            </a:pPr>
            <a:endParaRPr lang="en-US" sz="10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rPr>
              <a:t> </a:t>
            </a:r>
          </a:p>
        </p:txBody>
      </p:sp>
    </p:spTree>
    <p:extLst>
      <p:ext uri="{BB962C8B-B14F-4D97-AF65-F5344CB8AC3E}">
        <p14:creationId xmlns:p14="http://schemas.microsoft.com/office/powerpoint/2010/main" val="546710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91C91-F1C8-434E-9F3B-B15A99D4B278}"/>
              </a:ext>
            </a:extLst>
          </p:cNvPr>
          <p:cNvSpPr/>
          <p:nvPr/>
        </p:nvSpPr>
        <p:spPr>
          <a:xfrm>
            <a:off x="287079"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A872682-DA14-D041-A064-D9EB293A4BE3}"/>
              </a:ext>
            </a:extLst>
          </p:cNvPr>
          <p:cNvSpPr/>
          <p:nvPr/>
        </p:nvSpPr>
        <p:spPr>
          <a:xfrm>
            <a:off x="10451804" y="6220047"/>
            <a:ext cx="1669312" cy="54226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B15ED1B1-E5A8-FA4E-B990-987BD713B384}"/>
              </a:ext>
            </a:extLst>
          </p:cNvPr>
          <p:cNvGrpSpPr/>
          <p:nvPr/>
        </p:nvGrpSpPr>
        <p:grpSpPr>
          <a:xfrm>
            <a:off x="10752013" y="10633"/>
            <a:ext cx="1439987" cy="6858000"/>
            <a:chOff x="1650797" y="10633"/>
            <a:chExt cx="1439987" cy="6858000"/>
          </a:xfrm>
        </p:grpSpPr>
        <p:pic>
          <p:nvPicPr>
            <p:cNvPr id="21" name="Picture Placeholder 4">
              <a:extLst>
                <a:ext uri="{FF2B5EF4-FFF2-40B4-BE49-F238E27FC236}">
                  <a16:creationId xmlns:a16="http://schemas.microsoft.com/office/drawing/2014/main" id="{299D73CA-A2E6-7A44-A68F-3D064F9FC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597"/>
            <a:stretch/>
          </p:blipFill>
          <p:spPr>
            <a:xfrm>
              <a:off x="1650797" y="4097799"/>
              <a:ext cx="1418909" cy="2770834"/>
            </a:xfrm>
            <a:prstGeom prst="rect">
              <a:avLst/>
            </a:prstGeom>
            <a:noFill/>
          </p:spPr>
        </p:pic>
        <p:pic>
          <p:nvPicPr>
            <p:cNvPr id="22" name="Picture Placeholder 4">
              <a:extLst>
                <a:ext uri="{FF2B5EF4-FFF2-40B4-BE49-F238E27FC236}">
                  <a16:creationId xmlns:a16="http://schemas.microsoft.com/office/drawing/2014/main" id="{A71C2BC1-4156-8E43-B54E-90999A9E2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58098"/>
            <a:stretch/>
          </p:blipFill>
          <p:spPr>
            <a:xfrm>
              <a:off x="1650797" y="1345455"/>
              <a:ext cx="1439987" cy="2770834"/>
            </a:xfrm>
            <a:prstGeom prst="rect">
              <a:avLst/>
            </a:prstGeom>
            <a:noFill/>
          </p:spPr>
        </p:pic>
        <p:pic>
          <p:nvPicPr>
            <p:cNvPr id="23" name="Picture Placeholder 4">
              <a:extLst>
                <a:ext uri="{FF2B5EF4-FFF2-40B4-BE49-F238E27FC236}">
                  <a16:creationId xmlns:a16="http://schemas.microsoft.com/office/drawing/2014/main" id="{22CF91D4-4B2D-574B-92FC-60E3600F5C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58098"/>
            <a:stretch/>
          </p:blipFill>
          <p:spPr>
            <a:xfrm>
              <a:off x="1650797" y="10633"/>
              <a:ext cx="1439987" cy="1349350"/>
            </a:xfrm>
            <a:prstGeom prst="rect">
              <a:avLst/>
            </a:prstGeom>
            <a:noFill/>
          </p:spPr>
        </p:pic>
      </p:grpSp>
      <p:grpSp>
        <p:nvGrpSpPr>
          <p:cNvPr id="24" name="Group 23">
            <a:extLst>
              <a:ext uri="{FF2B5EF4-FFF2-40B4-BE49-F238E27FC236}">
                <a16:creationId xmlns:a16="http://schemas.microsoft.com/office/drawing/2014/main" id="{229878DD-B768-934C-AA5A-46893C2EA9E1}"/>
              </a:ext>
            </a:extLst>
          </p:cNvPr>
          <p:cNvGrpSpPr/>
          <p:nvPr/>
        </p:nvGrpSpPr>
        <p:grpSpPr>
          <a:xfrm>
            <a:off x="8391839" y="10633"/>
            <a:ext cx="2331719" cy="6858000"/>
            <a:chOff x="1650797" y="10633"/>
            <a:chExt cx="2331719" cy="6858000"/>
          </a:xfrm>
        </p:grpSpPr>
        <p:pic>
          <p:nvPicPr>
            <p:cNvPr id="25" name="Picture Placeholder 4">
              <a:extLst>
                <a:ext uri="{FF2B5EF4-FFF2-40B4-BE49-F238E27FC236}">
                  <a16:creationId xmlns:a16="http://schemas.microsoft.com/office/drawing/2014/main" id="{1BAC1E0A-0907-1A4D-9422-90F214991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26" name="Picture Placeholder 4">
              <a:extLst>
                <a:ext uri="{FF2B5EF4-FFF2-40B4-BE49-F238E27FC236}">
                  <a16:creationId xmlns:a16="http://schemas.microsoft.com/office/drawing/2014/main" id="{E65B9CA3-2FDA-E442-915E-9C16ECDA1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27" name="Picture Placeholder 4">
              <a:extLst>
                <a:ext uri="{FF2B5EF4-FFF2-40B4-BE49-F238E27FC236}">
                  <a16:creationId xmlns:a16="http://schemas.microsoft.com/office/drawing/2014/main" id="{A524B5C4-0ADA-9345-9014-50D5F9DAAD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grpSp>
        <p:nvGrpSpPr>
          <p:cNvPr id="5" name="Group 4">
            <a:extLst>
              <a:ext uri="{FF2B5EF4-FFF2-40B4-BE49-F238E27FC236}">
                <a16:creationId xmlns:a16="http://schemas.microsoft.com/office/drawing/2014/main" id="{771D0EE8-6CA4-E442-8E7A-5149D9099E5E}"/>
              </a:ext>
            </a:extLst>
          </p:cNvPr>
          <p:cNvGrpSpPr/>
          <p:nvPr/>
        </p:nvGrpSpPr>
        <p:grpSpPr>
          <a:xfrm>
            <a:off x="1650797" y="10633"/>
            <a:ext cx="2331719" cy="6858000"/>
            <a:chOff x="1650797" y="10633"/>
            <a:chExt cx="2331719" cy="6858000"/>
          </a:xfrm>
        </p:grpSpPr>
        <p:pic>
          <p:nvPicPr>
            <p:cNvPr id="13" name="Picture Placeholder 4">
              <a:extLst>
                <a:ext uri="{FF2B5EF4-FFF2-40B4-BE49-F238E27FC236}">
                  <a16:creationId xmlns:a16="http://schemas.microsoft.com/office/drawing/2014/main" id="{E9D235FA-A84C-D646-9627-308AEFCB1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4097799"/>
              <a:ext cx="2331719" cy="2770834"/>
            </a:xfrm>
            <a:prstGeom prst="rect">
              <a:avLst/>
            </a:prstGeom>
            <a:noFill/>
          </p:spPr>
        </p:pic>
        <p:pic>
          <p:nvPicPr>
            <p:cNvPr id="14" name="Picture Placeholder 4">
              <a:extLst>
                <a:ext uri="{FF2B5EF4-FFF2-40B4-BE49-F238E27FC236}">
                  <a16:creationId xmlns:a16="http://schemas.microsoft.com/office/drawing/2014/main" id="{45222D79-89AF-EE42-BA83-7E6D13E00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34591" r="37010"/>
            <a:stretch/>
          </p:blipFill>
          <p:spPr>
            <a:xfrm>
              <a:off x="1650797" y="1345455"/>
              <a:ext cx="2331719" cy="2770834"/>
            </a:xfrm>
            <a:prstGeom prst="rect">
              <a:avLst/>
            </a:prstGeom>
            <a:noFill/>
          </p:spPr>
        </p:pic>
        <p:pic>
          <p:nvPicPr>
            <p:cNvPr id="15" name="Picture Placeholder 4">
              <a:extLst>
                <a:ext uri="{FF2B5EF4-FFF2-40B4-BE49-F238E27FC236}">
                  <a16:creationId xmlns:a16="http://schemas.microsoft.com/office/drawing/2014/main" id="{B207D0BE-F6D3-A740-B4E7-273D5B5513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48" t="68147" r="37010"/>
            <a:stretch/>
          </p:blipFill>
          <p:spPr>
            <a:xfrm>
              <a:off x="1650797" y="10633"/>
              <a:ext cx="2331719" cy="1349350"/>
            </a:xfrm>
            <a:prstGeom prst="rect">
              <a:avLst/>
            </a:prstGeom>
            <a:noFill/>
          </p:spPr>
        </p:pic>
      </p:grpSp>
      <p:sp>
        <p:nvSpPr>
          <p:cNvPr id="2" name="Oval 1">
            <a:extLst>
              <a:ext uri="{FF2B5EF4-FFF2-40B4-BE49-F238E27FC236}">
                <a16:creationId xmlns:a16="http://schemas.microsoft.com/office/drawing/2014/main" id="{05958384-DE00-AF43-9E00-9814BC223DB7}"/>
              </a:ext>
            </a:extLst>
          </p:cNvPr>
          <p:cNvSpPr/>
          <p:nvPr/>
        </p:nvSpPr>
        <p:spPr>
          <a:xfrm>
            <a:off x="1873016" y="-663864"/>
            <a:ext cx="8578788" cy="8578788"/>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 name="Title 6">
            <a:extLst>
              <a:ext uri="{FF2B5EF4-FFF2-40B4-BE49-F238E27FC236}">
                <a16:creationId xmlns:a16="http://schemas.microsoft.com/office/drawing/2014/main" id="{E13BDEFF-F01B-BA4B-B2E7-D1118058303B}"/>
              </a:ext>
            </a:extLst>
          </p:cNvPr>
          <p:cNvSpPr>
            <a:spLocks noGrp="1"/>
          </p:cNvSpPr>
          <p:nvPr>
            <p:ph type="title"/>
          </p:nvPr>
        </p:nvSpPr>
        <p:spPr>
          <a:xfrm>
            <a:off x="1873016" y="2733809"/>
            <a:ext cx="8578788" cy="1783443"/>
          </a:xfrm>
        </p:spPr>
        <p:txBody>
          <a:bodyPr lIns="457200" tIns="0" rIns="457200" anchor="ctr"/>
          <a:lstStyle/>
          <a:p>
            <a:pPr algn="ctr"/>
            <a:r>
              <a:rPr lang="en-US" sz="7200" dirty="0">
                <a:solidFill>
                  <a:srgbClr val="FFFFFF"/>
                </a:solidFill>
              </a:rPr>
              <a:t>Welcome</a:t>
            </a:r>
          </a:p>
        </p:txBody>
      </p:sp>
      <p:grpSp>
        <p:nvGrpSpPr>
          <p:cNvPr id="16" name="Group 15">
            <a:extLst>
              <a:ext uri="{FF2B5EF4-FFF2-40B4-BE49-F238E27FC236}">
                <a16:creationId xmlns:a16="http://schemas.microsoft.com/office/drawing/2014/main" id="{E8E6D081-9F02-644F-8A86-DDF3E5542BE8}"/>
              </a:ext>
            </a:extLst>
          </p:cNvPr>
          <p:cNvGrpSpPr/>
          <p:nvPr/>
        </p:nvGrpSpPr>
        <p:grpSpPr>
          <a:xfrm>
            <a:off x="0" y="10633"/>
            <a:ext cx="1611456" cy="6858000"/>
            <a:chOff x="2371060" y="10633"/>
            <a:chExt cx="1611456" cy="6858000"/>
          </a:xfrm>
        </p:grpSpPr>
        <p:pic>
          <p:nvPicPr>
            <p:cNvPr id="17" name="Picture Placeholder 4">
              <a:extLst>
                <a:ext uri="{FF2B5EF4-FFF2-40B4-BE49-F238E27FC236}">
                  <a16:creationId xmlns:a16="http://schemas.microsoft.com/office/drawing/2014/main" id="{97CF828B-39D8-7942-A5E0-C908A6D010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4097799"/>
              <a:ext cx="1611456" cy="2770834"/>
            </a:xfrm>
            <a:prstGeom prst="rect">
              <a:avLst/>
            </a:prstGeom>
            <a:noFill/>
          </p:spPr>
        </p:pic>
        <p:pic>
          <p:nvPicPr>
            <p:cNvPr id="18" name="Picture Placeholder 4">
              <a:extLst>
                <a:ext uri="{FF2B5EF4-FFF2-40B4-BE49-F238E27FC236}">
                  <a16:creationId xmlns:a16="http://schemas.microsoft.com/office/drawing/2014/main" id="{187C1FE0-F7A4-E242-BB3D-D9E897C272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34591" r="37010"/>
            <a:stretch/>
          </p:blipFill>
          <p:spPr>
            <a:xfrm>
              <a:off x="2371060" y="1345455"/>
              <a:ext cx="1611456" cy="2770834"/>
            </a:xfrm>
            <a:prstGeom prst="rect">
              <a:avLst/>
            </a:prstGeom>
            <a:noFill/>
          </p:spPr>
        </p:pic>
        <p:pic>
          <p:nvPicPr>
            <p:cNvPr id="19" name="Picture Placeholder 4">
              <a:extLst>
                <a:ext uri="{FF2B5EF4-FFF2-40B4-BE49-F238E27FC236}">
                  <a16:creationId xmlns:a16="http://schemas.microsoft.com/office/drawing/2014/main" id="{63EB2BD3-B093-7845-9673-F03B3F18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81" t="68147" r="37010"/>
            <a:stretch/>
          </p:blipFill>
          <p:spPr>
            <a:xfrm>
              <a:off x="2371060" y="10633"/>
              <a:ext cx="1611456" cy="1349350"/>
            </a:xfrm>
            <a:prstGeom prst="rect">
              <a:avLst/>
            </a:prstGeom>
            <a:noFill/>
          </p:spPr>
        </p:pic>
      </p:grpSp>
      <p:sp>
        <p:nvSpPr>
          <p:cNvPr id="33" name="Oval 32">
            <a:extLst>
              <a:ext uri="{FF2B5EF4-FFF2-40B4-BE49-F238E27FC236}">
                <a16:creationId xmlns:a16="http://schemas.microsoft.com/office/drawing/2014/main" id="{78615911-F4EE-8B4F-9188-C4BDD198939A}"/>
              </a:ext>
            </a:extLst>
          </p:cNvPr>
          <p:cNvSpPr/>
          <p:nvPr/>
        </p:nvSpPr>
        <p:spPr>
          <a:xfrm>
            <a:off x="11425930" y="6321878"/>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a:t>
            </a:fld>
            <a:endParaRPr lang="en-US" dirty="0"/>
          </a:p>
        </p:txBody>
      </p:sp>
      <p:pic>
        <p:nvPicPr>
          <p:cNvPr id="30" name="Picture 29">
            <a:extLst>
              <a:ext uri="{FF2B5EF4-FFF2-40B4-BE49-F238E27FC236}">
                <a16:creationId xmlns:a16="http://schemas.microsoft.com/office/drawing/2014/main" id="{E3F139B5-8A09-7F4F-8461-15BECE0BDF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83785" y="6238327"/>
            <a:ext cx="4667154" cy="448619"/>
          </a:xfrm>
          <a:prstGeom prst="rect">
            <a:avLst/>
          </a:prstGeom>
        </p:spPr>
      </p:pic>
    </p:spTree>
    <p:extLst>
      <p:ext uri="{BB962C8B-B14F-4D97-AF65-F5344CB8AC3E}">
        <p14:creationId xmlns:p14="http://schemas.microsoft.com/office/powerpoint/2010/main" val="41175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20</a:t>
            </a:fld>
            <a:endParaRPr lang="en-US" dirty="0"/>
          </a:p>
        </p:txBody>
      </p:sp>
      <p:sp>
        <p:nvSpPr>
          <p:cNvPr id="10" name="Title 1">
            <a:extLst>
              <a:ext uri="{FF2B5EF4-FFF2-40B4-BE49-F238E27FC236}">
                <a16:creationId xmlns:a16="http://schemas.microsoft.com/office/drawing/2014/main" id="{9748D510-505F-8741-88A5-86FA4B7D8D64}"/>
              </a:ext>
            </a:extLst>
          </p:cNvPr>
          <p:cNvSpPr>
            <a:spLocks noGrp="1"/>
          </p:cNvSpPr>
          <p:nvPr>
            <p:ph type="title"/>
          </p:nvPr>
        </p:nvSpPr>
        <p:spPr>
          <a:xfrm>
            <a:off x="846074" y="1054736"/>
            <a:ext cx="5069272" cy="1028700"/>
          </a:xfrm>
        </p:spPr>
        <p:txBody>
          <a:bodyPr wrap="none"/>
          <a:lstStyle/>
          <a:p>
            <a:r>
              <a:rPr lang="en-US" dirty="0"/>
              <a:t>Prescription Price Shopping Tools</a:t>
            </a:r>
          </a:p>
        </p:txBody>
      </p:sp>
      <p:sp>
        <p:nvSpPr>
          <p:cNvPr id="11" name="TextBox 10">
            <a:extLst>
              <a:ext uri="{FF2B5EF4-FFF2-40B4-BE49-F238E27FC236}">
                <a16:creationId xmlns:a16="http://schemas.microsoft.com/office/drawing/2014/main" id="{0C0A6846-94EB-BA4B-B5B8-CF2BA6D2BE22}"/>
              </a:ext>
            </a:extLst>
          </p:cNvPr>
          <p:cNvSpPr txBox="1"/>
          <p:nvPr/>
        </p:nvSpPr>
        <p:spPr>
          <a:xfrm>
            <a:off x="846074" y="2083436"/>
            <a:ext cx="4550925" cy="1836721"/>
          </a:xfrm>
          <a:prstGeom prst="rect">
            <a:avLst/>
          </a:prstGeom>
          <a:noFill/>
        </p:spPr>
        <p:txBody>
          <a:bodyPr wrap="square" lIns="0" rIns="0" rtlCol="0">
            <a:spAutoFit/>
          </a:bodyPr>
          <a:lstStyle/>
          <a:p>
            <a:pPr>
              <a:lnSpc>
                <a:spcPct val="120000"/>
              </a:lnSpc>
            </a:pPr>
            <a:r>
              <a:rPr lang="en-US" sz="1600" dirty="0"/>
              <a:t>When both a diagnosis and prescription are likely to come via telehealth appointment, an ideal scenario allows patients to use the same technology to compare prescription cost and payment options.</a:t>
            </a:r>
          </a:p>
          <a:p>
            <a:pPr>
              <a:lnSpc>
                <a:spcPct val="120000"/>
              </a:lnSpc>
            </a:pPr>
            <a:endParaRPr lang="en-US" sz="1600" dirty="0">
              <a:solidFill>
                <a:schemeClr val="bg2"/>
              </a:solidFill>
              <a:latin typeface="Century Gothic" panose="020B0502020202020204" pitchFamily="34" charset="0"/>
            </a:endParaRPr>
          </a:p>
        </p:txBody>
      </p:sp>
      <p:graphicFrame>
        <p:nvGraphicFramePr>
          <p:cNvPr id="6" name="Chart 5">
            <a:extLst>
              <a:ext uri="{FF2B5EF4-FFF2-40B4-BE49-F238E27FC236}">
                <a16:creationId xmlns:a16="http://schemas.microsoft.com/office/drawing/2014/main" id="{C354609E-4C35-E94F-BCE8-8C4CDB218361}"/>
              </a:ext>
            </a:extLst>
          </p:cNvPr>
          <p:cNvGraphicFramePr/>
          <p:nvPr>
            <p:extLst>
              <p:ext uri="{D42A27DB-BD31-4B8C-83A1-F6EECF244321}">
                <p14:modId xmlns:p14="http://schemas.microsoft.com/office/powerpoint/2010/main" val="2714660858"/>
              </p:ext>
            </p:extLst>
          </p:nvPr>
        </p:nvGraphicFramePr>
        <p:xfrm>
          <a:off x="5865066" y="2167128"/>
          <a:ext cx="5752318" cy="378273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4D430D91-4E7B-9D40-964F-375D6EEC6783}"/>
              </a:ext>
            </a:extLst>
          </p:cNvPr>
          <p:cNvSpPr txBox="1"/>
          <p:nvPr/>
        </p:nvSpPr>
        <p:spPr>
          <a:xfrm>
            <a:off x="846074" y="4196830"/>
            <a:ext cx="4130475" cy="1056764"/>
          </a:xfrm>
          <a:prstGeom prst="rect">
            <a:avLst/>
          </a:prstGeom>
          <a:noFill/>
        </p:spPr>
        <p:txBody>
          <a:bodyPr wrap="square" rtlCol="0">
            <a:spAutoFit/>
          </a:bodyPr>
          <a:lstStyle/>
          <a:p>
            <a:pPr>
              <a:lnSpc>
                <a:spcPct val="120000"/>
              </a:lnSpc>
            </a:pPr>
            <a:r>
              <a:rPr lang="en-US" b="1" dirty="0">
                <a:solidFill>
                  <a:schemeClr val="accent1"/>
                </a:solidFill>
                <a:latin typeface="Century Gothic" panose="020B0502020202020204" pitchFamily="34" charset="0"/>
              </a:rPr>
              <a:t>34% of patients are looking at prescription price-shopping tools as a new mainstay</a:t>
            </a:r>
            <a:r>
              <a:rPr lang="en-US" b="1" baseline="30000" dirty="0">
                <a:solidFill>
                  <a:schemeClr val="accent1"/>
                </a:solidFill>
                <a:latin typeface="Century Gothic" panose="020B0502020202020204" pitchFamily="34" charset="0"/>
              </a:rPr>
              <a:t>1</a:t>
            </a:r>
            <a:endParaRPr lang="en-US" b="1" dirty="0">
              <a:solidFill>
                <a:schemeClr val="accent1"/>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EF2DA0E4-CB3B-454F-A312-EC47F57EC8FD}"/>
              </a:ext>
            </a:extLst>
          </p:cNvPr>
          <p:cNvCxnSpPr/>
          <p:nvPr/>
        </p:nvCxnSpPr>
        <p:spPr>
          <a:xfrm>
            <a:off x="923544" y="4058493"/>
            <a:ext cx="8476488" cy="0"/>
          </a:xfrm>
          <a:prstGeom prst="line">
            <a:avLst/>
          </a:prstGeom>
          <a:ln w="19050" cap="rnd">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411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6096895" y="1651516"/>
            <a:ext cx="0" cy="347949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D12EDF1-6427-1E4A-A94D-16A7DA927B31}"/>
              </a:ext>
            </a:extLst>
          </p:cNvPr>
          <p:cNvGrpSpPr/>
          <p:nvPr/>
        </p:nvGrpSpPr>
        <p:grpSpPr>
          <a:xfrm>
            <a:off x="5895676" y="3027630"/>
            <a:ext cx="416560" cy="416560"/>
            <a:chOff x="6052888" y="1435897"/>
            <a:chExt cx="416560" cy="416560"/>
          </a:xfrm>
          <a:solidFill>
            <a:schemeClr val="accent2"/>
          </a:solidFill>
        </p:grpSpPr>
        <p:sp>
          <p:nvSpPr>
            <p:cNvPr id="48" name="Oval 47">
              <a:extLst>
                <a:ext uri="{FF2B5EF4-FFF2-40B4-BE49-F238E27FC236}">
                  <a16:creationId xmlns:a16="http://schemas.microsoft.com/office/drawing/2014/main" id="{6D837585-1786-CE46-BF47-9BC847C756D8}"/>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9" name="Picture 48">
              <a:extLst>
                <a:ext uri="{FF2B5EF4-FFF2-40B4-BE49-F238E27FC236}">
                  <a16:creationId xmlns:a16="http://schemas.microsoft.com/office/drawing/2014/main" id="{42B79302-86B2-C246-8137-26D7B043879C}"/>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 name="Title 1"/>
          <p:cNvSpPr>
            <a:spLocks noGrp="1"/>
          </p:cNvSpPr>
          <p:nvPr>
            <p:ph type="title"/>
          </p:nvPr>
        </p:nvSpPr>
        <p:spPr>
          <a:xfrm>
            <a:off x="854699" y="1244188"/>
            <a:ext cx="4187371" cy="1055668"/>
          </a:xfrm>
        </p:spPr>
        <p:txBody>
          <a:bodyPr anchor="t"/>
          <a:lstStyle/>
          <a:p>
            <a:pPr>
              <a:lnSpc>
                <a:spcPct val="90000"/>
              </a:lnSpc>
            </a:pPr>
            <a:r>
              <a:rPr lang="en-US" i="1" dirty="0"/>
              <a:t>What still needs improved</a:t>
            </a:r>
          </a:p>
        </p:txBody>
      </p:sp>
      <p:sp>
        <p:nvSpPr>
          <p:cNvPr id="3" name="Slide Number Placeholder 2"/>
          <p:cNvSpPr>
            <a:spLocks noGrp="1"/>
          </p:cNvSpPr>
          <p:nvPr>
            <p:ph type="sldNum" sz="quarter" idx="10"/>
          </p:nvPr>
        </p:nvSpPr>
        <p:spPr/>
        <p:txBody>
          <a:bodyPr/>
          <a:lstStyle/>
          <a:p>
            <a:fld id="{D8D877B3-D348-4611-9BDB-C5374591D951}" type="slidenum">
              <a:rPr lang="en-US" smtClean="0"/>
              <a:pPr/>
              <a:t>21</a:t>
            </a:fld>
            <a:endParaRPr lang="en-US" dirty="0"/>
          </a:p>
        </p:txBody>
      </p:sp>
      <p:sp>
        <p:nvSpPr>
          <p:cNvPr id="15" name="TextBox 14"/>
          <p:cNvSpPr txBox="1"/>
          <p:nvPr/>
        </p:nvSpPr>
        <p:spPr>
          <a:xfrm>
            <a:off x="6738898" y="1386219"/>
            <a:ext cx="3129126"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EHR Interoperability and Security </a:t>
            </a:r>
          </a:p>
        </p:txBody>
      </p:sp>
      <p:sp>
        <p:nvSpPr>
          <p:cNvPr id="17" name="TextBox 16"/>
          <p:cNvSpPr txBox="1"/>
          <p:nvPr/>
        </p:nvSpPr>
        <p:spPr>
          <a:xfrm>
            <a:off x="6738896" y="3028146"/>
            <a:ext cx="4178260"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Algorithms for Social Determinants of Health</a:t>
            </a:r>
          </a:p>
        </p:txBody>
      </p:sp>
      <p:sp>
        <p:nvSpPr>
          <p:cNvPr id="19" name="TextBox 18"/>
          <p:cNvSpPr txBox="1"/>
          <p:nvPr/>
        </p:nvSpPr>
        <p:spPr>
          <a:xfrm>
            <a:off x="6738896" y="4884793"/>
            <a:ext cx="3797643" cy="369332"/>
          </a:xfrm>
          <a:prstGeom prst="rect">
            <a:avLst/>
          </a:prstGeom>
          <a:noFill/>
        </p:spPr>
        <p:txBody>
          <a:bodyPr wrap="none" lIns="0" rIns="0" rtlCol="0">
            <a:spAutoFit/>
          </a:bodyPr>
          <a:lstStyle/>
          <a:p>
            <a:r>
              <a:rPr lang="en-US" i="1" dirty="0">
                <a:solidFill>
                  <a:srgbClr val="1E22AA"/>
                </a:solidFill>
                <a:latin typeface="Prometo Medium" panose="020B0704030203060203" pitchFamily="34" charset="0"/>
              </a:rPr>
              <a:t>Access and Understanding of Technology</a:t>
            </a:r>
          </a:p>
        </p:txBody>
      </p:sp>
      <p:grpSp>
        <p:nvGrpSpPr>
          <p:cNvPr id="44" name="Group 43">
            <a:extLst>
              <a:ext uri="{FF2B5EF4-FFF2-40B4-BE49-F238E27FC236}">
                <a16:creationId xmlns:a16="http://schemas.microsoft.com/office/drawing/2014/main" id="{5995CC75-B476-0E49-8E97-E4815442082A}"/>
              </a:ext>
            </a:extLst>
          </p:cNvPr>
          <p:cNvGrpSpPr/>
          <p:nvPr/>
        </p:nvGrpSpPr>
        <p:grpSpPr>
          <a:xfrm>
            <a:off x="5895676" y="1435897"/>
            <a:ext cx="416560" cy="416560"/>
            <a:chOff x="6052888" y="1435897"/>
            <a:chExt cx="416560" cy="416560"/>
          </a:xfrm>
        </p:grpSpPr>
        <p:sp>
          <p:nvSpPr>
            <p:cNvPr id="45" name="Oval 44">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6" name="Picture 45">
              <a:extLst>
                <a:ext uri="{FF2B5EF4-FFF2-40B4-BE49-F238E27FC236}">
                  <a16:creationId xmlns:a16="http://schemas.microsoft.com/office/drawing/2014/main" id="{60BB8AA9-CCB0-D14A-B77E-0DA5E76233F1}"/>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50" name="Group 49">
            <a:extLst>
              <a:ext uri="{FF2B5EF4-FFF2-40B4-BE49-F238E27FC236}">
                <a16:creationId xmlns:a16="http://schemas.microsoft.com/office/drawing/2014/main" id="{5CAF5AD7-CA74-4F46-8AD1-8830C860F105}"/>
              </a:ext>
            </a:extLst>
          </p:cNvPr>
          <p:cNvGrpSpPr/>
          <p:nvPr/>
        </p:nvGrpSpPr>
        <p:grpSpPr>
          <a:xfrm>
            <a:off x="5895676" y="4856430"/>
            <a:ext cx="416560" cy="416560"/>
            <a:chOff x="6052888" y="1435897"/>
            <a:chExt cx="416560" cy="416560"/>
          </a:xfrm>
          <a:solidFill>
            <a:schemeClr val="accent2"/>
          </a:solidFill>
        </p:grpSpPr>
        <p:sp>
          <p:nvSpPr>
            <p:cNvPr id="51" name="Oval 50">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2" name="Picture 51">
              <a:extLst>
                <a:ext uri="{FF2B5EF4-FFF2-40B4-BE49-F238E27FC236}">
                  <a16:creationId xmlns:a16="http://schemas.microsoft.com/office/drawing/2014/main" id="{51742D9D-0E33-7A48-8300-7EF284FE2BF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4" name="TextBox 3"/>
          <p:cNvSpPr txBox="1"/>
          <p:nvPr/>
        </p:nvSpPr>
        <p:spPr>
          <a:xfrm>
            <a:off x="6654372" y="1693996"/>
            <a:ext cx="4794838" cy="738664"/>
          </a:xfrm>
          <a:prstGeom prst="rect">
            <a:avLst/>
          </a:prstGeom>
          <a:noFill/>
        </p:spPr>
        <p:txBody>
          <a:bodyPr wrap="square" rtlCol="0">
            <a:spAutoFit/>
          </a:bodyPr>
          <a:lstStyle/>
          <a:p>
            <a:r>
              <a:rPr lang="en-US" sz="1400" dirty="0"/>
              <a:t>It is more important than ever that providers have a single, reliable source of truth for patient and prescribing information</a:t>
            </a:r>
            <a:endParaRPr lang="en-US" sz="1400" dirty="0">
              <a:solidFill>
                <a:schemeClr val="bg2"/>
              </a:solidFill>
            </a:endParaRPr>
          </a:p>
        </p:txBody>
      </p:sp>
      <p:sp>
        <p:nvSpPr>
          <p:cNvPr id="27" name="TextBox 26"/>
          <p:cNvSpPr txBox="1"/>
          <p:nvPr/>
        </p:nvSpPr>
        <p:spPr>
          <a:xfrm>
            <a:off x="6654372" y="3314616"/>
            <a:ext cx="4794838" cy="1169551"/>
          </a:xfrm>
          <a:prstGeom prst="rect">
            <a:avLst/>
          </a:prstGeom>
          <a:noFill/>
        </p:spPr>
        <p:txBody>
          <a:bodyPr wrap="square" rtlCol="0">
            <a:spAutoFit/>
          </a:bodyPr>
          <a:lstStyle/>
          <a:p>
            <a:r>
              <a:rPr lang="en-US" sz="1400" dirty="0"/>
              <a:t>Healthcare disparities due to race and gender bias through healthcare algorithms. The proportion of Black patients referred for complex care programs would increase nearly 30% if bias was removed from a widely used healthcare algorithm.</a:t>
            </a:r>
            <a:r>
              <a:rPr lang="en-US" sz="1400" baseline="30000" dirty="0"/>
              <a:t>1</a:t>
            </a:r>
            <a:endParaRPr lang="en-US" sz="1400" dirty="0">
              <a:solidFill>
                <a:schemeClr val="bg2"/>
              </a:solidFill>
            </a:endParaRPr>
          </a:p>
        </p:txBody>
      </p:sp>
      <p:sp>
        <p:nvSpPr>
          <p:cNvPr id="30" name="TextBox 29"/>
          <p:cNvSpPr txBox="1"/>
          <p:nvPr/>
        </p:nvSpPr>
        <p:spPr>
          <a:xfrm>
            <a:off x="6654372" y="5186247"/>
            <a:ext cx="4794838" cy="738664"/>
          </a:xfrm>
          <a:prstGeom prst="rect">
            <a:avLst/>
          </a:prstGeom>
          <a:noFill/>
        </p:spPr>
        <p:txBody>
          <a:bodyPr wrap="square" rtlCol="0">
            <a:spAutoFit/>
          </a:bodyPr>
          <a:lstStyle/>
          <a:p>
            <a:r>
              <a:rPr lang="en-US" sz="1400" dirty="0">
                <a:solidFill>
                  <a:schemeClr val="bg2"/>
                </a:solidFill>
              </a:rPr>
              <a:t>80% of providers identify patients’ lack of technology skills as a telemedicine challenge</a:t>
            </a:r>
            <a:r>
              <a:rPr lang="en-US" sz="1400" baseline="30000" dirty="0">
                <a:solidFill>
                  <a:schemeClr val="bg2"/>
                </a:solidFill>
              </a:rPr>
              <a:t>2</a:t>
            </a:r>
            <a:endParaRPr lang="en-US" sz="1400" dirty="0">
              <a:solidFill>
                <a:schemeClr val="bg2"/>
              </a:solidFill>
            </a:endParaRPr>
          </a:p>
          <a:p>
            <a:endParaRPr lang="en-US" sz="1400" dirty="0">
              <a:solidFill>
                <a:schemeClr val="bg2"/>
              </a:solidFill>
            </a:endParaRPr>
          </a:p>
        </p:txBody>
      </p:sp>
      <p:sp>
        <p:nvSpPr>
          <p:cNvPr id="23" name="TextBox 22">
            <a:extLst>
              <a:ext uri="{FF2B5EF4-FFF2-40B4-BE49-F238E27FC236}">
                <a16:creationId xmlns:a16="http://schemas.microsoft.com/office/drawing/2014/main" id="{8AEFDCC7-CE0A-494C-87F7-7CD7937FAB53}"/>
              </a:ext>
            </a:extLst>
          </p:cNvPr>
          <p:cNvSpPr txBox="1"/>
          <p:nvPr/>
        </p:nvSpPr>
        <p:spPr>
          <a:xfrm>
            <a:off x="854699" y="3027630"/>
            <a:ext cx="3781952" cy="2264018"/>
          </a:xfrm>
          <a:prstGeom prst="rect">
            <a:avLst/>
          </a:prstGeom>
          <a:noFill/>
        </p:spPr>
        <p:txBody>
          <a:bodyPr wrap="square" lIns="0" rIns="0" rtlCol="0">
            <a:spAutoFit/>
          </a:bodyPr>
          <a:lstStyle/>
          <a:p>
            <a:pPr>
              <a:lnSpc>
                <a:spcPct val="120000"/>
              </a:lnSpc>
              <a:spcBef>
                <a:spcPts val="1000"/>
              </a:spcBef>
            </a:pPr>
            <a:r>
              <a:rPr lang="en-US" sz="1400" dirty="0"/>
              <a:t>The healthcare industry needs continued innovation— for everyone involved. </a:t>
            </a:r>
          </a:p>
          <a:p>
            <a:pPr>
              <a:lnSpc>
                <a:spcPct val="120000"/>
              </a:lnSpc>
              <a:spcBef>
                <a:spcPts val="1000"/>
              </a:spcBef>
            </a:pPr>
            <a:r>
              <a:rPr lang="en-US" sz="1400" dirty="0"/>
              <a:t>With much of the newly adopted technology’s framework having existed for several years, it’s critical that healthcare information technology to map out the future steps to best suit provider and patient needs moving forward. </a:t>
            </a:r>
          </a:p>
        </p:txBody>
      </p:sp>
      <p:sp>
        <p:nvSpPr>
          <p:cNvPr id="24" name="TextBox 23">
            <a:extLst>
              <a:ext uri="{FF2B5EF4-FFF2-40B4-BE49-F238E27FC236}">
                <a16:creationId xmlns:a16="http://schemas.microsoft.com/office/drawing/2014/main" id="{7FB24ED9-1466-364E-821B-6EBF30F58DE6}"/>
              </a:ext>
            </a:extLst>
          </p:cNvPr>
          <p:cNvSpPr txBox="1"/>
          <p:nvPr/>
        </p:nvSpPr>
        <p:spPr>
          <a:xfrm>
            <a:off x="854699" y="2489592"/>
            <a:ext cx="3568285" cy="338554"/>
          </a:xfrm>
          <a:prstGeom prst="rect">
            <a:avLst/>
          </a:prstGeom>
          <a:noFill/>
        </p:spPr>
        <p:txBody>
          <a:bodyPr wrap="none" lIns="0" rIns="0" rtlCol="0">
            <a:spAutoFit/>
          </a:bodyPr>
          <a:lstStyle/>
          <a:p>
            <a:r>
              <a:rPr lang="en-US" sz="1600" dirty="0">
                <a:solidFill>
                  <a:srgbClr val="FF5A5A"/>
                </a:solidFill>
                <a:latin typeface="Century Gothic" panose="020B0502020202020204" pitchFamily="34" charset="0"/>
              </a:rPr>
              <a:t>NEED FOR CONTINUED INNOVATION</a:t>
            </a:r>
          </a:p>
        </p:txBody>
      </p:sp>
      <p:sp>
        <p:nvSpPr>
          <p:cNvPr id="25" name="Rectangle 24">
            <a:extLst>
              <a:ext uri="{FF2B5EF4-FFF2-40B4-BE49-F238E27FC236}">
                <a16:creationId xmlns:a16="http://schemas.microsoft.com/office/drawing/2014/main" id="{0998A451-8690-5842-9BB1-6787F016B3F9}"/>
              </a:ext>
            </a:extLst>
          </p:cNvPr>
          <p:cNvSpPr/>
          <p:nvPr/>
        </p:nvSpPr>
        <p:spPr>
          <a:xfrm>
            <a:off x="5535321" y="6301082"/>
            <a:ext cx="5825196" cy="1015663"/>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 </a:t>
            </a:r>
            <a:r>
              <a:rPr lang="en-US" sz="1000" dirty="0">
                <a:solidFill>
                  <a:srgbClr val="F7F7F7">
                    <a:lumMod val="75000"/>
                  </a:srgbClr>
                </a:solidFill>
                <a:latin typeface="Century Gothic" panose="020B0502020202020204" pitchFamily="34" charset="0"/>
              </a:rPr>
              <a:t>Science Magazine</a:t>
            </a:r>
            <a:endParaRPr lang="en-US" sz="1000" baseline="30000" dirty="0">
              <a:solidFill>
                <a:srgbClr val="F7F7F7">
                  <a:lumMod val="75000"/>
                </a:srgbClr>
              </a:solidFill>
              <a:latin typeface="Century Gothic" panose="020B0502020202020204" pitchFamily="34" charset="0"/>
            </a:endParaRPr>
          </a:p>
          <a:p>
            <a:pPr>
              <a:defRPr/>
            </a:pPr>
            <a:r>
              <a:rPr lang="en-US" sz="1000" baseline="30000" dirty="0">
                <a:solidFill>
                  <a:srgbClr val="F7F7F7">
                    <a:lumMod val="75000"/>
                  </a:srgbClr>
                </a:solidFill>
                <a:latin typeface="Century Gothic" panose="020B0502020202020204" pitchFamily="34" charset="0"/>
              </a:rPr>
              <a:t>2</a:t>
            </a:r>
            <a:r>
              <a:rPr lang="en-US" sz="1000" dirty="0">
                <a:solidFill>
                  <a:schemeClr val="bg2">
                    <a:lumMod val="40000"/>
                    <a:lumOff val="60000"/>
                  </a:schemeClr>
                </a:solidFill>
              </a:rPr>
              <a:t>CoverMyMeds COVID-19 Provider Survey, 2020 </a:t>
            </a:r>
          </a:p>
          <a:p>
            <a:pPr lvl="0">
              <a:defRPr/>
            </a:pPr>
            <a:endParaRPr lang="en-US" sz="1000" dirty="0">
              <a:solidFill>
                <a:schemeClr val="bg2">
                  <a:lumMod val="40000"/>
                  <a:lumOff val="60000"/>
                </a:schemeClr>
              </a:solidFill>
            </a:endParaRPr>
          </a:p>
          <a:p>
            <a:pPr>
              <a:defRPr/>
            </a:pPr>
            <a:endParaRPr lang="en-US" sz="10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rPr>
              <a:t> </a:t>
            </a:r>
          </a:p>
        </p:txBody>
      </p:sp>
    </p:spTree>
    <p:extLst>
      <p:ext uri="{BB962C8B-B14F-4D97-AF65-F5344CB8AC3E}">
        <p14:creationId xmlns:p14="http://schemas.microsoft.com/office/powerpoint/2010/main" val="1713417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024" y="2389412"/>
            <a:ext cx="4187371" cy="1783443"/>
          </a:xfrm>
        </p:spPr>
        <p:txBody>
          <a:bodyPr wrap="none" anchor="t"/>
          <a:lstStyle/>
          <a:p>
            <a:r>
              <a:rPr lang="en-US" i="1" dirty="0"/>
              <a:t>Thank You</a:t>
            </a:r>
            <a:endParaRPr lang="en-US" dirty="0"/>
          </a:p>
        </p:txBody>
      </p:sp>
      <p:sp>
        <p:nvSpPr>
          <p:cNvPr id="11" name="TextBox 10"/>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Melissa </a:t>
            </a:r>
            <a:r>
              <a:rPr lang="en-US" sz="2000" dirty="0" err="1">
                <a:solidFill>
                  <a:schemeClr val="accent2"/>
                </a:solidFill>
                <a:latin typeface="Prometo Medium" panose="020B0704030203060203" pitchFamily="34" charset="0"/>
              </a:rPr>
              <a:t>Weant</a:t>
            </a:r>
            <a:r>
              <a:rPr lang="en-US" sz="2000" dirty="0">
                <a:solidFill>
                  <a:schemeClr val="accent2"/>
                </a:solidFill>
                <a:latin typeface="Prometo Medium" panose="020B0704030203060203" pitchFamily="34" charset="0"/>
              </a:rPr>
              <a:t>, Ph.D.</a:t>
            </a:r>
          </a:p>
        </p:txBody>
      </p:sp>
      <p:sp>
        <p:nvSpPr>
          <p:cNvPr id="12" name="TextBox 11"/>
          <p:cNvSpPr txBox="1"/>
          <p:nvPr/>
        </p:nvSpPr>
        <p:spPr>
          <a:xfrm>
            <a:off x="810883" y="5179581"/>
            <a:ext cx="3811712" cy="784830"/>
          </a:xfrm>
          <a:prstGeom prst="rect">
            <a:avLst/>
          </a:prstGeom>
          <a:noFill/>
        </p:spPr>
        <p:txBody>
          <a:bodyPr wrap="square" rtlCol="0">
            <a:spAutoFit/>
          </a:bodyPr>
          <a:lstStyle/>
          <a:p>
            <a:r>
              <a:rPr lang="en-US" sz="1500" dirty="0">
                <a:solidFill>
                  <a:schemeClr val="bg1"/>
                </a:solidFill>
              </a:rPr>
              <a:t>Senior Manager, Provider Analytics</a:t>
            </a:r>
          </a:p>
          <a:p>
            <a:r>
              <a:rPr lang="en-US" sz="1500" dirty="0" err="1">
                <a:solidFill>
                  <a:schemeClr val="bg1"/>
                </a:solidFill>
              </a:rPr>
              <a:t>CoverMyMeds</a:t>
            </a:r>
            <a:endParaRPr lang="en-US" sz="1500" dirty="0">
              <a:solidFill>
                <a:schemeClr val="bg1"/>
              </a:solidFill>
            </a:endParaRPr>
          </a:p>
          <a:p>
            <a:r>
              <a:rPr lang="en-US" sz="1500" dirty="0" err="1">
                <a:solidFill>
                  <a:schemeClr val="bg1"/>
                </a:solidFill>
              </a:rPr>
              <a:t>mweant@covermymeds.com</a:t>
            </a:r>
            <a:endParaRPr lang="en-US" sz="1500" dirty="0">
              <a:solidFill>
                <a:schemeClr val="bg1"/>
              </a:solidFill>
            </a:endParaRP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22</a:t>
            </a:fld>
            <a:endParaRPr lang="en-US" dirty="0"/>
          </a:p>
        </p:txBody>
      </p:sp>
    </p:spTree>
    <p:extLst>
      <p:ext uri="{BB962C8B-B14F-4D97-AF65-F5344CB8AC3E}">
        <p14:creationId xmlns:p14="http://schemas.microsoft.com/office/powerpoint/2010/main" val="69624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D5EBE-76E7-8D41-A473-D3B91E84FA2D}"/>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3" name="Content Placeholder 2">
            <a:extLst>
              <a:ext uri="{FF2B5EF4-FFF2-40B4-BE49-F238E27FC236}">
                <a16:creationId xmlns:a16="http://schemas.microsoft.com/office/drawing/2014/main" id="{4E7F5A21-D8E2-9A40-AF30-595E8B356A83}"/>
              </a:ext>
            </a:extLst>
          </p:cNvPr>
          <p:cNvSpPr>
            <a:spLocks noGrp="1"/>
          </p:cNvSpPr>
          <p:nvPr>
            <p:ph idx="1"/>
          </p:nvPr>
        </p:nvSpPr>
        <p:spPr>
          <a:xfrm>
            <a:off x="846074" y="1926479"/>
            <a:ext cx="4892958" cy="3687790"/>
          </a:xfrm>
        </p:spPr>
        <p:txBody>
          <a:bodyPr>
            <a:normAutofit fontScale="92500" lnSpcReduction="10000"/>
          </a:bodyPr>
          <a:lstStyle/>
          <a:p>
            <a:pPr marL="0" lvl="1" indent="0">
              <a:buNone/>
            </a:pPr>
            <a:r>
              <a:rPr lang="en-US" b="1" dirty="0"/>
              <a:t>Medication Access Barriers</a:t>
            </a:r>
          </a:p>
          <a:p>
            <a:pPr marL="320040" lvl="2"/>
            <a:r>
              <a:rPr lang="en-US" dirty="0"/>
              <a:t>Affordability</a:t>
            </a:r>
          </a:p>
          <a:p>
            <a:pPr marL="320040" lvl="2"/>
            <a:r>
              <a:rPr lang="en-US" dirty="0"/>
              <a:t>Getting to the doctor or pharmacy </a:t>
            </a:r>
            <a:br>
              <a:rPr lang="en-US" dirty="0"/>
            </a:br>
            <a:endParaRPr lang="en-US" dirty="0"/>
          </a:p>
          <a:p>
            <a:pPr marL="0" lvl="1" indent="0">
              <a:buNone/>
            </a:pPr>
            <a:r>
              <a:rPr lang="en-US" b="1" dirty="0"/>
              <a:t>The Healthcare Shift</a:t>
            </a:r>
          </a:p>
          <a:p>
            <a:pPr marL="320040" lvl="2"/>
            <a:r>
              <a:rPr lang="en-US" dirty="0"/>
              <a:t>Patients</a:t>
            </a:r>
          </a:p>
          <a:p>
            <a:pPr marL="320040" lvl="2"/>
            <a:r>
              <a:rPr lang="en-US" dirty="0"/>
              <a:t>Providers </a:t>
            </a:r>
          </a:p>
          <a:p>
            <a:pPr marL="320040" lvl="2"/>
            <a:r>
              <a:rPr lang="en-US" dirty="0"/>
              <a:t>Pharmacies </a:t>
            </a:r>
            <a:br>
              <a:rPr lang="en-US" dirty="0"/>
            </a:br>
            <a:endParaRPr lang="en-US" dirty="0"/>
          </a:p>
          <a:p>
            <a:pPr marL="0" lvl="1" indent="0">
              <a:buNone/>
            </a:pPr>
            <a:r>
              <a:rPr lang="en-US" b="1" dirty="0"/>
              <a:t>The Future</a:t>
            </a:r>
          </a:p>
          <a:p>
            <a:pPr marL="320040" lvl="2"/>
            <a:r>
              <a:rPr lang="en-US" dirty="0"/>
              <a:t>What is likely to stay</a:t>
            </a:r>
          </a:p>
          <a:p>
            <a:pPr marL="320040" lvl="2"/>
            <a:r>
              <a:rPr lang="en-US" dirty="0"/>
              <a:t>What still needs improved</a:t>
            </a:r>
            <a:br>
              <a:rPr lang="en-US" dirty="0"/>
            </a:br>
            <a:r>
              <a:rPr lang="en-US" dirty="0"/>
              <a:t> </a:t>
            </a:r>
          </a:p>
          <a:p>
            <a:pPr marL="0" lvl="1" indent="0">
              <a:buNone/>
            </a:pPr>
            <a:r>
              <a:rPr lang="en-US" b="1" dirty="0"/>
              <a:t>Continuous Innovation</a:t>
            </a:r>
          </a:p>
        </p:txBody>
      </p:sp>
      <p:pic>
        <p:nvPicPr>
          <p:cNvPr id="7" name="Picture Placeholder 6" descr="A person sitting at a table&#10;&#10;Description automatically generated">
            <a:extLst>
              <a:ext uri="{FF2B5EF4-FFF2-40B4-BE49-F238E27FC236}">
                <a16:creationId xmlns:a16="http://schemas.microsoft.com/office/drawing/2014/main" id="{28A4864A-4D49-7844-BF84-A43BD3B9FC2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172" r="6172"/>
          <a:stretch>
            <a:fillRect/>
          </a:stretch>
        </p:blipFill>
        <p:spPr/>
      </p:pic>
      <p:sp>
        <p:nvSpPr>
          <p:cNvPr id="5" name="Title 4">
            <a:extLst>
              <a:ext uri="{FF2B5EF4-FFF2-40B4-BE49-F238E27FC236}">
                <a16:creationId xmlns:a16="http://schemas.microsoft.com/office/drawing/2014/main" id="{480BE41C-0286-C54C-8D2C-6F974AA81AF4}"/>
              </a:ext>
            </a:extLst>
          </p:cNvPr>
          <p:cNvSpPr>
            <a:spLocks noGrp="1"/>
          </p:cNvSpPr>
          <p:nvPr>
            <p:ph type="title"/>
          </p:nvPr>
        </p:nvSpPr>
        <p:spPr>
          <a:xfrm>
            <a:off x="846074" y="1041215"/>
            <a:ext cx="5069272" cy="623198"/>
          </a:xfrm>
        </p:spPr>
        <p:txBody>
          <a:bodyPr/>
          <a:lstStyle/>
          <a:p>
            <a:r>
              <a:rPr lang="en-US" dirty="0"/>
              <a:t>Agenda</a:t>
            </a:r>
          </a:p>
        </p:txBody>
      </p:sp>
    </p:spTree>
    <p:extLst>
      <p:ext uri="{BB962C8B-B14F-4D97-AF65-F5344CB8AC3E}">
        <p14:creationId xmlns:p14="http://schemas.microsoft.com/office/powerpoint/2010/main" val="4547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2"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pic>
        <p:nvPicPr>
          <p:cNvPr id="5" name="Picture Placeholder 4">
            <a:extLst>
              <a:ext uri="{FF2B5EF4-FFF2-40B4-BE49-F238E27FC236}">
                <a16:creationId xmlns:a16="http://schemas.microsoft.com/office/drawing/2014/main" id="{3E1D62B2-0AD5-2B46-8D68-09FC3E0ABAE5}"/>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771" t="-18069" r="18408" b="-164"/>
          <a:stretch/>
        </p:blipFill>
        <p:spPr>
          <a:xfrm>
            <a:off x="4187878" y="-1930970"/>
            <a:ext cx="9089318" cy="9089318"/>
          </a:xfrm>
        </p:spPr>
      </p:pic>
      <p:sp>
        <p:nvSpPr>
          <p:cNvPr id="4" name="Title 3"/>
          <p:cNvSpPr>
            <a:spLocks noGrp="1"/>
          </p:cNvSpPr>
          <p:nvPr>
            <p:ph type="title"/>
          </p:nvPr>
        </p:nvSpPr>
        <p:spPr>
          <a:xfrm>
            <a:off x="863324" y="2410177"/>
            <a:ext cx="3629163" cy="1783443"/>
          </a:xfrm>
        </p:spPr>
        <p:txBody>
          <a:bodyPr/>
          <a:lstStyle/>
          <a:p>
            <a:r>
              <a:rPr lang="en-US" sz="4800" i="1" dirty="0"/>
              <a:t>Medication Access Barriers</a:t>
            </a:r>
            <a:br>
              <a:rPr lang="en-US" i="1" dirty="0"/>
            </a:br>
            <a:endParaRPr lang="en-US" i="1" dirty="0"/>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4</a:t>
            </a:fld>
            <a:endParaRPr lang="en-US" dirty="0"/>
          </a:p>
        </p:txBody>
      </p:sp>
    </p:spTree>
    <p:extLst>
      <p:ext uri="{BB962C8B-B14F-4D97-AF65-F5344CB8AC3E}">
        <p14:creationId xmlns:p14="http://schemas.microsoft.com/office/powerpoint/2010/main" val="1849558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8" y="956815"/>
            <a:ext cx="9833429" cy="396677"/>
          </a:xfrm>
        </p:spPr>
        <p:txBody>
          <a:bodyPr/>
          <a:lstStyle/>
          <a:p>
            <a:r>
              <a:rPr lang="en-US" dirty="0"/>
              <a:t>The Underinsured </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5</a:t>
            </a:fld>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023D0347-D3B1-3A49-B4BF-156654DD6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698" y="1575722"/>
            <a:ext cx="10380991" cy="4162548"/>
          </a:xfrm>
          <a:prstGeom prst="rect">
            <a:avLst/>
          </a:prstGeom>
        </p:spPr>
      </p:pic>
      <p:sp>
        <p:nvSpPr>
          <p:cNvPr id="10" name="Rectangle 9">
            <a:extLst>
              <a:ext uri="{FF2B5EF4-FFF2-40B4-BE49-F238E27FC236}">
                <a16:creationId xmlns:a16="http://schemas.microsoft.com/office/drawing/2014/main" id="{ECFF89F9-1345-DF4C-9603-11C253D2BBA0}"/>
              </a:ext>
            </a:extLst>
          </p:cNvPr>
          <p:cNvSpPr/>
          <p:nvPr/>
        </p:nvSpPr>
        <p:spPr>
          <a:xfrm>
            <a:off x="854699" y="5960500"/>
            <a:ext cx="7932879" cy="246221"/>
          </a:xfrm>
          <a:prstGeom prst="rect">
            <a:avLst/>
          </a:prstGeom>
        </p:spPr>
        <p:txBody>
          <a:bodyPr wrap="square">
            <a:spAutoFit/>
          </a:bodyPr>
          <a:lstStyle/>
          <a:p>
            <a:pPr>
              <a:defRPr/>
            </a:pPr>
            <a:r>
              <a:rPr lang="en-US" sz="1000" dirty="0">
                <a:solidFill>
                  <a:schemeClr val="bg2">
                    <a:lumMod val="40000"/>
                    <a:lumOff val="60000"/>
                  </a:schemeClr>
                </a:solidFill>
              </a:rPr>
              <a:t>Source: Unemployment Insurance Weekly Claims, Department of Labor, 2020</a:t>
            </a:r>
          </a:p>
        </p:txBody>
      </p:sp>
    </p:spTree>
    <p:extLst>
      <p:ext uri="{BB962C8B-B14F-4D97-AF65-F5344CB8AC3E}">
        <p14:creationId xmlns:p14="http://schemas.microsoft.com/office/powerpoint/2010/main" val="104647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Coverage Options</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839816"/>
            <a:ext cx="5116333" cy="3615762"/>
          </a:xfrm>
        </p:spPr>
        <p:txBody>
          <a:bodyPr>
            <a:normAutofit/>
          </a:bodyPr>
          <a:lstStyle/>
          <a:p>
            <a:pPr marL="0" lvl="1" indent="0">
              <a:lnSpc>
                <a:spcPct val="120000"/>
              </a:lnSpc>
              <a:spcBef>
                <a:spcPts val="1000"/>
              </a:spcBef>
              <a:buNone/>
            </a:pPr>
            <a:r>
              <a:rPr lang="en-US" b="1" dirty="0"/>
              <a:t>COBRA</a:t>
            </a:r>
          </a:p>
          <a:p>
            <a:pPr marL="320040" lvl="2">
              <a:lnSpc>
                <a:spcPct val="120000"/>
              </a:lnSpc>
              <a:spcBef>
                <a:spcPts val="1000"/>
              </a:spcBef>
            </a:pPr>
            <a:r>
              <a:rPr lang="en-US" sz="1500" dirty="0"/>
              <a:t>Those electing to use COBRA to extend their coverage during unemployment become responsible for the full share of employee and employer coverage</a:t>
            </a:r>
            <a:endParaRPr lang="en-US" sz="1500" baseline="30000" dirty="0"/>
          </a:p>
          <a:p>
            <a:pPr marL="0" lvl="1" indent="0">
              <a:lnSpc>
                <a:spcPct val="120000"/>
              </a:lnSpc>
              <a:spcBef>
                <a:spcPts val="3000"/>
              </a:spcBef>
              <a:buNone/>
            </a:pPr>
            <a:r>
              <a:rPr lang="en-US" b="1" dirty="0">
                <a:solidFill>
                  <a:schemeClr val="tx1"/>
                </a:solidFill>
              </a:rPr>
              <a:t>Medicaid and The Affordable Care Act</a:t>
            </a:r>
          </a:p>
          <a:p>
            <a:pPr marL="320040" lvl="2">
              <a:lnSpc>
                <a:spcPct val="120000"/>
              </a:lnSpc>
              <a:spcBef>
                <a:spcPts val="1000"/>
              </a:spcBef>
            </a:pPr>
            <a:r>
              <a:rPr lang="en-US" sz="1500" dirty="0"/>
              <a:t>While expanded in many states, 5.7 million Americans won’t qualify.</a:t>
            </a:r>
            <a:r>
              <a:rPr lang="en-US" sz="1500" baseline="30000" dirty="0"/>
              <a:t>1 </a:t>
            </a:r>
            <a:r>
              <a:rPr lang="en-US" sz="1500" dirty="0"/>
              <a:t>Others are delaying in hopes of getting their job back, or simply accepting the full cost of their medications and healthcare</a:t>
            </a:r>
            <a:r>
              <a:rPr lang="en-US" sz="1500" baseline="30000" dirty="0"/>
              <a:t>2</a:t>
            </a:r>
            <a:endParaRPr lang="en-US" sz="1500" dirty="0"/>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6</a:t>
            </a:fld>
            <a:endParaRPr lang="en-US" dirty="0"/>
          </a:p>
        </p:txBody>
      </p:sp>
      <p:sp>
        <p:nvSpPr>
          <p:cNvPr id="5" name="Rectangle 4">
            <a:extLst>
              <a:ext uri="{FF2B5EF4-FFF2-40B4-BE49-F238E27FC236}">
                <a16:creationId xmlns:a16="http://schemas.microsoft.com/office/drawing/2014/main" id="{B6C3FD52-7CAE-DA42-89BB-3D2B559CA302}"/>
              </a:ext>
            </a:extLst>
          </p:cNvPr>
          <p:cNvSpPr/>
          <p:nvPr/>
        </p:nvSpPr>
        <p:spPr>
          <a:xfrm>
            <a:off x="854699" y="5695204"/>
            <a:ext cx="7932879" cy="861774"/>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a:t>
            </a:r>
            <a:r>
              <a:rPr lang="en-US" sz="1000" dirty="0">
                <a:solidFill>
                  <a:schemeClr val="bg2">
                    <a:lumMod val="40000"/>
                    <a:lumOff val="60000"/>
                  </a:schemeClr>
                </a:solidFill>
              </a:rPr>
              <a:t>Kaiser Family Foundation, 2020</a:t>
            </a:r>
          </a:p>
          <a:p>
            <a:pPr>
              <a:defRPr/>
            </a:pPr>
            <a:r>
              <a:rPr lang="en-US" sz="1000" baseline="30000" dirty="0">
                <a:solidFill>
                  <a:srgbClr val="F7F7F7">
                    <a:lumMod val="75000"/>
                  </a:srgbClr>
                </a:solidFill>
                <a:latin typeface="Century Gothic" panose="020B0502020202020204" pitchFamily="34" charset="0"/>
              </a:rPr>
              <a:t>2</a:t>
            </a:r>
            <a:r>
              <a:rPr lang="en-US" sz="1000" dirty="0">
                <a:solidFill>
                  <a:schemeClr val="bg2">
                    <a:lumMod val="40000"/>
                    <a:lumOff val="60000"/>
                  </a:schemeClr>
                </a:solidFill>
              </a:rPr>
              <a:t>Why Losing Your Job Means Losing Your Psychiatric Medication, The Nation, 2020</a:t>
            </a:r>
          </a:p>
          <a:p>
            <a:pPr>
              <a:defRPr/>
            </a:pPr>
            <a:endParaRPr lang="en-US" sz="10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rPr>
              <a:t> </a:t>
            </a:r>
          </a:p>
        </p:txBody>
      </p:sp>
      <p:pic>
        <p:nvPicPr>
          <p:cNvPr id="6" name="Graphic 5">
            <a:extLst>
              <a:ext uri="{FF2B5EF4-FFF2-40B4-BE49-F238E27FC236}">
                <a16:creationId xmlns:a16="http://schemas.microsoft.com/office/drawing/2014/main" id="{4DC1C4EB-B9B8-0943-8264-D68DD3DEED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2698" y="707967"/>
            <a:ext cx="4058390" cy="5211974"/>
          </a:xfrm>
          <a:prstGeom prst="rect">
            <a:avLst/>
          </a:prstGeom>
        </p:spPr>
      </p:pic>
    </p:spTree>
    <p:extLst>
      <p:ext uri="{BB962C8B-B14F-4D97-AF65-F5344CB8AC3E}">
        <p14:creationId xmlns:p14="http://schemas.microsoft.com/office/powerpoint/2010/main" val="3724369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BF800355-ADB3-1E45-81B8-05709E6853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482" t="21462" r="28223" b="36284"/>
          <a:stretch/>
        </p:blipFill>
        <p:spPr>
          <a:xfrm rot="19800000">
            <a:off x="252900" y="1111590"/>
            <a:ext cx="2113084" cy="2114053"/>
          </a:xfrm>
          <a:prstGeom prst="ellipse">
            <a:avLst/>
          </a:prstGeom>
          <a:noFill/>
        </p:spPr>
      </p:pic>
      <p:sp>
        <p:nvSpPr>
          <p:cNvPr id="21" name="Oval 20">
            <a:extLst>
              <a:ext uri="{FF2B5EF4-FFF2-40B4-BE49-F238E27FC236}">
                <a16:creationId xmlns:a16="http://schemas.microsoft.com/office/drawing/2014/main" id="{BDA59D20-7FB2-E640-8785-C2F72036AEEC}"/>
              </a:ext>
            </a:extLst>
          </p:cNvPr>
          <p:cNvSpPr/>
          <p:nvPr/>
        </p:nvSpPr>
        <p:spPr>
          <a:xfrm>
            <a:off x="7607083" y="1554466"/>
            <a:ext cx="4126316" cy="4126316"/>
          </a:xfrm>
          <a:prstGeom prst="ellipse">
            <a:avLst/>
          </a:prstGeom>
          <a:noFill/>
          <a:ln w="6350">
            <a:solidFill>
              <a:schemeClr val="tx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p:cNvSpPr/>
          <p:nvPr/>
        </p:nvSpPr>
        <p:spPr>
          <a:xfrm>
            <a:off x="4183741" y="1554465"/>
            <a:ext cx="4126316" cy="4126316"/>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Slide Number Placeholder 1"/>
          <p:cNvSpPr>
            <a:spLocks noGrp="1"/>
          </p:cNvSpPr>
          <p:nvPr>
            <p:ph type="sldNum" sz="quarter" idx="10"/>
          </p:nvPr>
        </p:nvSpPr>
        <p:spPr/>
        <p:txBody>
          <a:bodyPr/>
          <a:lstStyle/>
          <a:p>
            <a:fld id="{D8D877B3-D348-4611-9BDB-C5374591D951}" type="slidenum">
              <a:rPr lang="en-US" smtClean="0"/>
              <a:pPr/>
              <a:t>7</a:t>
            </a:fld>
            <a:endParaRPr lang="en-US" dirty="0"/>
          </a:p>
        </p:txBody>
      </p:sp>
      <p:pic>
        <p:nvPicPr>
          <p:cNvPr id="5" name="Picture Placeholder 4" descr="A person standing in a kitchen&#10;&#10;Description automatically generated">
            <a:extLst>
              <a:ext uri="{FF2B5EF4-FFF2-40B4-BE49-F238E27FC236}">
                <a16:creationId xmlns:a16="http://schemas.microsoft.com/office/drawing/2014/main" id="{13D80B97-06CC-2C4D-B268-E2C11BBE3D5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79" r="16679"/>
          <a:stretch>
            <a:fillRect/>
          </a:stretch>
        </p:blipFill>
        <p:spPr>
          <a:xfrm>
            <a:off x="806450" y="1554163"/>
            <a:ext cx="4125913" cy="4125912"/>
          </a:xfrm>
        </p:spPr>
      </p:pic>
      <p:sp>
        <p:nvSpPr>
          <p:cNvPr id="14" name="Title 6"/>
          <p:cNvSpPr txBox="1">
            <a:spLocks/>
          </p:cNvSpPr>
          <p:nvPr/>
        </p:nvSpPr>
        <p:spPr>
          <a:xfrm>
            <a:off x="5182752" y="1924186"/>
            <a:ext cx="3006260" cy="1783443"/>
          </a:xfrm>
          <a:prstGeom prst="rect">
            <a:avLst/>
          </a:prstGeom>
          <a:effectLst/>
        </p:spPr>
        <p:txBody>
          <a:bodyPr vert="horz" lIns="0" tIns="192024" rIns="0" bIns="0" rtlCol="0" anchor="t" anchorCtr="0">
            <a:noAutofit/>
          </a:bodyPr>
          <a:lstStyle>
            <a:lvl1pPr algn="l" defTabSz="914318" rtl="0" eaLnBrk="1" latinLnBrk="0" hangingPunct="1">
              <a:lnSpc>
                <a:spcPct val="75000"/>
              </a:lnSpc>
              <a:spcBef>
                <a:spcPct val="0"/>
              </a:spcBef>
              <a:buNone/>
              <a:defRPr sz="4000" kern="1200" spc="-151" baseline="0">
                <a:solidFill>
                  <a:schemeClr val="tx1"/>
                </a:solidFill>
                <a:latin typeface="+mj-lt"/>
                <a:ea typeface="+mj-ea"/>
                <a:cs typeface="+mj-cs"/>
              </a:defRPr>
            </a:lvl1pPr>
          </a:lstStyle>
          <a:p>
            <a:pPr>
              <a:lnSpc>
                <a:spcPct val="100000"/>
              </a:lnSpc>
            </a:pPr>
            <a:r>
              <a:rPr lang="en-US" i="1" dirty="0">
                <a:solidFill>
                  <a:srgbClr val="FFFFFF"/>
                </a:solidFill>
                <a:latin typeface="Prometo Medium" panose="020B0604030203060203" pitchFamily="34" charset="77"/>
              </a:rPr>
              <a:t>30% of providers cite affordability as an access barrier </a:t>
            </a:r>
            <a:r>
              <a:rPr lang="en-US" i="1" baseline="30000" dirty="0">
                <a:solidFill>
                  <a:srgbClr val="FFFFFF"/>
                </a:solidFill>
                <a:latin typeface="Prometo Medium" panose="020B0604030203060203" pitchFamily="34" charset="77"/>
              </a:rPr>
              <a:t>1</a:t>
            </a:r>
            <a:r>
              <a:rPr lang="en-US" i="1" dirty="0">
                <a:solidFill>
                  <a:srgbClr val="FFFFFF"/>
                </a:solidFill>
                <a:latin typeface="Prometo Medium" panose="020B0604030203060203" pitchFamily="34" charset="77"/>
              </a:rPr>
              <a:t> </a:t>
            </a:r>
          </a:p>
        </p:txBody>
      </p:sp>
      <p:sp>
        <p:nvSpPr>
          <p:cNvPr id="16" name="TextBox 15"/>
          <p:cNvSpPr txBox="1"/>
          <p:nvPr/>
        </p:nvSpPr>
        <p:spPr>
          <a:xfrm>
            <a:off x="8577504" y="2891741"/>
            <a:ext cx="2441639" cy="1569660"/>
          </a:xfrm>
          <a:prstGeom prst="rect">
            <a:avLst/>
          </a:prstGeom>
          <a:noFill/>
        </p:spPr>
        <p:txBody>
          <a:bodyPr wrap="square" lIns="0" rIns="0" rtlCol="0">
            <a:spAutoFit/>
          </a:bodyPr>
          <a:lstStyle/>
          <a:p>
            <a:r>
              <a:rPr lang="en-US" sz="1600" dirty="0">
                <a:solidFill>
                  <a:schemeClr val="bg2"/>
                </a:solidFill>
                <a:latin typeface="Century Gothic" panose="020B0502020202020204" pitchFamily="34" charset="0"/>
              </a:rPr>
              <a:t>Since the beginning of COVID-19, more than 1 in 5 patients said they’ve used a cash payment program to help afford medications</a:t>
            </a:r>
            <a:r>
              <a:rPr lang="en-US" sz="1600" baseline="30000" dirty="0">
                <a:solidFill>
                  <a:schemeClr val="bg2"/>
                </a:solidFill>
                <a:latin typeface="Century Gothic" panose="020B0502020202020204" pitchFamily="34" charset="0"/>
              </a:rPr>
              <a:t>2</a:t>
            </a:r>
            <a:endParaRPr lang="en-US" sz="1600" dirty="0">
              <a:solidFill>
                <a:schemeClr val="bg2"/>
              </a:solidFill>
              <a:latin typeface="Century Gothic" panose="020B0502020202020204" pitchFamily="34" charset="0"/>
            </a:endParaRPr>
          </a:p>
        </p:txBody>
      </p:sp>
      <p:sp>
        <p:nvSpPr>
          <p:cNvPr id="10" name="Rectangle 9">
            <a:extLst>
              <a:ext uri="{FF2B5EF4-FFF2-40B4-BE49-F238E27FC236}">
                <a16:creationId xmlns:a16="http://schemas.microsoft.com/office/drawing/2014/main" id="{F7162DEF-4195-F343-B122-D6A047EE139A}"/>
              </a:ext>
            </a:extLst>
          </p:cNvPr>
          <p:cNvSpPr/>
          <p:nvPr/>
        </p:nvSpPr>
        <p:spPr>
          <a:xfrm>
            <a:off x="5171355" y="6159525"/>
            <a:ext cx="7932879" cy="1015663"/>
          </a:xfrm>
          <a:prstGeom prst="rect">
            <a:avLst/>
          </a:prstGeom>
        </p:spPr>
        <p:txBody>
          <a:bodyPr wrap="square">
            <a:spAutoFit/>
          </a:bodyPr>
          <a:lstStyle/>
          <a:p>
            <a:pPr lvl="0">
              <a:defRPr/>
            </a:pPr>
            <a:r>
              <a:rPr kumimoji="0" lang="en-US" sz="1000" u="none" strike="noStrike" kern="1200" cap="none" spc="0" normalizeH="0" baseline="30000" noProof="0" dirty="0">
                <a:ln>
                  <a:noFill/>
                </a:ln>
                <a:solidFill>
                  <a:srgbClr val="F7F7F7">
                    <a:lumMod val="75000"/>
                  </a:srgbClr>
                </a:solidFill>
                <a:effectLst/>
                <a:uLnTx/>
                <a:uFillTx/>
                <a:latin typeface="Century Gothic" panose="020B0502020202020204" pitchFamily="34" charset="0"/>
              </a:rPr>
              <a:t>1 </a:t>
            </a:r>
            <a:r>
              <a:rPr lang="en-US" sz="1000" dirty="0" err="1">
                <a:solidFill>
                  <a:schemeClr val="bg2">
                    <a:lumMod val="40000"/>
                    <a:lumOff val="60000"/>
                  </a:schemeClr>
                </a:solidFill>
              </a:rPr>
              <a:t>CoverMyMeds</a:t>
            </a:r>
            <a:r>
              <a:rPr lang="en-US" sz="1000" dirty="0">
                <a:solidFill>
                  <a:schemeClr val="bg2">
                    <a:lumMod val="40000"/>
                    <a:lumOff val="60000"/>
                  </a:schemeClr>
                </a:solidFill>
              </a:rPr>
              <a:t> COVID-19 Provider Survey, 2020</a:t>
            </a:r>
          </a:p>
          <a:p>
            <a:pPr>
              <a:defRPr/>
            </a:pPr>
            <a:r>
              <a:rPr lang="en-US" sz="1000" baseline="30000" dirty="0">
                <a:solidFill>
                  <a:srgbClr val="F7F7F7">
                    <a:lumMod val="75000"/>
                  </a:srgbClr>
                </a:solidFill>
                <a:latin typeface="Century Gothic" panose="020B0502020202020204" pitchFamily="34" charset="0"/>
              </a:rPr>
              <a:t>2 </a:t>
            </a:r>
            <a:r>
              <a:rPr lang="en-US" sz="1000" dirty="0" err="1">
                <a:solidFill>
                  <a:schemeClr val="bg2">
                    <a:lumMod val="40000"/>
                    <a:lumOff val="60000"/>
                  </a:schemeClr>
                </a:solidFill>
              </a:rPr>
              <a:t>CoverMyMeds</a:t>
            </a:r>
            <a:r>
              <a:rPr lang="en-US" sz="1000" dirty="0">
                <a:solidFill>
                  <a:schemeClr val="bg2">
                    <a:lumMod val="40000"/>
                    <a:lumOff val="60000"/>
                  </a:schemeClr>
                </a:solidFill>
              </a:rPr>
              <a:t> COVID-19 Patient Survey, 2020</a:t>
            </a:r>
          </a:p>
          <a:p>
            <a:pPr lvl="0">
              <a:defRPr/>
            </a:pPr>
            <a:endParaRPr lang="en-US" sz="1000" dirty="0">
              <a:solidFill>
                <a:schemeClr val="bg2">
                  <a:lumMod val="40000"/>
                  <a:lumOff val="60000"/>
                </a:schemeClr>
              </a:solidFill>
            </a:endParaRPr>
          </a:p>
          <a:p>
            <a:pPr>
              <a:defRPr/>
            </a:pPr>
            <a:endParaRPr lang="en-US" sz="10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rPr>
              <a:t> </a:t>
            </a:r>
          </a:p>
        </p:txBody>
      </p:sp>
    </p:spTree>
    <p:extLst>
      <p:ext uri="{BB962C8B-B14F-4D97-AF65-F5344CB8AC3E}">
        <p14:creationId xmlns:p14="http://schemas.microsoft.com/office/powerpoint/2010/main" val="152356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a:xfrm>
            <a:off x="854699" y="1074306"/>
            <a:ext cx="9833429" cy="433517"/>
          </a:xfrm>
        </p:spPr>
        <p:txBody>
          <a:bodyPr>
            <a:spAutoFit/>
          </a:bodyPr>
          <a:lstStyle/>
          <a:p>
            <a:r>
              <a:rPr lang="en-US" dirty="0"/>
              <a:t>Minority Bias </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874207"/>
            <a:ext cx="5118398" cy="3207032"/>
          </a:xfrm>
        </p:spPr>
        <p:txBody>
          <a:bodyPr wrap="square">
            <a:spAutoFit/>
          </a:bodyPr>
          <a:lstStyle/>
          <a:p>
            <a:pPr marL="0" lvl="1" indent="0">
              <a:lnSpc>
                <a:spcPct val="120000"/>
              </a:lnSpc>
              <a:buNone/>
            </a:pPr>
            <a:r>
              <a:rPr lang="en-US" dirty="0"/>
              <a:t>Social determinants of health have historically prevented racial and ethnic minority groups from having fair opportunities for economic, physical and emotional health. These include:</a:t>
            </a:r>
          </a:p>
          <a:p>
            <a:pPr marL="0" lvl="1" indent="-285750">
              <a:spcBef>
                <a:spcPts val="1500"/>
              </a:spcBef>
              <a:buClr>
                <a:schemeClr val="accent3"/>
              </a:buClr>
            </a:pPr>
            <a:r>
              <a:rPr lang="en-US" dirty="0"/>
              <a:t>Healthcare access and utilization</a:t>
            </a:r>
          </a:p>
          <a:p>
            <a:pPr marL="0" lvl="1" indent="-285750">
              <a:spcBef>
                <a:spcPts val="1500"/>
              </a:spcBef>
              <a:buClr>
                <a:schemeClr val="accent3"/>
              </a:buClr>
            </a:pPr>
            <a:r>
              <a:rPr lang="en-US" dirty="0"/>
              <a:t>Income and wealth gaps </a:t>
            </a:r>
          </a:p>
          <a:p>
            <a:pPr marL="0" lvl="1" indent="-285750">
              <a:spcBef>
                <a:spcPts val="1500"/>
              </a:spcBef>
              <a:buClr>
                <a:schemeClr val="accent3"/>
              </a:buClr>
            </a:pPr>
            <a:r>
              <a:rPr lang="en-US" dirty="0"/>
              <a:t>Occupation</a:t>
            </a:r>
          </a:p>
          <a:p>
            <a:pPr marL="0" lvl="1" indent="-285750">
              <a:spcBef>
                <a:spcPts val="1500"/>
              </a:spcBef>
              <a:buClr>
                <a:schemeClr val="accent3"/>
              </a:buClr>
            </a:pPr>
            <a:r>
              <a:rPr lang="en-US" dirty="0"/>
              <a:t>Housing</a:t>
            </a:r>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8</a:t>
            </a:fld>
            <a:endParaRPr lang="en-US" dirty="0"/>
          </a:p>
        </p:txBody>
      </p:sp>
      <p:sp>
        <p:nvSpPr>
          <p:cNvPr id="5" name="Rectangle 4">
            <a:extLst>
              <a:ext uri="{FF2B5EF4-FFF2-40B4-BE49-F238E27FC236}">
                <a16:creationId xmlns:a16="http://schemas.microsoft.com/office/drawing/2014/main" id="{A8D8EF30-901D-8C49-882E-4E06D999198B}"/>
              </a:ext>
            </a:extLst>
          </p:cNvPr>
          <p:cNvSpPr/>
          <p:nvPr/>
        </p:nvSpPr>
        <p:spPr>
          <a:xfrm>
            <a:off x="854698" y="5447623"/>
            <a:ext cx="4513714" cy="400110"/>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 </a:t>
            </a:r>
            <a:r>
              <a:rPr lang="en-US" sz="1000" dirty="0">
                <a:solidFill>
                  <a:schemeClr val="bg2">
                    <a:lumMod val="40000"/>
                    <a:lumOff val="60000"/>
                  </a:schemeClr>
                </a:solidFill>
              </a:rPr>
              <a:t>The Color of Coronavirus: COVID-19 Deaths by Race and Ethnicity in the U.S., AMP Research Lab, 2020</a:t>
            </a:r>
          </a:p>
        </p:txBody>
      </p:sp>
      <p:pic>
        <p:nvPicPr>
          <p:cNvPr id="10" name="Picture 9" descr="Chart, bar chart&#10;&#10;Description automatically generated">
            <a:extLst>
              <a:ext uri="{FF2B5EF4-FFF2-40B4-BE49-F238E27FC236}">
                <a16:creationId xmlns:a16="http://schemas.microsoft.com/office/drawing/2014/main" id="{7125051B-1BE6-C440-A1A2-8E503E87D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590" y="762000"/>
            <a:ext cx="4318000" cy="5334000"/>
          </a:xfrm>
          <a:prstGeom prst="rect">
            <a:avLst/>
          </a:prstGeom>
        </p:spPr>
      </p:pic>
    </p:spTree>
    <p:extLst>
      <p:ext uri="{BB962C8B-B14F-4D97-AF65-F5344CB8AC3E}">
        <p14:creationId xmlns:p14="http://schemas.microsoft.com/office/powerpoint/2010/main" val="2209715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Getting to the doctor or pharmacy </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2017946"/>
            <a:ext cx="3406404" cy="3189707"/>
          </a:xfrm>
        </p:spPr>
        <p:txBody>
          <a:bodyPr>
            <a:normAutofit/>
          </a:bodyPr>
          <a:lstStyle/>
          <a:p>
            <a:pPr marL="0" lvl="1" indent="0">
              <a:lnSpc>
                <a:spcPct val="120000"/>
              </a:lnSpc>
              <a:spcBef>
                <a:spcPts val="3000"/>
              </a:spcBef>
              <a:buNone/>
            </a:pPr>
            <a:r>
              <a:rPr lang="en-US" sz="1600" dirty="0"/>
              <a:t>42% of patients have cancelled or delayed an in-person appointment and 44% have moved to telehealth visits</a:t>
            </a:r>
            <a:r>
              <a:rPr lang="en-US" sz="1600" baseline="30000" dirty="0"/>
              <a:t>1</a:t>
            </a:r>
          </a:p>
          <a:p>
            <a:pPr marL="0" lvl="1" indent="0">
              <a:lnSpc>
                <a:spcPct val="120000"/>
              </a:lnSpc>
              <a:spcBef>
                <a:spcPts val="3000"/>
              </a:spcBef>
              <a:buNone/>
            </a:pPr>
            <a:r>
              <a:rPr lang="en-US" sz="1600" dirty="0"/>
              <a:t>While 84% of patients currently pick up their medications at a retail pharmacy, 43% are interested in switching to a pharmacy home delivery option</a:t>
            </a:r>
            <a:r>
              <a:rPr lang="en-US" sz="1600" baseline="30000" dirty="0"/>
              <a:t>1</a:t>
            </a:r>
            <a:endParaRPr lang="en-US" sz="1600" dirty="0"/>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9</a:t>
            </a:fld>
            <a:endParaRPr lang="en-US" dirty="0"/>
          </a:p>
        </p:txBody>
      </p:sp>
      <p:sp>
        <p:nvSpPr>
          <p:cNvPr id="5" name="Rectangle 4">
            <a:extLst>
              <a:ext uri="{FF2B5EF4-FFF2-40B4-BE49-F238E27FC236}">
                <a16:creationId xmlns:a16="http://schemas.microsoft.com/office/drawing/2014/main" id="{A8D8EF30-901D-8C49-882E-4E06D999198B}"/>
              </a:ext>
            </a:extLst>
          </p:cNvPr>
          <p:cNvSpPr/>
          <p:nvPr/>
        </p:nvSpPr>
        <p:spPr>
          <a:xfrm>
            <a:off x="1252498" y="5871209"/>
            <a:ext cx="7932879" cy="861774"/>
          </a:xfrm>
          <a:prstGeom prst="rect">
            <a:avLst/>
          </a:prstGeom>
        </p:spPr>
        <p:txBody>
          <a:bodyPr wrap="square">
            <a:spAutoFit/>
          </a:bodyPr>
          <a:lstStyle/>
          <a:p>
            <a:pPr>
              <a:defRPr/>
            </a:pPr>
            <a:r>
              <a:rPr lang="en-US" sz="1000" baseline="30000" dirty="0">
                <a:solidFill>
                  <a:srgbClr val="F7F7F7">
                    <a:lumMod val="75000"/>
                  </a:srgbClr>
                </a:solidFill>
                <a:latin typeface="Century Gothic" panose="020B0502020202020204" pitchFamily="34" charset="0"/>
              </a:rPr>
              <a:t>1 </a:t>
            </a:r>
            <a:r>
              <a:rPr lang="en-US" sz="1000" dirty="0" err="1">
                <a:solidFill>
                  <a:schemeClr val="bg2">
                    <a:lumMod val="40000"/>
                    <a:lumOff val="60000"/>
                  </a:schemeClr>
                </a:solidFill>
              </a:rPr>
              <a:t>CoverMyMeds</a:t>
            </a:r>
            <a:r>
              <a:rPr lang="en-US" sz="1000" dirty="0">
                <a:solidFill>
                  <a:schemeClr val="bg2">
                    <a:lumMod val="40000"/>
                    <a:lumOff val="60000"/>
                  </a:schemeClr>
                </a:solidFill>
              </a:rPr>
              <a:t> COVID-19 Patient Survey, 2020</a:t>
            </a:r>
          </a:p>
          <a:p>
            <a:pPr lvl="0">
              <a:defRPr/>
            </a:pPr>
            <a:endParaRPr lang="en-US" sz="1000" dirty="0">
              <a:solidFill>
                <a:schemeClr val="bg2">
                  <a:lumMod val="40000"/>
                  <a:lumOff val="60000"/>
                </a:schemeClr>
              </a:solidFill>
            </a:endParaRPr>
          </a:p>
          <a:p>
            <a:pPr>
              <a:defRPr/>
            </a:pPr>
            <a:endParaRPr lang="en-US" sz="1000" dirty="0">
              <a:solidFill>
                <a:schemeClr val="bg2">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solidFill>
                  <a:srgbClr val="F7F7F7">
                    <a:lumMod val="75000"/>
                  </a:srgbClr>
                </a:solidFill>
                <a:effectLst/>
                <a:uLnTx/>
                <a:uFillTx/>
                <a:latin typeface="Century Gothic" panose="020B0502020202020204" pitchFamily="34" charset="0"/>
              </a:rPr>
              <a:t> </a:t>
            </a:r>
          </a:p>
        </p:txBody>
      </p:sp>
      <p:pic>
        <p:nvPicPr>
          <p:cNvPr id="3" name="Graphic 2">
            <a:extLst>
              <a:ext uri="{FF2B5EF4-FFF2-40B4-BE49-F238E27FC236}">
                <a16:creationId xmlns:a16="http://schemas.microsoft.com/office/drawing/2014/main" id="{87B8C95E-F81B-E74A-9196-FA7007E687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9104" y="2017946"/>
            <a:ext cx="6772812" cy="3189707"/>
          </a:xfrm>
          <a:prstGeom prst="rect">
            <a:avLst/>
          </a:prstGeom>
        </p:spPr>
      </p:pic>
    </p:spTree>
    <p:extLst>
      <p:ext uri="{BB962C8B-B14F-4D97-AF65-F5344CB8AC3E}">
        <p14:creationId xmlns:p14="http://schemas.microsoft.com/office/powerpoint/2010/main" val="3254890285"/>
      </p:ext>
    </p:extLst>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F7053033427540A45BCD60A43D3FF7" ma:contentTypeVersion="13" ma:contentTypeDescription="Create a new document." ma:contentTypeScope="" ma:versionID="0e1aaf4b252f3a268da831de98b607ed">
  <xsd:schema xmlns:xsd="http://www.w3.org/2001/XMLSchema" xmlns:xs="http://www.w3.org/2001/XMLSchema" xmlns:p="http://schemas.microsoft.com/office/2006/metadata/properties" xmlns:ns3="072d266d-b8d0-41ac-ac54-fdf1beeb1839" xmlns:ns4="231fd5a7-fc94-41b7-b2ee-740200048191" targetNamespace="http://schemas.microsoft.com/office/2006/metadata/properties" ma:root="true" ma:fieldsID="0c82900ed565a2799bf7c2da9db7ef8c" ns3:_="" ns4:_="">
    <xsd:import namespace="072d266d-b8d0-41ac-ac54-fdf1beeb1839"/>
    <xsd:import namespace="231fd5a7-fc94-41b7-b2ee-74020004819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d266d-b8d0-41ac-ac54-fdf1beeb18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1fd5a7-fc94-41b7-b2ee-74020004819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4262B5-5E6B-47C1-B7F1-E7506B8236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2d266d-b8d0-41ac-ac54-fdf1beeb1839"/>
    <ds:schemaRef ds:uri="231fd5a7-fc94-41b7-b2ee-7402000481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26451E-523B-4197-A6F1-E030BE6BF74C}">
  <ds:schemaRefs>
    <ds:schemaRef ds:uri="http://schemas.microsoft.com/office/infopath/2007/PartnerControls"/>
    <ds:schemaRef ds:uri="http://schemas.microsoft.com/office/2006/documentManagement/types"/>
    <ds:schemaRef ds:uri="http://purl.org/dc/terms/"/>
    <ds:schemaRef ds:uri="http://www.w3.org/XML/1998/namespace"/>
    <ds:schemaRef ds:uri="http://schemas.microsoft.com/office/2006/metadata/properties"/>
    <ds:schemaRef ds:uri="http://purl.org/dc/elements/1.1/"/>
    <ds:schemaRef ds:uri="http://schemas.openxmlformats.org/package/2006/metadata/core-properties"/>
    <ds:schemaRef ds:uri="231fd5a7-fc94-41b7-b2ee-740200048191"/>
    <ds:schemaRef ds:uri="072d266d-b8d0-41ac-ac54-fdf1beeb1839"/>
    <ds:schemaRef ds:uri="http://purl.org/dc/dcmitype/"/>
  </ds:schemaRefs>
</ds:datastoreItem>
</file>

<file path=customXml/itemProps3.xml><?xml version="1.0" encoding="utf-8"?>
<ds:datastoreItem xmlns:ds="http://schemas.openxmlformats.org/officeDocument/2006/customXml" ds:itemID="{2BC85721-E09A-4E7E-B0D5-7A59EC18F5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11998</TotalTime>
  <Words>4152</Words>
  <Application>Microsoft Macintosh PowerPoint</Application>
  <PresentationFormat>Widescreen</PresentationFormat>
  <Paragraphs>282</Paragraphs>
  <Slides>22</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Century Gothic</vt:lpstr>
      <vt:lpstr>Prometo Medium</vt:lpstr>
      <vt:lpstr>Ravi Powerpoint Template</vt:lpstr>
      <vt:lpstr>PowerPoint Presentation</vt:lpstr>
      <vt:lpstr>Welcome</vt:lpstr>
      <vt:lpstr>Agenda</vt:lpstr>
      <vt:lpstr>Medication Access Barriers </vt:lpstr>
      <vt:lpstr>The Underinsured </vt:lpstr>
      <vt:lpstr>Coverage Options</vt:lpstr>
      <vt:lpstr>PowerPoint Presentation</vt:lpstr>
      <vt:lpstr>Minority Bias </vt:lpstr>
      <vt:lpstr>Getting to the doctor or pharmacy </vt:lpstr>
      <vt:lpstr>PowerPoint Presentation</vt:lpstr>
      <vt:lpstr>The Healthcare Shift </vt:lpstr>
      <vt:lpstr>Patients</vt:lpstr>
      <vt:lpstr>Providers</vt:lpstr>
      <vt:lpstr>An Increasing Demand for Telehealth Options</vt:lpstr>
      <vt:lpstr>Pharmacies</vt:lpstr>
      <vt:lpstr>The  Future  </vt:lpstr>
      <vt:lpstr>Longer Prescription Fills</vt:lpstr>
      <vt:lpstr>Fewer In-Person Doctor Visits</vt:lpstr>
      <vt:lpstr>PowerPoint Presentation</vt:lpstr>
      <vt:lpstr>Prescription Price Shopping Tools</vt:lpstr>
      <vt:lpstr>What still needs improved</vt:lpstr>
      <vt:lpstr>Thank You</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Megan Anderson</cp:lastModifiedBy>
  <cp:revision>171</cp:revision>
  <dcterms:created xsi:type="dcterms:W3CDTF">2019-10-16T19:16:43Z</dcterms:created>
  <dcterms:modified xsi:type="dcterms:W3CDTF">2020-10-27T14:55:53Z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0x01010021F7053033427540A45BCD60A43D3FF7</vt:lpwstr>
  </property>
</Properties>
</file>