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00" r:id="rId2"/>
  </p:sldMasterIdLst>
  <p:notesMasterIdLst>
    <p:notesMasterId r:id="rId31"/>
  </p:notesMasterIdLst>
  <p:sldIdLst>
    <p:sldId id="257" r:id="rId3"/>
    <p:sldId id="300" r:id="rId4"/>
    <p:sldId id="2147468277" r:id="rId5"/>
    <p:sldId id="258" r:id="rId6"/>
    <p:sldId id="2147476916" r:id="rId7"/>
    <p:sldId id="2147477078" r:id="rId8"/>
    <p:sldId id="356" r:id="rId9"/>
    <p:sldId id="2147477360" r:id="rId10"/>
    <p:sldId id="2147477364" r:id="rId11"/>
    <p:sldId id="2147468027" r:id="rId12"/>
    <p:sldId id="2147477362" r:id="rId13"/>
    <p:sldId id="2147477363" r:id="rId14"/>
    <p:sldId id="2147477348" r:id="rId15"/>
    <p:sldId id="2147477365" r:id="rId16"/>
    <p:sldId id="2147477371" r:id="rId17"/>
    <p:sldId id="2147468616" r:id="rId18"/>
    <p:sldId id="2147477062" r:id="rId19"/>
    <p:sldId id="2147477357" r:id="rId20"/>
    <p:sldId id="2147477367" r:id="rId21"/>
    <p:sldId id="2147477358" r:id="rId22"/>
    <p:sldId id="260" r:id="rId23"/>
    <p:sldId id="2147477359" r:id="rId24"/>
    <p:sldId id="2147477368" r:id="rId25"/>
    <p:sldId id="2147477369" r:id="rId26"/>
    <p:sldId id="2147476895" r:id="rId27"/>
    <p:sldId id="2147476901" r:id="rId28"/>
    <p:sldId id="2147477370" r:id="rId29"/>
    <p:sldId id="214747734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572ED-7A77-4A82-B301-6C60FEA89511}" v="5" dt="2022-05-11T14:11:06.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0" autoAdjust="0"/>
    <p:restoredTop sz="94660"/>
  </p:normalViewPr>
  <p:slideViewPr>
    <p:cSldViewPr snapToGrid="0">
      <p:cViewPr varScale="1">
        <p:scale>
          <a:sx n="131" d="100"/>
          <a:sy n="131" d="100"/>
        </p:scale>
        <p:origin x="864"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emrick\Downloads\data%20-%202021-09-24T120210.8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emrick\Downloads\Average%20TAT%20Duration%20Encounter%20(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[Business Meeting_Unity point.xlsx]1.0!PivotTable1</c:name>
    <c:fmtId val="41"/>
  </c:pivotSource>
  <c:chart>
    <c:title>
      <c:tx>
        <c:rich>
          <a:bodyPr rot="0" spcFirstLastPara="1" vertOverflow="ellipsis" vert="horz" wrap="square" anchor="ctr" anchorCtr="1"/>
          <a:lstStyle/>
          <a:p>
            <a:pPr algn="ctr" rtl="0">
              <a:defRPr lang="en-US" sz="1080" b="0" i="0" u="none" strike="noStrike" kern="1200" spc="0" baseline="0">
                <a:solidFill>
                  <a:schemeClr val="tx2"/>
                </a:solidFill>
                <a:latin typeface="+mn-lt"/>
                <a:ea typeface="+mn-ea"/>
                <a:cs typeface="+mn-cs"/>
              </a:defRPr>
            </a:pPr>
            <a:r>
              <a:rPr lang="en-US"/>
              <a:t>Volume of Survey Responses by Specialty</a:t>
            </a:r>
          </a:p>
        </c:rich>
      </c:tx>
      <c:overlay val="0"/>
      <c:spPr>
        <a:noFill/>
        <a:ln>
          <a:noFill/>
        </a:ln>
        <a:effectLst/>
      </c:spPr>
      <c:txPr>
        <a:bodyPr rot="0" spcFirstLastPara="1" vertOverflow="ellipsis" vert="horz" wrap="square" anchor="ctr" anchorCtr="1"/>
        <a:lstStyle/>
        <a:p>
          <a:pPr algn="ctr" rtl="0">
            <a:defRPr lang="en-US" sz="1080" b="0" i="0" u="none" strike="noStrike" kern="1200" spc="0" baseline="0">
              <a:solidFill>
                <a:schemeClr val="tx2"/>
              </a:solidFill>
              <a:latin typeface="+mn-lt"/>
              <a:ea typeface="+mn-ea"/>
              <a:cs typeface="+mn-cs"/>
            </a:defRPr>
          </a:pPr>
          <a:endParaRPr lang="en-US"/>
        </a:p>
      </c:txPr>
    </c:title>
    <c:autoTitleDeleted val="0"/>
    <c:pivotFmts>
      <c:pivotFmt>
        <c:idx val="0"/>
        <c:spPr>
          <a:solidFill>
            <a:srgbClr val="2096A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2096A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2096A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'1.0'!$B$3</c:f>
              <c:strCache>
                <c:ptCount val="1"/>
                <c:pt idx="0">
                  <c:v>Total</c:v>
                </c:pt>
              </c:strCache>
            </c:strRef>
          </c:tx>
          <c:spPr>
            <a:solidFill>
              <a:srgbClr val="2096A3"/>
            </a:solidFill>
            <a:ln>
              <a:noFill/>
            </a:ln>
            <a:effectLst/>
          </c:spPr>
          <c:invertIfNegative val="0"/>
          <c:dLbls>
            <c:spPr>
              <a:noFill/>
              <a:ln>
                <a:noFill/>
              </a:ln>
              <a:effectLst/>
            </c:spPr>
            <c:txPr>
              <a:bodyPr rot="0" spcFirstLastPara="1" vertOverflow="ellipsis" vert="horz" wrap="square" anchor="ctr" anchorCtr="1"/>
              <a:lstStyle/>
              <a:p>
                <a:pPr>
                  <a:defRPr lang="en-US"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'1.0'!$A$4:$A$8</c:f>
              <c:strCache>
                <c:ptCount val="4"/>
                <c:pt idx="0">
                  <c:v>Oncology</c:v>
                </c:pt>
                <c:pt idx="1">
                  <c:v>Internal Medicine</c:v>
                </c:pt>
                <c:pt idx="2">
                  <c:v>Cardiology</c:v>
                </c:pt>
                <c:pt idx="3">
                  <c:v>Family Medicine</c:v>
                </c:pt>
              </c:strCache>
            </c:strRef>
          </c:cat>
          <c:val>
            <c:numRef>
              <c:f>'1.0'!$B$4:$B$8</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F3CC-4B49-B607-1D0467BF7A78}"/>
            </c:ext>
          </c:extLst>
        </c:ser>
        <c:dLbls>
          <c:showLegendKey val="0"/>
          <c:showVal val="0"/>
          <c:showCatName val="0"/>
          <c:showSerName val="0"/>
          <c:showPercent val="0"/>
          <c:showBubbleSize val="0"/>
        </c:dLbls>
        <c:gapWidth val="182"/>
        <c:axId val="737095416"/>
        <c:axId val="737099680"/>
      </c:barChart>
      <c:catAx>
        <c:axId val="73709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2"/>
                </a:solidFill>
                <a:latin typeface="+mn-lt"/>
                <a:ea typeface="+mn-ea"/>
                <a:cs typeface="+mn-cs"/>
              </a:defRPr>
            </a:pPr>
            <a:endParaRPr lang="en-US"/>
          </a:p>
        </c:txPr>
        <c:crossAx val="737099680"/>
        <c:crosses val="autoZero"/>
        <c:auto val="1"/>
        <c:lblAlgn val="ctr"/>
        <c:lblOffset val="100"/>
        <c:noMultiLvlLbl val="0"/>
      </c:catAx>
      <c:valAx>
        <c:axId val="737099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2"/>
                </a:solidFill>
                <a:latin typeface="+mn-lt"/>
                <a:ea typeface="+mn-ea"/>
                <a:cs typeface="+mn-cs"/>
              </a:defRPr>
            </a:pPr>
            <a:endParaRPr lang="en-US"/>
          </a:p>
        </c:txPr>
        <c:crossAx val="73709541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solidFill>
      <a:round/>
    </a:ln>
    <a:effectLst/>
  </c:spPr>
  <c:txPr>
    <a:bodyPr/>
    <a:lstStyle/>
    <a:p>
      <a:pPr algn="ctr">
        <a:defRPr lang="en-US" sz="900" b="0" i="0" u="none" strike="noStrike" kern="1200" baseline="0">
          <a:solidFill>
            <a:schemeClr val="tx2"/>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Encounter Trend</a:t>
            </a:r>
          </a:p>
        </c:rich>
      </c:tx>
      <c:layout>
        <c:manualLayout>
          <c:xMode val="edge"/>
          <c:yMode val="edge"/>
          <c:x val="0.40586636829371148"/>
          <c:y val="3.24166235508556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Encounters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May 2021</c:v>
                </c:pt>
                <c:pt idx="1">
                  <c:v>June 2021</c:v>
                </c:pt>
                <c:pt idx="2">
                  <c:v>July 2021</c:v>
                </c:pt>
                <c:pt idx="3">
                  <c:v>August 2021</c:v>
                </c:pt>
              </c:strCache>
            </c:strRef>
          </c:cat>
          <c:val>
            <c:numRef>
              <c:f>Sheet1!$B$3:$B$6</c:f>
              <c:numCache>
                <c:formatCode>General</c:formatCode>
                <c:ptCount val="4"/>
                <c:pt idx="0">
                  <c:v>499</c:v>
                </c:pt>
                <c:pt idx="1">
                  <c:v>1567</c:v>
                </c:pt>
                <c:pt idx="2">
                  <c:v>1668</c:v>
                </c:pt>
                <c:pt idx="3">
                  <c:v>1692</c:v>
                </c:pt>
              </c:numCache>
            </c:numRef>
          </c:val>
          <c:extLst>
            <c:ext xmlns:c16="http://schemas.microsoft.com/office/drawing/2014/chart" uri="{C3380CC4-5D6E-409C-BE32-E72D297353CC}">
              <c16:uniqueId val="{00000000-5D39-4407-98E5-87DAB6778E8D}"/>
            </c:ext>
          </c:extLst>
        </c:ser>
        <c:dLbls>
          <c:dLblPos val="outEnd"/>
          <c:showLegendKey val="0"/>
          <c:showVal val="1"/>
          <c:showCatName val="0"/>
          <c:showSerName val="0"/>
          <c:showPercent val="0"/>
          <c:showBubbleSize val="0"/>
        </c:dLbls>
        <c:gapWidth val="219"/>
        <c:overlap val="-27"/>
        <c:axId val="779370672"/>
        <c:axId val="779369032"/>
      </c:barChart>
      <c:catAx>
        <c:axId val="7793706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Date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369032"/>
        <c:crosses val="autoZero"/>
        <c:auto val="1"/>
        <c:lblAlgn val="ctr"/>
        <c:lblOffset val="100"/>
        <c:noMultiLvlLbl val="0"/>
      </c:catAx>
      <c:valAx>
        <c:axId val="779369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9370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AVG TAT DurationNumeric</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Sheet1!$A$3:$A$7</c:f>
              <c:strCache>
                <c:ptCount val="5"/>
                <c:pt idx="0">
                  <c:v>May</c:v>
                </c:pt>
                <c:pt idx="1">
                  <c:v>June</c:v>
                </c:pt>
                <c:pt idx="2">
                  <c:v>July</c:v>
                </c:pt>
                <c:pt idx="3">
                  <c:v>August</c:v>
                </c:pt>
                <c:pt idx="4">
                  <c:v>September</c:v>
                </c:pt>
              </c:strCache>
            </c:strRef>
          </c:cat>
          <c:val>
            <c:numRef>
              <c:f>Sheet1!$B$3:$B$7</c:f>
              <c:numCache>
                <c:formatCode>0.00</c:formatCode>
                <c:ptCount val="5"/>
                <c:pt idx="0">
                  <c:v>5.26081850330824</c:v>
                </c:pt>
                <c:pt idx="1">
                  <c:v>4.1648140347087201</c:v>
                </c:pt>
                <c:pt idx="2">
                  <c:v>1.58552040885629</c:v>
                </c:pt>
                <c:pt idx="3">
                  <c:v>2.5320522562154202</c:v>
                </c:pt>
                <c:pt idx="4">
                  <c:v>2.1933977203515198</c:v>
                </c:pt>
              </c:numCache>
            </c:numRef>
          </c:val>
          <c:smooth val="0"/>
          <c:extLst>
            <c:ext xmlns:c16="http://schemas.microsoft.com/office/drawing/2014/chart" uri="{C3380CC4-5D6E-409C-BE32-E72D297353CC}">
              <c16:uniqueId val="{00000000-3C9B-4D18-AAD8-F3600C467F3F}"/>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20494832"/>
        <c:axId val="720494504"/>
      </c:lineChart>
      <c:catAx>
        <c:axId val="720494832"/>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US"/>
          </a:p>
        </c:txPr>
        <c:crossAx val="720494504"/>
        <c:crosses val="autoZero"/>
        <c:auto val="1"/>
        <c:lblAlgn val="ctr"/>
        <c:lblOffset val="100"/>
        <c:noMultiLvlLbl val="0"/>
      </c:catAx>
      <c:valAx>
        <c:axId val="7204945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US"/>
          </a:p>
        </c:txPr>
        <c:crossAx val="72049483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sz="10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66154-2712-44CD-9CAF-EBFAA61D3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2ACA43-67A3-4386-97E0-1A7189295ADE}">
      <dgm:prSet custT="1"/>
      <dgm:spPr/>
      <dgm:t>
        <a:bodyPr/>
        <a:lstStyle/>
        <a:p>
          <a:pPr rtl="0"/>
          <a:r>
            <a:rPr lang="en-US" sz="3000" b="0" i="0" dirty="0"/>
            <a:t>Current state in Ambient AI </a:t>
          </a:r>
          <a:endParaRPr lang="en-US" sz="3000" b="0" i="0" dirty="0">
            <a:latin typeface="Calibri Light"/>
          </a:endParaRPr>
        </a:p>
      </dgm:t>
    </dgm:pt>
    <dgm:pt modelId="{2B28CB47-6FD0-4F08-8BF8-F2ED34369710}" type="parTrans" cxnId="{37640085-5268-4974-9B05-F59045EA15F1}">
      <dgm:prSet/>
      <dgm:spPr/>
      <dgm:t>
        <a:bodyPr/>
        <a:lstStyle/>
        <a:p>
          <a:endParaRPr lang="en-US" sz="1600"/>
        </a:p>
      </dgm:t>
    </dgm:pt>
    <dgm:pt modelId="{04536EC2-58A3-44BE-8858-EE1B70B68556}" type="sibTrans" cxnId="{37640085-5268-4974-9B05-F59045EA15F1}">
      <dgm:prSet/>
      <dgm:spPr/>
      <dgm:t>
        <a:bodyPr/>
        <a:lstStyle/>
        <a:p>
          <a:endParaRPr lang="en-US" sz="1600"/>
        </a:p>
      </dgm:t>
    </dgm:pt>
    <dgm:pt modelId="{2BDFE7A2-F94E-4695-8DE7-FFF861109DB4}">
      <dgm:prSet phldr="0" custT="1"/>
      <dgm:spPr/>
      <dgm:t>
        <a:bodyPr/>
        <a:lstStyle/>
        <a:p>
          <a:pPr rtl="0"/>
          <a:r>
            <a:rPr lang="en-US" sz="3000" b="0" i="0" u="none" strike="noStrike" dirty="0">
              <a:effectLst/>
              <a:latin typeface="+mn-lt"/>
            </a:rPr>
            <a:t>Apply AI to improve patient provider documentation</a:t>
          </a:r>
          <a:endParaRPr lang="en-US" sz="3000" b="0" i="0" dirty="0">
            <a:latin typeface="+mn-lt"/>
          </a:endParaRPr>
        </a:p>
      </dgm:t>
    </dgm:pt>
    <dgm:pt modelId="{8CD22544-41DB-43A1-BF9E-939D0AC4E078}" type="parTrans" cxnId="{1BAA65CD-E5A8-4C36-90FB-F5A6B29B618D}">
      <dgm:prSet/>
      <dgm:spPr/>
      <dgm:t>
        <a:bodyPr/>
        <a:lstStyle/>
        <a:p>
          <a:endParaRPr lang="en-US"/>
        </a:p>
      </dgm:t>
    </dgm:pt>
    <dgm:pt modelId="{563AA8C3-54F8-4FD3-B9C4-BCD592CD4923}" type="sibTrans" cxnId="{1BAA65CD-E5A8-4C36-90FB-F5A6B29B618D}">
      <dgm:prSet/>
      <dgm:spPr/>
      <dgm:t>
        <a:bodyPr/>
        <a:lstStyle/>
        <a:p>
          <a:endParaRPr lang="en-US"/>
        </a:p>
      </dgm:t>
    </dgm:pt>
    <dgm:pt modelId="{60DCB41D-8EA1-4C02-9905-75BB7339C750}">
      <dgm:prSet phldr="0" custT="1"/>
      <dgm:spPr/>
      <dgm:t>
        <a:bodyPr/>
        <a:lstStyle/>
        <a:p>
          <a:pPr rtl="0"/>
          <a:r>
            <a:rPr lang="en-US" sz="3000" b="0" i="0" dirty="0"/>
            <a:t>Use case and path to full automation</a:t>
          </a:r>
          <a:endParaRPr lang="en-US" sz="3000" dirty="0">
            <a:latin typeface="Calibri Light"/>
          </a:endParaRPr>
        </a:p>
      </dgm:t>
    </dgm:pt>
    <dgm:pt modelId="{2316022B-B71D-4930-BA53-4E97132B3F4A}" type="parTrans" cxnId="{CE28F394-22FE-4969-B004-70869A039F38}">
      <dgm:prSet/>
      <dgm:spPr/>
      <dgm:t>
        <a:bodyPr/>
        <a:lstStyle/>
        <a:p>
          <a:endParaRPr lang="en-US"/>
        </a:p>
      </dgm:t>
    </dgm:pt>
    <dgm:pt modelId="{B5C217A2-8EE7-4D85-8D3C-4D7AB1EA822A}" type="sibTrans" cxnId="{CE28F394-22FE-4969-B004-70869A039F38}">
      <dgm:prSet/>
      <dgm:spPr/>
      <dgm:t>
        <a:bodyPr/>
        <a:lstStyle/>
        <a:p>
          <a:endParaRPr lang="en-US"/>
        </a:p>
      </dgm:t>
    </dgm:pt>
    <dgm:pt modelId="{7193B635-BA61-49B6-8C69-16A403AC5440}">
      <dgm:prSet phldr="0" custT="1"/>
      <dgm:spPr/>
      <dgm:t>
        <a:bodyPr/>
        <a:lstStyle/>
        <a:p>
          <a:pPr rtl="0"/>
          <a:r>
            <a:rPr lang="en-US" sz="3000" dirty="0">
              <a:latin typeface="+mj-lt"/>
            </a:rPr>
            <a:t>Outcomes and vision</a:t>
          </a:r>
        </a:p>
      </dgm:t>
    </dgm:pt>
    <dgm:pt modelId="{294D2EEF-FAA3-4785-879B-37B1992D1E74}" type="parTrans" cxnId="{BC97AF85-7260-4F50-9474-CE9AA823FE79}">
      <dgm:prSet/>
      <dgm:spPr/>
      <dgm:t>
        <a:bodyPr/>
        <a:lstStyle/>
        <a:p>
          <a:endParaRPr lang="en-US"/>
        </a:p>
      </dgm:t>
    </dgm:pt>
    <dgm:pt modelId="{37295C98-535D-4231-A442-66EE8D5BA59F}" type="sibTrans" cxnId="{BC97AF85-7260-4F50-9474-CE9AA823FE79}">
      <dgm:prSet/>
      <dgm:spPr/>
      <dgm:t>
        <a:bodyPr/>
        <a:lstStyle/>
        <a:p>
          <a:endParaRPr lang="en-US"/>
        </a:p>
      </dgm:t>
    </dgm:pt>
    <dgm:pt modelId="{886B8D66-6F21-45F7-8C87-550043C7B0F2}" type="pres">
      <dgm:prSet presAssocID="{54866154-2712-44CD-9CAF-EBFAA61D360C}" presName="linear" presStyleCnt="0">
        <dgm:presLayoutVars>
          <dgm:animLvl val="lvl"/>
          <dgm:resizeHandles val="exact"/>
        </dgm:presLayoutVars>
      </dgm:prSet>
      <dgm:spPr/>
    </dgm:pt>
    <dgm:pt modelId="{FB4734D0-C0BB-490A-BFDC-B37772681282}" type="pres">
      <dgm:prSet presAssocID="{EC2ACA43-67A3-4386-97E0-1A7189295ADE}" presName="parentText" presStyleLbl="node1" presStyleIdx="0" presStyleCnt="4" custScaleY="113887" custLinFactNeighborY="-82366">
        <dgm:presLayoutVars>
          <dgm:chMax val="0"/>
          <dgm:bulletEnabled val="1"/>
        </dgm:presLayoutVars>
      </dgm:prSet>
      <dgm:spPr/>
    </dgm:pt>
    <dgm:pt modelId="{6B41A0D1-5133-4496-A025-7055575C450C}" type="pres">
      <dgm:prSet presAssocID="{04536EC2-58A3-44BE-8858-EE1B70B68556}" presName="spacer" presStyleCnt="0"/>
      <dgm:spPr/>
    </dgm:pt>
    <dgm:pt modelId="{4EB90853-E965-451C-A309-54BD932800D8}" type="pres">
      <dgm:prSet presAssocID="{2BDFE7A2-F94E-4695-8DE7-FFF861109DB4}" presName="parentText" presStyleLbl="node1" presStyleIdx="1" presStyleCnt="4">
        <dgm:presLayoutVars>
          <dgm:chMax val="0"/>
          <dgm:bulletEnabled val="1"/>
        </dgm:presLayoutVars>
      </dgm:prSet>
      <dgm:spPr/>
    </dgm:pt>
    <dgm:pt modelId="{EC67B1F0-3D92-466F-88BF-D946B497AB0F}" type="pres">
      <dgm:prSet presAssocID="{563AA8C3-54F8-4FD3-B9C4-BCD592CD4923}" presName="spacer" presStyleCnt="0"/>
      <dgm:spPr/>
    </dgm:pt>
    <dgm:pt modelId="{A9B10707-166A-4622-B5EA-8CEE4FBA2D60}" type="pres">
      <dgm:prSet presAssocID="{60DCB41D-8EA1-4C02-9905-75BB7339C750}" presName="parentText" presStyleLbl="node1" presStyleIdx="2" presStyleCnt="4">
        <dgm:presLayoutVars>
          <dgm:chMax val="0"/>
          <dgm:bulletEnabled val="1"/>
        </dgm:presLayoutVars>
      </dgm:prSet>
      <dgm:spPr/>
    </dgm:pt>
    <dgm:pt modelId="{1A274C73-DEEB-4E55-AF58-E317F04B0D50}" type="pres">
      <dgm:prSet presAssocID="{B5C217A2-8EE7-4D85-8D3C-4D7AB1EA822A}" presName="spacer" presStyleCnt="0"/>
      <dgm:spPr/>
    </dgm:pt>
    <dgm:pt modelId="{A2DBCC23-5090-45E3-9D56-863FEB820918}" type="pres">
      <dgm:prSet presAssocID="{7193B635-BA61-49B6-8C69-16A403AC5440}" presName="parentText" presStyleLbl="node1" presStyleIdx="3" presStyleCnt="4">
        <dgm:presLayoutVars>
          <dgm:chMax val="0"/>
          <dgm:bulletEnabled val="1"/>
        </dgm:presLayoutVars>
      </dgm:prSet>
      <dgm:spPr/>
    </dgm:pt>
  </dgm:ptLst>
  <dgm:cxnLst>
    <dgm:cxn modelId="{5666B43E-A51A-49CD-B617-F8C02CB467A5}" type="presOf" srcId="{2BDFE7A2-F94E-4695-8DE7-FFF861109DB4}" destId="{4EB90853-E965-451C-A309-54BD932800D8}" srcOrd="0" destOrd="0" presId="urn:microsoft.com/office/officeart/2005/8/layout/vList2"/>
    <dgm:cxn modelId="{37640085-5268-4974-9B05-F59045EA15F1}" srcId="{54866154-2712-44CD-9CAF-EBFAA61D360C}" destId="{EC2ACA43-67A3-4386-97E0-1A7189295ADE}" srcOrd="0" destOrd="0" parTransId="{2B28CB47-6FD0-4F08-8BF8-F2ED34369710}" sibTransId="{04536EC2-58A3-44BE-8858-EE1B70B68556}"/>
    <dgm:cxn modelId="{BC97AF85-7260-4F50-9474-CE9AA823FE79}" srcId="{54866154-2712-44CD-9CAF-EBFAA61D360C}" destId="{7193B635-BA61-49B6-8C69-16A403AC5440}" srcOrd="3" destOrd="0" parTransId="{294D2EEF-FAA3-4785-879B-37B1992D1E74}" sibTransId="{37295C98-535D-4231-A442-66EE8D5BA59F}"/>
    <dgm:cxn modelId="{02308F94-31A2-411C-93E3-87A2500732C7}" type="presOf" srcId="{EC2ACA43-67A3-4386-97E0-1A7189295ADE}" destId="{FB4734D0-C0BB-490A-BFDC-B37772681282}" srcOrd="0" destOrd="0" presId="urn:microsoft.com/office/officeart/2005/8/layout/vList2"/>
    <dgm:cxn modelId="{CE28F394-22FE-4969-B004-70869A039F38}" srcId="{54866154-2712-44CD-9CAF-EBFAA61D360C}" destId="{60DCB41D-8EA1-4C02-9905-75BB7339C750}" srcOrd="2" destOrd="0" parTransId="{2316022B-B71D-4930-BA53-4E97132B3F4A}" sibTransId="{B5C217A2-8EE7-4D85-8D3C-4D7AB1EA822A}"/>
    <dgm:cxn modelId="{E05F829D-879E-4FBB-A37A-BAAFC13008B1}" type="presOf" srcId="{54866154-2712-44CD-9CAF-EBFAA61D360C}" destId="{886B8D66-6F21-45F7-8C87-550043C7B0F2}" srcOrd="0" destOrd="0" presId="urn:microsoft.com/office/officeart/2005/8/layout/vList2"/>
    <dgm:cxn modelId="{1BAA65CD-E5A8-4C36-90FB-F5A6B29B618D}" srcId="{54866154-2712-44CD-9CAF-EBFAA61D360C}" destId="{2BDFE7A2-F94E-4695-8DE7-FFF861109DB4}" srcOrd="1" destOrd="0" parTransId="{8CD22544-41DB-43A1-BF9E-939D0AC4E078}" sibTransId="{563AA8C3-54F8-4FD3-B9C4-BCD592CD4923}"/>
    <dgm:cxn modelId="{60A87CE5-5F7C-4549-A2B1-01045A831B4D}" type="presOf" srcId="{60DCB41D-8EA1-4C02-9905-75BB7339C750}" destId="{A9B10707-166A-4622-B5EA-8CEE4FBA2D60}" srcOrd="0" destOrd="0" presId="urn:microsoft.com/office/officeart/2005/8/layout/vList2"/>
    <dgm:cxn modelId="{A4BBF4F2-38DD-4A44-B725-83A0A71D387A}" type="presOf" srcId="{7193B635-BA61-49B6-8C69-16A403AC5440}" destId="{A2DBCC23-5090-45E3-9D56-863FEB820918}" srcOrd="0" destOrd="0" presId="urn:microsoft.com/office/officeart/2005/8/layout/vList2"/>
    <dgm:cxn modelId="{753991A3-D0F5-41C0-B044-F94A5DE0A2A5}" type="presParOf" srcId="{886B8D66-6F21-45F7-8C87-550043C7B0F2}" destId="{FB4734D0-C0BB-490A-BFDC-B37772681282}" srcOrd="0" destOrd="0" presId="urn:microsoft.com/office/officeart/2005/8/layout/vList2"/>
    <dgm:cxn modelId="{D99700F2-ABBB-416C-BB4C-89F83E4D1535}" type="presParOf" srcId="{886B8D66-6F21-45F7-8C87-550043C7B0F2}" destId="{6B41A0D1-5133-4496-A025-7055575C450C}" srcOrd="1" destOrd="0" presId="urn:microsoft.com/office/officeart/2005/8/layout/vList2"/>
    <dgm:cxn modelId="{8D1203A3-E0FE-4660-8591-6262D433CE6B}" type="presParOf" srcId="{886B8D66-6F21-45F7-8C87-550043C7B0F2}" destId="{4EB90853-E965-451C-A309-54BD932800D8}" srcOrd="2" destOrd="0" presId="urn:microsoft.com/office/officeart/2005/8/layout/vList2"/>
    <dgm:cxn modelId="{D46EB764-3B68-49B7-9BCC-725B368A0C82}" type="presParOf" srcId="{886B8D66-6F21-45F7-8C87-550043C7B0F2}" destId="{EC67B1F0-3D92-466F-88BF-D946B497AB0F}" srcOrd="3" destOrd="0" presId="urn:microsoft.com/office/officeart/2005/8/layout/vList2"/>
    <dgm:cxn modelId="{847F2A00-6549-45A4-A283-4C2EDEA1B57E}" type="presParOf" srcId="{886B8D66-6F21-45F7-8C87-550043C7B0F2}" destId="{A9B10707-166A-4622-B5EA-8CEE4FBA2D60}" srcOrd="4" destOrd="0" presId="urn:microsoft.com/office/officeart/2005/8/layout/vList2"/>
    <dgm:cxn modelId="{A57F80A6-2A75-470F-8854-4F36512CE9B6}" type="presParOf" srcId="{886B8D66-6F21-45F7-8C87-550043C7B0F2}" destId="{1A274C73-DEEB-4E55-AF58-E317F04B0D50}" srcOrd="5" destOrd="0" presId="urn:microsoft.com/office/officeart/2005/8/layout/vList2"/>
    <dgm:cxn modelId="{C4AF9767-044B-4E5B-B283-A715795A8F5B}" type="presParOf" srcId="{886B8D66-6F21-45F7-8C87-550043C7B0F2}" destId="{A2DBCC23-5090-45E3-9D56-863FEB82091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34D0-C0BB-490A-BFDC-B37772681282}">
      <dsp:nvSpPr>
        <dsp:cNvPr id="0" name=""/>
        <dsp:cNvSpPr/>
      </dsp:nvSpPr>
      <dsp:spPr>
        <a:xfrm>
          <a:off x="0" y="0"/>
          <a:ext cx="11277600" cy="10233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0" i="0" kern="1200" dirty="0"/>
            <a:t>Current state in Ambient AI </a:t>
          </a:r>
          <a:endParaRPr lang="en-US" sz="3000" b="0" i="0" kern="1200" dirty="0">
            <a:latin typeface="Calibri Light"/>
          </a:endParaRPr>
        </a:p>
      </dsp:txBody>
      <dsp:txXfrm>
        <a:off x="49955" y="49955"/>
        <a:ext cx="11177690" cy="923433"/>
      </dsp:txXfrm>
    </dsp:sp>
    <dsp:sp modelId="{4EB90853-E965-451C-A309-54BD932800D8}">
      <dsp:nvSpPr>
        <dsp:cNvPr id="0" name=""/>
        <dsp:cNvSpPr/>
      </dsp:nvSpPr>
      <dsp:spPr>
        <a:xfrm>
          <a:off x="0" y="1197355"/>
          <a:ext cx="11277600" cy="898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0" i="0" u="none" strike="noStrike" kern="1200" dirty="0">
              <a:effectLst/>
              <a:latin typeface="+mn-lt"/>
            </a:rPr>
            <a:t>Apply AI to improve patient provider documentation</a:t>
          </a:r>
          <a:endParaRPr lang="en-US" sz="3000" b="0" i="0" kern="1200" dirty="0">
            <a:latin typeface="+mn-lt"/>
          </a:endParaRPr>
        </a:p>
      </dsp:txBody>
      <dsp:txXfrm>
        <a:off x="43864" y="1241219"/>
        <a:ext cx="11189872" cy="810832"/>
      </dsp:txXfrm>
    </dsp:sp>
    <dsp:sp modelId="{A9B10707-166A-4622-B5EA-8CEE4FBA2D60}">
      <dsp:nvSpPr>
        <dsp:cNvPr id="0" name=""/>
        <dsp:cNvSpPr/>
      </dsp:nvSpPr>
      <dsp:spPr>
        <a:xfrm>
          <a:off x="0" y="2234155"/>
          <a:ext cx="11277600" cy="898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0" i="0" kern="1200" dirty="0"/>
            <a:t>Use case and path to full automation</a:t>
          </a:r>
          <a:endParaRPr lang="en-US" sz="3000" kern="1200" dirty="0">
            <a:latin typeface="Calibri Light"/>
          </a:endParaRPr>
        </a:p>
      </dsp:txBody>
      <dsp:txXfrm>
        <a:off x="43864" y="2278019"/>
        <a:ext cx="11189872" cy="810832"/>
      </dsp:txXfrm>
    </dsp:sp>
    <dsp:sp modelId="{A2DBCC23-5090-45E3-9D56-863FEB820918}">
      <dsp:nvSpPr>
        <dsp:cNvPr id="0" name=""/>
        <dsp:cNvSpPr/>
      </dsp:nvSpPr>
      <dsp:spPr>
        <a:xfrm>
          <a:off x="0" y="3270955"/>
          <a:ext cx="11277600" cy="898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latin typeface="+mj-lt"/>
            </a:rPr>
            <a:t>Outcomes and vision</a:t>
          </a:r>
        </a:p>
      </dsp:txBody>
      <dsp:txXfrm>
        <a:off x="43864" y="3314819"/>
        <a:ext cx="11189872"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5/12/22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93A4F-B1A3-4C02-A610-802D4E0AFB84}" type="slidenum">
              <a:rPr lang="en-US" smtClean="0"/>
              <a:t>3</a:t>
            </a:fld>
            <a:endParaRPr lang="en-US"/>
          </a:p>
        </p:txBody>
      </p:sp>
    </p:spTree>
    <p:extLst>
      <p:ext uri="{BB962C8B-B14F-4D97-AF65-F5344CB8AC3E}">
        <p14:creationId xmlns:p14="http://schemas.microsoft.com/office/powerpoint/2010/main" val="213733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BIG IDEA: </a:t>
            </a:r>
            <a:r>
              <a:rPr lang="en-US"/>
              <a:t>We are working on creating an ambient device for the exam room. This will be additional way for providers to use DAX. Just like the mobile app, the DAX ambient device will capture the conversation and automatically create a clinical note for placement in the EHR from that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R="0" lvl="0" algn="l" defTabSz="914400" rtl="0" eaLnBrk="1" fontAlgn="auto" latinLnBrk="0" hangingPunct="1">
              <a:lnSpc>
                <a:spcPct val="100000"/>
              </a:lnSpc>
              <a:spcBef>
                <a:spcPts val="0"/>
              </a:spcBef>
              <a:spcAft>
                <a:spcPts val="0"/>
              </a:spcAft>
              <a:buClrTx/>
              <a:buSzTx/>
              <a:tabLst/>
              <a:defRPr/>
            </a:pPr>
            <a:r>
              <a:rPr lang="en-US" sz="1200" kern="1200">
                <a:solidFill>
                  <a:schemeClr val="tx1"/>
                </a:solidFill>
                <a:effectLst/>
                <a:latin typeface="+mn-lt"/>
                <a:ea typeface="+mn-ea"/>
                <a:cs typeface="+mn-cs"/>
              </a:rPr>
              <a:t>We envision some additional capabilities with the ambient device:  </a:t>
            </a:r>
          </a:p>
          <a:p>
            <a:pPr marL="628650" lvl="1" indent="-171450">
              <a:buFont typeface="Arial" panose="020B0604020202020204" pitchFamily="34" charset="0"/>
              <a:buChar char="•"/>
              <a:defRPr/>
            </a:pPr>
            <a:r>
              <a:rPr lang="en-US" kern="1200">
                <a:solidFill>
                  <a:schemeClr val="tx1"/>
                </a:solidFill>
                <a:effectLst/>
                <a:latin typeface="+mn-lt"/>
                <a:ea typeface="+mn-ea"/>
                <a:cs typeface="+mn-cs"/>
              </a:rPr>
              <a:t>Biometric support for speaker identification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Machine vision for motion tracking to pick up on non-verbal cues</a:t>
            </a:r>
            <a:endParaRPr lang="en-US" sz="160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a:t>
            </a:r>
            <a:r>
              <a:rPr lang="en-US" sz="1200" kern="1200">
                <a:solidFill>
                  <a:schemeClr val="tx1"/>
                </a:solidFill>
                <a:effectLst/>
                <a:latin typeface="+mn-lt"/>
                <a:ea typeface="+mn-ea"/>
                <a:cs typeface="+mn-cs"/>
              </a:rPr>
              <a:t>nteractive touch screen so physicians don’t need to go to the computer to see key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An access point for voice-enabled virtual assistant capabilities and advanced skills.</a:t>
            </a:r>
            <a:endParaRPr lang="en-US" sz="16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20523F-44A9-9843-9301-981B224B5C9A}" type="slidenum">
              <a:rPr lang="en-US" smtClean="0"/>
              <a:t>26</a:t>
            </a:fld>
            <a:endParaRPr lang="en-US"/>
          </a:p>
        </p:txBody>
      </p:sp>
    </p:spTree>
    <p:extLst>
      <p:ext uri="{BB962C8B-B14F-4D97-AF65-F5344CB8AC3E}">
        <p14:creationId xmlns:p14="http://schemas.microsoft.com/office/powerpoint/2010/main" val="408601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20523F-44A9-9843-9301-981B224B5C9A}" type="slidenum">
              <a:rPr lang="en-US" smtClean="0"/>
              <a:t>28</a:t>
            </a:fld>
            <a:endParaRPr lang="en-US"/>
          </a:p>
        </p:txBody>
      </p:sp>
    </p:spTree>
    <p:extLst>
      <p:ext uri="{BB962C8B-B14F-4D97-AF65-F5344CB8AC3E}">
        <p14:creationId xmlns:p14="http://schemas.microsoft.com/office/powerpoint/2010/main" val="210893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1200"/>
              </a:spcAft>
              <a:buFont typeface="Wingdings" panose="05000000000000000000" pitchFamily="2" charset="2"/>
              <a:buChar char=""/>
            </a:pPr>
            <a:r>
              <a:rPr lang="en-US" sz="1800">
                <a:effectLst/>
                <a:latin typeface="Segoe UI" panose="020B0502040204020203" pitchFamily="34" charset="0"/>
                <a:ea typeface="Times New Roman" panose="02020603050405020304" pitchFamily="18" charset="0"/>
                <a:cs typeface="Times New Roman" panose="02020603050405020304" pitchFamily="18" charset="0"/>
              </a:rPr>
              <a:t>Still very much in its infancy, ambient clinical intelligence offers the opportunity to bring together the power of the cloud, AI, and the internet of things in order to deliver a new generation of solutions that can reduce the burdens on clinicians and transform the delivery of care for patients.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r>
              <a:rPr lang="en-US" sz="1800">
                <a:effectLst/>
                <a:latin typeface="Segoe UI" panose="020B0502040204020203" pitchFamily="34" charset="0"/>
                <a:ea typeface="Times New Roman" panose="02020603050405020304" pitchFamily="18" charset="0"/>
                <a:cs typeface="Times New Roman" panose="02020603050405020304" pitchFamily="18" charset="0"/>
              </a:rPr>
              <a:t>Of course, ambient intelligence is not new—the term “ambient intelligence” dates back more than 20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r>
              <a:rPr lang="en-US" sz="1800">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“If you’ve ever ordered something for delivery with just your voice or asked the room to play a song…get a lot of heads nodding…if you have you’ve used ambient intelligence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r>
              <a:rPr lang="en-US" sz="1800">
                <a:effectLst/>
                <a:latin typeface="Segoe UI" panose="020B0502040204020203" pitchFamily="34" charset="0"/>
                <a:ea typeface="Times New Roman" panose="02020603050405020304" pitchFamily="18" charset="0"/>
                <a:cs typeface="Times New Roman" panose="02020603050405020304" pitchFamily="18" charset="0"/>
              </a:rPr>
              <a:t>It grew out of work in the late 1990s to explore a vision for ubiquitous, context-aware, personalized computing for consumers that would understand their preferences and anticipate and adapt to their needs.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r>
              <a:rPr lang="en-US" sz="1800">
                <a:effectLst/>
                <a:latin typeface="Segoe UI" panose="020B0502040204020203" pitchFamily="34" charset="0"/>
                <a:ea typeface="Times New Roman" panose="02020603050405020304" pitchFamily="18" charset="0"/>
                <a:cs typeface="Times New Roman" panose="02020603050405020304" pitchFamily="18" charset="0"/>
              </a:rPr>
              <a:t>What was wildly ambitious two decades ago is now tantalizingly near at hand.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Wingdings" panose="05000000000000000000" pitchFamily="2" charset="2"/>
              <a:buChar char=""/>
            </a:pPr>
            <a:r>
              <a:rPr lang="en-US" sz="1800">
                <a:effectLst/>
                <a:latin typeface="Segoe UI" panose="020B0502040204020203" pitchFamily="34" charset="0"/>
                <a:ea typeface="Times New Roman" panose="02020603050405020304" pitchFamily="18" charset="0"/>
                <a:cs typeface="Times New Roman" panose="02020603050405020304" pitchFamily="18" charset="0"/>
              </a:rPr>
              <a:t>Cloud computing, AI-enabled cognitive computing capabilities like speech recognition and computer vision, and the proliferation of sensors in our lives have laid the foundation for technology that understands our intentions based on our words and actions, senses what is going on in the world around us, pulls relevant information from myriad sources, and then uses all of it to execute tasks on our behalf.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5/12/22 9:33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396737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20523F-44A9-9843-9301-981B224B5C9A}" type="slidenum">
              <a:rPr lang="en-US" smtClean="0"/>
              <a:t>7</a:t>
            </a:fld>
            <a:endParaRPr lang="en-US"/>
          </a:p>
        </p:txBody>
      </p:sp>
    </p:spTree>
    <p:extLst>
      <p:ext uri="{BB962C8B-B14F-4D97-AF65-F5344CB8AC3E}">
        <p14:creationId xmlns:p14="http://schemas.microsoft.com/office/powerpoint/2010/main" val="254984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b="0"/>
              <a:t>Here’s an example of an encounter conversation being processed into high quality clinical documentation.</a:t>
            </a:r>
          </a:p>
          <a:p>
            <a:endParaRPr lang="en-US" b="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a:t>DAX can be used for all ambulatory specialties, urgent care and primary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Encounters </a:t>
            </a:r>
            <a:r>
              <a:rPr lang="en-US" b="0"/>
              <a:t>can be used with </a:t>
            </a:r>
            <a:r>
              <a:rPr lang="en-US"/>
              <a:t>the mobile app or an ambient device.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a:t>DAX </a:t>
            </a:r>
            <a:r>
              <a:rPr lang="en-US" sz="1200" b="0"/>
              <a:t>surrounds the encounter with artificial intelligence that converts conversations into a structured note.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During an encounter, conversations between clinicians and patients are securely recorded and automatically converted into AI-generated clinical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encounter conversation and data are routed through a quality review process that </a:t>
            </a:r>
            <a:r>
              <a:rPr lang="en-US" b="0"/>
              <a:t>ensures accuracy of the final note.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a:t>The process continuously learns, and the AI grows more and more accurate and efficient with each word.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Resulting docu­mentation is presented to clinicians to review and approve quickly and easily in the EHR as part of their day-to-day workflow.</a:t>
            </a:r>
          </a:p>
          <a:p>
            <a:pPr marL="171450" indent="-171450">
              <a:buFontTx/>
              <a:buChar char="-"/>
              <a:defRPr/>
            </a:pPr>
            <a:r>
              <a:rPr lang="en-US" b="0" kern="1200">
                <a:solidFill>
                  <a:schemeClr val="tx1"/>
                </a:solidFill>
                <a:effectLst/>
                <a:latin typeface="+mn-lt"/>
                <a:ea typeface="+mn-ea"/>
                <a:cs typeface="+mn-cs"/>
              </a:rPr>
              <a:t>Physicians don’t touch the note until they see it in the EHR.</a:t>
            </a:r>
          </a:p>
          <a:p>
            <a:pPr marL="171450" indent="-171450">
              <a:buFontTx/>
              <a:buChar char="-"/>
              <a:defRPr/>
            </a:pPr>
            <a:r>
              <a:rPr lang="en-US"/>
              <a:t>Once the note is in the EHR, providers can follow their normal workflow</a:t>
            </a:r>
            <a:endParaRPr lang="en-US"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20523F-44A9-9843-9301-981B224B5C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30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In mid 2022, we will be providing two note delivery options for Epic and athenahealth customers. A quality reviewed note delivered within the committed TAT, or a note delivered in seconds that is not quality reviewed, which we refer to as Express Mode. Providers can quickly review the AI draft note from within the DAX mobile app and then finalize it directly within the EHR.</a:t>
            </a:r>
          </a:p>
          <a:p>
            <a:endParaRPr lang="en-US"/>
          </a:p>
          <a:p>
            <a:r>
              <a:rPr lang="en-US" b="1"/>
              <a:t>Providers can choose which note delivery method they want for each encounter</a:t>
            </a:r>
            <a:r>
              <a:rPr lang="en-US"/>
              <a:t>.  </a:t>
            </a:r>
          </a:p>
          <a:p>
            <a:endParaRPr lang="en-US"/>
          </a:p>
          <a:p>
            <a:r>
              <a:rPr lang="en-US"/>
              <a:t>These note delivery options enable flexibility. For example, perhaps a provider will choose to have their morning notes quality reviewed but their afternoon notes delivered via Express Mode. Or maybe they would like their notes quality reviewed Mon – Thursday but on Friday afternoons they want them delivered via Express Mode so all their notes are closed for the week.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D0EB5-6B48-4312-90BA-80E9320AF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11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Each section of the note is automatically populated into the correct section of the EHR. </a:t>
            </a:r>
          </a:p>
          <a:p>
            <a:endParaRPr lang="en-US"/>
          </a:p>
          <a:p>
            <a:r>
              <a:rPr lang="en-US"/>
              <a:t>Physicians edit and finalize the note in the EHR.</a:t>
            </a:r>
          </a:p>
          <a:p>
            <a:endParaRPr lang="en-US"/>
          </a:p>
          <a:p>
            <a:r>
              <a:rPr lang="en-US"/>
              <a:t>Here is an example of the note populated in Epic.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20523F-44A9-9843-9301-981B224B5C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13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Merger with Intermountain, CIO for Intermountain. April 1 … larger investment on MSFT on some topics. Larger investment on DAX. </a:t>
            </a:r>
          </a:p>
          <a:p>
            <a:r>
              <a:rPr lang="en-US" dirty="0"/>
              <a:t>Dr. Mike Radke, CMIO Intermountain </a:t>
            </a:r>
            <a:r>
              <a:rPr lang="en-US" dirty="0" err="1"/>
              <a:t>EAst</a:t>
            </a:r>
            <a:r>
              <a:rPr lang="en-US" dirty="0"/>
              <a:t> … responsible for region speak to experience … much bigger story to tell. How many licenses at Intermountain. Dr. Tyler </a:t>
            </a:r>
            <a:r>
              <a:rPr lang="en-US" dirty="0" err="1"/>
              <a:t>Haverlee</a:t>
            </a:r>
            <a:r>
              <a:rPr lang="en-US" dirty="0"/>
              <a:t> Intermountain. Really good KPIs. This is what </a:t>
            </a:r>
            <a:r>
              <a:rPr lang="en-US" dirty="0" err="1"/>
              <a:t>Interountain</a:t>
            </a:r>
            <a:r>
              <a:rPr lang="en-US" dirty="0"/>
              <a:t> did to prepare for DAX, live for months. Outcomes. Intermountain KPIs. SCL early adopter Intermountain fast follower.</a:t>
            </a:r>
          </a:p>
          <a:p>
            <a:endParaRPr lang="en-US" dirty="0"/>
          </a:p>
          <a:p>
            <a:r>
              <a:rPr lang="en-US" dirty="0"/>
              <a:t>New health system coming together </a:t>
            </a:r>
            <a:r>
              <a:rPr lang="en-US" dirty="0" err="1"/>
              <a:t>Intermontain</a:t>
            </a:r>
            <a:r>
              <a:rPr lang="en-US" dirty="0"/>
              <a:t> West </a:t>
            </a:r>
          </a:p>
          <a:p>
            <a:r>
              <a:rPr lang="en-US" dirty="0"/>
              <a:t>Stats KPI for Intermountain </a:t>
            </a:r>
          </a:p>
          <a:p>
            <a:r>
              <a:rPr lang="en-US" dirty="0"/>
              <a:t>Craig – little </a:t>
            </a:r>
            <a:r>
              <a:rPr lang="en-US" dirty="0" err="1"/>
              <a:t>Introde</a:t>
            </a:r>
            <a:r>
              <a:rPr lang="en-US" dirty="0"/>
              <a:t> for relationship with Nuance and Intermountain East </a:t>
            </a:r>
          </a:p>
          <a:p>
            <a:r>
              <a:rPr lang="en-US" dirty="0"/>
              <a:t>Tyler Intermountain West </a:t>
            </a:r>
          </a:p>
          <a:p>
            <a:endParaRPr lang="en-US" dirty="0"/>
          </a:p>
          <a:p>
            <a:endParaRPr lang="en-US" dirty="0"/>
          </a:p>
        </p:txBody>
      </p:sp>
      <p:sp>
        <p:nvSpPr>
          <p:cNvPr id="4" name="Slide Number Placeholder 3"/>
          <p:cNvSpPr>
            <a:spLocks noGrp="1"/>
          </p:cNvSpPr>
          <p:nvPr>
            <p:ph type="sldNum" sz="quarter" idx="5"/>
          </p:nvPr>
        </p:nvSpPr>
        <p:spPr/>
        <p:txBody>
          <a:bodyPr/>
          <a:lstStyle/>
          <a:p>
            <a:fld id="{E320523F-44A9-9843-9301-981B224B5C9A}" type="slidenum">
              <a:rPr lang="en-US" smtClean="0"/>
              <a:t>20</a:t>
            </a:fld>
            <a:endParaRPr lang="en-US"/>
          </a:p>
        </p:txBody>
      </p:sp>
    </p:spTree>
    <p:extLst>
      <p:ext uri="{BB962C8B-B14F-4D97-AF65-F5344CB8AC3E}">
        <p14:creationId xmlns:p14="http://schemas.microsoft.com/office/powerpoint/2010/main" val="19262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D0EB5-6B48-4312-90BA-80E9320AF863}" type="slidenum">
              <a:rPr lang="en-US" smtClean="0"/>
              <a:t>21</a:t>
            </a:fld>
            <a:endParaRPr lang="en-US"/>
          </a:p>
        </p:txBody>
      </p:sp>
    </p:spTree>
    <p:extLst>
      <p:ext uri="{BB962C8B-B14F-4D97-AF65-F5344CB8AC3E}">
        <p14:creationId xmlns:p14="http://schemas.microsoft.com/office/powerpoint/2010/main" val="225612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0523F-44A9-9843-9301-981B224B5C9A}" type="slidenum">
              <a:rPr lang="en-US" smtClean="0"/>
              <a:t>22</a:t>
            </a:fld>
            <a:endParaRPr lang="en-US"/>
          </a:p>
        </p:txBody>
      </p:sp>
    </p:spTree>
    <p:extLst>
      <p:ext uri="{BB962C8B-B14F-4D97-AF65-F5344CB8AC3E}">
        <p14:creationId xmlns:p14="http://schemas.microsoft.com/office/powerpoint/2010/main" val="149641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2165916"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6444961"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72669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a:extLst>
              <a:ext uri="{FF2B5EF4-FFF2-40B4-BE49-F238E27FC236}">
                <a16:creationId xmlns:a16="http://schemas.microsoft.com/office/drawing/2014/main" id="{D043250B-E6A3-A54B-84AE-ABFA068031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736930"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143908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a:extLst>
              <a:ext uri="{FF2B5EF4-FFF2-40B4-BE49-F238E27FC236}">
                <a16:creationId xmlns:a16="http://schemas.microsoft.com/office/drawing/2014/main" id="{C22D6C4E-AA96-0642-A75F-1E81BAB7D6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a:extLst>
              <a:ext uri="{FF2B5EF4-FFF2-40B4-BE49-F238E27FC236}">
                <a16:creationId xmlns:a16="http://schemas.microsoft.com/office/drawing/2014/main" id="{937FCD6F-50B1-5246-BB8D-34F8507E90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a:extLst>
              <a:ext uri="{FF2B5EF4-FFF2-40B4-BE49-F238E27FC236}">
                <a16:creationId xmlns:a16="http://schemas.microsoft.com/office/drawing/2014/main" id="{5CAC0041-1D48-F841-85AE-5E39298477B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a:extLst>
              <a:ext uri="{FF2B5EF4-FFF2-40B4-BE49-F238E27FC236}">
                <a16:creationId xmlns:a16="http://schemas.microsoft.com/office/drawing/2014/main" id="{D191E9B4-8DED-D549-B0C0-0F3187C038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4" name="Rectangle 3">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135582"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284" y="1633719"/>
            <a:ext cx="2064897" cy="4209756"/>
          </a:xfrm>
          <a:prstGeom prst="rect">
            <a:avLst/>
          </a:prstGeom>
        </p:spPr>
      </p:pic>
      <p:sp>
        <p:nvSpPr>
          <p:cNvPr id="8" name="Picture Placeholder 4"/>
          <p:cNvSpPr>
            <a:spLocks noGrp="1"/>
          </p:cNvSpPr>
          <p:nvPr>
            <p:ph type="pic" sz="quarter" idx="14"/>
          </p:nvPr>
        </p:nvSpPr>
        <p:spPr>
          <a:xfrm>
            <a:off x="5989782"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8633" y="465318"/>
            <a:ext cx="2915798" cy="5944509"/>
          </a:xfrm>
          <a:prstGeom prst="rect">
            <a:avLst/>
          </a:prstGeom>
        </p:spPr>
      </p:pic>
      <p:sp>
        <p:nvSpPr>
          <p:cNvPr id="8" name="Picture Placeholder 4"/>
          <p:cNvSpPr>
            <a:spLocks noGrp="1"/>
          </p:cNvSpPr>
          <p:nvPr>
            <p:ph type="pic" sz="quarter" idx="14"/>
          </p:nvPr>
        </p:nvSpPr>
        <p:spPr>
          <a:xfrm>
            <a:off x="52122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80570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2334529"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523" y="-7716539"/>
            <a:ext cx="2935516" cy="22532368"/>
          </a:xfrm>
          <a:prstGeom prst="rect">
            <a:avLst/>
          </a:prstGeom>
        </p:spPr>
      </p:pic>
      <p:sp>
        <p:nvSpPr>
          <p:cNvPr id="11" name="Picture Placeholder 4"/>
          <p:cNvSpPr>
            <a:spLocks noGrp="1"/>
          </p:cNvSpPr>
          <p:nvPr>
            <p:ph type="pic" sz="quarter" idx="14"/>
          </p:nvPr>
        </p:nvSpPr>
        <p:spPr>
          <a:xfrm>
            <a:off x="5445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132403-2DDF-4A4C-B795-ED8EBA94B7E5}" type="slidenum">
              <a:rPr lang="en-US" smtClean="0"/>
              <a:t>‹#›</a:t>
            </a:fld>
            <a:endParaRPr lang="en-US"/>
          </a:p>
        </p:txBody>
      </p:sp>
    </p:spTree>
    <p:extLst>
      <p:ext uri="{BB962C8B-B14F-4D97-AF65-F5344CB8AC3E}">
        <p14:creationId xmlns:p14="http://schemas.microsoft.com/office/powerpoint/2010/main" val="2994157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Layout-3up">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BB07A7-7F17-2E4D-A3E5-58A321051DF6}"/>
              </a:ext>
            </a:extLst>
          </p:cNvPr>
          <p:cNvSpPr/>
          <p:nvPr userDrawn="1"/>
        </p:nvSpPr>
        <p:spPr>
          <a:xfrm>
            <a:off x="457199" y="2025651"/>
            <a:ext cx="3585635" cy="4085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a:p>
        </p:txBody>
      </p:sp>
      <p:sp>
        <p:nvSpPr>
          <p:cNvPr id="2" name="Title 1"/>
          <p:cNvSpPr>
            <a:spLocks noGrp="1"/>
          </p:cNvSpPr>
          <p:nvPr>
            <p:ph type="title"/>
          </p:nvPr>
        </p:nvSpPr>
        <p:spPr>
          <a:xfrm>
            <a:off x="457200" y="733811"/>
            <a:ext cx="11277600" cy="517064"/>
          </a:xfrm>
        </p:spPr>
        <p:txBody>
          <a:bodyPr bIns="9144" anchor="b" anchorCtr="0"/>
          <a:lstStyle>
            <a:lvl1pPr>
              <a:defRPr>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132403-2DDF-4A4C-B795-ED8EBA94B7E5}" type="slidenum">
              <a:rPr lang="en-US" smtClean="0"/>
              <a:pPr/>
              <a:t>‹#›</a:t>
            </a:fld>
            <a:endParaRPr lang="en-US"/>
          </a:p>
        </p:txBody>
      </p:sp>
      <p:sp>
        <p:nvSpPr>
          <p:cNvPr id="8" name="Text Placeholder 7">
            <a:extLst>
              <a:ext uri="{FF2B5EF4-FFF2-40B4-BE49-F238E27FC236}">
                <a16:creationId xmlns:a16="http://schemas.microsoft.com/office/drawing/2014/main" id="{8EB31F5E-901D-8245-BB38-C91944D15378}"/>
              </a:ext>
            </a:extLst>
          </p:cNvPr>
          <p:cNvSpPr>
            <a:spLocks noGrp="1"/>
          </p:cNvSpPr>
          <p:nvPr>
            <p:ph type="body" sz="quarter" idx="13"/>
          </p:nvPr>
        </p:nvSpPr>
        <p:spPr>
          <a:xfrm>
            <a:off x="457200" y="1242275"/>
            <a:ext cx="11277600" cy="328295"/>
          </a:xfrm>
        </p:spPr>
        <p:txBody>
          <a:bodyPr wrap="square">
            <a:noAutofit/>
          </a:bodyPr>
          <a:lstStyle>
            <a:lvl1pPr marL="0" indent="0">
              <a:buNone/>
              <a:defRPr sz="2133">
                <a:solidFill>
                  <a:schemeClr val="bg1"/>
                </a:solidFill>
                <a:latin typeface="+mn-lt"/>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30D283F-BAE4-7744-A2F7-24A97AA2E6F4}"/>
              </a:ext>
            </a:extLst>
          </p:cNvPr>
          <p:cNvSpPr>
            <a:spLocks noGrp="1"/>
          </p:cNvSpPr>
          <p:nvPr>
            <p:ph type="body" sz="quarter" idx="17"/>
          </p:nvPr>
        </p:nvSpPr>
        <p:spPr>
          <a:xfrm>
            <a:off x="457201" y="2025651"/>
            <a:ext cx="3585633" cy="4085167"/>
          </a:xfrm>
        </p:spPr>
        <p:txBody>
          <a:bodyPr lIns="164592" tIns="164592" rIns="164592" bIns="164592">
            <a:noAutofit/>
          </a:bodyPr>
          <a:lstStyle>
            <a:lvl1pPr marL="0" indent="0">
              <a:spcBef>
                <a:spcPts val="0"/>
              </a:spcBef>
              <a:buNone/>
              <a:defRPr lang="en-US" sz="1733" b="1" i="0" kern="1200" dirty="0" smtClean="0">
                <a:solidFill>
                  <a:schemeClr val="accent2"/>
                </a:solidFill>
                <a:latin typeface="+mn-lt"/>
                <a:ea typeface="Open Sans" panose="020B0606030504020204" pitchFamily="34" charset="0"/>
                <a:cs typeface="Open Sans" panose="020B0606030504020204" pitchFamily="34" charset="0"/>
              </a:defRPr>
            </a:lvl1pPr>
            <a:lvl2pPr marL="6351" indent="0">
              <a:spcBef>
                <a:spcPts val="1600"/>
              </a:spcBef>
              <a:buNone/>
              <a:tabLst/>
              <a:defRPr sz="1733">
                <a:solidFill>
                  <a:schemeClr val="accent2"/>
                </a:solidFill>
                <a:latin typeface="+mn-lt"/>
              </a:defRPr>
            </a:lvl2pPr>
          </a:lstStyle>
          <a:p>
            <a:pPr marL="0" lvl="0" indent="0" algn="l" defTabSz="914377" rtl="0" eaLnBrk="1" latinLnBrk="0" hangingPunct="1">
              <a:lnSpc>
                <a:spcPct val="100000"/>
              </a:lnSpc>
              <a:spcBef>
                <a:spcPts val="0"/>
              </a:spcBef>
              <a:buClr>
                <a:schemeClr val="accent1"/>
              </a:buClr>
              <a:buFont typeface="Wingdings" pitchFamily="2" charset="2"/>
              <a:buNone/>
            </a:pPr>
            <a:r>
              <a:rPr lang="en-US"/>
              <a:t>Click to edit Master text styles</a:t>
            </a:r>
          </a:p>
          <a:p>
            <a:pPr marL="0" lvl="1" indent="0" algn="l" defTabSz="914377" rtl="0" eaLnBrk="1" latinLnBrk="0" hangingPunct="1">
              <a:lnSpc>
                <a:spcPct val="100000"/>
              </a:lnSpc>
              <a:spcBef>
                <a:spcPts val="0"/>
              </a:spcBef>
              <a:buClr>
                <a:schemeClr val="accent1"/>
              </a:buClr>
              <a:buFont typeface="Wingdings" pitchFamily="2" charset="2"/>
              <a:buNone/>
            </a:pPr>
            <a:r>
              <a:rPr lang="en-US"/>
              <a:t>Second level</a:t>
            </a:r>
          </a:p>
        </p:txBody>
      </p:sp>
      <p:sp>
        <p:nvSpPr>
          <p:cNvPr id="10" name="Picture Placeholder 12">
            <a:extLst>
              <a:ext uri="{FF2B5EF4-FFF2-40B4-BE49-F238E27FC236}">
                <a16:creationId xmlns:a16="http://schemas.microsoft.com/office/drawing/2014/main" id="{037BA9E9-B520-EC4A-A8D7-F8B2FA1BFEB8}"/>
              </a:ext>
            </a:extLst>
          </p:cNvPr>
          <p:cNvSpPr>
            <a:spLocks noGrp="1"/>
          </p:cNvSpPr>
          <p:nvPr>
            <p:ph type="pic" sz="quarter" idx="16" hasCustomPrompt="1"/>
          </p:nvPr>
        </p:nvSpPr>
        <p:spPr>
          <a:xfrm>
            <a:off x="3168908" y="2229015"/>
            <a:ext cx="647485" cy="647484"/>
          </a:xfrm>
        </p:spPr>
        <p:txBody>
          <a:bodyPr lIns="0" tIns="0" rIns="0" bIns="0">
            <a:normAutofit/>
          </a:bodyPr>
          <a:lstStyle>
            <a:lvl1pPr marL="0" indent="0" algn="ctr">
              <a:buNone/>
              <a:defRPr sz="1067"/>
            </a:lvl1pPr>
          </a:lstStyle>
          <a:p>
            <a:r>
              <a:rPr lang="en-US"/>
              <a:t>ICON</a:t>
            </a:r>
          </a:p>
        </p:txBody>
      </p:sp>
      <p:sp>
        <p:nvSpPr>
          <p:cNvPr id="19" name="Rectangle 18">
            <a:extLst>
              <a:ext uri="{FF2B5EF4-FFF2-40B4-BE49-F238E27FC236}">
                <a16:creationId xmlns:a16="http://schemas.microsoft.com/office/drawing/2014/main" id="{D23376A1-016B-A148-812F-D325CC5319FE}"/>
              </a:ext>
            </a:extLst>
          </p:cNvPr>
          <p:cNvSpPr/>
          <p:nvPr userDrawn="1"/>
        </p:nvSpPr>
        <p:spPr>
          <a:xfrm>
            <a:off x="4303183" y="2025651"/>
            <a:ext cx="3585635" cy="4085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a:p>
        </p:txBody>
      </p:sp>
      <p:sp>
        <p:nvSpPr>
          <p:cNvPr id="20" name="Text Placeholder 11">
            <a:extLst>
              <a:ext uri="{FF2B5EF4-FFF2-40B4-BE49-F238E27FC236}">
                <a16:creationId xmlns:a16="http://schemas.microsoft.com/office/drawing/2014/main" id="{16F4B863-F9FD-024F-AE93-72229BACB09B}"/>
              </a:ext>
            </a:extLst>
          </p:cNvPr>
          <p:cNvSpPr>
            <a:spLocks noGrp="1"/>
          </p:cNvSpPr>
          <p:nvPr>
            <p:ph type="body" sz="quarter" idx="18"/>
          </p:nvPr>
        </p:nvSpPr>
        <p:spPr>
          <a:xfrm>
            <a:off x="4303185" y="2025651"/>
            <a:ext cx="3585633" cy="4085167"/>
          </a:xfrm>
        </p:spPr>
        <p:txBody>
          <a:bodyPr lIns="164592" tIns="164592" rIns="164592" bIns="164592">
            <a:noAutofit/>
          </a:bodyPr>
          <a:lstStyle>
            <a:lvl1pPr marL="0" indent="0">
              <a:spcBef>
                <a:spcPts val="0"/>
              </a:spcBef>
              <a:buNone/>
              <a:defRPr lang="en-US" sz="1733" b="1" i="0" kern="1200" dirty="0" smtClean="0">
                <a:solidFill>
                  <a:schemeClr val="accent2"/>
                </a:solidFill>
                <a:latin typeface="+mn-lt"/>
                <a:ea typeface="Open Sans" panose="020B0606030504020204" pitchFamily="34" charset="0"/>
                <a:cs typeface="Open Sans" panose="020B0606030504020204" pitchFamily="34" charset="0"/>
              </a:defRPr>
            </a:lvl1pPr>
            <a:lvl2pPr marL="6351" indent="0">
              <a:spcBef>
                <a:spcPts val="1600"/>
              </a:spcBef>
              <a:buNone/>
              <a:tabLst/>
              <a:defRPr sz="1733">
                <a:solidFill>
                  <a:schemeClr val="accent2"/>
                </a:solidFill>
                <a:latin typeface="+mn-lt"/>
              </a:defRPr>
            </a:lvl2pPr>
          </a:lstStyle>
          <a:p>
            <a:pPr marL="0" lvl="0" indent="0" algn="l" defTabSz="914377" rtl="0" eaLnBrk="1" latinLnBrk="0" hangingPunct="1">
              <a:lnSpc>
                <a:spcPct val="100000"/>
              </a:lnSpc>
              <a:spcBef>
                <a:spcPts val="0"/>
              </a:spcBef>
              <a:buClr>
                <a:schemeClr val="accent1"/>
              </a:buClr>
              <a:buFont typeface="Wingdings" pitchFamily="2" charset="2"/>
              <a:buNone/>
            </a:pPr>
            <a:r>
              <a:rPr lang="en-US"/>
              <a:t>Click to edit Master text styles</a:t>
            </a:r>
          </a:p>
          <a:p>
            <a:pPr marL="0" lvl="1" indent="0" algn="l" defTabSz="914377" rtl="0" eaLnBrk="1" latinLnBrk="0" hangingPunct="1">
              <a:lnSpc>
                <a:spcPct val="100000"/>
              </a:lnSpc>
              <a:spcBef>
                <a:spcPts val="0"/>
              </a:spcBef>
              <a:buClr>
                <a:schemeClr val="accent1"/>
              </a:buClr>
              <a:buFont typeface="Wingdings" pitchFamily="2" charset="2"/>
              <a:buNone/>
            </a:pPr>
            <a:r>
              <a:rPr lang="en-US"/>
              <a:t>Second level</a:t>
            </a:r>
          </a:p>
        </p:txBody>
      </p:sp>
      <p:sp>
        <p:nvSpPr>
          <p:cNvPr id="21" name="Picture Placeholder 12">
            <a:extLst>
              <a:ext uri="{FF2B5EF4-FFF2-40B4-BE49-F238E27FC236}">
                <a16:creationId xmlns:a16="http://schemas.microsoft.com/office/drawing/2014/main" id="{78D1B9C8-5D18-314D-9130-3D7A2C6EBFDD}"/>
              </a:ext>
            </a:extLst>
          </p:cNvPr>
          <p:cNvSpPr>
            <a:spLocks noGrp="1"/>
          </p:cNvSpPr>
          <p:nvPr>
            <p:ph type="pic" sz="quarter" idx="19" hasCustomPrompt="1"/>
          </p:nvPr>
        </p:nvSpPr>
        <p:spPr>
          <a:xfrm>
            <a:off x="7007908" y="2229015"/>
            <a:ext cx="647485" cy="647484"/>
          </a:xfrm>
        </p:spPr>
        <p:txBody>
          <a:bodyPr lIns="0" tIns="0" rIns="0" bIns="0">
            <a:normAutofit/>
          </a:bodyPr>
          <a:lstStyle>
            <a:lvl1pPr marL="0" indent="0" algn="ctr">
              <a:buNone/>
              <a:defRPr sz="1067"/>
            </a:lvl1pPr>
          </a:lstStyle>
          <a:p>
            <a:r>
              <a:rPr lang="en-US"/>
              <a:t>ICON</a:t>
            </a:r>
          </a:p>
        </p:txBody>
      </p:sp>
      <p:sp>
        <p:nvSpPr>
          <p:cNvPr id="17" name="TextBox 16">
            <a:extLst>
              <a:ext uri="{FF2B5EF4-FFF2-40B4-BE49-F238E27FC236}">
                <a16:creationId xmlns:a16="http://schemas.microsoft.com/office/drawing/2014/main" id="{BC395B93-0176-084F-A915-1DF315AA43FF}"/>
              </a:ext>
            </a:extLst>
          </p:cNvPr>
          <p:cNvSpPr txBox="1"/>
          <p:nvPr userDrawn="1"/>
        </p:nvSpPr>
        <p:spPr>
          <a:xfrm>
            <a:off x="457201" y="6664889"/>
            <a:ext cx="2781211" cy="143565"/>
          </a:xfrm>
          <a:prstGeom prst="rect">
            <a:avLst/>
          </a:prstGeom>
          <a:noFill/>
        </p:spPr>
        <p:txBody>
          <a:bodyPr wrap="none" lIns="0" tIns="0" rIns="0" bIns="0" rtlCol="0">
            <a:spAutoFit/>
          </a:bodyPr>
          <a:lstStyle/>
          <a:p>
            <a:r>
              <a:rPr lang="en-US" sz="933" b="0" i="0">
                <a:solidFill>
                  <a:schemeClr val="bg1"/>
                </a:solidFill>
                <a:latin typeface="+mn-lt"/>
                <a:ea typeface="Open Sans" panose="020B0606030504020204" pitchFamily="34" charset="0"/>
                <a:cs typeface="Open Sans" panose="020B0606030504020204" pitchFamily="34" charset="0"/>
              </a:rPr>
              <a:t>© 2021 Nuance Communications, Inc. All rights reserved.</a:t>
            </a:r>
          </a:p>
        </p:txBody>
      </p:sp>
      <p:sp>
        <p:nvSpPr>
          <p:cNvPr id="25" name="Rectangle 24">
            <a:extLst>
              <a:ext uri="{FF2B5EF4-FFF2-40B4-BE49-F238E27FC236}">
                <a16:creationId xmlns:a16="http://schemas.microsoft.com/office/drawing/2014/main" id="{068E00A2-9F62-4ECB-A6DC-F1779C39B9A9}"/>
              </a:ext>
            </a:extLst>
          </p:cNvPr>
          <p:cNvSpPr/>
          <p:nvPr userDrawn="1"/>
        </p:nvSpPr>
        <p:spPr>
          <a:xfrm>
            <a:off x="8149169" y="2025651"/>
            <a:ext cx="3585635" cy="4085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a:p>
        </p:txBody>
      </p:sp>
      <p:sp>
        <p:nvSpPr>
          <p:cNvPr id="26" name="Text Placeholder 11">
            <a:extLst>
              <a:ext uri="{FF2B5EF4-FFF2-40B4-BE49-F238E27FC236}">
                <a16:creationId xmlns:a16="http://schemas.microsoft.com/office/drawing/2014/main" id="{FBE83968-A2D0-4DDB-949E-5F827A78FCED}"/>
              </a:ext>
            </a:extLst>
          </p:cNvPr>
          <p:cNvSpPr>
            <a:spLocks noGrp="1"/>
          </p:cNvSpPr>
          <p:nvPr>
            <p:ph type="body" sz="quarter" idx="20"/>
          </p:nvPr>
        </p:nvSpPr>
        <p:spPr>
          <a:xfrm>
            <a:off x="8149172" y="2025651"/>
            <a:ext cx="3585633" cy="4085167"/>
          </a:xfrm>
        </p:spPr>
        <p:txBody>
          <a:bodyPr lIns="164592" tIns="164592" rIns="164592" bIns="164592">
            <a:noAutofit/>
          </a:bodyPr>
          <a:lstStyle>
            <a:lvl1pPr marL="0" indent="0">
              <a:spcBef>
                <a:spcPts val="0"/>
              </a:spcBef>
              <a:buNone/>
              <a:defRPr lang="en-US" sz="1733" b="1" i="0" kern="1200" dirty="0" smtClean="0">
                <a:solidFill>
                  <a:schemeClr val="accent2"/>
                </a:solidFill>
                <a:latin typeface="+mn-lt"/>
                <a:ea typeface="Open Sans" panose="020B0606030504020204" pitchFamily="34" charset="0"/>
                <a:cs typeface="Open Sans" panose="020B0606030504020204" pitchFamily="34" charset="0"/>
              </a:defRPr>
            </a:lvl1pPr>
            <a:lvl2pPr marL="6351" indent="0">
              <a:spcBef>
                <a:spcPts val="1600"/>
              </a:spcBef>
              <a:buNone/>
              <a:tabLst/>
              <a:defRPr sz="1733">
                <a:solidFill>
                  <a:schemeClr val="accent2"/>
                </a:solidFill>
                <a:latin typeface="+mn-lt"/>
              </a:defRPr>
            </a:lvl2pPr>
          </a:lstStyle>
          <a:p>
            <a:pPr marL="0" lvl="0" indent="0" algn="l" defTabSz="914377" rtl="0" eaLnBrk="1" latinLnBrk="0" hangingPunct="1">
              <a:lnSpc>
                <a:spcPct val="100000"/>
              </a:lnSpc>
              <a:spcBef>
                <a:spcPts val="0"/>
              </a:spcBef>
              <a:buClr>
                <a:schemeClr val="accent1"/>
              </a:buClr>
              <a:buFont typeface="Wingdings" pitchFamily="2" charset="2"/>
              <a:buNone/>
            </a:pPr>
            <a:r>
              <a:rPr lang="en-US"/>
              <a:t>Click to edit Master text styles</a:t>
            </a:r>
          </a:p>
          <a:p>
            <a:pPr marL="0" lvl="1" indent="0" algn="l" defTabSz="914377" rtl="0" eaLnBrk="1" latinLnBrk="0" hangingPunct="1">
              <a:lnSpc>
                <a:spcPct val="100000"/>
              </a:lnSpc>
              <a:spcBef>
                <a:spcPts val="0"/>
              </a:spcBef>
              <a:buClr>
                <a:schemeClr val="accent1"/>
              </a:buClr>
              <a:buFont typeface="Wingdings" pitchFamily="2" charset="2"/>
              <a:buNone/>
            </a:pPr>
            <a:r>
              <a:rPr lang="en-US"/>
              <a:t>Second level</a:t>
            </a:r>
          </a:p>
        </p:txBody>
      </p:sp>
      <p:sp>
        <p:nvSpPr>
          <p:cNvPr id="27" name="Picture Placeholder 12">
            <a:extLst>
              <a:ext uri="{FF2B5EF4-FFF2-40B4-BE49-F238E27FC236}">
                <a16:creationId xmlns:a16="http://schemas.microsoft.com/office/drawing/2014/main" id="{C54CB8D7-C41A-4D76-B225-F644A71CF0B5}"/>
              </a:ext>
            </a:extLst>
          </p:cNvPr>
          <p:cNvSpPr>
            <a:spLocks noGrp="1"/>
          </p:cNvSpPr>
          <p:nvPr>
            <p:ph type="pic" sz="quarter" idx="21" hasCustomPrompt="1"/>
          </p:nvPr>
        </p:nvSpPr>
        <p:spPr>
          <a:xfrm>
            <a:off x="10853895" y="2229015"/>
            <a:ext cx="647485" cy="647484"/>
          </a:xfrm>
        </p:spPr>
        <p:txBody>
          <a:bodyPr lIns="0" tIns="0" rIns="0" bIns="0">
            <a:normAutofit/>
          </a:bodyPr>
          <a:lstStyle>
            <a:lvl1pPr marL="0" indent="0" algn="ctr">
              <a:buNone/>
              <a:defRPr sz="1067"/>
            </a:lvl1pPr>
          </a:lstStyle>
          <a:p>
            <a:r>
              <a:rPr lang="en-US"/>
              <a:t>ICON</a:t>
            </a:r>
          </a:p>
        </p:txBody>
      </p:sp>
    </p:spTree>
    <p:extLst>
      <p:ext uri="{BB962C8B-B14F-4D97-AF65-F5344CB8AC3E}">
        <p14:creationId xmlns:p14="http://schemas.microsoft.com/office/powerpoint/2010/main" val="1135219037"/>
      </p:ext>
    </p:extLst>
  </p:cSld>
  <p:clrMapOvr>
    <a:masterClrMapping/>
  </p:clrMapOvr>
  <p:extLst>
    <p:ext uri="{DCECCB84-F9BA-43D5-87BE-67443E8EF086}">
      <p15:sldGuideLst xmlns:p15="http://schemas.microsoft.com/office/powerpoint/2012/main">
        <p15:guide id="3" orient="horz" pos="957">
          <p15:clr>
            <a:srgbClr val="FBAE40"/>
          </p15:clr>
        </p15:guide>
        <p15:guide id="4" orient="horz" pos="288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76"/>
            <a:ext cx="11277600" cy="517064"/>
          </a:xfrm>
        </p:spPr>
        <p:txBody>
          <a:bodyPr bIns="9144" anchor="b" anchorCtr="0"/>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3pPr>
              <a:defRPr sz="1733"/>
            </a:lvl3pPr>
            <a:lvl4pPr>
              <a:defRPr sz="1733"/>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45132403-2DDF-4A4C-B795-ED8EBA94B7E5}" type="slidenum">
              <a:rPr lang="en-US" smtClean="0"/>
              <a:t>‹#›</a:t>
            </a:fld>
            <a:endParaRPr lang="en-US"/>
          </a:p>
        </p:txBody>
      </p:sp>
      <p:sp>
        <p:nvSpPr>
          <p:cNvPr id="8" name="Text Placeholder 7">
            <a:extLst>
              <a:ext uri="{FF2B5EF4-FFF2-40B4-BE49-F238E27FC236}">
                <a16:creationId xmlns:a16="http://schemas.microsoft.com/office/drawing/2014/main" id="{8EB31F5E-901D-8245-BB38-C91944D15378}"/>
              </a:ext>
            </a:extLst>
          </p:cNvPr>
          <p:cNvSpPr>
            <a:spLocks noGrp="1"/>
          </p:cNvSpPr>
          <p:nvPr>
            <p:ph type="body" sz="quarter" idx="13"/>
          </p:nvPr>
        </p:nvSpPr>
        <p:spPr>
          <a:xfrm>
            <a:off x="457200" y="1242275"/>
            <a:ext cx="11277600" cy="328295"/>
          </a:xfrm>
        </p:spPr>
        <p:txBody>
          <a:bodyPr wrap="square">
            <a:noAutofit/>
          </a:bodyPr>
          <a:lstStyle>
            <a:lvl1pPr marL="0" indent="0">
              <a:buNone/>
              <a:defRPr sz="2133">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375240543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11747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3168"/>
            <a:ext cx="11277600" cy="517064"/>
          </a:xfrm>
        </p:spPr>
        <p:txBody>
          <a:bodyPr bIns="9144" anchor="b" anchorCtr="0"/>
          <a:lstStyle/>
          <a:p>
            <a:r>
              <a:rPr lang="en-US"/>
              <a:t>Click to edit Master title style</a:t>
            </a:r>
          </a:p>
        </p:txBody>
      </p:sp>
      <p:sp>
        <p:nvSpPr>
          <p:cNvPr id="5" name="Slide Number Placeholder 4"/>
          <p:cNvSpPr>
            <a:spLocks noGrp="1"/>
          </p:cNvSpPr>
          <p:nvPr>
            <p:ph type="sldNum" sz="quarter" idx="12"/>
          </p:nvPr>
        </p:nvSpPr>
        <p:spPr/>
        <p:txBody>
          <a:bodyPr/>
          <a:lstStyle/>
          <a:p>
            <a:fld id="{45132403-2DDF-4A4C-B795-ED8EBA94B7E5}" type="slidenum">
              <a:rPr lang="en-US" smtClean="0"/>
              <a:t>‹#›</a:t>
            </a:fld>
            <a:endParaRPr lang="en-US"/>
          </a:p>
        </p:txBody>
      </p:sp>
      <p:sp>
        <p:nvSpPr>
          <p:cNvPr id="4" name="Text Placeholder 7">
            <a:extLst>
              <a:ext uri="{FF2B5EF4-FFF2-40B4-BE49-F238E27FC236}">
                <a16:creationId xmlns:a16="http://schemas.microsoft.com/office/drawing/2014/main" id="{EB53853C-5AD1-454B-B008-439A93F2DD97}"/>
              </a:ext>
            </a:extLst>
          </p:cNvPr>
          <p:cNvSpPr>
            <a:spLocks noGrp="1"/>
          </p:cNvSpPr>
          <p:nvPr>
            <p:ph type="body" sz="quarter" idx="13"/>
          </p:nvPr>
        </p:nvSpPr>
        <p:spPr>
          <a:xfrm>
            <a:off x="457200" y="1242275"/>
            <a:ext cx="11277600" cy="328295"/>
          </a:xfrm>
        </p:spPr>
        <p:txBody>
          <a:bodyPr wrap="square">
            <a:noAutofit/>
          </a:bodyPr>
          <a:lstStyle>
            <a:lvl1pPr marL="0" indent="0">
              <a:buNone/>
              <a:defRPr sz="2133">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1267303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ighlight 1">
    <p:spTree>
      <p:nvGrpSpPr>
        <p:cNvPr id="1" name=""/>
        <p:cNvGrpSpPr/>
        <p:nvPr/>
      </p:nvGrpSpPr>
      <p:grpSpPr>
        <a:xfrm>
          <a:off x="0" y="0"/>
          <a:ext cx="0" cy="0"/>
          <a:chOff x="0" y="0"/>
          <a:chExt cx="0" cy="0"/>
        </a:xfrm>
      </p:grpSpPr>
      <p:sp>
        <p:nvSpPr>
          <p:cNvPr id="2" name="Title 1"/>
          <p:cNvSpPr>
            <a:spLocks noGrp="1"/>
          </p:cNvSpPr>
          <p:nvPr>
            <p:ph type="title"/>
          </p:nvPr>
        </p:nvSpPr>
        <p:spPr>
          <a:xfrm>
            <a:off x="457200" y="733811"/>
            <a:ext cx="11277600" cy="517064"/>
          </a:xfrm>
        </p:spPr>
        <p:txBody>
          <a:bodyPr bIns="9144" anchor="b" anchorCtr="0"/>
          <a:lstStyle/>
          <a:p>
            <a:r>
              <a:rPr lang="en-US"/>
              <a:t>Click to edit Master title style</a:t>
            </a:r>
          </a:p>
        </p:txBody>
      </p:sp>
      <p:sp>
        <p:nvSpPr>
          <p:cNvPr id="3" name="Content Placeholder 2"/>
          <p:cNvSpPr>
            <a:spLocks noGrp="1"/>
          </p:cNvSpPr>
          <p:nvPr>
            <p:ph sz="half" idx="1"/>
          </p:nvPr>
        </p:nvSpPr>
        <p:spPr>
          <a:xfrm>
            <a:off x="457200" y="1905000"/>
            <a:ext cx="6388608" cy="4205819"/>
          </a:xfrm>
        </p:spPr>
        <p:txBody>
          <a:bodyPr/>
          <a:lstStyle>
            <a:lvl1pPr marL="0" indent="0">
              <a:buNone/>
              <a:defRPr b="1" i="0">
                <a:solidFill>
                  <a:schemeClr val="tx2"/>
                </a:solidFill>
                <a:latin typeface="+mn-lt"/>
                <a:ea typeface="Open Sans" panose="020B0606030504020204" pitchFamily="34" charset="0"/>
                <a:cs typeface="Calibri" panose="020F0502020204030204" pitchFamily="34" charset="0"/>
              </a:defRPr>
            </a:lvl1pPr>
            <a:lvl2pPr marL="4233" indent="0">
              <a:spcBef>
                <a:spcPts val="1600"/>
              </a:spcBef>
              <a:buNone/>
              <a:tabLst/>
              <a:defRPr sz="1733">
                <a:solidFill>
                  <a:schemeClr val="tx2"/>
                </a:solidFill>
                <a:latin typeface="+mn-lt"/>
                <a:cs typeface="Calibri" panose="020F0502020204030204" pitchFamily="34" charset="0"/>
              </a:defRPr>
            </a:lvl2pPr>
            <a:lvl3pPr marL="230712" indent="-226478">
              <a:buFont typeface="Wingdings" pitchFamily="2" charset="2"/>
              <a:buChar char="§"/>
              <a:tabLst/>
              <a:defRPr sz="1733">
                <a:solidFill>
                  <a:schemeClr val="tx2"/>
                </a:solidFill>
                <a:latin typeface="+mn-lt"/>
                <a:cs typeface="Calibri" panose="020F0502020204030204" pitchFamily="34" charset="0"/>
              </a:defRPr>
            </a:lvl3pPr>
            <a:lvl4pPr marL="461422" indent="-230712">
              <a:buFont typeface="Arial" panose="020B0604020202020204" pitchFamily="34" charset="0"/>
              <a:buChar char="•"/>
              <a:tabLst/>
              <a:defRPr sz="1733">
                <a:solidFill>
                  <a:schemeClr val="tx2"/>
                </a:solidFill>
                <a:latin typeface="+mn-lt"/>
                <a:cs typeface="Calibri" panose="020F05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45132403-2DDF-4A4C-B795-ED8EBA94B7E5}" type="slidenum">
              <a:rPr lang="en-US" smtClean="0"/>
              <a:t>‹#›</a:t>
            </a:fld>
            <a:endParaRPr lang="en-US"/>
          </a:p>
        </p:txBody>
      </p:sp>
      <p:sp>
        <p:nvSpPr>
          <p:cNvPr id="8" name="Text Placeholder 7">
            <a:extLst>
              <a:ext uri="{FF2B5EF4-FFF2-40B4-BE49-F238E27FC236}">
                <a16:creationId xmlns:a16="http://schemas.microsoft.com/office/drawing/2014/main" id="{45C689E6-4B0B-6F4A-8116-F252C28053C5}"/>
              </a:ext>
            </a:extLst>
          </p:cNvPr>
          <p:cNvSpPr>
            <a:spLocks noGrp="1"/>
          </p:cNvSpPr>
          <p:nvPr>
            <p:ph type="body" sz="quarter" idx="13"/>
          </p:nvPr>
        </p:nvSpPr>
        <p:spPr>
          <a:xfrm>
            <a:off x="457200" y="1242275"/>
            <a:ext cx="11277601" cy="328295"/>
          </a:xfrm>
        </p:spPr>
        <p:txBody>
          <a:bodyPr wrap="square">
            <a:noAutofit/>
          </a:bodyPr>
          <a:lstStyle>
            <a:lvl1pPr marL="0" indent="0">
              <a:buNone/>
              <a:defRPr sz="2133">
                <a:solidFill>
                  <a:schemeClr val="accent2"/>
                </a:solidFill>
                <a:latin typeface="+mn-lt"/>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3EB11BF-7642-EC4D-ADEB-BE8820B106A4}"/>
              </a:ext>
            </a:extLst>
          </p:cNvPr>
          <p:cNvSpPr>
            <a:spLocks noGrp="1"/>
          </p:cNvSpPr>
          <p:nvPr>
            <p:ph type="pic" sz="quarter" idx="14"/>
          </p:nvPr>
        </p:nvSpPr>
        <p:spPr>
          <a:xfrm>
            <a:off x="7662672" y="1905001"/>
            <a:ext cx="4072128" cy="2028812"/>
          </a:xfrm>
        </p:spPr>
        <p:txBody>
          <a:bodyPr>
            <a:normAutofit/>
          </a:bodyPr>
          <a:lstStyle>
            <a:lvl1pPr marL="0" indent="0" algn="ctr">
              <a:buNone/>
              <a:defRPr sz="1333"/>
            </a:lvl1pPr>
          </a:lstStyle>
          <a:p>
            <a:r>
              <a:rPr lang="en-US"/>
              <a:t>Click icon to add picture</a:t>
            </a:r>
          </a:p>
        </p:txBody>
      </p:sp>
      <p:sp>
        <p:nvSpPr>
          <p:cNvPr id="12" name="Text Placeholder 11">
            <a:extLst>
              <a:ext uri="{FF2B5EF4-FFF2-40B4-BE49-F238E27FC236}">
                <a16:creationId xmlns:a16="http://schemas.microsoft.com/office/drawing/2014/main" id="{F7CE959F-94D8-B046-9A9D-8FFCF152CD80}"/>
              </a:ext>
            </a:extLst>
          </p:cNvPr>
          <p:cNvSpPr>
            <a:spLocks noGrp="1"/>
          </p:cNvSpPr>
          <p:nvPr>
            <p:ph type="body" sz="quarter" idx="15"/>
          </p:nvPr>
        </p:nvSpPr>
        <p:spPr>
          <a:xfrm>
            <a:off x="7662672" y="4092863"/>
            <a:ext cx="4072129" cy="1133303"/>
          </a:xfrm>
        </p:spPr>
        <p:txBody>
          <a:bodyPr>
            <a:normAutofit/>
          </a:bodyPr>
          <a:lstStyle>
            <a:lvl1pPr marL="0" indent="0">
              <a:buNone/>
              <a:defRPr sz="1467"/>
            </a:lvl1pPr>
            <a:lvl2pPr marL="156629" indent="-152396">
              <a:buFont typeface="Wingdings" pitchFamily="2" charset="2"/>
              <a:buChar char="§"/>
              <a:tabLst/>
              <a:defRPr sz="1467"/>
            </a:lvl2pPr>
            <a:lvl3pPr>
              <a:spcBef>
                <a:spcPts val="0"/>
              </a:spcBef>
              <a:defRPr sz="1467"/>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45883911"/>
      </p:ext>
    </p:extLst>
  </p:cSld>
  <p:clrMapOvr>
    <a:masterClrMapping/>
  </p:clrMapOvr>
  <p:extLst>
    <p:ext uri="{DCECCB84-F9BA-43D5-87BE-67443E8EF086}">
      <p15:sldGuideLst xmlns:p15="http://schemas.microsoft.com/office/powerpoint/2012/main">
        <p15:guide id="1" orient="horz" pos="8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811"/>
            <a:ext cx="11277600" cy="517064"/>
          </a:xfrm>
        </p:spPr>
        <p:txBody>
          <a:bodyPr bIns="9144" anchor="b" anchorCtr="0"/>
          <a:lstStyle/>
          <a:p>
            <a:r>
              <a:rPr lang="en-US"/>
              <a:t>Click to edit Master title style</a:t>
            </a:r>
          </a:p>
        </p:txBody>
      </p:sp>
      <p:sp>
        <p:nvSpPr>
          <p:cNvPr id="3" name="Content Placeholder 2"/>
          <p:cNvSpPr>
            <a:spLocks noGrp="1"/>
          </p:cNvSpPr>
          <p:nvPr>
            <p:ph sz="half" idx="1"/>
          </p:nvPr>
        </p:nvSpPr>
        <p:spPr>
          <a:xfrm>
            <a:off x="457201" y="1904999"/>
            <a:ext cx="5476839" cy="4227527"/>
          </a:xfrm>
        </p:spPr>
        <p:txBody>
          <a:bodyPr/>
          <a:lstStyle>
            <a:lvl1pPr marL="0" indent="0">
              <a:buNone/>
              <a:defRPr>
                <a:solidFill>
                  <a:schemeClr val="tx2"/>
                </a:solidFill>
              </a:defRPr>
            </a:lvl1pPr>
            <a:lvl2pPr marL="226478" indent="-226478">
              <a:tabLst/>
              <a:defRPr sz="1733">
                <a:solidFill>
                  <a:schemeClr val="tx2"/>
                </a:solidFill>
              </a:defRPr>
            </a:lvl2pPr>
            <a:lvl3pPr>
              <a:defRPr sz="1733">
                <a:solidFill>
                  <a:schemeClr val="tx2"/>
                </a:solidFill>
              </a:defRPr>
            </a:lvl3pPr>
            <a:lvl4pPr>
              <a:defRPr sz="1733">
                <a:solidFill>
                  <a:schemeClr val="tx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57965" y="1904999"/>
            <a:ext cx="5476839" cy="4227527"/>
          </a:xfrm>
        </p:spPr>
        <p:txBody>
          <a:bodyPr/>
          <a:lstStyle>
            <a:lvl1pPr marL="0" indent="0">
              <a:buNone/>
              <a:defRPr/>
            </a:lvl1pPr>
            <a:lvl3pPr>
              <a:defRPr sz="1733"/>
            </a:lvl3pPr>
            <a:lvl4pPr>
              <a:defRPr sz="1733"/>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45132403-2DDF-4A4C-B795-ED8EBA94B7E5}" type="slidenum">
              <a:rPr lang="en-US" smtClean="0"/>
              <a:t>‹#›</a:t>
            </a:fld>
            <a:endParaRPr lang="en-US"/>
          </a:p>
        </p:txBody>
      </p:sp>
      <p:sp>
        <p:nvSpPr>
          <p:cNvPr id="8" name="Text Placeholder 7">
            <a:extLst>
              <a:ext uri="{FF2B5EF4-FFF2-40B4-BE49-F238E27FC236}">
                <a16:creationId xmlns:a16="http://schemas.microsoft.com/office/drawing/2014/main" id="{45C689E6-4B0B-6F4A-8116-F252C28053C5}"/>
              </a:ext>
            </a:extLst>
          </p:cNvPr>
          <p:cNvSpPr>
            <a:spLocks noGrp="1"/>
          </p:cNvSpPr>
          <p:nvPr>
            <p:ph type="body" sz="quarter" idx="13"/>
          </p:nvPr>
        </p:nvSpPr>
        <p:spPr>
          <a:xfrm>
            <a:off x="457202" y="1242275"/>
            <a:ext cx="11277599" cy="328295"/>
          </a:xfrm>
        </p:spPr>
        <p:txBody>
          <a:bodyPr wrap="square">
            <a:noAutofit/>
          </a:bodyPr>
          <a:lstStyle>
            <a:lvl1pPr marL="0" indent="0">
              <a:buNone/>
              <a:defRPr sz="2133">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2796092620"/>
      </p:ext>
    </p:extLst>
  </p:cSld>
  <p:clrMapOvr>
    <a:masterClrMapping/>
  </p:clrMapOvr>
  <p:extLst>
    <p:ext uri="{DCECCB84-F9BA-43D5-87BE-67443E8EF086}">
      <p15:sldGuideLst xmlns:p15="http://schemas.microsoft.com/office/powerpoint/2012/main">
        <p15:guide id="1" orient="horz" pos="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Header + Subtitle + Body Head + Split Content">
    <p:spTree>
      <p:nvGrpSpPr>
        <p:cNvPr id="1" name=""/>
        <p:cNvGrpSpPr/>
        <p:nvPr/>
      </p:nvGrpSpPr>
      <p:grpSpPr>
        <a:xfrm>
          <a:off x="0" y="0"/>
          <a:ext cx="0" cy="0"/>
          <a:chOff x="0" y="0"/>
          <a:chExt cx="0" cy="0"/>
        </a:xfrm>
      </p:grpSpPr>
      <p:sp>
        <p:nvSpPr>
          <p:cNvPr id="10" name="Content Placeholder 4"/>
          <p:cNvSpPr>
            <a:spLocks noGrp="1"/>
          </p:cNvSpPr>
          <p:nvPr>
            <p:ph sz="quarter" idx="14" hasCustomPrompt="1"/>
          </p:nvPr>
        </p:nvSpPr>
        <p:spPr>
          <a:xfrm>
            <a:off x="6321373" y="2137832"/>
            <a:ext cx="5102281" cy="3727453"/>
          </a:xfrm>
        </p:spPr>
        <p:txBody>
          <a:bodyPr>
            <a:noAutofit/>
          </a:bodyPr>
          <a:lstStyle>
            <a:lvl1pPr marL="380972" indent="-380972">
              <a:buFont typeface="Lucida Grande"/>
              <a:buChar char="–"/>
              <a:defRPr/>
            </a:lvl1pPr>
            <a:lvl2pPr marL="990526" indent="-380972">
              <a:buFont typeface="Lucida Grande"/>
              <a:buChar char="–"/>
              <a:defRPr/>
            </a:lvl2pPr>
            <a:lvl3pPr marL="1523887" indent="-304776">
              <a:buFont typeface="Lucida Grande"/>
              <a:buChar char="–"/>
              <a:defRPr/>
            </a:lvl3pPr>
            <a:lvl4pPr marL="2133440" indent="-304776">
              <a:buFont typeface="Lucida Grande"/>
              <a:buChar char="–"/>
              <a:defRPr/>
            </a:lvl4pPr>
          </a:lstStyle>
          <a:p>
            <a:pPr lvl="0"/>
            <a:r>
              <a:rPr lang="en-US"/>
              <a:t>Click to add text</a:t>
            </a:r>
          </a:p>
          <a:p>
            <a:pPr lvl="1"/>
            <a:r>
              <a:rPr lang="en-US"/>
              <a:t>Second level</a:t>
            </a:r>
          </a:p>
          <a:p>
            <a:pPr lvl="2"/>
            <a:r>
              <a:rPr lang="en-US"/>
              <a:t>Third level</a:t>
            </a:r>
          </a:p>
          <a:p>
            <a:pPr lvl="3"/>
            <a:r>
              <a:rPr lang="en-US"/>
              <a:t>Fourth level</a:t>
            </a:r>
          </a:p>
        </p:txBody>
      </p:sp>
      <p:sp>
        <p:nvSpPr>
          <p:cNvPr id="15" name="Title Placeholder 6"/>
          <p:cNvSpPr>
            <a:spLocks noGrp="1"/>
          </p:cNvSpPr>
          <p:nvPr>
            <p:ph type="title" hasCustomPrompt="1"/>
          </p:nvPr>
        </p:nvSpPr>
        <p:spPr>
          <a:xfrm>
            <a:off x="762005" y="403603"/>
            <a:ext cx="10661649" cy="719348"/>
          </a:xfrm>
          <a:prstGeom prst="rect">
            <a:avLst/>
          </a:prstGeom>
        </p:spPr>
        <p:txBody>
          <a:bodyPr vert="horz" lIns="0" tIns="45720" rIns="91440" bIns="45720" rtlCol="0" anchor="t" anchorCtr="0">
            <a:noAutofit/>
          </a:bodyPr>
          <a:lstStyle>
            <a:lvl1pPr>
              <a:defRPr/>
            </a:lvl1pPr>
          </a:lstStyle>
          <a:p>
            <a:r>
              <a:rPr lang="en-US"/>
              <a:t>Click to add text</a:t>
            </a:r>
          </a:p>
        </p:txBody>
      </p:sp>
      <p:sp>
        <p:nvSpPr>
          <p:cNvPr id="11" name="Content Placeholder 4"/>
          <p:cNvSpPr>
            <a:spLocks noGrp="1"/>
          </p:cNvSpPr>
          <p:nvPr>
            <p:ph sz="quarter" idx="11" hasCustomPrompt="1"/>
          </p:nvPr>
        </p:nvSpPr>
        <p:spPr>
          <a:xfrm>
            <a:off x="779827" y="2137832"/>
            <a:ext cx="5102280" cy="3727453"/>
          </a:xfrm>
        </p:spPr>
        <p:txBody>
          <a:bodyPr>
            <a:noAutofit/>
          </a:bodyPr>
          <a:lstStyle>
            <a:lvl1pPr marL="380972" indent="-380972">
              <a:buFont typeface="Lucida Grande"/>
              <a:buChar char="–"/>
              <a:defRPr spc="0"/>
            </a:lvl1pPr>
            <a:lvl2pPr marL="990526" indent="-380972">
              <a:buFont typeface="Lucida Grande"/>
              <a:buChar char="–"/>
              <a:defRPr sz="2133" spc="0"/>
            </a:lvl2pPr>
            <a:lvl3pPr marL="1523887" indent="-304776">
              <a:buFont typeface="Lucida Grande"/>
              <a:buChar char="–"/>
              <a:defRPr spc="0"/>
            </a:lvl3pPr>
            <a:lvl4pPr marL="2133440" indent="-304776">
              <a:buFont typeface="Lucida Grande"/>
              <a:buChar char="–"/>
              <a:defRPr spc="0"/>
            </a:lvl4pPr>
          </a:lstStyle>
          <a:p>
            <a:pPr lvl="0"/>
            <a:r>
              <a:rPr lang="en-US"/>
              <a:t>Click to add text</a:t>
            </a:r>
          </a:p>
          <a:p>
            <a:pPr lvl="1"/>
            <a:r>
              <a:rPr lang="en-US"/>
              <a:t>Second level</a:t>
            </a:r>
          </a:p>
          <a:p>
            <a:pPr lvl="2"/>
            <a:r>
              <a:rPr lang="en-US"/>
              <a:t>Third level</a:t>
            </a:r>
          </a:p>
          <a:p>
            <a:pPr lvl="3"/>
            <a:r>
              <a:rPr lang="en-US"/>
              <a:t>Fourth level</a:t>
            </a:r>
          </a:p>
        </p:txBody>
      </p:sp>
      <p:sp>
        <p:nvSpPr>
          <p:cNvPr id="16" name="Text Placeholder 2"/>
          <p:cNvSpPr>
            <a:spLocks noGrp="1"/>
          </p:cNvSpPr>
          <p:nvPr>
            <p:ph type="body" sz="quarter" idx="13" hasCustomPrompt="1"/>
          </p:nvPr>
        </p:nvSpPr>
        <p:spPr>
          <a:xfrm>
            <a:off x="766237" y="997735"/>
            <a:ext cx="10659311" cy="463880"/>
          </a:xfrm>
        </p:spPr>
        <p:txBody>
          <a:bodyPr/>
          <a:lstStyle>
            <a:lvl1pPr marL="0" indent="0">
              <a:buNone/>
              <a:defRPr sz="2667" baseline="0"/>
            </a:lvl1pPr>
          </a:lstStyle>
          <a:p>
            <a:pPr lvl="0"/>
            <a:r>
              <a:rPr lang="en-US"/>
              <a:t>Click to add text</a:t>
            </a:r>
          </a:p>
        </p:txBody>
      </p:sp>
      <p:sp>
        <p:nvSpPr>
          <p:cNvPr id="17" name="Content Placeholder 4"/>
          <p:cNvSpPr>
            <a:spLocks noGrp="1"/>
          </p:cNvSpPr>
          <p:nvPr>
            <p:ph sz="quarter" idx="15" hasCustomPrompt="1"/>
          </p:nvPr>
        </p:nvSpPr>
        <p:spPr>
          <a:xfrm>
            <a:off x="779220" y="1742722"/>
            <a:ext cx="10643605" cy="445379"/>
          </a:xfrm>
        </p:spPr>
        <p:txBody>
          <a:bodyPr>
            <a:noAutofit/>
          </a:bodyPr>
          <a:lstStyle>
            <a:lvl1pPr marL="0" indent="0">
              <a:buNone/>
              <a:defRPr b="1">
                <a:solidFill>
                  <a:srgbClr val="2DC6D6"/>
                </a:solidFill>
              </a:defRPr>
            </a:lvl1pPr>
            <a:lvl6pPr marL="3047772" indent="0">
              <a:buNone/>
              <a:defRPr/>
            </a:lvl6pPr>
          </a:lstStyle>
          <a:p>
            <a:pPr marL="0" indent="0">
              <a:buNone/>
            </a:pPr>
            <a:r>
              <a:rPr lang="en-US"/>
              <a:t>Click to add text</a:t>
            </a:r>
          </a:p>
        </p:txBody>
      </p:sp>
    </p:spTree>
    <p:extLst>
      <p:ext uri="{BB962C8B-B14F-4D97-AF65-F5344CB8AC3E}">
        <p14:creationId xmlns:p14="http://schemas.microsoft.com/office/powerpoint/2010/main" val="2779102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84F0-8370-4FFC-B96A-855394CF1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2B2334-5DE8-454F-96DA-85750E60B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8B80F6-7576-4A13-8D6C-FF46E78357F2}"/>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5" name="Footer Placeholder 4">
            <a:extLst>
              <a:ext uri="{FF2B5EF4-FFF2-40B4-BE49-F238E27FC236}">
                <a16:creationId xmlns:a16="http://schemas.microsoft.com/office/drawing/2014/main" id="{85AD51BD-36C5-4C06-9089-FFEB86EF1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ADE95-6FBD-4920-BD1B-3BC19473E8C2}"/>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2245280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0D84-32D7-4A09-8974-C994AC4D1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C601C-2416-4CD4-B424-F618A4DB5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E2BB7-9DFF-4D42-A8D3-62A2F0950919}"/>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5" name="Footer Placeholder 4">
            <a:extLst>
              <a:ext uri="{FF2B5EF4-FFF2-40B4-BE49-F238E27FC236}">
                <a16:creationId xmlns:a16="http://schemas.microsoft.com/office/drawing/2014/main" id="{BB9A1BAA-4D7A-41A4-B4BA-AD2B2C604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9B2C9-A37D-43BB-B580-FAF45A392C9B}"/>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1289411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CE2F-DDF9-48DB-8915-3FCA08CDEF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E11B5-91B6-4035-9BBA-92DBC86090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66283-0068-4C86-90D2-614A6FFD43A2}"/>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5" name="Footer Placeholder 4">
            <a:extLst>
              <a:ext uri="{FF2B5EF4-FFF2-40B4-BE49-F238E27FC236}">
                <a16:creationId xmlns:a16="http://schemas.microsoft.com/office/drawing/2014/main" id="{A7E9C82D-6843-4521-AD00-B9BAAFD03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CAB39-B0A2-4013-8208-645446BD1C2B}"/>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2128590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ECC3-B350-4A6C-910E-A27F9BDF6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642A5-E0DF-477C-B594-90FC7A60B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DAA7D-FE8E-421E-A478-5EA02D586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939635-C437-49BD-8E87-EC30D7D51FAF}"/>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6" name="Footer Placeholder 5">
            <a:extLst>
              <a:ext uri="{FF2B5EF4-FFF2-40B4-BE49-F238E27FC236}">
                <a16:creationId xmlns:a16="http://schemas.microsoft.com/office/drawing/2014/main" id="{237F6B77-20AB-48B9-8437-3D1ECBFBA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AD4F0-851C-48E9-BC12-1C500C6BE667}"/>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1462929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3D6D-00FA-451B-8123-37324405B9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829E8-F51F-44DC-BF9C-2E36ED5D2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69BB87-0278-405E-AF55-E108373FE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A92BFA-2420-468D-B21C-026DB38A9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76C22-C61A-4FDF-A956-C4C442D6C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B52B4-46C1-4ACC-9137-55EAA0FF1CDD}"/>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8" name="Footer Placeholder 7">
            <a:extLst>
              <a:ext uri="{FF2B5EF4-FFF2-40B4-BE49-F238E27FC236}">
                <a16:creationId xmlns:a16="http://schemas.microsoft.com/office/drawing/2014/main" id="{9A2295C9-90EC-442D-8116-C75D0ECFF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6ED11-3162-4197-B4C0-FCEBA6FD36B5}"/>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3764856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8CC9-EFAC-4A9A-A008-6C980DBCEF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E55F2-7C8D-4229-85E5-41EB08950AF6}"/>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4" name="Footer Placeholder 3">
            <a:extLst>
              <a:ext uri="{FF2B5EF4-FFF2-40B4-BE49-F238E27FC236}">
                <a16:creationId xmlns:a16="http://schemas.microsoft.com/office/drawing/2014/main" id="{B32A9D77-40B5-407A-9559-EE5311A89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25C7EF-C66B-4D59-96A6-F66563156A06}"/>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1360641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6D094-54D6-49E9-8127-46CCF871B420}"/>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3" name="Footer Placeholder 2">
            <a:extLst>
              <a:ext uri="{FF2B5EF4-FFF2-40B4-BE49-F238E27FC236}">
                <a16:creationId xmlns:a16="http://schemas.microsoft.com/office/drawing/2014/main" id="{70856CE1-ADE7-40C8-ADD0-0BF55F035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300AD-ED86-490C-BC29-7C3F4537FCAE}"/>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2189586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95F9-B597-4E23-9F48-38BF45101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30808-237B-448E-8C77-BA692AC82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5815AF-88B3-4064-9BC3-2603F8610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77C6D-CEEA-41E7-84E9-7C0142DF435E}"/>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6" name="Footer Placeholder 5">
            <a:extLst>
              <a:ext uri="{FF2B5EF4-FFF2-40B4-BE49-F238E27FC236}">
                <a16:creationId xmlns:a16="http://schemas.microsoft.com/office/drawing/2014/main" id="{F203C070-290C-4EF8-B280-810541F39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D9584-8C04-4510-82D9-7CC7A630955E}"/>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2643463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DBF6-B05C-4320-A021-6C0BE3EDF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6ECF65-07F0-4F29-97AC-20419298C1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592C0-1D16-4EBE-8B4D-2A5340A1B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5E960-7A62-44F7-A0B1-5F9204FFA4BB}"/>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6" name="Footer Placeholder 5">
            <a:extLst>
              <a:ext uri="{FF2B5EF4-FFF2-40B4-BE49-F238E27FC236}">
                <a16:creationId xmlns:a16="http://schemas.microsoft.com/office/drawing/2014/main" id="{53D74C68-5916-4951-86E3-A72B1F6C8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9D069E-BAB1-4BC1-BA4D-810EE574B0FF}"/>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85556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60B9-811E-47ED-A12E-5BA88EF366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415D7F-2DF5-4C01-AE52-F95848DF3E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99EB3-C1BE-44EB-843F-67C1286B5A1D}"/>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5" name="Footer Placeholder 4">
            <a:extLst>
              <a:ext uri="{FF2B5EF4-FFF2-40B4-BE49-F238E27FC236}">
                <a16:creationId xmlns:a16="http://schemas.microsoft.com/office/drawing/2014/main" id="{6AEE7F66-F7F9-42D9-8E7F-513481865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3CEC3-BD42-4EE0-8338-7AA26FEA32DE}"/>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2950833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C130C-4311-4A6C-86DF-D6081A100A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1EA11F-6A7C-4CD1-A5CA-52A7C8D169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2B589-A329-4239-9047-F68920951639}"/>
              </a:ext>
            </a:extLst>
          </p:cNvPr>
          <p:cNvSpPr>
            <a:spLocks noGrp="1"/>
          </p:cNvSpPr>
          <p:nvPr>
            <p:ph type="dt" sz="half" idx="10"/>
          </p:nvPr>
        </p:nvSpPr>
        <p:spPr/>
        <p:txBody>
          <a:bodyPr/>
          <a:lstStyle/>
          <a:p>
            <a:fld id="{90385CE8-F327-4378-9E1C-4C26C46068C8}" type="datetimeFigureOut">
              <a:rPr lang="en-US" smtClean="0"/>
              <a:t>5/12/22</a:t>
            </a:fld>
            <a:endParaRPr lang="en-US"/>
          </a:p>
        </p:txBody>
      </p:sp>
      <p:sp>
        <p:nvSpPr>
          <p:cNvPr id="5" name="Footer Placeholder 4">
            <a:extLst>
              <a:ext uri="{FF2B5EF4-FFF2-40B4-BE49-F238E27FC236}">
                <a16:creationId xmlns:a16="http://schemas.microsoft.com/office/drawing/2014/main" id="{47565DC3-68A5-4244-A935-EEFE07876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B3672-F68B-47C9-8322-BE04DE9C71BB}"/>
              </a:ext>
            </a:extLst>
          </p:cNvPr>
          <p:cNvSpPr>
            <a:spLocks noGrp="1"/>
          </p:cNvSpPr>
          <p:nvPr>
            <p:ph type="sldNum" sz="quarter" idx="12"/>
          </p:nvPr>
        </p:nvSpPr>
        <p:spPr/>
        <p:txBody>
          <a:bodyPr/>
          <a:lstStyle/>
          <a:p>
            <a:fld id="{EA0A6D10-A2AF-4060-B896-713EEB632211}" type="slidenum">
              <a:rPr lang="en-US" smtClean="0"/>
              <a:t>‹#›</a:t>
            </a:fld>
            <a:endParaRPr lang="en-US"/>
          </a:p>
        </p:txBody>
      </p:sp>
    </p:spTree>
    <p:extLst>
      <p:ext uri="{BB962C8B-B14F-4D97-AF65-F5344CB8AC3E}">
        <p14:creationId xmlns:p14="http://schemas.microsoft.com/office/powerpoint/2010/main" val="278936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0315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39BD8-EBC9-E547-93BB-4BEF1C26E50A}"/>
              </a:ext>
            </a:extLst>
          </p:cNvPr>
          <p:cNvPicPr>
            <a:picLocks noChangeAspect="1"/>
          </p:cNvPicPr>
          <p:nvPr userDrawn="1"/>
        </p:nvPicPr>
        <p:blipFill>
          <a:blip r:embed="rId52" cstate="print">
            <a:extLst>
              <a:ext uri="{28A0092B-C50C-407E-A947-70E740481C1C}">
                <a14:useLocalDpi xmlns:a14="http://schemas.microsoft.com/office/drawing/2010/main" val="0"/>
              </a:ext>
            </a:extLst>
          </a:blip>
          <a:srcRect/>
          <a:stretch/>
        </p:blipFill>
        <p:spPr>
          <a:xfrm>
            <a:off x="331026" y="6249780"/>
            <a:ext cx="4656430" cy="447588"/>
          </a:xfrm>
          <a:prstGeom prst="rect">
            <a:avLst/>
          </a:prstGeom>
        </p:spPr>
      </p:pic>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5504537" cy="255846"/>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How Ambient Technology is Transforming the Provider-Patient Experience</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89" r:id="rId19"/>
    <p:sldLayoutId id="2147483694" r:id="rId20"/>
    <p:sldLayoutId id="2147483690" r:id="rId21"/>
    <p:sldLayoutId id="2147483696" r:id="rId22"/>
    <p:sldLayoutId id="2147483695" r:id="rId23"/>
    <p:sldLayoutId id="2147483691" r:id="rId24"/>
    <p:sldLayoutId id="2147483692"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7" r:id="rId41"/>
    <p:sldLayoutId id="2147483688" r:id="rId42"/>
    <p:sldLayoutId id="2147483712" r:id="rId43"/>
    <p:sldLayoutId id="2147483713" r:id="rId44"/>
    <p:sldLayoutId id="2147483714" r:id="rId45"/>
    <p:sldLayoutId id="2147483715" r:id="rId46"/>
    <p:sldLayoutId id="2147483717" r:id="rId47"/>
    <p:sldLayoutId id="2147483718" r:id="rId48"/>
    <p:sldLayoutId id="2147483719" r:id="rId49"/>
    <p:sldLayoutId id="2147483721" r:id="rId50"/>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4032" userDrawn="1">
          <p15:clr>
            <a:srgbClr val="F26B43"/>
          </p15:clr>
        </p15:guide>
        <p15:guide id="29" pos="7200">
          <p15:clr>
            <a:srgbClr val="F26B43"/>
          </p15:clr>
        </p15:guide>
        <p15:guide id="48" pos="312" userDrawn="1">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5F49A-9CD6-41F4-B3DF-0FEFA5E2D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ACD338-6D72-456C-9B66-9FC0F7168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7A2BB-535F-4BD9-B738-8E69643D3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85CE8-F327-4378-9E1C-4C26C46068C8}" type="datetimeFigureOut">
              <a:rPr lang="en-US" smtClean="0"/>
              <a:t>5/12/22</a:t>
            </a:fld>
            <a:endParaRPr lang="en-US"/>
          </a:p>
        </p:txBody>
      </p:sp>
      <p:sp>
        <p:nvSpPr>
          <p:cNvPr id="5" name="Footer Placeholder 4">
            <a:extLst>
              <a:ext uri="{FF2B5EF4-FFF2-40B4-BE49-F238E27FC236}">
                <a16:creationId xmlns:a16="http://schemas.microsoft.com/office/drawing/2014/main" id="{F57C4913-13AB-40EC-8D17-6DF1615C7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83C05F-3F01-45B7-A38D-033DC203F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A6D10-A2AF-4060-B896-713EEB632211}" type="slidenum">
              <a:rPr lang="en-US" smtClean="0"/>
              <a:t>‹#›</a:t>
            </a:fld>
            <a:endParaRPr lang="en-US"/>
          </a:p>
        </p:txBody>
      </p:sp>
    </p:spTree>
    <p:extLst>
      <p:ext uri="{BB962C8B-B14F-4D97-AF65-F5344CB8AC3E}">
        <p14:creationId xmlns:p14="http://schemas.microsoft.com/office/powerpoint/2010/main" val="5302935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emf"/><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4.xml"/><Relationship Id="rId16" Type="http://schemas.openxmlformats.org/officeDocument/2006/relationships/image" Target="../media/image45.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5.tiff"/><Relationship Id="rId13" Type="http://schemas.openxmlformats.org/officeDocument/2006/relationships/image" Target="../media/image60.tiff"/><Relationship Id="rId3" Type="http://schemas.openxmlformats.org/officeDocument/2006/relationships/image" Target="../media/image50.tiff"/><Relationship Id="rId7" Type="http://schemas.openxmlformats.org/officeDocument/2006/relationships/image" Target="../media/image54.tiff"/><Relationship Id="rId12" Type="http://schemas.openxmlformats.org/officeDocument/2006/relationships/image" Target="../media/image59.tiff"/><Relationship Id="rId17" Type="http://schemas.openxmlformats.org/officeDocument/2006/relationships/image" Target="../media/image64.png"/><Relationship Id="rId2" Type="http://schemas.openxmlformats.org/officeDocument/2006/relationships/image" Target="../media/image49.tiff"/><Relationship Id="rId16" Type="http://schemas.openxmlformats.org/officeDocument/2006/relationships/image" Target="../media/image63.png"/><Relationship Id="rId1" Type="http://schemas.openxmlformats.org/officeDocument/2006/relationships/slideLayout" Target="../slideLayouts/slideLayout48.xml"/><Relationship Id="rId6" Type="http://schemas.openxmlformats.org/officeDocument/2006/relationships/image" Target="../media/image53.tiff"/><Relationship Id="rId11" Type="http://schemas.openxmlformats.org/officeDocument/2006/relationships/image" Target="../media/image58.tiff"/><Relationship Id="rId5" Type="http://schemas.openxmlformats.org/officeDocument/2006/relationships/image" Target="../media/image52.tiff"/><Relationship Id="rId15" Type="http://schemas.openxmlformats.org/officeDocument/2006/relationships/image" Target="../media/image62.tiff"/><Relationship Id="rId10" Type="http://schemas.openxmlformats.org/officeDocument/2006/relationships/image" Target="../media/image57.tiff"/><Relationship Id="rId4" Type="http://schemas.openxmlformats.org/officeDocument/2006/relationships/image" Target="../media/image51.tiff"/><Relationship Id="rId9" Type="http://schemas.openxmlformats.org/officeDocument/2006/relationships/image" Target="../media/image56.tiff"/><Relationship Id="rId14" Type="http://schemas.openxmlformats.org/officeDocument/2006/relationships/image" Target="../media/image61.tiff"/></Relationships>
</file>

<file path=ppt/slides/_rels/slide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389412"/>
            <a:ext cx="9476117"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chemeClr val="bg1"/>
                </a:solidFill>
                <a:effectLst/>
                <a:latin typeface="Calibri" panose="020F0502020204030204" pitchFamily="34" charset="0"/>
                <a:ea typeface="Calibri" panose="020F0502020204030204" pitchFamily="34" charset="0"/>
              </a:rPr>
              <a:t>How Ambient Technology is Transforming the Provider-Patient Experience</a:t>
            </a:r>
            <a:endParaRPr lang="en-US" sz="6000" dirty="0">
              <a:solidFill>
                <a:schemeClr val="bg1"/>
              </a:solidFill>
              <a:latin typeface="Calibri Light" panose="020F0302020204030204" pitchFamily="34" charset="0"/>
              <a:cs typeface="Calibri Light" panose="020F0302020204030204" pitchFamily="34" charset="0"/>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Rizwan Pasha, MD</a:t>
            </a:r>
          </a:p>
        </p:txBody>
      </p:sp>
      <p:sp>
        <p:nvSpPr>
          <p:cNvPr id="15" name="TextBox 14"/>
          <p:cNvSpPr txBox="1"/>
          <p:nvPr/>
        </p:nvSpPr>
        <p:spPr>
          <a:xfrm>
            <a:off x="810883" y="5179581"/>
            <a:ext cx="3811712" cy="323165"/>
          </a:xfrm>
          <a:prstGeom prst="rect">
            <a:avLst/>
          </a:prstGeom>
          <a:noFill/>
        </p:spPr>
        <p:txBody>
          <a:bodyPr wrap="square" rtlCol="0">
            <a:spAutoFit/>
          </a:bodyPr>
          <a:lstStyle/>
          <a:p>
            <a:r>
              <a:rPr lang="en-US" sz="1500" dirty="0">
                <a:solidFill>
                  <a:schemeClr val="bg1"/>
                </a:solidFill>
              </a:rPr>
              <a:t>CMIO</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5C86F9F-8DBD-994F-AF7E-7A65A705B987}"/>
              </a:ext>
            </a:extLst>
          </p:cNvPr>
          <p:cNvSpPr/>
          <p:nvPr/>
        </p:nvSpPr>
        <p:spPr>
          <a:xfrm>
            <a:off x="9752429" y="2113654"/>
            <a:ext cx="2055474" cy="3253881"/>
          </a:xfrm>
          <a:prstGeom prst="rect">
            <a:avLst/>
          </a:prstGeom>
          <a:gradFill>
            <a:gsLst>
              <a:gs pos="100000">
                <a:schemeClr val="accent3">
                  <a:lumMod val="20000"/>
                  <a:lumOff val="80000"/>
                </a:schemeClr>
              </a:gs>
              <a:gs pos="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69734FF-1BC2-6B45-8001-DBA8760987CA}"/>
              </a:ext>
            </a:extLst>
          </p:cNvPr>
          <p:cNvSpPr/>
          <p:nvPr/>
        </p:nvSpPr>
        <p:spPr>
          <a:xfrm>
            <a:off x="3428079" y="2113654"/>
            <a:ext cx="6264421" cy="3229990"/>
          </a:xfrm>
          <a:prstGeom prst="rect">
            <a:avLst/>
          </a:prstGeom>
          <a:gradFill>
            <a:gsLst>
              <a:gs pos="100000">
                <a:schemeClr val="accent3">
                  <a:lumMod val="20000"/>
                  <a:lumOff val="80000"/>
                </a:schemeClr>
              </a:gs>
              <a:gs pos="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CD7FDD-75B6-B34F-8C11-86513F09C264}"/>
              </a:ext>
            </a:extLst>
          </p:cNvPr>
          <p:cNvSpPr/>
          <p:nvPr/>
        </p:nvSpPr>
        <p:spPr>
          <a:xfrm>
            <a:off x="51054" y="2113655"/>
            <a:ext cx="3221998" cy="3229990"/>
          </a:xfrm>
          <a:prstGeom prst="rect">
            <a:avLst/>
          </a:prstGeom>
          <a:gradFill>
            <a:gsLst>
              <a:gs pos="100000">
                <a:schemeClr val="accent3">
                  <a:lumMod val="20000"/>
                  <a:lumOff val="80000"/>
                </a:schemeClr>
              </a:gs>
              <a:gs pos="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F5D8FF-59D7-6B4D-8D7D-8E5227F693CC}"/>
              </a:ext>
            </a:extLst>
          </p:cNvPr>
          <p:cNvSpPr/>
          <p:nvPr/>
        </p:nvSpPr>
        <p:spPr>
          <a:xfrm>
            <a:off x="9643955" y="2095961"/>
            <a:ext cx="2141429" cy="3701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Title 5">
            <a:extLst>
              <a:ext uri="{FF2B5EF4-FFF2-40B4-BE49-F238E27FC236}">
                <a16:creationId xmlns:a16="http://schemas.microsoft.com/office/drawing/2014/main" id="{5CD3E491-AAA3-A84A-AD1E-F6C47F42B202}"/>
              </a:ext>
            </a:extLst>
          </p:cNvPr>
          <p:cNvSpPr>
            <a:spLocks noGrp="1"/>
          </p:cNvSpPr>
          <p:nvPr>
            <p:ph type="title"/>
          </p:nvPr>
        </p:nvSpPr>
        <p:spPr>
          <a:xfrm>
            <a:off x="764355" y="806716"/>
            <a:ext cx="10786089" cy="517064"/>
          </a:xfrm>
        </p:spPr>
        <p:txBody>
          <a:bodyPr>
            <a:normAutofit fontScale="90000"/>
          </a:bodyPr>
          <a:lstStyle/>
          <a:p>
            <a:r>
              <a:rPr lang="en-US" sz="4400" dirty="0">
                <a:solidFill>
                  <a:srgbClr val="002060"/>
                </a:solidFill>
                <a:latin typeface="Calibri" panose="020F0502020204030204" pitchFamily="34" charset="0"/>
                <a:cs typeface="Calibri" panose="020F0502020204030204" pitchFamily="34" charset="0"/>
              </a:rPr>
              <a:t>The Workflow: From Patient </a:t>
            </a:r>
            <a:r>
              <a:rPr lang="en-US" dirty="0">
                <a:solidFill>
                  <a:srgbClr val="002060"/>
                </a:solidFill>
                <a:latin typeface="Calibri" panose="020F0502020204030204" pitchFamily="34" charset="0"/>
                <a:cs typeface="Calibri" panose="020F0502020204030204" pitchFamily="34" charset="0"/>
              </a:rPr>
              <a:t>E</a:t>
            </a:r>
            <a:r>
              <a:rPr lang="en-US" sz="4400" dirty="0">
                <a:solidFill>
                  <a:srgbClr val="002060"/>
                </a:solidFill>
                <a:latin typeface="Calibri" panose="020F0502020204030204" pitchFamily="34" charset="0"/>
                <a:cs typeface="Calibri" panose="020F0502020204030204" pitchFamily="34" charset="0"/>
              </a:rPr>
              <a:t>ncounter to Final </a:t>
            </a:r>
            <a:r>
              <a:rPr lang="en-US" dirty="0">
                <a:solidFill>
                  <a:srgbClr val="002060"/>
                </a:solidFill>
                <a:latin typeface="Calibri" panose="020F0502020204030204" pitchFamily="34" charset="0"/>
                <a:cs typeface="Calibri" panose="020F0502020204030204" pitchFamily="34" charset="0"/>
              </a:rPr>
              <a:t>N</a:t>
            </a:r>
            <a:r>
              <a:rPr lang="en-US" sz="4400" dirty="0">
                <a:solidFill>
                  <a:srgbClr val="002060"/>
                </a:solidFill>
                <a:latin typeface="Calibri" panose="020F0502020204030204" pitchFamily="34" charset="0"/>
                <a:cs typeface="Calibri" panose="020F0502020204030204" pitchFamily="34" charset="0"/>
              </a:rPr>
              <a:t>ote</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7742B07-3840-8B42-B1BA-39E1C92C3BF6}"/>
              </a:ext>
            </a:extLst>
          </p:cNvPr>
          <p:cNvSpPr>
            <a:spLocks noGrp="1"/>
          </p:cNvSpPr>
          <p:nvPr>
            <p:ph type="sldNum" sz="quarter" idx="12"/>
          </p:nvPr>
        </p:nvSpPr>
        <p:spPr/>
        <p:txBody>
          <a:bodyPr/>
          <a:lstStyle/>
          <a:p>
            <a:pPr defTabSz="609585"/>
            <a:fld id="{45132403-2DDF-4A4C-B795-ED8EBA94B7E5}" type="slidenum">
              <a:rPr lang="en-US">
                <a:solidFill>
                  <a:srgbClr val="FFFFFF"/>
                </a:solidFill>
                <a:latin typeface="Calibri"/>
              </a:rPr>
              <a:pPr defTabSz="609585"/>
              <a:t>10</a:t>
            </a:fld>
            <a:endParaRPr lang="en-US">
              <a:solidFill>
                <a:srgbClr val="FFFFFF"/>
              </a:solidFill>
              <a:latin typeface="Calibri"/>
            </a:endParaRPr>
          </a:p>
        </p:txBody>
      </p:sp>
      <p:sp>
        <p:nvSpPr>
          <p:cNvPr id="8" name="Pentagon 7">
            <a:extLst>
              <a:ext uri="{FF2B5EF4-FFF2-40B4-BE49-F238E27FC236}">
                <a16:creationId xmlns:a16="http://schemas.microsoft.com/office/drawing/2014/main" id="{0C162C79-168B-E044-96D8-E6BC6F1B58F3}"/>
              </a:ext>
            </a:extLst>
          </p:cNvPr>
          <p:cNvSpPr/>
          <p:nvPr/>
        </p:nvSpPr>
        <p:spPr>
          <a:xfrm>
            <a:off x="3247786" y="2095962"/>
            <a:ext cx="6597436" cy="373527"/>
          </a:xfrm>
          <a:prstGeom prst="homePlat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Pentagon 9">
            <a:extLst>
              <a:ext uri="{FF2B5EF4-FFF2-40B4-BE49-F238E27FC236}">
                <a16:creationId xmlns:a16="http://schemas.microsoft.com/office/drawing/2014/main" id="{F517F44E-6966-A74C-91A9-58EDD3878ED7}"/>
              </a:ext>
            </a:extLst>
          </p:cNvPr>
          <p:cNvSpPr/>
          <p:nvPr/>
        </p:nvSpPr>
        <p:spPr>
          <a:xfrm>
            <a:off x="697918" y="2103461"/>
            <a:ext cx="2755154" cy="364685"/>
          </a:xfrm>
          <a:prstGeom prst="homePlate">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 name="Rounded Rectangular Callout 11">
            <a:extLst>
              <a:ext uri="{FF2B5EF4-FFF2-40B4-BE49-F238E27FC236}">
                <a16:creationId xmlns:a16="http://schemas.microsoft.com/office/drawing/2014/main" id="{4D76D262-DADA-9547-A4DB-906B4944D27E}"/>
              </a:ext>
            </a:extLst>
          </p:cNvPr>
          <p:cNvSpPr/>
          <p:nvPr/>
        </p:nvSpPr>
        <p:spPr>
          <a:xfrm>
            <a:off x="869636" y="2698773"/>
            <a:ext cx="986359" cy="719541"/>
          </a:xfrm>
          <a:prstGeom prst="wedgeRoundRectCallout">
            <a:avLst/>
          </a:prstGeom>
          <a:solidFill>
            <a:schemeClr val="accent4">
              <a:lumMod val="40000"/>
              <a:lumOff val="6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5" name="Rectangle 14">
            <a:extLst>
              <a:ext uri="{FF2B5EF4-FFF2-40B4-BE49-F238E27FC236}">
                <a16:creationId xmlns:a16="http://schemas.microsoft.com/office/drawing/2014/main" id="{A8EF1197-A374-244F-94F6-0E7A237375EF}"/>
              </a:ext>
            </a:extLst>
          </p:cNvPr>
          <p:cNvSpPr/>
          <p:nvPr/>
        </p:nvSpPr>
        <p:spPr>
          <a:xfrm>
            <a:off x="3787493" y="2715706"/>
            <a:ext cx="2152792" cy="830997"/>
          </a:xfrm>
          <a:prstGeom prst="rect">
            <a:avLst/>
          </a:prstGeom>
          <a:solidFill>
            <a:schemeClr val="accent4">
              <a:lumMod val="20000"/>
              <a:lumOff val="80000"/>
            </a:schemeClr>
          </a:solidFill>
          <a:ln w="12700">
            <a:solidFill>
              <a:schemeClr val="accent4"/>
            </a:solidFill>
          </a:ln>
        </p:spPr>
        <p:txBody>
          <a:bodyPr wrap="square">
            <a:spAutoFit/>
          </a:bodyPr>
          <a:lstStyle/>
          <a:p>
            <a:pPr defTabSz="609570"/>
            <a:r>
              <a:rPr lang="en-US" sz="1200">
                <a:solidFill>
                  <a:srgbClr val="333333"/>
                </a:solidFill>
                <a:latin typeface="Arial"/>
              </a:rPr>
              <a:t>…The </a:t>
            </a:r>
            <a:r>
              <a:rPr lang="en-US" sz="1200">
                <a:solidFill>
                  <a:srgbClr val="333333"/>
                </a:solidFill>
                <a:highlight>
                  <a:srgbClr val="00FFFF"/>
                </a:highlight>
                <a:latin typeface="Arial"/>
              </a:rPr>
              <a:t>pain</a:t>
            </a:r>
            <a:r>
              <a:rPr lang="en-US" sz="1200">
                <a:solidFill>
                  <a:srgbClr val="333333"/>
                </a:solidFill>
                <a:latin typeface="Arial"/>
              </a:rPr>
              <a:t> is just in the </a:t>
            </a:r>
            <a:r>
              <a:rPr lang="en-US" sz="1200">
                <a:solidFill>
                  <a:srgbClr val="333333"/>
                </a:solidFill>
                <a:highlight>
                  <a:srgbClr val="00FFFF"/>
                </a:highlight>
                <a:latin typeface="Arial"/>
              </a:rPr>
              <a:t>small of my back</a:t>
            </a:r>
            <a:r>
              <a:rPr lang="en-US" sz="1200">
                <a:solidFill>
                  <a:srgbClr val="333333"/>
                </a:solidFill>
                <a:latin typeface="Arial"/>
              </a:rPr>
              <a:t>. It’s also very </a:t>
            </a:r>
            <a:r>
              <a:rPr lang="en-US" sz="1200">
                <a:solidFill>
                  <a:srgbClr val="333333"/>
                </a:solidFill>
                <a:highlight>
                  <a:srgbClr val="00FFFF"/>
                </a:highlight>
                <a:latin typeface="Arial"/>
              </a:rPr>
              <a:t>stiff</a:t>
            </a:r>
            <a:r>
              <a:rPr lang="en-US" sz="1200">
                <a:solidFill>
                  <a:srgbClr val="333333"/>
                </a:solidFill>
                <a:latin typeface="Arial"/>
              </a:rPr>
              <a:t> and it </a:t>
            </a:r>
            <a:r>
              <a:rPr lang="en-US" sz="1200">
                <a:solidFill>
                  <a:srgbClr val="333333"/>
                </a:solidFill>
                <a:highlight>
                  <a:srgbClr val="00FFFF"/>
                </a:highlight>
                <a:latin typeface="Arial"/>
              </a:rPr>
              <a:t>hurts to bend over</a:t>
            </a:r>
            <a:r>
              <a:rPr lang="en-US" sz="1200">
                <a:solidFill>
                  <a:srgbClr val="333333"/>
                </a:solidFill>
                <a:latin typeface="Arial"/>
              </a:rPr>
              <a:t>…</a:t>
            </a:r>
          </a:p>
        </p:txBody>
      </p:sp>
      <p:sp>
        <p:nvSpPr>
          <p:cNvPr id="16" name="Rectangle 15">
            <a:extLst>
              <a:ext uri="{FF2B5EF4-FFF2-40B4-BE49-F238E27FC236}">
                <a16:creationId xmlns:a16="http://schemas.microsoft.com/office/drawing/2014/main" id="{3CF68D27-7CE7-BD45-9969-55096908608C}"/>
              </a:ext>
            </a:extLst>
          </p:cNvPr>
          <p:cNvSpPr/>
          <p:nvPr/>
        </p:nvSpPr>
        <p:spPr>
          <a:xfrm>
            <a:off x="3787492" y="3690957"/>
            <a:ext cx="2152793" cy="1200329"/>
          </a:xfrm>
          <a:prstGeom prst="rect">
            <a:avLst/>
          </a:prstGeom>
          <a:solidFill>
            <a:schemeClr val="accent5">
              <a:lumMod val="20000"/>
              <a:lumOff val="80000"/>
            </a:schemeClr>
          </a:solidFill>
          <a:ln w="12700">
            <a:solidFill>
              <a:schemeClr val="accent5"/>
            </a:solidFill>
          </a:ln>
        </p:spPr>
        <p:txBody>
          <a:bodyPr wrap="square">
            <a:spAutoFit/>
          </a:bodyPr>
          <a:lstStyle/>
          <a:p>
            <a:pPr defTabSz="609570"/>
            <a:r>
              <a:rPr lang="en-US" sz="1200">
                <a:solidFill>
                  <a:srgbClr val="333333"/>
                </a:solidFill>
                <a:latin typeface="Arial"/>
              </a:rPr>
              <a:t>…The muscles on either side of your </a:t>
            </a:r>
            <a:r>
              <a:rPr lang="en-US" sz="1200">
                <a:solidFill>
                  <a:srgbClr val="333333"/>
                </a:solidFill>
                <a:highlight>
                  <a:srgbClr val="00FF00"/>
                </a:highlight>
                <a:latin typeface="Arial"/>
              </a:rPr>
              <a:t>lower spine </a:t>
            </a:r>
            <a:r>
              <a:rPr lang="en-US" sz="1200">
                <a:solidFill>
                  <a:srgbClr val="333333"/>
                </a:solidFill>
                <a:latin typeface="Arial"/>
              </a:rPr>
              <a:t>are in </a:t>
            </a:r>
            <a:r>
              <a:rPr lang="en-US" sz="1200">
                <a:solidFill>
                  <a:srgbClr val="333333"/>
                </a:solidFill>
                <a:highlight>
                  <a:srgbClr val="00FF00"/>
                </a:highlight>
                <a:latin typeface="Arial"/>
              </a:rPr>
              <a:t>spasm</a:t>
            </a:r>
            <a:r>
              <a:rPr lang="en-US" sz="1200">
                <a:solidFill>
                  <a:srgbClr val="333333"/>
                </a:solidFill>
                <a:latin typeface="Arial"/>
              </a:rPr>
              <a:t>. The </a:t>
            </a:r>
            <a:r>
              <a:rPr lang="en-US" sz="1200">
                <a:solidFill>
                  <a:srgbClr val="333333"/>
                </a:solidFill>
                <a:highlight>
                  <a:srgbClr val="00FF00"/>
                </a:highlight>
                <a:latin typeface="Arial"/>
              </a:rPr>
              <a:t>spine</a:t>
            </a:r>
            <a:r>
              <a:rPr lang="en-US" sz="1200">
                <a:solidFill>
                  <a:srgbClr val="333333"/>
                </a:solidFill>
                <a:latin typeface="Arial"/>
              </a:rPr>
              <a:t> itself is </a:t>
            </a:r>
            <a:r>
              <a:rPr lang="en-US" sz="1200">
                <a:solidFill>
                  <a:srgbClr val="333333"/>
                </a:solidFill>
                <a:highlight>
                  <a:srgbClr val="00FF00"/>
                </a:highlight>
                <a:latin typeface="Arial"/>
              </a:rPr>
              <a:t>non-tender</a:t>
            </a:r>
            <a:r>
              <a:rPr lang="en-US" sz="1200">
                <a:solidFill>
                  <a:srgbClr val="333333"/>
                </a:solidFill>
                <a:latin typeface="Arial"/>
              </a:rPr>
              <a:t>. And your </a:t>
            </a:r>
            <a:r>
              <a:rPr lang="en-US" sz="1200">
                <a:solidFill>
                  <a:srgbClr val="333333"/>
                </a:solidFill>
                <a:highlight>
                  <a:srgbClr val="00FF00"/>
                </a:highlight>
                <a:latin typeface="Arial"/>
              </a:rPr>
              <a:t>reflexes</a:t>
            </a:r>
            <a:r>
              <a:rPr lang="en-US" sz="1200">
                <a:solidFill>
                  <a:srgbClr val="333333"/>
                </a:solidFill>
                <a:latin typeface="Arial"/>
              </a:rPr>
              <a:t> and </a:t>
            </a:r>
            <a:r>
              <a:rPr lang="en-US" sz="1200">
                <a:solidFill>
                  <a:srgbClr val="333333"/>
                </a:solidFill>
                <a:highlight>
                  <a:srgbClr val="00FF00"/>
                </a:highlight>
                <a:latin typeface="Arial"/>
              </a:rPr>
              <a:t>sensation</a:t>
            </a:r>
            <a:r>
              <a:rPr lang="en-US" sz="1200">
                <a:solidFill>
                  <a:srgbClr val="333333"/>
                </a:solidFill>
                <a:latin typeface="Arial"/>
              </a:rPr>
              <a:t> are </a:t>
            </a:r>
            <a:r>
              <a:rPr lang="en-US" sz="1200">
                <a:solidFill>
                  <a:srgbClr val="333333"/>
                </a:solidFill>
                <a:highlight>
                  <a:srgbClr val="00FF00"/>
                </a:highlight>
                <a:latin typeface="Arial"/>
              </a:rPr>
              <a:t>normal</a:t>
            </a:r>
            <a:r>
              <a:rPr lang="en-US" sz="1200">
                <a:solidFill>
                  <a:srgbClr val="333333"/>
                </a:solidFill>
                <a:latin typeface="Arial"/>
              </a:rPr>
              <a:t>... </a:t>
            </a:r>
          </a:p>
        </p:txBody>
      </p:sp>
      <p:sp>
        <p:nvSpPr>
          <p:cNvPr id="19" name="TextBox 18">
            <a:extLst>
              <a:ext uri="{FF2B5EF4-FFF2-40B4-BE49-F238E27FC236}">
                <a16:creationId xmlns:a16="http://schemas.microsoft.com/office/drawing/2014/main" id="{E57C8E80-E968-9F4F-974A-BEACCC8DFDBA}"/>
              </a:ext>
            </a:extLst>
          </p:cNvPr>
          <p:cNvSpPr txBox="1"/>
          <p:nvPr/>
        </p:nvSpPr>
        <p:spPr>
          <a:xfrm>
            <a:off x="846413" y="2706237"/>
            <a:ext cx="1009580" cy="384707"/>
          </a:xfrm>
          <a:prstGeom prst="rect">
            <a:avLst/>
          </a:prstGeom>
        </p:spPr>
        <p:txBody>
          <a:bodyPr vert="horz" wrap="square" lIns="0" tIns="60960" rIns="0" bIns="60960" rtlCol="0" anchor="t">
            <a:noAutofit/>
          </a:bodyPr>
          <a:lstStyle/>
          <a:p>
            <a:pPr algn="ctr" defTabSz="609585"/>
            <a:r>
              <a:rPr lang="en-US" sz="1333" b="1">
                <a:solidFill>
                  <a:srgbClr val="333333"/>
                </a:solidFill>
                <a:latin typeface="Calibri"/>
              </a:rPr>
              <a:t>Patient</a:t>
            </a:r>
          </a:p>
        </p:txBody>
      </p:sp>
      <p:sp>
        <p:nvSpPr>
          <p:cNvPr id="21" name="TextBox 20">
            <a:extLst>
              <a:ext uri="{FF2B5EF4-FFF2-40B4-BE49-F238E27FC236}">
                <a16:creationId xmlns:a16="http://schemas.microsoft.com/office/drawing/2014/main" id="{3E39638C-6D61-C643-8D47-EE01FC3A9116}"/>
              </a:ext>
            </a:extLst>
          </p:cNvPr>
          <p:cNvSpPr txBox="1"/>
          <p:nvPr/>
        </p:nvSpPr>
        <p:spPr>
          <a:xfrm>
            <a:off x="6178760" y="4383377"/>
            <a:ext cx="1592342" cy="933846"/>
          </a:xfrm>
          <a:prstGeom prst="rect">
            <a:avLst/>
          </a:prstGeom>
        </p:spPr>
        <p:txBody>
          <a:bodyPr vert="horz" wrap="square" lIns="0" tIns="60960" rIns="0" bIns="60960" rtlCol="0" anchor="t">
            <a:noAutofit/>
          </a:bodyPr>
          <a:lstStyle/>
          <a:p>
            <a:pPr algn="ctr" defTabSz="609585"/>
            <a:r>
              <a:rPr lang="en-US" sz="1600">
                <a:solidFill>
                  <a:schemeClr val="bg1">
                    <a:lumMod val="65000"/>
                  </a:schemeClr>
                </a:solidFill>
                <a:latin typeface="Calibri"/>
              </a:rPr>
              <a:t>AI generated clinical note</a:t>
            </a:r>
          </a:p>
        </p:txBody>
      </p:sp>
      <p:sp>
        <p:nvSpPr>
          <p:cNvPr id="22" name="TextBox 21">
            <a:extLst>
              <a:ext uri="{FF2B5EF4-FFF2-40B4-BE49-F238E27FC236}">
                <a16:creationId xmlns:a16="http://schemas.microsoft.com/office/drawing/2014/main" id="{91CBE1B1-4ACA-4A4C-BD32-845BC6295CDC}"/>
              </a:ext>
            </a:extLst>
          </p:cNvPr>
          <p:cNvSpPr txBox="1"/>
          <p:nvPr/>
        </p:nvSpPr>
        <p:spPr>
          <a:xfrm>
            <a:off x="7741042" y="4383377"/>
            <a:ext cx="1642553" cy="683275"/>
          </a:xfrm>
          <a:prstGeom prst="rect">
            <a:avLst/>
          </a:prstGeom>
        </p:spPr>
        <p:txBody>
          <a:bodyPr vert="horz" wrap="square" lIns="0" tIns="60960" rIns="0" bIns="60960" rtlCol="0" anchor="t">
            <a:noAutofit/>
          </a:bodyPr>
          <a:lstStyle/>
          <a:p>
            <a:pPr algn="ctr" defTabSz="609585"/>
            <a:r>
              <a:rPr lang="en-US" sz="1600">
                <a:solidFill>
                  <a:schemeClr val="bg1">
                    <a:lumMod val="65000"/>
                  </a:schemeClr>
                </a:solidFill>
                <a:latin typeface="Calibri"/>
              </a:rPr>
              <a:t>Quality review + AI learning loop</a:t>
            </a:r>
          </a:p>
        </p:txBody>
      </p:sp>
      <p:sp>
        <p:nvSpPr>
          <p:cNvPr id="23" name="TextBox 22">
            <a:extLst>
              <a:ext uri="{FF2B5EF4-FFF2-40B4-BE49-F238E27FC236}">
                <a16:creationId xmlns:a16="http://schemas.microsoft.com/office/drawing/2014/main" id="{3E85B4AD-B2DB-654D-8266-4EABF76D32BC}"/>
              </a:ext>
            </a:extLst>
          </p:cNvPr>
          <p:cNvSpPr txBox="1"/>
          <p:nvPr/>
        </p:nvSpPr>
        <p:spPr>
          <a:xfrm>
            <a:off x="9919374" y="4391843"/>
            <a:ext cx="1527223" cy="674808"/>
          </a:xfrm>
          <a:prstGeom prst="rect">
            <a:avLst/>
          </a:prstGeom>
        </p:spPr>
        <p:txBody>
          <a:bodyPr vert="horz" wrap="square" lIns="0" tIns="60960" rIns="0" bIns="60960" rtlCol="0" anchor="t">
            <a:noAutofit/>
          </a:bodyPr>
          <a:lstStyle/>
          <a:p>
            <a:pPr algn="ctr" defTabSz="609585"/>
            <a:r>
              <a:rPr lang="en-US" sz="1600">
                <a:solidFill>
                  <a:schemeClr val="bg1">
                    <a:lumMod val="65000"/>
                  </a:schemeClr>
                </a:solidFill>
                <a:latin typeface="Calibri"/>
              </a:rPr>
              <a:t>Provider signs note in EHR</a:t>
            </a:r>
          </a:p>
        </p:txBody>
      </p:sp>
      <p:grpSp>
        <p:nvGrpSpPr>
          <p:cNvPr id="27" name="Group 26">
            <a:extLst>
              <a:ext uri="{FF2B5EF4-FFF2-40B4-BE49-F238E27FC236}">
                <a16:creationId xmlns:a16="http://schemas.microsoft.com/office/drawing/2014/main" id="{8D28B8B1-F5F6-4248-B2EF-C72531236B89}"/>
              </a:ext>
            </a:extLst>
          </p:cNvPr>
          <p:cNvGrpSpPr/>
          <p:nvPr/>
        </p:nvGrpSpPr>
        <p:grpSpPr>
          <a:xfrm>
            <a:off x="1973587" y="3153749"/>
            <a:ext cx="1628804" cy="1302253"/>
            <a:chOff x="1334545" y="2458026"/>
            <a:chExt cx="1030198" cy="976690"/>
          </a:xfrm>
        </p:grpSpPr>
        <p:cxnSp>
          <p:nvCxnSpPr>
            <p:cNvPr id="28" name="Straight Arrow Connector 27">
              <a:extLst>
                <a:ext uri="{FF2B5EF4-FFF2-40B4-BE49-F238E27FC236}">
                  <a16:creationId xmlns:a16="http://schemas.microsoft.com/office/drawing/2014/main" id="{F10B1D6D-0505-8742-BC35-A3CDE1727618}"/>
                </a:ext>
              </a:extLst>
            </p:cNvPr>
            <p:cNvCxnSpPr>
              <a:cxnSpLocks/>
            </p:cNvCxnSpPr>
            <p:nvPr/>
          </p:nvCxnSpPr>
          <p:spPr>
            <a:xfrm>
              <a:off x="1334545" y="2458026"/>
              <a:ext cx="1020479" cy="0"/>
            </a:xfrm>
            <a:prstGeom prst="straightConnector1">
              <a:avLst/>
            </a:prstGeom>
            <a:ln w="6350" cmpd="sng">
              <a:solidFill>
                <a:schemeClr val="bg1">
                  <a:lumMod val="6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B53E94D-DECB-0343-AFB2-33A27D9BF2B9}"/>
                </a:ext>
              </a:extLst>
            </p:cNvPr>
            <p:cNvCxnSpPr>
              <a:cxnSpLocks/>
            </p:cNvCxnSpPr>
            <p:nvPr/>
          </p:nvCxnSpPr>
          <p:spPr>
            <a:xfrm flipV="1">
              <a:off x="1334545" y="3431900"/>
              <a:ext cx="1030198" cy="2816"/>
            </a:xfrm>
            <a:prstGeom prst="straightConnector1">
              <a:avLst/>
            </a:prstGeom>
            <a:ln w="6350" cmpd="sng">
              <a:solidFill>
                <a:schemeClr val="bg1">
                  <a:lumMod val="6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4E0775AF-2A63-5544-A304-05BC37222608}"/>
              </a:ext>
            </a:extLst>
          </p:cNvPr>
          <p:cNvGrpSpPr/>
          <p:nvPr/>
        </p:nvGrpSpPr>
        <p:grpSpPr>
          <a:xfrm>
            <a:off x="1958634" y="2711325"/>
            <a:ext cx="1000384" cy="2063335"/>
            <a:chOff x="1411184" y="2544073"/>
            <a:chExt cx="750288" cy="1547502"/>
          </a:xfrm>
        </p:grpSpPr>
        <p:sp>
          <p:nvSpPr>
            <p:cNvPr id="31" name="Rounded Rectangle 30">
              <a:extLst>
                <a:ext uri="{FF2B5EF4-FFF2-40B4-BE49-F238E27FC236}">
                  <a16:creationId xmlns:a16="http://schemas.microsoft.com/office/drawing/2014/main" id="{21B5D620-5CBB-B64E-998A-313A44CCDBBB}"/>
                </a:ext>
              </a:extLst>
            </p:cNvPr>
            <p:cNvSpPr/>
            <p:nvPr/>
          </p:nvSpPr>
          <p:spPr>
            <a:xfrm>
              <a:off x="1421702" y="2544073"/>
              <a:ext cx="739769" cy="1547502"/>
            </a:xfrm>
            <a:prstGeom prst="roundRect">
              <a:avLst>
                <a:gd name="adj" fmla="val 1041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TextBox 31">
              <a:extLst>
                <a:ext uri="{FF2B5EF4-FFF2-40B4-BE49-F238E27FC236}">
                  <a16:creationId xmlns:a16="http://schemas.microsoft.com/office/drawing/2014/main" id="{FD9B2AE2-1A7F-8A46-A321-1EA2B5F5D101}"/>
                </a:ext>
              </a:extLst>
            </p:cNvPr>
            <p:cNvSpPr txBox="1"/>
            <p:nvPr/>
          </p:nvSpPr>
          <p:spPr>
            <a:xfrm>
              <a:off x="1411184" y="3429101"/>
              <a:ext cx="750288" cy="462577"/>
            </a:xfrm>
            <a:prstGeom prst="rect">
              <a:avLst/>
            </a:prstGeom>
          </p:spPr>
          <p:txBody>
            <a:bodyPr vert="horz" wrap="square" lIns="0" tIns="60960" rIns="0" bIns="60960" rtlCol="0" anchor="t">
              <a:noAutofit/>
            </a:bodyPr>
            <a:lstStyle/>
            <a:p>
              <a:pPr algn="ctr" defTabSz="609585"/>
              <a:r>
                <a:rPr lang="en-US" sz="1467" b="1" dirty="0">
                  <a:solidFill>
                    <a:srgbClr val="FFFFFF"/>
                  </a:solidFill>
                  <a:latin typeface="Calibri"/>
                </a:rPr>
                <a:t>AI</a:t>
              </a:r>
            </a:p>
          </p:txBody>
        </p:sp>
      </p:grpSp>
      <p:pic>
        <p:nvPicPr>
          <p:cNvPr id="34" name="Picture 33" descr="SpeechEnhancement.eps">
            <a:extLst>
              <a:ext uri="{FF2B5EF4-FFF2-40B4-BE49-F238E27FC236}">
                <a16:creationId xmlns:a16="http://schemas.microsoft.com/office/drawing/2014/main" id="{A8DF7F51-2563-244E-A203-FC409F1064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17" t="27720" r="9600" b="27103"/>
          <a:stretch/>
        </p:blipFill>
        <p:spPr>
          <a:xfrm>
            <a:off x="1029348" y="3033461"/>
            <a:ext cx="652965" cy="268540"/>
          </a:xfrm>
          <a:prstGeom prst="rect">
            <a:avLst/>
          </a:prstGeom>
        </p:spPr>
      </p:pic>
      <p:grpSp>
        <p:nvGrpSpPr>
          <p:cNvPr id="26" name="Group 25">
            <a:extLst>
              <a:ext uri="{FF2B5EF4-FFF2-40B4-BE49-F238E27FC236}">
                <a16:creationId xmlns:a16="http://schemas.microsoft.com/office/drawing/2014/main" id="{8AD7156D-67A6-7F49-ACA8-FFE6C9F255A5}"/>
              </a:ext>
            </a:extLst>
          </p:cNvPr>
          <p:cNvGrpSpPr/>
          <p:nvPr/>
        </p:nvGrpSpPr>
        <p:grpSpPr>
          <a:xfrm>
            <a:off x="861694" y="4055121"/>
            <a:ext cx="994301" cy="719541"/>
            <a:chOff x="697918" y="4232545"/>
            <a:chExt cx="994301" cy="719541"/>
          </a:xfrm>
        </p:grpSpPr>
        <p:sp>
          <p:nvSpPr>
            <p:cNvPr id="11" name="Rounded Rectangular Callout 10">
              <a:extLst>
                <a:ext uri="{FF2B5EF4-FFF2-40B4-BE49-F238E27FC236}">
                  <a16:creationId xmlns:a16="http://schemas.microsoft.com/office/drawing/2014/main" id="{EA312977-01D3-5E42-8D81-09F334EF82E6}"/>
                </a:ext>
              </a:extLst>
            </p:cNvPr>
            <p:cNvSpPr/>
            <p:nvPr/>
          </p:nvSpPr>
          <p:spPr>
            <a:xfrm flipH="1" flipV="1">
              <a:off x="705860" y="4232545"/>
              <a:ext cx="986359" cy="719541"/>
            </a:xfrm>
            <a:prstGeom prst="wedgeRoundRectCallout">
              <a:avLst/>
            </a:prstGeom>
            <a:solidFill>
              <a:schemeClr val="accent5">
                <a:lumMod val="20000"/>
                <a:lumOff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0" name="TextBox 19">
              <a:extLst>
                <a:ext uri="{FF2B5EF4-FFF2-40B4-BE49-F238E27FC236}">
                  <a16:creationId xmlns:a16="http://schemas.microsoft.com/office/drawing/2014/main" id="{AB8AC45A-2E58-0744-B891-91276BF05788}"/>
                </a:ext>
              </a:extLst>
            </p:cNvPr>
            <p:cNvSpPr txBox="1"/>
            <p:nvPr/>
          </p:nvSpPr>
          <p:spPr>
            <a:xfrm>
              <a:off x="697918" y="4649759"/>
              <a:ext cx="986357" cy="274623"/>
            </a:xfrm>
            <a:prstGeom prst="rect">
              <a:avLst/>
            </a:prstGeom>
          </p:spPr>
          <p:txBody>
            <a:bodyPr vert="horz" wrap="square" lIns="0" tIns="60960" rIns="0" bIns="60960" rtlCol="0" anchor="t">
              <a:noAutofit/>
            </a:bodyPr>
            <a:lstStyle/>
            <a:p>
              <a:pPr algn="ctr" defTabSz="609585"/>
              <a:r>
                <a:rPr lang="en-US" sz="1333" b="1">
                  <a:solidFill>
                    <a:srgbClr val="333333"/>
                  </a:solidFill>
                  <a:latin typeface="Calibri"/>
                </a:rPr>
                <a:t>Provider</a:t>
              </a:r>
            </a:p>
          </p:txBody>
        </p:sp>
        <p:pic>
          <p:nvPicPr>
            <p:cNvPr id="35" name="Picture 34" descr="SpeechEnhancement.eps">
              <a:extLst>
                <a:ext uri="{FF2B5EF4-FFF2-40B4-BE49-F238E27FC236}">
                  <a16:creationId xmlns:a16="http://schemas.microsoft.com/office/drawing/2014/main" id="{7C521BFA-D7E1-1C40-A0C3-8142712C79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17" t="27720" r="9600" b="27103"/>
            <a:stretch/>
          </p:blipFill>
          <p:spPr>
            <a:xfrm>
              <a:off x="853781" y="4373649"/>
              <a:ext cx="652965" cy="268540"/>
            </a:xfrm>
            <a:prstGeom prst="rect">
              <a:avLst/>
            </a:prstGeom>
          </p:spPr>
        </p:pic>
      </p:grpSp>
      <p:pic>
        <p:nvPicPr>
          <p:cNvPr id="42" name="Graphic 41">
            <a:extLst>
              <a:ext uri="{FF2B5EF4-FFF2-40B4-BE49-F238E27FC236}">
                <a16:creationId xmlns:a16="http://schemas.microsoft.com/office/drawing/2014/main" id="{5EE72ED0-88C3-5A4E-9FF6-68AE62C51B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2083" y="3067845"/>
            <a:ext cx="1163627" cy="1163626"/>
          </a:xfrm>
          <a:prstGeom prst="rect">
            <a:avLst/>
          </a:prstGeom>
        </p:spPr>
      </p:pic>
      <p:pic>
        <p:nvPicPr>
          <p:cNvPr id="47" name="Graphic 46">
            <a:extLst>
              <a:ext uri="{FF2B5EF4-FFF2-40B4-BE49-F238E27FC236}">
                <a16:creationId xmlns:a16="http://schemas.microsoft.com/office/drawing/2014/main" id="{115A4E9B-7E22-574E-920D-927FB47535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69191" y="3067845"/>
            <a:ext cx="1163627" cy="1163626"/>
          </a:xfrm>
          <a:prstGeom prst="rect">
            <a:avLst/>
          </a:prstGeom>
        </p:spPr>
      </p:pic>
      <p:pic>
        <p:nvPicPr>
          <p:cNvPr id="51" name="Graphic 50">
            <a:extLst>
              <a:ext uri="{FF2B5EF4-FFF2-40B4-BE49-F238E27FC236}">
                <a16:creationId xmlns:a16="http://schemas.microsoft.com/office/drawing/2014/main" id="{B6E59DC5-4E2F-1C42-8060-1E8402D438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54148" y="3236754"/>
            <a:ext cx="651581" cy="651581"/>
          </a:xfrm>
          <a:prstGeom prst="rect">
            <a:avLst/>
          </a:prstGeom>
        </p:spPr>
      </p:pic>
      <p:grpSp>
        <p:nvGrpSpPr>
          <p:cNvPr id="61" name="Group 60">
            <a:extLst>
              <a:ext uri="{FF2B5EF4-FFF2-40B4-BE49-F238E27FC236}">
                <a16:creationId xmlns:a16="http://schemas.microsoft.com/office/drawing/2014/main" id="{47C3F990-02D2-F145-A356-9E3BEF40AAEB}"/>
              </a:ext>
            </a:extLst>
          </p:cNvPr>
          <p:cNvGrpSpPr/>
          <p:nvPr/>
        </p:nvGrpSpPr>
        <p:grpSpPr>
          <a:xfrm>
            <a:off x="6409348" y="3069167"/>
            <a:ext cx="1162304" cy="1162304"/>
            <a:chOff x="4737712" y="2301875"/>
            <a:chExt cx="871728" cy="871728"/>
          </a:xfrm>
        </p:grpSpPr>
        <p:pic>
          <p:nvPicPr>
            <p:cNvPr id="60" name="Graphic 59">
              <a:extLst>
                <a:ext uri="{FF2B5EF4-FFF2-40B4-BE49-F238E27FC236}">
                  <a16:creationId xmlns:a16="http://schemas.microsoft.com/office/drawing/2014/main" id="{10D5729A-4477-FE46-A316-53384E6856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37712" y="2301875"/>
              <a:ext cx="871728" cy="871728"/>
            </a:xfrm>
            <a:prstGeom prst="rect">
              <a:avLst/>
            </a:prstGeom>
          </p:spPr>
        </p:pic>
        <p:pic>
          <p:nvPicPr>
            <p:cNvPr id="49" name="Graphic 48">
              <a:extLst>
                <a:ext uri="{FF2B5EF4-FFF2-40B4-BE49-F238E27FC236}">
                  <a16:creationId xmlns:a16="http://schemas.microsoft.com/office/drawing/2014/main" id="{9DBA596C-E996-D040-A3FC-C581BD3DA5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35792" y="2422312"/>
              <a:ext cx="289285" cy="289285"/>
            </a:xfrm>
            <a:prstGeom prst="rect">
              <a:avLst/>
            </a:prstGeom>
          </p:spPr>
        </p:pic>
      </p:grpSp>
      <p:sp>
        <p:nvSpPr>
          <p:cNvPr id="39" name="TextBox 38">
            <a:extLst>
              <a:ext uri="{FF2B5EF4-FFF2-40B4-BE49-F238E27FC236}">
                <a16:creationId xmlns:a16="http://schemas.microsoft.com/office/drawing/2014/main" id="{E303EB68-9E8A-C540-87C6-F494CC28DF1A}"/>
              </a:ext>
            </a:extLst>
          </p:cNvPr>
          <p:cNvSpPr txBox="1"/>
          <p:nvPr/>
        </p:nvSpPr>
        <p:spPr>
          <a:xfrm>
            <a:off x="782506" y="2117863"/>
            <a:ext cx="2490546" cy="542171"/>
          </a:xfrm>
          <a:prstGeom prst="rect">
            <a:avLst/>
          </a:prstGeom>
        </p:spPr>
        <p:txBody>
          <a:bodyPr vert="horz" wrap="none" lIns="0" tIns="60960" rIns="121920" bIns="60960" rtlCol="0" anchor="t">
            <a:noAutofit/>
          </a:bodyPr>
          <a:lstStyle/>
          <a:p>
            <a:pPr algn="ctr" defTabSz="609585"/>
            <a:r>
              <a:rPr lang="en-US" sz="1600">
                <a:solidFill>
                  <a:schemeClr val="bg1"/>
                </a:solidFill>
                <a:latin typeface="Calibri"/>
              </a:rPr>
              <a:t>ENCOUNTER</a:t>
            </a:r>
          </a:p>
        </p:txBody>
      </p:sp>
      <p:sp>
        <p:nvSpPr>
          <p:cNvPr id="40" name="Rectangle 39">
            <a:extLst>
              <a:ext uri="{FF2B5EF4-FFF2-40B4-BE49-F238E27FC236}">
                <a16:creationId xmlns:a16="http://schemas.microsoft.com/office/drawing/2014/main" id="{6AFDE37A-56C8-C143-8287-C87B46CA580F}"/>
              </a:ext>
            </a:extLst>
          </p:cNvPr>
          <p:cNvSpPr/>
          <p:nvPr/>
        </p:nvSpPr>
        <p:spPr>
          <a:xfrm>
            <a:off x="764355" y="4827387"/>
            <a:ext cx="2454613" cy="461665"/>
          </a:xfrm>
          <a:prstGeom prst="rect">
            <a:avLst/>
          </a:prstGeom>
        </p:spPr>
        <p:txBody>
          <a:bodyPr wrap="square">
            <a:spAutoFit/>
          </a:bodyPr>
          <a:lstStyle/>
          <a:p>
            <a:pPr algn="ctr" defTabSz="609585"/>
            <a:r>
              <a:rPr lang="en-US" sz="1200">
                <a:solidFill>
                  <a:schemeClr val="bg1">
                    <a:lumMod val="65000"/>
                  </a:schemeClr>
                </a:solidFill>
                <a:latin typeface="Calibri"/>
              </a:rPr>
              <a:t>Capture encounters </a:t>
            </a:r>
          </a:p>
          <a:p>
            <a:pPr algn="ctr" defTabSz="609585"/>
            <a:r>
              <a:rPr lang="en-US" sz="1200">
                <a:solidFill>
                  <a:schemeClr val="bg1">
                    <a:lumMod val="65000"/>
                  </a:schemeClr>
                </a:solidFill>
                <a:latin typeface="Calibri"/>
              </a:rPr>
              <a:t>in person or virtual consults</a:t>
            </a:r>
            <a:endParaRPr lang="en-US" sz="1333">
              <a:solidFill>
                <a:schemeClr val="bg1">
                  <a:lumMod val="65000"/>
                </a:schemeClr>
              </a:solidFill>
              <a:latin typeface="Calibri"/>
            </a:endParaRPr>
          </a:p>
        </p:txBody>
      </p:sp>
      <p:pic>
        <p:nvPicPr>
          <p:cNvPr id="3" name="Graphic 2">
            <a:extLst>
              <a:ext uri="{FF2B5EF4-FFF2-40B4-BE49-F238E27FC236}">
                <a16:creationId xmlns:a16="http://schemas.microsoft.com/office/drawing/2014/main" id="{D13BEDED-EEF0-7547-94B1-716530A654D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65653" y="3475857"/>
            <a:ext cx="562744" cy="562744"/>
          </a:xfrm>
          <a:prstGeom prst="rect">
            <a:avLst/>
          </a:prstGeom>
        </p:spPr>
      </p:pic>
      <p:grpSp>
        <p:nvGrpSpPr>
          <p:cNvPr id="18" name="Group 17">
            <a:extLst>
              <a:ext uri="{FF2B5EF4-FFF2-40B4-BE49-F238E27FC236}">
                <a16:creationId xmlns:a16="http://schemas.microsoft.com/office/drawing/2014/main" id="{9F9A0A4D-2CAE-B944-98BC-8C9BD0DEF00C}"/>
              </a:ext>
            </a:extLst>
          </p:cNvPr>
          <p:cNvGrpSpPr/>
          <p:nvPr/>
        </p:nvGrpSpPr>
        <p:grpSpPr>
          <a:xfrm>
            <a:off x="846413" y="3536351"/>
            <a:ext cx="441756" cy="441756"/>
            <a:chOff x="4241756" y="905407"/>
            <a:chExt cx="609600" cy="609600"/>
          </a:xfrm>
        </p:grpSpPr>
        <p:pic>
          <p:nvPicPr>
            <p:cNvPr id="13" name="Graphic 12">
              <a:extLst>
                <a:ext uri="{FF2B5EF4-FFF2-40B4-BE49-F238E27FC236}">
                  <a16:creationId xmlns:a16="http://schemas.microsoft.com/office/drawing/2014/main" id="{5AB15F6B-6B5A-164D-B0EE-796EDD9924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1756" y="905407"/>
              <a:ext cx="609600" cy="609600"/>
            </a:xfrm>
            <a:prstGeom prst="rect">
              <a:avLst/>
            </a:prstGeom>
          </p:spPr>
        </p:pic>
        <p:pic>
          <p:nvPicPr>
            <p:cNvPr id="17" name="Graphic 16">
              <a:extLst>
                <a:ext uri="{FF2B5EF4-FFF2-40B4-BE49-F238E27FC236}">
                  <a16:creationId xmlns:a16="http://schemas.microsoft.com/office/drawing/2014/main" id="{73DE3540-4105-EF4D-9D6D-6FF5B69D2A36}"/>
                </a:ext>
              </a:extLst>
            </p:cNvPr>
            <p:cNvPicPr>
              <a:picLocks noChangeAspect="1"/>
            </p:cNvPicPr>
            <p:nvPr/>
          </p:nvPicPr>
          <p:blipFill rotWithShape="1">
            <a:blip r:embed="rId18" cstate="hqprint">
              <a:extLst>
                <a:ext uri="{28A0092B-C50C-407E-A947-70E740481C1C}">
                  <a14:useLocalDpi xmlns:a14="http://schemas.microsoft.com/office/drawing/2010/main"/>
                </a:ext>
                <a:ext uri="{96DAC541-7B7A-43D3-8B79-37D633B846F1}">
                  <asvg:svgBlip xmlns:asvg="http://schemas.microsoft.com/office/drawing/2016/SVG/main" r:embed="rId19"/>
                </a:ext>
              </a:extLst>
            </a:blip>
            <a:srcRect l="14989" t="30521" r="14827" b="29088"/>
            <a:stretch/>
          </p:blipFill>
          <p:spPr>
            <a:xfrm>
              <a:off x="4411498" y="1126497"/>
              <a:ext cx="270117" cy="155452"/>
            </a:xfrm>
            <a:prstGeom prst="rect">
              <a:avLst/>
            </a:prstGeom>
          </p:spPr>
        </p:pic>
      </p:grpSp>
      <p:sp>
        <p:nvSpPr>
          <p:cNvPr id="46" name="TextBox 45">
            <a:extLst>
              <a:ext uri="{FF2B5EF4-FFF2-40B4-BE49-F238E27FC236}">
                <a16:creationId xmlns:a16="http://schemas.microsoft.com/office/drawing/2014/main" id="{3399226F-3144-BB4A-9324-CE5A68498626}"/>
              </a:ext>
            </a:extLst>
          </p:cNvPr>
          <p:cNvSpPr txBox="1"/>
          <p:nvPr/>
        </p:nvSpPr>
        <p:spPr>
          <a:xfrm>
            <a:off x="3233202" y="2106488"/>
            <a:ext cx="6597436" cy="542171"/>
          </a:xfrm>
          <a:prstGeom prst="rect">
            <a:avLst/>
          </a:prstGeom>
        </p:spPr>
        <p:txBody>
          <a:bodyPr vert="horz" wrap="none" lIns="0" tIns="60960" rIns="121920" bIns="60960" rtlCol="0" anchor="t">
            <a:noAutofit/>
          </a:bodyPr>
          <a:lstStyle/>
          <a:p>
            <a:pPr algn="ctr" defTabSz="609585"/>
            <a:r>
              <a:rPr lang="en-US" sz="1600" dirty="0">
                <a:solidFill>
                  <a:schemeClr val="bg1"/>
                </a:solidFill>
                <a:latin typeface="Calibri"/>
              </a:rPr>
              <a:t>CLOUD</a:t>
            </a:r>
          </a:p>
        </p:txBody>
      </p:sp>
      <p:sp>
        <p:nvSpPr>
          <p:cNvPr id="48" name="TextBox 47">
            <a:extLst>
              <a:ext uri="{FF2B5EF4-FFF2-40B4-BE49-F238E27FC236}">
                <a16:creationId xmlns:a16="http://schemas.microsoft.com/office/drawing/2014/main" id="{41BBEA53-DFB9-8F4B-BB53-CFEB19E47656}"/>
              </a:ext>
            </a:extLst>
          </p:cNvPr>
          <p:cNvSpPr txBox="1"/>
          <p:nvPr/>
        </p:nvSpPr>
        <p:spPr>
          <a:xfrm>
            <a:off x="10416134" y="2106488"/>
            <a:ext cx="662793" cy="542171"/>
          </a:xfrm>
          <a:prstGeom prst="rect">
            <a:avLst/>
          </a:prstGeom>
        </p:spPr>
        <p:txBody>
          <a:bodyPr vert="horz" wrap="none" lIns="0" tIns="60960" rIns="121920" bIns="60960" rtlCol="0" anchor="t">
            <a:noAutofit/>
          </a:bodyPr>
          <a:lstStyle/>
          <a:p>
            <a:pPr defTabSz="609585"/>
            <a:r>
              <a:rPr lang="en-US" sz="1600">
                <a:solidFill>
                  <a:schemeClr val="bg1"/>
                </a:solidFill>
                <a:latin typeface="Calibri"/>
              </a:rPr>
              <a:t>EHR</a:t>
            </a:r>
          </a:p>
        </p:txBody>
      </p:sp>
      <p:cxnSp>
        <p:nvCxnSpPr>
          <p:cNvPr id="50" name="Straight Arrow Connector 49">
            <a:extLst>
              <a:ext uri="{FF2B5EF4-FFF2-40B4-BE49-F238E27FC236}">
                <a16:creationId xmlns:a16="http://schemas.microsoft.com/office/drawing/2014/main" id="{1BBC4B81-0B34-E743-9743-4C633A6FEA93}"/>
              </a:ext>
            </a:extLst>
          </p:cNvPr>
          <p:cNvCxnSpPr>
            <a:cxnSpLocks/>
          </p:cNvCxnSpPr>
          <p:nvPr/>
        </p:nvCxnSpPr>
        <p:spPr>
          <a:xfrm flipV="1">
            <a:off x="7443194" y="3683294"/>
            <a:ext cx="495249" cy="2047"/>
          </a:xfrm>
          <a:prstGeom prst="straightConnector1">
            <a:avLst/>
          </a:prstGeom>
          <a:ln w="6350" cmpd="sng">
            <a:solidFill>
              <a:schemeClr val="bg1">
                <a:lumMod val="6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C71C863-1B49-CC4F-AD9B-6E54D7C095CC}"/>
              </a:ext>
            </a:extLst>
          </p:cNvPr>
          <p:cNvCxnSpPr>
            <a:cxnSpLocks/>
          </p:cNvCxnSpPr>
          <p:nvPr/>
        </p:nvCxnSpPr>
        <p:spPr>
          <a:xfrm>
            <a:off x="9162286" y="3683294"/>
            <a:ext cx="793170" cy="1"/>
          </a:xfrm>
          <a:prstGeom prst="straightConnector1">
            <a:avLst/>
          </a:prstGeom>
          <a:ln w="6350" cmpd="sng">
            <a:solidFill>
              <a:schemeClr val="bg1">
                <a:lumMod val="6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6D555C06-7FFE-4C45-90BC-917C199EF622}"/>
              </a:ext>
            </a:extLst>
          </p:cNvPr>
          <p:cNvCxnSpPr>
            <a:cxnSpLocks/>
          </p:cNvCxnSpPr>
          <p:nvPr/>
        </p:nvCxnSpPr>
        <p:spPr>
          <a:xfrm flipV="1">
            <a:off x="6095312" y="3683295"/>
            <a:ext cx="366122" cy="7662"/>
          </a:xfrm>
          <a:prstGeom prst="straightConnector1">
            <a:avLst/>
          </a:prstGeom>
          <a:ln w="6350" cmpd="sng">
            <a:solidFill>
              <a:schemeClr val="bg1">
                <a:lumMod val="65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62E5A42-953E-7343-A651-BD1AF20C152E}"/>
              </a:ext>
            </a:extLst>
          </p:cNvPr>
          <p:cNvCxnSpPr>
            <a:cxnSpLocks/>
          </p:cNvCxnSpPr>
          <p:nvPr/>
        </p:nvCxnSpPr>
        <p:spPr>
          <a:xfrm>
            <a:off x="697918" y="5367535"/>
            <a:ext cx="111099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82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8A8C-E4C6-4CFE-9C4B-543A066135F9}"/>
              </a:ext>
            </a:extLst>
          </p:cNvPr>
          <p:cNvSpPr>
            <a:spLocks noGrp="1"/>
          </p:cNvSpPr>
          <p:nvPr>
            <p:ph type="title"/>
          </p:nvPr>
        </p:nvSpPr>
        <p:spPr>
          <a:xfrm>
            <a:off x="790575" y="714589"/>
            <a:ext cx="11277600" cy="517064"/>
          </a:xfrm>
        </p:spPr>
        <p:txBody>
          <a:bodyPr/>
          <a:lstStyle/>
          <a:p>
            <a:r>
              <a:rPr lang="en-US" dirty="0"/>
              <a:t>Secure mobile app</a:t>
            </a:r>
          </a:p>
        </p:txBody>
      </p:sp>
      <p:sp>
        <p:nvSpPr>
          <p:cNvPr id="4" name="Slide Number Placeholder 3">
            <a:extLst>
              <a:ext uri="{FF2B5EF4-FFF2-40B4-BE49-F238E27FC236}">
                <a16:creationId xmlns:a16="http://schemas.microsoft.com/office/drawing/2014/main" id="{871169AD-F317-4346-A5F7-58D18893DB82}"/>
              </a:ext>
            </a:extLst>
          </p:cNvPr>
          <p:cNvSpPr>
            <a:spLocks noGrp="1"/>
          </p:cNvSpPr>
          <p:nvPr>
            <p:ph type="sldNum" sz="quarter" idx="12"/>
          </p:nvPr>
        </p:nvSpPr>
        <p:spPr/>
        <p:txBody>
          <a:bodyPr/>
          <a:lstStyle/>
          <a:p>
            <a:fld id="{45132403-2DDF-4A4C-B795-ED8EBA94B7E5}" type="slidenum">
              <a:rPr lang="en-US" smtClean="0"/>
              <a:t>11</a:t>
            </a:fld>
            <a:endParaRPr lang="en-US"/>
          </a:p>
        </p:txBody>
      </p:sp>
      <p:sp>
        <p:nvSpPr>
          <p:cNvPr id="5" name="Text Placeholder 4">
            <a:extLst>
              <a:ext uri="{FF2B5EF4-FFF2-40B4-BE49-F238E27FC236}">
                <a16:creationId xmlns:a16="http://schemas.microsoft.com/office/drawing/2014/main" id="{3A55C2D5-445D-4132-8C76-40E22EA4488E}"/>
              </a:ext>
            </a:extLst>
          </p:cNvPr>
          <p:cNvSpPr>
            <a:spLocks noGrp="1"/>
          </p:cNvSpPr>
          <p:nvPr>
            <p:ph type="body" sz="quarter" idx="13"/>
          </p:nvPr>
        </p:nvSpPr>
        <p:spPr>
          <a:xfrm>
            <a:off x="790575" y="1183120"/>
            <a:ext cx="11277601" cy="328295"/>
          </a:xfrm>
        </p:spPr>
        <p:txBody>
          <a:bodyPr/>
          <a:lstStyle/>
          <a:p>
            <a:r>
              <a:rPr lang="en-US" dirty="0"/>
              <a:t>Use for in person or telehealth and virtual visits</a:t>
            </a:r>
          </a:p>
          <a:p>
            <a:endParaRPr lang="en-US" dirty="0"/>
          </a:p>
        </p:txBody>
      </p:sp>
      <p:sp>
        <p:nvSpPr>
          <p:cNvPr id="8" name="Content Placeholder 6">
            <a:extLst>
              <a:ext uri="{FF2B5EF4-FFF2-40B4-BE49-F238E27FC236}">
                <a16:creationId xmlns:a16="http://schemas.microsoft.com/office/drawing/2014/main" id="{763ABDA0-8ED5-4291-A2B3-BDAAC26EB060}"/>
              </a:ext>
            </a:extLst>
          </p:cNvPr>
          <p:cNvSpPr txBox="1">
            <a:spLocks/>
          </p:cNvSpPr>
          <p:nvPr/>
        </p:nvSpPr>
        <p:spPr>
          <a:xfrm>
            <a:off x="1426851" y="2228243"/>
            <a:ext cx="3619594" cy="4116961"/>
          </a:xfrm>
          <a:prstGeom prst="rect">
            <a:avLst/>
          </a:prstGeom>
        </p:spPr>
        <p:txBody>
          <a:bodyPr/>
          <a:lstStyle>
            <a:lvl1pPr marL="171450" indent="-171450" algn="l" defTabSz="685800" rtl="0" eaLnBrk="1" latinLnBrk="0" hangingPunct="1">
              <a:lnSpc>
                <a:spcPct val="100000"/>
              </a:lnSpc>
              <a:spcBef>
                <a:spcPts val="1200"/>
              </a:spcBef>
              <a:buClr>
                <a:schemeClr val="accent1"/>
              </a:buClr>
              <a:buFont typeface="Wingdings" pitchFamily="2" charset="2"/>
              <a:buChar char="§"/>
              <a:defRPr sz="1400" b="0" i="0" kern="1200">
                <a:solidFill>
                  <a:schemeClr val="tx2"/>
                </a:solidFill>
                <a:latin typeface="+mj-lt"/>
                <a:ea typeface="Open Sans" panose="020B0606030504020204" pitchFamily="34" charset="0"/>
                <a:cs typeface="Open Sans" panose="020B0606030504020204" pitchFamily="34" charset="0"/>
              </a:defRPr>
            </a:lvl1pPr>
            <a:lvl2pPr marL="407988" indent="-177800" algn="l" defTabSz="685800" rtl="0" eaLnBrk="1" latinLnBrk="0" hangingPunct="1">
              <a:lnSpc>
                <a:spcPct val="100000"/>
              </a:lnSpc>
              <a:spcBef>
                <a:spcPts val="600"/>
              </a:spcBef>
              <a:buClr>
                <a:schemeClr val="accent1"/>
              </a:buClr>
              <a:buSzPct val="110000"/>
              <a:buFont typeface="Arial" panose="020B0604020202020204" pitchFamily="34" charset="0"/>
              <a:buChar char="•"/>
              <a:tabLst/>
              <a:defRPr sz="1300" b="0" i="0" kern="1200">
                <a:solidFill>
                  <a:schemeClr val="tx2"/>
                </a:solidFill>
                <a:latin typeface="+mj-lt"/>
                <a:ea typeface="Open Sans" panose="020B0606030504020204" pitchFamily="34" charset="0"/>
                <a:cs typeface="Open Sans" panose="020B0606030504020204" pitchFamily="34" charset="0"/>
              </a:defRPr>
            </a:lvl2pPr>
            <a:lvl3pPr marL="574675" indent="-171450" algn="l" defTabSz="685800" rtl="0" eaLnBrk="1" latinLnBrk="0" hangingPunct="1">
              <a:lnSpc>
                <a:spcPct val="100000"/>
              </a:lnSpc>
              <a:spcBef>
                <a:spcPts val="600"/>
              </a:spcBef>
              <a:buClr>
                <a:schemeClr val="accent1"/>
              </a:buClr>
              <a:buFont typeface="Arial" panose="020B0604020202020204" pitchFamily="34" charset="0"/>
              <a:buChar char="•"/>
              <a:tabLst/>
              <a:defRPr sz="1200" b="0" i="0" kern="1200">
                <a:solidFill>
                  <a:schemeClr val="tx2"/>
                </a:solidFill>
                <a:latin typeface="+mj-lt"/>
                <a:ea typeface="Open Sans" panose="020B0606030504020204" pitchFamily="34" charset="0"/>
                <a:cs typeface="Open Sans" panose="020B0606030504020204" pitchFamily="34" charset="0"/>
              </a:defRPr>
            </a:lvl3pPr>
            <a:lvl4pPr marL="731838" indent="-157163" algn="l" defTabSz="685800" rtl="0" eaLnBrk="1" latinLnBrk="0" hangingPunct="1">
              <a:lnSpc>
                <a:spcPct val="100000"/>
              </a:lnSpc>
              <a:spcBef>
                <a:spcPts val="600"/>
              </a:spcBef>
              <a:buClr>
                <a:schemeClr val="accent1"/>
              </a:buClr>
              <a:buFont typeface="System Font Regular"/>
              <a:buChar char="–"/>
              <a:tabLst/>
              <a:defRPr sz="1100" b="0" i="0" kern="1200">
                <a:solidFill>
                  <a:schemeClr val="tx2"/>
                </a:solidFill>
                <a:latin typeface="+mj-lt"/>
                <a:ea typeface="Open Sans" panose="020B0606030504020204" pitchFamily="34" charset="0"/>
                <a:cs typeface="Open Sans" panose="020B0606030504020204" pitchFamily="34" charset="0"/>
              </a:defRPr>
            </a:lvl4pPr>
            <a:lvl5pPr marL="1543050" indent="-1139825" algn="l" defTabSz="685800" rtl="0" eaLnBrk="1" latinLnBrk="0" hangingPunct="1">
              <a:lnSpc>
                <a:spcPct val="100000"/>
              </a:lnSpc>
              <a:spcBef>
                <a:spcPts val="600"/>
              </a:spcBef>
              <a:buFont typeface="Arial" panose="020B0604020202020204" pitchFamily="34" charset="0"/>
              <a:buChar char="•"/>
              <a:tabLst/>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0"/>
              </a:spcBef>
              <a:spcAft>
                <a:spcPts val="1200"/>
              </a:spcAft>
              <a:buClr>
                <a:srgbClr val="2DC6D6"/>
              </a:buClr>
              <a:buNone/>
            </a:pPr>
            <a:r>
              <a:rPr lang="en-US" sz="2000" b="1">
                <a:solidFill>
                  <a:srgbClr val="141380"/>
                </a:solidFill>
                <a:latin typeface="Calibri"/>
              </a:rPr>
              <a:t>It’s simple:</a:t>
            </a:r>
          </a:p>
          <a:p>
            <a:pPr marL="342900" indent="-342900" defTabSz="914377">
              <a:spcBef>
                <a:spcPts val="0"/>
              </a:spcBef>
              <a:spcAft>
                <a:spcPts val="1200"/>
              </a:spcAft>
              <a:buClr>
                <a:srgbClr val="2DC6D6"/>
              </a:buClr>
              <a:buFont typeface="+mj-lt"/>
              <a:buAutoNum type="arabicPeriod"/>
            </a:pPr>
            <a:r>
              <a:rPr lang="en-US" sz="1733">
                <a:solidFill>
                  <a:srgbClr val="333333"/>
                </a:solidFill>
                <a:latin typeface="Calibri Light"/>
              </a:rPr>
              <a:t>Launch the DAX mobile app along with your video conferencing or telehealth application</a:t>
            </a:r>
          </a:p>
          <a:p>
            <a:pPr marL="342900" indent="-342900" defTabSz="914377">
              <a:spcBef>
                <a:spcPts val="0"/>
              </a:spcBef>
              <a:spcAft>
                <a:spcPts val="1200"/>
              </a:spcAft>
              <a:buClr>
                <a:srgbClr val="2DC6D6"/>
              </a:buClr>
              <a:buFont typeface="+mj-lt"/>
              <a:buAutoNum type="arabicPeriod"/>
            </a:pPr>
            <a:r>
              <a:rPr lang="en-US" sz="1733">
                <a:solidFill>
                  <a:srgbClr val="333333"/>
                </a:solidFill>
                <a:latin typeface="Calibri Light"/>
              </a:rPr>
              <a:t>Securely capture the conversation during the virtual visit </a:t>
            </a:r>
          </a:p>
          <a:p>
            <a:pPr marL="342900" indent="-342900" defTabSz="914377">
              <a:spcBef>
                <a:spcPts val="0"/>
              </a:spcBef>
              <a:spcAft>
                <a:spcPts val="1200"/>
              </a:spcAft>
              <a:buClr>
                <a:srgbClr val="2DC6D6"/>
              </a:buClr>
              <a:buFont typeface="+mj-lt"/>
              <a:buAutoNum type="arabicPeriod"/>
            </a:pPr>
            <a:r>
              <a:rPr lang="en-US" sz="1733">
                <a:solidFill>
                  <a:srgbClr val="333333"/>
                </a:solidFill>
                <a:latin typeface="Calibri Light"/>
              </a:rPr>
              <a:t>Sign the final quality reviewed note directly in the EHR</a:t>
            </a:r>
          </a:p>
          <a:p>
            <a:pPr marL="228594" indent="-228594" defTabSz="914377">
              <a:spcBef>
                <a:spcPts val="0"/>
              </a:spcBef>
              <a:buClr>
                <a:srgbClr val="2DC6D6"/>
              </a:buClr>
            </a:pPr>
            <a:endParaRPr lang="en-US" sz="1867">
              <a:solidFill>
                <a:srgbClr val="333333"/>
              </a:solidFill>
              <a:latin typeface="Calibri Light"/>
            </a:endParaRPr>
          </a:p>
        </p:txBody>
      </p:sp>
      <p:sp>
        <p:nvSpPr>
          <p:cNvPr id="9" name="Plus 29">
            <a:extLst>
              <a:ext uri="{FF2B5EF4-FFF2-40B4-BE49-F238E27FC236}">
                <a16:creationId xmlns:a16="http://schemas.microsoft.com/office/drawing/2014/main" id="{BD034F64-2151-4366-B280-E512BBEF8D24}"/>
              </a:ext>
            </a:extLst>
          </p:cNvPr>
          <p:cNvSpPr/>
          <p:nvPr/>
        </p:nvSpPr>
        <p:spPr>
          <a:xfrm>
            <a:off x="7364997" y="4008751"/>
            <a:ext cx="670499" cy="670499"/>
          </a:xfrm>
          <a:prstGeom prst="mathPlu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0" name="Group 9">
            <a:extLst>
              <a:ext uri="{FF2B5EF4-FFF2-40B4-BE49-F238E27FC236}">
                <a16:creationId xmlns:a16="http://schemas.microsoft.com/office/drawing/2014/main" id="{408429BD-3D21-4325-B471-A1688D2DBF3A}"/>
              </a:ext>
            </a:extLst>
          </p:cNvPr>
          <p:cNvGrpSpPr/>
          <p:nvPr/>
        </p:nvGrpSpPr>
        <p:grpSpPr>
          <a:xfrm>
            <a:off x="9470842" y="4123332"/>
            <a:ext cx="523504" cy="523504"/>
            <a:chOff x="6531456" y="2817303"/>
            <a:chExt cx="392628" cy="392628"/>
          </a:xfrm>
        </p:grpSpPr>
        <p:sp>
          <p:nvSpPr>
            <p:cNvPr id="11" name="Oval 10">
              <a:extLst>
                <a:ext uri="{FF2B5EF4-FFF2-40B4-BE49-F238E27FC236}">
                  <a16:creationId xmlns:a16="http://schemas.microsoft.com/office/drawing/2014/main" id="{3582B035-B627-499D-B3B8-CEC061E72126}"/>
                </a:ext>
              </a:extLst>
            </p:cNvPr>
            <p:cNvSpPr/>
            <p:nvPr/>
          </p:nvSpPr>
          <p:spPr>
            <a:xfrm>
              <a:off x="6531456" y="2817303"/>
              <a:ext cx="392628" cy="39262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 name="Rectangle 11">
              <a:extLst>
                <a:ext uri="{FF2B5EF4-FFF2-40B4-BE49-F238E27FC236}">
                  <a16:creationId xmlns:a16="http://schemas.microsoft.com/office/drawing/2014/main" id="{5E3FF028-F559-4250-9334-4556307E80FB}"/>
                </a:ext>
              </a:extLst>
            </p:cNvPr>
            <p:cNvSpPr/>
            <p:nvPr/>
          </p:nvSpPr>
          <p:spPr>
            <a:xfrm>
              <a:off x="6556133" y="2882812"/>
              <a:ext cx="329657" cy="253915"/>
            </a:xfrm>
            <a:prstGeom prst="rect">
              <a:avLst/>
            </a:prstGeom>
          </p:spPr>
          <p:txBody>
            <a:bodyPr wrap="none">
              <a:spAutoFit/>
            </a:bodyPr>
            <a:lstStyle/>
            <a:p>
              <a:pPr algn="ctr" defTabSz="609585"/>
              <a:r>
                <a:rPr lang="en-US" sz="1600" b="1">
                  <a:solidFill>
                    <a:srgbClr val="FFFFFF"/>
                  </a:solidFill>
                  <a:latin typeface="Calibri"/>
                </a:rPr>
                <a:t>OR</a:t>
              </a:r>
              <a:endParaRPr lang="en-US" sz="2400" b="1">
                <a:solidFill>
                  <a:srgbClr val="FFFFFF"/>
                </a:solidFill>
                <a:latin typeface="Calibri"/>
              </a:endParaRPr>
            </a:p>
          </p:txBody>
        </p:sp>
      </p:grpSp>
      <p:grpSp>
        <p:nvGrpSpPr>
          <p:cNvPr id="13" name="Group 12">
            <a:extLst>
              <a:ext uri="{FF2B5EF4-FFF2-40B4-BE49-F238E27FC236}">
                <a16:creationId xmlns:a16="http://schemas.microsoft.com/office/drawing/2014/main" id="{7A5739C4-0022-428E-8782-75B3D4EB0FEA}"/>
              </a:ext>
            </a:extLst>
          </p:cNvPr>
          <p:cNvGrpSpPr/>
          <p:nvPr/>
        </p:nvGrpSpPr>
        <p:grpSpPr>
          <a:xfrm>
            <a:off x="8208789" y="2175562"/>
            <a:ext cx="1820521" cy="4095780"/>
            <a:chOff x="7538129" y="2175562"/>
            <a:chExt cx="1820521" cy="4095780"/>
          </a:xfrm>
        </p:grpSpPr>
        <p:pic>
          <p:nvPicPr>
            <p:cNvPr id="14" name="Picture 13">
              <a:extLst>
                <a:ext uri="{FF2B5EF4-FFF2-40B4-BE49-F238E27FC236}">
                  <a16:creationId xmlns:a16="http://schemas.microsoft.com/office/drawing/2014/main" id="{9D826F5A-80B4-4FFD-A4D5-A884996407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8780" y="4073455"/>
              <a:ext cx="670499" cy="201149"/>
            </a:xfrm>
            <a:prstGeom prst="rect">
              <a:avLst/>
            </a:prstGeom>
          </p:spPr>
        </p:pic>
        <p:pic>
          <p:nvPicPr>
            <p:cNvPr id="15" name="Picture 14">
              <a:extLst>
                <a:ext uri="{FF2B5EF4-FFF2-40B4-BE49-F238E27FC236}">
                  <a16:creationId xmlns:a16="http://schemas.microsoft.com/office/drawing/2014/main" id="{1D4B0B6D-85F8-4856-A7E5-64C4B82CD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2652" y="5175869"/>
              <a:ext cx="951856" cy="342965"/>
            </a:xfrm>
            <a:prstGeom prst="rect">
              <a:avLst/>
            </a:prstGeom>
          </p:spPr>
        </p:pic>
        <p:pic>
          <p:nvPicPr>
            <p:cNvPr id="16" name="Picture 15">
              <a:extLst>
                <a:ext uri="{FF2B5EF4-FFF2-40B4-BE49-F238E27FC236}">
                  <a16:creationId xmlns:a16="http://schemas.microsoft.com/office/drawing/2014/main" id="{250B6DD9-E7B8-4F60-ACB8-9C11DFC74F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8130" y="3611078"/>
              <a:ext cx="874347" cy="304121"/>
            </a:xfrm>
            <a:prstGeom prst="rect">
              <a:avLst/>
            </a:prstGeom>
          </p:spPr>
        </p:pic>
        <p:pic>
          <p:nvPicPr>
            <p:cNvPr id="17" name="Picture 16">
              <a:extLst>
                <a:ext uri="{FF2B5EF4-FFF2-40B4-BE49-F238E27FC236}">
                  <a16:creationId xmlns:a16="http://schemas.microsoft.com/office/drawing/2014/main" id="{AD6FD06B-D011-4C12-83A9-52B3B51A2A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9631" y="3180050"/>
              <a:ext cx="1211084" cy="396355"/>
            </a:xfrm>
            <a:prstGeom prst="rect">
              <a:avLst/>
            </a:prstGeom>
          </p:spPr>
        </p:pic>
        <p:pic>
          <p:nvPicPr>
            <p:cNvPr id="18" name="Picture 17">
              <a:extLst>
                <a:ext uri="{FF2B5EF4-FFF2-40B4-BE49-F238E27FC236}">
                  <a16:creationId xmlns:a16="http://schemas.microsoft.com/office/drawing/2014/main" id="{DA0AFB24-E77C-4638-A2DF-DE1E4FC2FF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1796" y="4762520"/>
              <a:ext cx="668339" cy="253300"/>
            </a:xfrm>
            <a:prstGeom prst="rect">
              <a:avLst/>
            </a:prstGeom>
          </p:spPr>
        </p:pic>
        <p:pic>
          <p:nvPicPr>
            <p:cNvPr id="19" name="Picture 18">
              <a:extLst>
                <a:ext uri="{FF2B5EF4-FFF2-40B4-BE49-F238E27FC236}">
                  <a16:creationId xmlns:a16="http://schemas.microsoft.com/office/drawing/2014/main" id="{8FBE5AD8-27CC-42C8-B071-17D89D3091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73343" y="5621044"/>
              <a:ext cx="1044559" cy="268547"/>
            </a:xfrm>
            <a:prstGeom prst="rect">
              <a:avLst/>
            </a:prstGeom>
          </p:spPr>
        </p:pic>
        <p:sp>
          <p:nvSpPr>
            <p:cNvPr id="20" name="Content Placeholder 6">
              <a:extLst>
                <a:ext uri="{FF2B5EF4-FFF2-40B4-BE49-F238E27FC236}">
                  <a16:creationId xmlns:a16="http://schemas.microsoft.com/office/drawing/2014/main" id="{C2CB3951-2881-4A32-B021-33B56520B7A0}"/>
                </a:ext>
              </a:extLst>
            </p:cNvPr>
            <p:cNvSpPr txBox="1">
              <a:spLocks/>
            </p:cNvSpPr>
            <p:nvPr/>
          </p:nvSpPr>
          <p:spPr>
            <a:xfrm>
              <a:off x="7604986" y="2175562"/>
              <a:ext cx="1753664" cy="836453"/>
            </a:xfrm>
            <a:prstGeom prst="rect">
              <a:avLst/>
            </a:prstGeom>
          </p:spPr>
          <p:txBody>
            <a:bodyPr vert="horz" lIns="0" tIns="0" rIns="0" bIns="0" rtlCol="0" anchor="t" anchorCtr="0">
              <a:noAutofit/>
            </a:bodyPr>
            <a:lstStyle>
              <a:lvl1pPr marL="285750" indent="-28575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Aft>
                  <a:spcPts val="0"/>
                </a:spcAft>
                <a:buClr>
                  <a:srgbClr val="626D6F"/>
                </a:buClr>
                <a:buNone/>
              </a:pPr>
              <a:r>
                <a:rPr lang="en-US" sz="1867" b="1">
                  <a:solidFill>
                    <a:srgbClr val="141380"/>
                  </a:solidFill>
                  <a:latin typeface="Calibri"/>
                </a:rPr>
                <a:t>Use any video conferencing application </a:t>
              </a:r>
            </a:p>
          </p:txBody>
        </p:sp>
        <p:pic>
          <p:nvPicPr>
            <p:cNvPr id="21" name="Picture 20">
              <a:extLst>
                <a:ext uri="{FF2B5EF4-FFF2-40B4-BE49-F238E27FC236}">
                  <a16:creationId xmlns:a16="http://schemas.microsoft.com/office/drawing/2014/main" id="{8244BCE7-3637-4A60-BCA1-292503A3971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00940" y="4408432"/>
              <a:ext cx="811537" cy="244137"/>
            </a:xfrm>
            <a:prstGeom prst="rect">
              <a:avLst/>
            </a:prstGeom>
          </p:spPr>
        </p:pic>
        <p:sp>
          <p:nvSpPr>
            <p:cNvPr id="22" name="Rectangle 21">
              <a:extLst>
                <a:ext uri="{FF2B5EF4-FFF2-40B4-BE49-F238E27FC236}">
                  <a16:creationId xmlns:a16="http://schemas.microsoft.com/office/drawing/2014/main" id="{14F35885-E4C5-43E4-ACDE-9F9D3E20AF17}"/>
                </a:ext>
              </a:extLst>
            </p:cNvPr>
            <p:cNvSpPr/>
            <p:nvPr/>
          </p:nvSpPr>
          <p:spPr>
            <a:xfrm>
              <a:off x="7538129" y="5973888"/>
              <a:ext cx="1421992" cy="297454"/>
            </a:xfrm>
            <a:prstGeom prst="rect">
              <a:avLst/>
            </a:prstGeom>
          </p:spPr>
          <p:txBody>
            <a:bodyPr wrap="none">
              <a:spAutoFit/>
            </a:bodyPr>
            <a:lstStyle/>
            <a:p>
              <a:pPr defTabSz="609585"/>
              <a:r>
                <a:rPr lang="en-US" sz="1333" b="1">
                  <a:solidFill>
                    <a:srgbClr val="FFFFFF">
                      <a:lumMod val="50000"/>
                    </a:srgbClr>
                  </a:solidFill>
                  <a:latin typeface="Calibri"/>
                </a:rPr>
                <a:t>…and many more</a:t>
              </a:r>
            </a:p>
          </p:txBody>
        </p:sp>
      </p:grpSp>
      <p:grpSp>
        <p:nvGrpSpPr>
          <p:cNvPr id="23" name="Group 22">
            <a:extLst>
              <a:ext uri="{FF2B5EF4-FFF2-40B4-BE49-F238E27FC236}">
                <a16:creationId xmlns:a16="http://schemas.microsoft.com/office/drawing/2014/main" id="{94E8CF7F-2D86-4166-AD14-D87B18FD8F98}"/>
              </a:ext>
            </a:extLst>
          </p:cNvPr>
          <p:cNvGrpSpPr/>
          <p:nvPr/>
        </p:nvGrpSpPr>
        <p:grpSpPr>
          <a:xfrm>
            <a:off x="10220503" y="2173994"/>
            <a:ext cx="1503701" cy="4097348"/>
            <a:chOff x="9850099" y="2173994"/>
            <a:chExt cx="1503701" cy="4097348"/>
          </a:xfrm>
        </p:grpSpPr>
        <p:pic>
          <p:nvPicPr>
            <p:cNvPr id="24" name="Picture 23">
              <a:extLst>
                <a:ext uri="{FF2B5EF4-FFF2-40B4-BE49-F238E27FC236}">
                  <a16:creationId xmlns:a16="http://schemas.microsoft.com/office/drawing/2014/main" id="{C03FA11E-5AB4-429E-B715-5575626B61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35509" y="3319651"/>
              <a:ext cx="759699" cy="246950"/>
            </a:xfrm>
            <a:prstGeom prst="rect">
              <a:avLst/>
            </a:prstGeom>
          </p:spPr>
        </p:pic>
        <p:pic>
          <p:nvPicPr>
            <p:cNvPr id="25" name="Picture 24">
              <a:extLst>
                <a:ext uri="{FF2B5EF4-FFF2-40B4-BE49-F238E27FC236}">
                  <a16:creationId xmlns:a16="http://schemas.microsoft.com/office/drawing/2014/main" id="{CF247127-4BBC-444A-9F2F-96E66DF6A2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39897" y="3680365"/>
              <a:ext cx="727880" cy="246540"/>
            </a:xfrm>
            <a:prstGeom prst="rect">
              <a:avLst/>
            </a:prstGeom>
          </p:spPr>
        </p:pic>
        <p:pic>
          <p:nvPicPr>
            <p:cNvPr id="26" name="Picture 25">
              <a:extLst>
                <a:ext uri="{FF2B5EF4-FFF2-40B4-BE49-F238E27FC236}">
                  <a16:creationId xmlns:a16="http://schemas.microsoft.com/office/drawing/2014/main" id="{54C2FE87-AF23-48D3-94B0-8846EF5D4B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47455" y="5707606"/>
              <a:ext cx="794092" cy="137921"/>
            </a:xfrm>
            <a:prstGeom prst="rect">
              <a:avLst/>
            </a:prstGeom>
          </p:spPr>
        </p:pic>
        <p:pic>
          <p:nvPicPr>
            <p:cNvPr id="27" name="Picture 26">
              <a:extLst>
                <a:ext uri="{FF2B5EF4-FFF2-40B4-BE49-F238E27FC236}">
                  <a16:creationId xmlns:a16="http://schemas.microsoft.com/office/drawing/2014/main" id="{C37E9DCA-46BE-4B65-934F-8F7FC1FF72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39433" y="4400130"/>
              <a:ext cx="811537" cy="280833"/>
            </a:xfrm>
            <a:prstGeom prst="rect">
              <a:avLst/>
            </a:prstGeom>
          </p:spPr>
        </p:pic>
        <p:pic>
          <p:nvPicPr>
            <p:cNvPr id="28" name="Picture 27">
              <a:extLst>
                <a:ext uri="{FF2B5EF4-FFF2-40B4-BE49-F238E27FC236}">
                  <a16:creationId xmlns:a16="http://schemas.microsoft.com/office/drawing/2014/main" id="{8721B121-8C92-47C2-8617-55DF8E09ACF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30289" y="5287646"/>
              <a:ext cx="847128" cy="231036"/>
            </a:xfrm>
            <a:prstGeom prst="rect">
              <a:avLst/>
            </a:prstGeom>
          </p:spPr>
        </p:pic>
        <p:sp>
          <p:nvSpPr>
            <p:cNvPr id="29" name="Content Placeholder 6">
              <a:extLst>
                <a:ext uri="{FF2B5EF4-FFF2-40B4-BE49-F238E27FC236}">
                  <a16:creationId xmlns:a16="http://schemas.microsoft.com/office/drawing/2014/main" id="{897EE86A-A07A-459F-9A78-9A787F8C3E73}"/>
                </a:ext>
              </a:extLst>
            </p:cNvPr>
            <p:cNvSpPr txBox="1">
              <a:spLocks/>
            </p:cNvSpPr>
            <p:nvPr/>
          </p:nvSpPr>
          <p:spPr>
            <a:xfrm>
              <a:off x="9943011" y="2173994"/>
              <a:ext cx="1410789" cy="836453"/>
            </a:xfrm>
            <a:prstGeom prst="rect">
              <a:avLst/>
            </a:prstGeom>
          </p:spPr>
          <p:txBody>
            <a:bodyPr vert="horz" lIns="0" tIns="0" rIns="0" bIns="0" rtlCol="0" anchor="t" anchorCtr="0">
              <a:noAutofit/>
            </a:bodyPr>
            <a:lstStyle>
              <a:lvl1pPr marL="285750" indent="-28575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300"/>
                </a:spcAft>
                <a:buClr>
                  <a:schemeClr val="tx1"/>
                </a:buClr>
                <a:buFont typeface="Lucida Grande"/>
                <a:buChar char="–"/>
                <a:defRPr sz="1600" b="0" i="0" kern="1200" spc="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Aft>
                  <a:spcPts val="0"/>
                </a:spcAft>
                <a:buClr>
                  <a:srgbClr val="626D6F"/>
                </a:buClr>
                <a:buNone/>
              </a:pPr>
              <a:r>
                <a:rPr lang="en-US" sz="1867" b="1">
                  <a:solidFill>
                    <a:srgbClr val="141380"/>
                  </a:solidFill>
                  <a:latin typeface="Calibri"/>
                </a:rPr>
                <a:t>Use any </a:t>
              </a:r>
            </a:p>
            <a:p>
              <a:pPr marL="0" indent="0" defTabSz="609585">
                <a:spcAft>
                  <a:spcPts val="0"/>
                </a:spcAft>
                <a:buClr>
                  <a:srgbClr val="626D6F"/>
                </a:buClr>
                <a:buNone/>
              </a:pPr>
              <a:r>
                <a:rPr lang="en-US" sz="1867" b="1">
                  <a:solidFill>
                    <a:srgbClr val="141380"/>
                  </a:solidFill>
                  <a:latin typeface="Calibri"/>
                </a:rPr>
                <a:t>telehealth application</a:t>
              </a:r>
            </a:p>
          </p:txBody>
        </p:sp>
        <p:pic>
          <p:nvPicPr>
            <p:cNvPr id="30" name="Picture 29">
              <a:extLst>
                <a:ext uri="{FF2B5EF4-FFF2-40B4-BE49-F238E27FC236}">
                  <a16:creationId xmlns:a16="http://schemas.microsoft.com/office/drawing/2014/main" id="{FD670A53-90B9-45E8-9C71-1EFE0FBAB00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39434" y="4059721"/>
              <a:ext cx="727880" cy="137830"/>
            </a:xfrm>
            <a:prstGeom prst="rect">
              <a:avLst/>
            </a:prstGeom>
          </p:spPr>
        </p:pic>
        <p:pic>
          <p:nvPicPr>
            <p:cNvPr id="31" name="Picture 30">
              <a:extLst>
                <a:ext uri="{FF2B5EF4-FFF2-40B4-BE49-F238E27FC236}">
                  <a16:creationId xmlns:a16="http://schemas.microsoft.com/office/drawing/2014/main" id="{1D820857-3D8B-4359-A096-866453591D7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947592" y="4837881"/>
              <a:ext cx="811537" cy="193146"/>
            </a:xfrm>
            <a:prstGeom prst="rect">
              <a:avLst/>
            </a:prstGeom>
          </p:spPr>
        </p:pic>
        <p:sp>
          <p:nvSpPr>
            <p:cNvPr id="32" name="Rectangle 31">
              <a:extLst>
                <a:ext uri="{FF2B5EF4-FFF2-40B4-BE49-F238E27FC236}">
                  <a16:creationId xmlns:a16="http://schemas.microsoft.com/office/drawing/2014/main" id="{CC592FE1-1252-4FEB-BE2C-A6A82A1BF9BC}"/>
                </a:ext>
              </a:extLst>
            </p:cNvPr>
            <p:cNvSpPr/>
            <p:nvPr/>
          </p:nvSpPr>
          <p:spPr>
            <a:xfrm>
              <a:off x="9850099" y="5973888"/>
              <a:ext cx="1421992" cy="297454"/>
            </a:xfrm>
            <a:prstGeom prst="rect">
              <a:avLst/>
            </a:prstGeom>
          </p:spPr>
          <p:txBody>
            <a:bodyPr wrap="none">
              <a:spAutoFit/>
            </a:bodyPr>
            <a:lstStyle/>
            <a:p>
              <a:pPr defTabSz="609585"/>
              <a:r>
                <a:rPr lang="en-US" sz="1333" b="1">
                  <a:solidFill>
                    <a:srgbClr val="FFFFFF">
                      <a:lumMod val="50000"/>
                    </a:srgbClr>
                  </a:solidFill>
                  <a:latin typeface="Calibri"/>
                </a:rPr>
                <a:t>…and many more</a:t>
              </a:r>
            </a:p>
          </p:txBody>
        </p:sp>
      </p:grpSp>
      <p:grpSp>
        <p:nvGrpSpPr>
          <p:cNvPr id="33" name="Group 32">
            <a:extLst>
              <a:ext uri="{FF2B5EF4-FFF2-40B4-BE49-F238E27FC236}">
                <a16:creationId xmlns:a16="http://schemas.microsoft.com/office/drawing/2014/main" id="{3A27805F-BCD9-4A89-B2B1-0F755BAAD6C7}"/>
              </a:ext>
            </a:extLst>
          </p:cNvPr>
          <p:cNvGrpSpPr/>
          <p:nvPr/>
        </p:nvGrpSpPr>
        <p:grpSpPr>
          <a:xfrm>
            <a:off x="4909411" y="2174941"/>
            <a:ext cx="2375918" cy="4096401"/>
            <a:chOff x="3671681" y="2001638"/>
            <a:chExt cx="2545695" cy="4389120"/>
          </a:xfrm>
        </p:grpSpPr>
        <p:pic>
          <p:nvPicPr>
            <p:cNvPr id="34" name="Picture 33" descr="A picture containing text, electronics, screenshot&#10;&#10;Description automatically generated">
              <a:extLst>
                <a:ext uri="{FF2B5EF4-FFF2-40B4-BE49-F238E27FC236}">
                  <a16:creationId xmlns:a16="http://schemas.microsoft.com/office/drawing/2014/main" id="{D53EBABC-C7BB-41FB-948E-DBCC23FFBE4E}"/>
                </a:ext>
              </a:extLst>
            </p:cNvPr>
            <p:cNvPicPr>
              <a:picLocks noChangeAspect="1"/>
            </p:cNvPicPr>
            <p:nvPr/>
          </p:nvPicPr>
          <p:blipFill>
            <a:blip r:embed="rId16"/>
            <a:stretch>
              <a:fillRect/>
            </a:stretch>
          </p:blipFill>
          <p:spPr>
            <a:xfrm>
              <a:off x="4058341" y="2001638"/>
              <a:ext cx="2159035" cy="4389120"/>
            </a:xfrm>
            <a:prstGeom prst="rect">
              <a:avLst/>
            </a:prstGeom>
          </p:spPr>
        </p:pic>
        <p:pic>
          <p:nvPicPr>
            <p:cNvPr id="35" name="Picture 34">
              <a:extLst>
                <a:ext uri="{FF2B5EF4-FFF2-40B4-BE49-F238E27FC236}">
                  <a16:creationId xmlns:a16="http://schemas.microsoft.com/office/drawing/2014/main" id="{8EC57D11-1C4F-4357-95D5-897A4B4B3A0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71681" y="5050982"/>
              <a:ext cx="872672" cy="876483"/>
            </a:xfrm>
            <a:prstGeom prst="roundRect">
              <a:avLst>
                <a:gd name="adj" fmla="val 23989"/>
              </a:avLst>
            </a:prstGeom>
            <a:ln>
              <a:solidFill>
                <a:schemeClr val="bg1"/>
              </a:solidFill>
            </a:ln>
          </p:spPr>
        </p:pic>
      </p:grpSp>
    </p:spTree>
    <p:extLst>
      <p:ext uri="{BB962C8B-B14F-4D97-AF65-F5344CB8AC3E}">
        <p14:creationId xmlns:p14="http://schemas.microsoft.com/office/powerpoint/2010/main" val="411393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31D9-1ED4-4CD2-8EB5-99BD0B756B92}"/>
              </a:ext>
            </a:extLst>
          </p:cNvPr>
          <p:cNvSpPr>
            <a:spLocks noGrp="1"/>
          </p:cNvSpPr>
          <p:nvPr>
            <p:ph type="title"/>
          </p:nvPr>
        </p:nvSpPr>
        <p:spPr>
          <a:xfrm>
            <a:off x="836081" y="705066"/>
            <a:ext cx="11277600" cy="517064"/>
          </a:xfrm>
        </p:spPr>
        <p:txBody>
          <a:bodyPr/>
          <a:lstStyle/>
          <a:p>
            <a:r>
              <a:rPr lang="en-US" dirty="0"/>
              <a:t>Accurate note in the EHR</a:t>
            </a:r>
          </a:p>
        </p:txBody>
      </p:sp>
      <p:sp>
        <p:nvSpPr>
          <p:cNvPr id="4" name="Slide Number Placeholder 3">
            <a:extLst>
              <a:ext uri="{FF2B5EF4-FFF2-40B4-BE49-F238E27FC236}">
                <a16:creationId xmlns:a16="http://schemas.microsoft.com/office/drawing/2014/main" id="{212BC02B-B4ED-493C-9F78-6142D0272E95}"/>
              </a:ext>
            </a:extLst>
          </p:cNvPr>
          <p:cNvSpPr>
            <a:spLocks noGrp="1"/>
          </p:cNvSpPr>
          <p:nvPr>
            <p:ph type="sldNum" sz="quarter" idx="12"/>
          </p:nvPr>
        </p:nvSpPr>
        <p:spPr/>
        <p:txBody>
          <a:bodyPr/>
          <a:lstStyle/>
          <a:p>
            <a:fld id="{45132403-2DDF-4A4C-B795-ED8EBA94B7E5}" type="slidenum">
              <a:rPr lang="en-US" smtClean="0"/>
              <a:t>12</a:t>
            </a:fld>
            <a:endParaRPr lang="en-US"/>
          </a:p>
        </p:txBody>
      </p:sp>
      <p:sp>
        <p:nvSpPr>
          <p:cNvPr id="22" name="Slide Number Placeholder 2">
            <a:extLst>
              <a:ext uri="{FF2B5EF4-FFF2-40B4-BE49-F238E27FC236}">
                <a16:creationId xmlns:a16="http://schemas.microsoft.com/office/drawing/2014/main" id="{D22D9EB3-A9D6-4987-A503-EFCC6FA52A22}"/>
              </a:ext>
            </a:extLst>
          </p:cNvPr>
          <p:cNvSpPr txBox="1">
            <a:spLocks/>
          </p:cNvSpPr>
          <p:nvPr/>
        </p:nvSpPr>
        <p:spPr>
          <a:xfrm>
            <a:off x="8258946" y="4990972"/>
            <a:ext cx="542154" cy="123111"/>
          </a:xfrm>
          <a:prstGeom prst="rect">
            <a:avLst/>
          </a:prstGeom>
          <a:noFill/>
        </p:spPr>
        <p:txBody>
          <a:bodyPr vert="horz" wrap="square" lIns="0" tIns="0" rIns="0" bIns="0" rtlCol="0" anchor="ctr">
            <a:spAutoFit/>
          </a:bodyPr>
          <a:lstStyle>
            <a:defPPr>
              <a:defRPr lang="en-US"/>
            </a:defPPr>
            <a:lvl1pPr marL="0" algn="r" defTabSz="457200" rtl="0" eaLnBrk="1" latinLnBrk="0" hangingPunct="1">
              <a:defRPr sz="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132403-2DDF-4A4C-B795-ED8EBA94B7E5}" type="slidenum">
              <a:rPr lang="en-US" smtClean="0"/>
              <a:pPr/>
              <a:t>12</a:t>
            </a:fld>
            <a:endParaRPr lang="en-US"/>
          </a:p>
        </p:txBody>
      </p:sp>
      <p:sp>
        <p:nvSpPr>
          <p:cNvPr id="23" name="Rectangle 22">
            <a:extLst>
              <a:ext uri="{FF2B5EF4-FFF2-40B4-BE49-F238E27FC236}">
                <a16:creationId xmlns:a16="http://schemas.microsoft.com/office/drawing/2014/main" id="{A6E3F2F6-D632-474A-B0DC-F3A5C87F1BAF}"/>
              </a:ext>
            </a:extLst>
          </p:cNvPr>
          <p:cNvSpPr/>
          <p:nvPr/>
        </p:nvSpPr>
        <p:spPr>
          <a:xfrm>
            <a:off x="168203" y="1575138"/>
            <a:ext cx="5482191" cy="49979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4" name="Rectangle 23">
            <a:extLst>
              <a:ext uri="{FF2B5EF4-FFF2-40B4-BE49-F238E27FC236}">
                <a16:creationId xmlns:a16="http://schemas.microsoft.com/office/drawing/2014/main" id="{C7D6A065-E47B-4E76-B4F6-642A2ABCE910}"/>
              </a:ext>
            </a:extLst>
          </p:cNvPr>
          <p:cNvSpPr/>
          <p:nvPr/>
        </p:nvSpPr>
        <p:spPr>
          <a:xfrm>
            <a:off x="282089" y="1676345"/>
            <a:ext cx="1360943" cy="43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67">
                <a:solidFill>
                  <a:schemeClr val="tx2"/>
                </a:solidFill>
              </a:rPr>
              <a:t>So I know the nurse told you a little bit about DAX. I’d like to tell DAX a little bit about you, okay. So Dave is a 55-year-old male with a past medical history significant for depression, type two diabetes, and hypertension, who presents today for follow-up of his chronic problems. So David what’s going on? </a:t>
            </a:r>
          </a:p>
          <a:p>
            <a:endParaRPr lang="en-US" sz="667">
              <a:solidFill>
                <a:srgbClr val="FF0000"/>
              </a:solidFill>
            </a:endParaRPr>
          </a:p>
          <a:p>
            <a:pPr algn="r"/>
            <a:r>
              <a:rPr lang="en-US" sz="667">
                <a:solidFill>
                  <a:schemeClr val="tx2"/>
                </a:solidFill>
              </a:rPr>
              <a:t>Yeah, I think every weekend this summer we’ve had house guests. We’re getting ready to help my son move apartments and it’s just been a very stressful summer, surprisingly. So, I’m really concerned about my blood pressure and monitor it, but it’s just been in the last week or so. </a:t>
            </a:r>
          </a:p>
          <a:p>
            <a:pPr algn="r"/>
            <a:r>
              <a:rPr lang="en-US" sz="667">
                <a:solidFill>
                  <a:srgbClr val="FF0000"/>
                </a:solidFill>
              </a:rPr>
              <a:t>  </a:t>
            </a:r>
          </a:p>
          <a:p>
            <a:r>
              <a:rPr lang="en-US" sz="667">
                <a:solidFill>
                  <a:schemeClr val="tx2"/>
                </a:solidFill>
              </a:rPr>
              <a:t>Yeah, we’ve had the same experience. We haven’t seen anyone for a year and now they’re all coming back and it’s been a lot I agree, it can be stressful. So tell me a little bit about your blood pressure. Is it elevated all the time? Or how often do you check it?</a:t>
            </a:r>
          </a:p>
          <a:p>
            <a:pPr algn="r"/>
            <a:endParaRPr lang="en-US" sz="667">
              <a:solidFill>
                <a:srgbClr val="FF0000"/>
              </a:solidFill>
            </a:endParaRPr>
          </a:p>
          <a:p>
            <a:pPr algn="r"/>
            <a:r>
              <a:rPr lang="en-US" sz="667">
                <a:solidFill>
                  <a:schemeClr val="tx2"/>
                </a:solidFill>
              </a:rPr>
              <a:t>Um, for probably maybe the last two weeks or so I’ve been checking it regularly in the afternoon and it seems to be higher than usual so I’m really concerned, hence the appointment that I wanted to set with you.  	 </a:t>
            </a:r>
            <a:endParaRPr lang="en-US" sz="667">
              <a:solidFill>
                <a:srgbClr val="FF0000"/>
              </a:solidFill>
            </a:endParaRPr>
          </a:p>
          <a:p>
            <a:endParaRPr lang="en-US" sz="667">
              <a:solidFill>
                <a:srgbClr val="FF0000"/>
              </a:solidFill>
            </a:endParaRPr>
          </a:p>
          <a:p>
            <a:pPr algn="r"/>
            <a:endParaRPr lang="en-US" sz="667">
              <a:solidFill>
                <a:srgbClr val="FF0000"/>
              </a:solidFill>
            </a:endParaRPr>
          </a:p>
          <a:p>
            <a:endParaRPr lang="en-US" sz="667">
              <a:solidFill>
                <a:srgbClr val="FF0000"/>
              </a:solidFill>
            </a:endParaRPr>
          </a:p>
          <a:p>
            <a:pPr algn="ctr"/>
            <a:endParaRPr lang="en-US" sz="667">
              <a:solidFill>
                <a:srgbClr val="FF0000"/>
              </a:solidFill>
            </a:endParaRPr>
          </a:p>
        </p:txBody>
      </p:sp>
      <p:cxnSp>
        <p:nvCxnSpPr>
          <p:cNvPr id="25" name="Straight Connector 24">
            <a:extLst>
              <a:ext uri="{FF2B5EF4-FFF2-40B4-BE49-F238E27FC236}">
                <a16:creationId xmlns:a16="http://schemas.microsoft.com/office/drawing/2014/main" id="{5227FFFB-8915-4648-9433-827CF8AEA0AC}"/>
              </a:ext>
            </a:extLst>
          </p:cNvPr>
          <p:cNvCxnSpPr>
            <a:cxnSpLocks/>
          </p:cNvCxnSpPr>
          <p:nvPr/>
        </p:nvCxnSpPr>
        <p:spPr>
          <a:xfrm>
            <a:off x="180489" y="1575140"/>
            <a:ext cx="5418756" cy="0"/>
          </a:xfrm>
          <a:prstGeom prst="line">
            <a:avLst/>
          </a:prstGeom>
          <a:ln w="3175" cmpd="sng">
            <a:solidFill>
              <a:schemeClr val="accent2"/>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219BCB94-89D2-4770-990E-C1CDF4E95B9D}"/>
              </a:ext>
            </a:extLst>
          </p:cNvPr>
          <p:cNvSpPr/>
          <p:nvPr/>
        </p:nvSpPr>
        <p:spPr>
          <a:xfrm>
            <a:off x="205906" y="1259618"/>
            <a:ext cx="5230237" cy="379656"/>
          </a:xfrm>
          <a:prstGeom prst="rect">
            <a:avLst/>
          </a:prstGeom>
        </p:spPr>
        <p:txBody>
          <a:bodyPr wrap="square">
            <a:spAutoFit/>
          </a:bodyPr>
          <a:lstStyle/>
          <a:p>
            <a:pPr algn="ctr"/>
            <a:r>
              <a:rPr lang="en-US" sz="1867" b="1" dirty="0">
                <a:solidFill>
                  <a:schemeClr val="accent2"/>
                </a:solidFill>
              </a:rPr>
              <a:t>Multiple issues/ AI-generated Draft Note</a:t>
            </a:r>
          </a:p>
        </p:txBody>
      </p:sp>
      <p:sp>
        <p:nvSpPr>
          <p:cNvPr id="27" name="Rectangle 26">
            <a:extLst>
              <a:ext uri="{FF2B5EF4-FFF2-40B4-BE49-F238E27FC236}">
                <a16:creationId xmlns:a16="http://schemas.microsoft.com/office/drawing/2014/main" id="{312DA65D-0C05-4010-95C0-5B7FC29D5CFD}"/>
              </a:ext>
            </a:extLst>
          </p:cNvPr>
          <p:cNvSpPr/>
          <p:nvPr/>
        </p:nvSpPr>
        <p:spPr>
          <a:xfrm>
            <a:off x="6573018" y="1222517"/>
            <a:ext cx="4782901" cy="379656"/>
          </a:xfrm>
          <a:prstGeom prst="rect">
            <a:avLst/>
          </a:prstGeom>
        </p:spPr>
        <p:txBody>
          <a:bodyPr wrap="square">
            <a:spAutoFit/>
          </a:bodyPr>
          <a:lstStyle/>
          <a:p>
            <a:pPr algn="ctr"/>
            <a:r>
              <a:rPr lang="en-US" sz="1867" b="1">
                <a:solidFill>
                  <a:schemeClr val="accent1"/>
                </a:solidFill>
              </a:rPr>
              <a:t>Quality Reviewed Final Note</a:t>
            </a:r>
          </a:p>
        </p:txBody>
      </p:sp>
      <p:sp>
        <p:nvSpPr>
          <p:cNvPr id="28" name="Rectangle 27">
            <a:extLst>
              <a:ext uri="{FF2B5EF4-FFF2-40B4-BE49-F238E27FC236}">
                <a16:creationId xmlns:a16="http://schemas.microsoft.com/office/drawing/2014/main" id="{4BAF1193-16D5-4F51-9E62-B7891F26BB09}"/>
              </a:ext>
            </a:extLst>
          </p:cNvPr>
          <p:cNvSpPr/>
          <p:nvPr/>
        </p:nvSpPr>
        <p:spPr>
          <a:xfrm>
            <a:off x="2417830" y="1650117"/>
            <a:ext cx="3071308" cy="854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
                <a:solidFill>
                  <a:schemeClr val="tx2"/>
                </a:solidFill>
              </a:rPr>
              <a:t>CC: Follow Up</a:t>
            </a:r>
          </a:p>
          <a:p>
            <a:endParaRPr lang="en-US" sz="400">
              <a:solidFill>
                <a:srgbClr val="FF0000"/>
              </a:solidFill>
            </a:endParaRPr>
          </a:p>
          <a:p>
            <a:r>
              <a:rPr lang="en-US" sz="600">
                <a:solidFill>
                  <a:schemeClr val="tx2"/>
                </a:solidFill>
              </a:rPr>
              <a:t>HPI: David ___ is a 55-year-old male with a medical history significant for depression, type 2 diabetes, and hypertension who presents today for follow-up of his chronic problems.  Mr. ___ reports that every weekend this summer they have had ___ and they are getting ready to help his son move apartments. This has been a very stressful summer. He is concerned about his blood pressure. He has been checking it regularly in the afternoon over the last 2 weeks and it seems higher than usual. He is on the maximum dose of lisinopril.</a:t>
            </a:r>
          </a:p>
        </p:txBody>
      </p:sp>
      <p:sp>
        <p:nvSpPr>
          <p:cNvPr id="29" name="Rectangle 28">
            <a:extLst>
              <a:ext uri="{FF2B5EF4-FFF2-40B4-BE49-F238E27FC236}">
                <a16:creationId xmlns:a16="http://schemas.microsoft.com/office/drawing/2014/main" id="{1DE5FEDB-4802-46EA-A010-A41F3C735E7A}"/>
              </a:ext>
            </a:extLst>
          </p:cNvPr>
          <p:cNvSpPr/>
          <p:nvPr/>
        </p:nvSpPr>
        <p:spPr>
          <a:xfrm>
            <a:off x="2417830" y="2592282"/>
            <a:ext cx="3071308" cy="581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
                <a:solidFill>
                  <a:schemeClr val="tx2"/>
                </a:solidFill>
              </a:rPr>
              <a:t>Ears, Nose, and Throat: Positive for congestion. </a:t>
            </a:r>
          </a:p>
          <a:p>
            <a:r>
              <a:rPr lang="en-US" sz="600">
                <a:solidFill>
                  <a:schemeClr val="tx2"/>
                </a:solidFill>
              </a:rPr>
              <a:t>Cardiovascular: Negative for chest pain.</a:t>
            </a:r>
          </a:p>
          <a:p>
            <a:r>
              <a:rPr lang="en-US" sz="600">
                <a:solidFill>
                  <a:schemeClr val="tx2"/>
                </a:solidFill>
              </a:rPr>
              <a:t>Respiratory: Negative for shortness of breath. </a:t>
            </a:r>
          </a:p>
          <a:p>
            <a:r>
              <a:rPr lang="en-US" sz="600">
                <a:solidFill>
                  <a:schemeClr val="tx2"/>
                </a:solidFill>
              </a:rPr>
              <a:t>Gastrointestinal: Negative for abdominal pain, nausea, or vomiting.</a:t>
            </a:r>
          </a:p>
          <a:p>
            <a:r>
              <a:rPr lang="en-US" sz="600">
                <a:solidFill>
                  <a:schemeClr val="tx2"/>
                </a:solidFill>
              </a:rPr>
              <a:t>Psychiatric: Positive for depression. </a:t>
            </a:r>
          </a:p>
        </p:txBody>
      </p:sp>
      <p:sp>
        <p:nvSpPr>
          <p:cNvPr id="30" name="Rectangle 29">
            <a:extLst>
              <a:ext uri="{FF2B5EF4-FFF2-40B4-BE49-F238E27FC236}">
                <a16:creationId xmlns:a16="http://schemas.microsoft.com/office/drawing/2014/main" id="{16675B30-4321-43A8-937E-DEF1A80B0219}"/>
              </a:ext>
            </a:extLst>
          </p:cNvPr>
          <p:cNvSpPr/>
          <p:nvPr/>
        </p:nvSpPr>
        <p:spPr>
          <a:xfrm>
            <a:off x="2416785" y="3248263"/>
            <a:ext cx="3071308" cy="1567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
                <a:solidFill>
                  <a:schemeClr val="tx2"/>
                </a:solidFill>
              </a:rPr>
              <a:t>CONSTITUTIONAL: </a:t>
            </a:r>
          </a:p>
          <a:p>
            <a:pPr marL="152396" indent="-152396">
              <a:buFont typeface="Arial" panose="020B0604020202020204" pitchFamily="34" charset="0"/>
              <a:buChar char="•"/>
            </a:pPr>
            <a:r>
              <a:rPr lang="en-US" sz="600">
                <a:solidFill>
                  <a:schemeClr val="tx2"/>
                </a:solidFill>
              </a:rPr>
              <a:t>General Appearance: Well developed and nourished,  no apparent distress.</a:t>
            </a:r>
          </a:p>
          <a:p>
            <a:pPr marL="152396" indent="-152396"/>
            <a:r>
              <a:rPr lang="en-US" sz="600">
                <a:solidFill>
                  <a:schemeClr val="tx2"/>
                </a:solidFill>
              </a:rPr>
              <a:t>NEUROLOGICAL / PSYCHOLOGICAL</a:t>
            </a:r>
          </a:p>
          <a:p>
            <a:pPr marL="152396" indent="-152396">
              <a:buFont typeface="Arial" panose="020B0604020202020204" pitchFamily="34" charset="0"/>
              <a:buChar char="•"/>
            </a:pPr>
            <a:r>
              <a:rPr lang="en-US" sz="600">
                <a:solidFill>
                  <a:schemeClr val="tx2"/>
                </a:solidFill>
              </a:rPr>
              <a:t>Orientation: Alert and Oriented x 3</a:t>
            </a:r>
          </a:p>
          <a:p>
            <a:pPr marL="152396" indent="-152396">
              <a:buFont typeface="Arial" panose="020B0604020202020204" pitchFamily="34" charset="0"/>
              <a:buChar char="•"/>
            </a:pPr>
            <a:r>
              <a:rPr lang="en-US" sz="600">
                <a:solidFill>
                  <a:schemeClr val="tx2"/>
                </a:solidFill>
              </a:rPr>
              <a:t>Attention: Alert</a:t>
            </a:r>
          </a:p>
          <a:p>
            <a:pPr marL="152396" indent="-152396">
              <a:buFont typeface="Arial" panose="020B0604020202020204" pitchFamily="34" charset="0"/>
              <a:buChar char="•"/>
            </a:pPr>
            <a:r>
              <a:rPr lang="en-US" sz="600">
                <a:solidFill>
                  <a:schemeClr val="tx2"/>
                </a:solidFill>
              </a:rPr>
              <a:t>Mood and Affect: Appropriate</a:t>
            </a:r>
          </a:p>
          <a:p>
            <a:pPr marL="152396" indent="-152396"/>
            <a:r>
              <a:rPr lang="en-US" sz="600">
                <a:solidFill>
                  <a:schemeClr val="tx2"/>
                </a:solidFill>
              </a:rPr>
              <a:t>NECK</a:t>
            </a:r>
          </a:p>
          <a:p>
            <a:pPr marL="152396" indent="-152396">
              <a:buFont typeface="Arial" panose="020B0604020202020204" pitchFamily="34" charset="0"/>
              <a:buChar char="•"/>
            </a:pPr>
            <a:r>
              <a:rPr lang="en-US" sz="600">
                <a:solidFill>
                  <a:schemeClr val="tx2"/>
                </a:solidFill>
              </a:rPr>
              <a:t>General Examination: Neck is supple without thyromegaly or lymphadenopathy.</a:t>
            </a:r>
          </a:p>
          <a:p>
            <a:pPr marL="152396" indent="-152396"/>
            <a:r>
              <a:rPr lang="en-US" sz="600">
                <a:solidFill>
                  <a:schemeClr val="tx2"/>
                </a:solidFill>
              </a:rPr>
              <a:t>RESPIRATORY</a:t>
            </a:r>
          </a:p>
          <a:p>
            <a:pPr marL="152396" indent="-152396">
              <a:buFont typeface="Arial" panose="020B0604020202020204" pitchFamily="34" charset="0"/>
              <a:buChar char="•"/>
            </a:pPr>
            <a:r>
              <a:rPr lang="en-US" sz="600">
                <a:solidFill>
                  <a:schemeClr val="tx2"/>
                </a:solidFill>
              </a:rPr>
              <a:t>Assessment of Respiratory Effort: Normal respiratory effort.</a:t>
            </a:r>
          </a:p>
          <a:p>
            <a:pPr marL="152396" indent="-152396">
              <a:buFont typeface="Arial" panose="020B0604020202020204" pitchFamily="34" charset="0"/>
              <a:buChar char="•"/>
            </a:pPr>
            <a:r>
              <a:rPr lang="en-US" sz="600">
                <a:solidFill>
                  <a:schemeClr val="tx2"/>
                </a:solidFill>
              </a:rPr>
              <a:t>Auscultation of Lungs: Clear bilaterally. No wheezes, rales, or rhonchi.</a:t>
            </a:r>
          </a:p>
          <a:p>
            <a:pPr marL="152396" indent="-152396"/>
            <a:r>
              <a:rPr lang="en-US" sz="600">
                <a:solidFill>
                  <a:schemeClr val="tx2"/>
                </a:solidFill>
              </a:rPr>
              <a:t>CARDIOVASCULAR</a:t>
            </a:r>
          </a:p>
          <a:p>
            <a:pPr marL="152396" indent="-152396">
              <a:buFont typeface="Arial" panose="020B0604020202020204" pitchFamily="34" charset="0"/>
              <a:buChar char="•"/>
            </a:pPr>
            <a:r>
              <a:rPr lang="en-US" sz="600">
                <a:solidFill>
                  <a:schemeClr val="tx2"/>
                </a:solidFill>
              </a:rPr>
              <a:t>Auscultation of Heart: Regular rate and rhythm. Grade 2/6 systolic ejection murmur, which I have not heard in the past. </a:t>
            </a:r>
          </a:p>
          <a:p>
            <a:r>
              <a:rPr lang="en-US" sz="667">
                <a:solidFill>
                  <a:schemeClr val="tx2"/>
                </a:solidFill>
              </a:rPr>
              <a:t>MUSCULOSKELETAL</a:t>
            </a:r>
          </a:p>
          <a:p>
            <a:pPr marL="152396" indent="-152396">
              <a:buFont typeface="Arial" panose="020B0604020202020204" pitchFamily="34" charset="0"/>
              <a:buChar char="•"/>
            </a:pPr>
            <a:r>
              <a:rPr lang="en-US" sz="600">
                <a:solidFill>
                  <a:schemeClr val="tx2"/>
                </a:solidFill>
              </a:rPr>
              <a:t>Examination: No lower extremity edema.</a:t>
            </a:r>
          </a:p>
        </p:txBody>
      </p:sp>
      <p:sp>
        <p:nvSpPr>
          <p:cNvPr id="31" name="Rectangle 30">
            <a:extLst>
              <a:ext uri="{FF2B5EF4-FFF2-40B4-BE49-F238E27FC236}">
                <a16:creationId xmlns:a16="http://schemas.microsoft.com/office/drawing/2014/main" id="{804D4B4A-CE6E-49AF-B336-C9E73DDAACAD}"/>
              </a:ext>
            </a:extLst>
          </p:cNvPr>
          <p:cNvSpPr/>
          <p:nvPr/>
        </p:nvSpPr>
        <p:spPr>
          <a:xfrm>
            <a:off x="2416785" y="4900743"/>
            <a:ext cx="3071308" cy="14589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
                <a:solidFill>
                  <a:schemeClr val="tx2"/>
                </a:solidFill>
              </a:rPr>
              <a:t>DIABETES: </a:t>
            </a:r>
          </a:p>
          <a:p>
            <a:pPr marL="154513" indent="-154513">
              <a:buFont typeface="Arial" panose="020B0604020202020204" pitchFamily="34" charset="0"/>
              <a:buChar char="•"/>
            </a:pPr>
            <a:r>
              <a:rPr lang="en-US" sz="600">
                <a:solidFill>
                  <a:schemeClr val="tx2"/>
                </a:solidFill>
              </a:rPr>
              <a:t>Medical Reasoning: We will increase his metformin to 1000 mg twice a day. I want to go ahead and order Jardiance 5 mg a day to help get his blood pressure under better control. I also want to go ahead and order an echocardiogram to evaluate that murmur that he had on the physical exam. I want to go ahead and order a lipid panel. I will be in touch with the patient through the patient portal with the results. </a:t>
            </a:r>
          </a:p>
          <a:p>
            <a:r>
              <a:rPr lang="en-US" sz="600">
                <a:solidFill>
                  <a:schemeClr val="tx2"/>
                </a:solidFill>
              </a:rPr>
              <a:t>HYPERTENSION: </a:t>
            </a:r>
          </a:p>
          <a:p>
            <a:pPr marL="154513" indent="-154513">
              <a:buFont typeface="Arial" panose="020B0604020202020204" pitchFamily="34" charset="0"/>
              <a:buChar char="•"/>
            </a:pPr>
            <a:r>
              <a:rPr lang="en-US" sz="600">
                <a:solidFill>
                  <a:schemeClr val="tx2"/>
                </a:solidFill>
              </a:rPr>
              <a:t>Medical Reasoning: Blood pressure is not controlled. </a:t>
            </a:r>
          </a:p>
          <a:p>
            <a:pPr marL="154513" indent="-154513">
              <a:buFont typeface="Arial" panose="020B0604020202020204" pitchFamily="34" charset="0"/>
              <a:buChar char="•"/>
            </a:pPr>
            <a:r>
              <a:rPr lang="en-US" sz="600">
                <a:solidFill>
                  <a:schemeClr val="tx2"/>
                </a:solidFill>
              </a:rPr>
              <a:t>Medical Treatment: He is on lisinopril 40 mg and I want to go ahead and add some Norvasc 5 mg a day to help get his blood pressure under better control. </a:t>
            </a:r>
          </a:p>
          <a:p>
            <a:r>
              <a:rPr lang="en-US" sz="600">
                <a:solidFill>
                  <a:schemeClr val="tx2"/>
                </a:solidFill>
              </a:rPr>
              <a:t>HYPERLIPIDEMIA:</a:t>
            </a:r>
          </a:p>
          <a:p>
            <a:pPr marL="154513" indent="-154513">
              <a:buFont typeface="Arial" panose="020B0604020202020204" pitchFamily="34" charset="0"/>
              <a:buChar char="•"/>
            </a:pPr>
            <a:r>
              <a:rPr lang="en-US" sz="600">
                <a:solidFill>
                  <a:schemeClr val="tx2"/>
                </a:solidFill>
              </a:rPr>
              <a:t>Medical Treatment:  We will go ahead and order a lipid panel. </a:t>
            </a:r>
          </a:p>
          <a:p>
            <a:pPr marL="152396" indent="-152396">
              <a:buFont typeface="Arial" panose="020B0604020202020204" pitchFamily="34" charset="0"/>
              <a:buChar char="•"/>
            </a:pPr>
            <a:r>
              <a:rPr lang="en-US" sz="600">
                <a:solidFill>
                  <a:schemeClr val="tx2"/>
                </a:solidFill>
              </a:rPr>
              <a:t>Patient Agreement: The patient understands and agrees with the recommended medical treatment plan. </a:t>
            </a:r>
          </a:p>
          <a:p>
            <a:endParaRPr lang="en-US" sz="600">
              <a:solidFill>
                <a:schemeClr val="tx2"/>
              </a:solidFill>
            </a:endParaRPr>
          </a:p>
          <a:p>
            <a:r>
              <a:rPr lang="en-US" sz="600">
                <a:solidFill>
                  <a:schemeClr val="tx2"/>
                </a:solidFill>
              </a:rPr>
              <a:t> </a:t>
            </a:r>
          </a:p>
          <a:p>
            <a:endParaRPr lang="en-US" sz="600">
              <a:solidFill>
                <a:schemeClr val="tx2"/>
              </a:solidFill>
            </a:endParaRPr>
          </a:p>
        </p:txBody>
      </p:sp>
      <p:sp>
        <p:nvSpPr>
          <p:cNvPr id="32" name="Rectangle 31">
            <a:extLst>
              <a:ext uri="{FF2B5EF4-FFF2-40B4-BE49-F238E27FC236}">
                <a16:creationId xmlns:a16="http://schemas.microsoft.com/office/drawing/2014/main" id="{71750ABF-937D-4930-AEA4-96D8336235C0}"/>
              </a:ext>
            </a:extLst>
          </p:cNvPr>
          <p:cNvSpPr/>
          <p:nvPr/>
        </p:nvSpPr>
        <p:spPr>
          <a:xfrm>
            <a:off x="2035016" y="1689252"/>
            <a:ext cx="389424" cy="194990"/>
          </a:xfrm>
          <a:prstGeom prst="rect">
            <a:avLst/>
          </a:prstGeom>
        </p:spPr>
        <p:txBody>
          <a:bodyPr wrap="square">
            <a:spAutoFit/>
          </a:bodyPr>
          <a:lstStyle/>
          <a:p>
            <a:pPr algn="r"/>
            <a:r>
              <a:rPr lang="en-US" sz="667" b="1">
                <a:solidFill>
                  <a:schemeClr val="accent2"/>
                </a:solidFill>
              </a:rPr>
              <a:t>HPI</a:t>
            </a:r>
          </a:p>
        </p:txBody>
      </p:sp>
      <p:sp>
        <p:nvSpPr>
          <p:cNvPr id="33" name="Rectangle 32">
            <a:extLst>
              <a:ext uri="{FF2B5EF4-FFF2-40B4-BE49-F238E27FC236}">
                <a16:creationId xmlns:a16="http://schemas.microsoft.com/office/drawing/2014/main" id="{9DD67BF0-FF65-48ED-AB3C-31795E2B5131}"/>
              </a:ext>
            </a:extLst>
          </p:cNvPr>
          <p:cNvSpPr/>
          <p:nvPr/>
        </p:nvSpPr>
        <p:spPr>
          <a:xfrm>
            <a:off x="1700730" y="2604373"/>
            <a:ext cx="717101" cy="297646"/>
          </a:xfrm>
          <a:prstGeom prst="rect">
            <a:avLst/>
          </a:prstGeom>
        </p:spPr>
        <p:txBody>
          <a:bodyPr wrap="square">
            <a:spAutoFit/>
          </a:bodyPr>
          <a:lstStyle/>
          <a:p>
            <a:pPr algn="r"/>
            <a:r>
              <a:rPr lang="en-US" sz="667" b="1">
                <a:solidFill>
                  <a:schemeClr val="accent2"/>
                </a:solidFill>
              </a:rPr>
              <a:t>REVIEW OF SYSTEMS</a:t>
            </a:r>
          </a:p>
        </p:txBody>
      </p:sp>
      <p:sp>
        <p:nvSpPr>
          <p:cNvPr id="34" name="Rectangle 33">
            <a:extLst>
              <a:ext uri="{FF2B5EF4-FFF2-40B4-BE49-F238E27FC236}">
                <a16:creationId xmlns:a16="http://schemas.microsoft.com/office/drawing/2014/main" id="{0929EF07-8435-41DB-8E2E-A682070A3785}"/>
              </a:ext>
            </a:extLst>
          </p:cNvPr>
          <p:cNvSpPr/>
          <p:nvPr/>
        </p:nvSpPr>
        <p:spPr>
          <a:xfrm>
            <a:off x="1579567" y="3258546"/>
            <a:ext cx="840511" cy="297646"/>
          </a:xfrm>
          <a:prstGeom prst="rect">
            <a:avLst/>
          </a:prstGeom>
        </p:spPr>
        <p:txBody>
          <a:bodyPr wrap="square">
            <a:spAutoFit/>
          </a:bodyPr>
          <a:lstStyle/>
          <a:p>
            <a:pPr algn="r"/>
            <a:r>
              <a:rPr lang="en-US" sz="667" b="1">
                <a:solidFill>
                  <a:schemeClr val="accent2"/>
                </a:solidFill>
              </a:rPr>
              <a:t>PHYSICAL</a:t>
            </a:r>
          </a:p>
          <a:p>
            <a:pPr algn="r"/>
            <a:r>
              <a:rPr lang="en-US" sz="667" b="1">
                <a:solidFill>
                  <a:schemeClr val="accent2"/>
                </a:solidFill>
              </a:rPr>
              <a:t>EXAM</a:t>
            </a:r>
          </a:p>
        </p:txBody>
      </p:sp>
      <p:sp>
        <p:nvSpPr>
          <p:cNvPr id="35" name="Rectangle 34">
            <a:extLst>
              <a:ext uri="{FF2B5EF4-FFF2-40B4-BE49-F238E27FC236}">
                <a16:creationId xmlns:a16="http://schemas.microsoft.com/office/drawing/2014/main" id="{7C95A240-4C7D-42EE-B691-9FEC8DA5CDDA}"/>
              </a:ext>
            </a:extLst>
          </p:cNvPr>
          <p:cNvSpPr/>
          <p:nvPr/>
        </p:nvSpPr>
        <p:spPr>
          <a:xfrm>
            <a:off x="1579569" y="4895373"/>
            <a:ext cx="838263" cy="297646"/>
          </a:xfrm>
          <a:prstGeom prst="rect">
            <a:avLst/>
          </a:prstGeom>
        </p:spPr>
        <p:txBody>
          <a:bodyPr wrap="square">
            <a:spAutoFit/>
          </a:bodyPr>
          <a:lstStyle/>
          <a:p>
            <a:pPr algn="r"/>
            <a:r>
              <a:rPr lang="en-US" sz="667" b="1">
                <a:solidFill>
                  <a:schemeClr val="accent2"/>
                </a:solidFill>
              </a:rPr>
              <a:t>ASSESSMENT</a:t>
            </a:r>
          </a:p>
          <a:p>
            <a:pPr algn="r"/>
            <a:r>
              <a:rPr lang="en-US" sz="667" b="1">
                <a:solidFill>
                  <a:schemeClr val="accent2"/>
                </a:solidFill>
              </a:rPr>
              <a:t>/PLAN</a:t>
            </a:r>
          </a:p>
        </p:txBody>
      </p:sp>
      <p:sp>
        <p:nvSpPr>
          <p:cNvPr id="36" name="Rectangle 35">
            <a:extLst>
              <a:ext uri="{FF2B5EF4-FFF2-40B4-BE49-F238E27FC236}">
                <a16:creationId xmlns:a16="http://schemas.microsoft.com/office/drawing/2014/main" id="{D7FEA791-3367-4670-8D66-B573DDD31E95}"/>
              </a:ext>
            </a:extLst>
          </p:cNvPr>
          <p:cNvSpPr/>
          <p:nvPr/>
        </p:nvSpPr>
        <p:spPr>
          <a:xfrm>
            <a:off x="5764279" y="1575140"/>
            <a:ext cx="6237948" cy="49979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0000"/>
              </a:solidFill>
            </a:endParaRPr>
          </a:p>
        </p:txBody>
      </p:sp>
      <p:cxnSp>
        <p:nvCxnSpPr>
          <p:cNvPr id="37" name="Straight Connector 36">
            <a:extLst>
              <a:ext uri="{FF2B5EF4-FFF2-40B4-BE49-F238E27FC236}">
                <a16:creationId xmlns:a16="http://schemas.microsoft.com/office/drawing/2014/main" id="{F003CCAE-E311-41F7-A2D2-BF3FAECC9D1B}"/>
              </a:ext>
            </a:extLst>
          </p:cNvPr>
          <p:cNvCxnSpPr>
            <a:cxnSpLocks/>
          </p:cNvCxnSpPr>
          <p:nvPr/>
        </p:nvCxnSpPr>
        <p:spPr>
          <a:xfrm>
            <a:off x="5764279" y="1575140"/>
            <a:ext cx="6217920" cy="0"/>
          </a:xfrm>
          <a:prstGeom prst="line">
            <a:avLst/>
          </a:prstGeom>
          <a:ln w="3175" cmpd="sng">
            <a:solidFill>
              <a:schemeClr val="accent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0FF2CCAE-F516-454D-B964-4E58B180C8D2}"/>
              </a:ext>
            </a:extLst>
          </p:cNvPr>
          <p:cNvSpPr/>
          <p:nvPr/>
        </p:nvSpPr>
        <p:spPr>
          <a:xfrm>
            <a:off x="5925239" y="2095814"/>
            <a:ext cx="5086675" cy="4384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609585">
              <a:defRPr/>
            </a:pPr>
            <a:r>
              <a:rPr lang="en-US" sz="573" b="1">
                <a:solidFill>
                  <a:srgbClr val="2DC6D6"/>
                </a:solidFill>
                <a:latin typeface="Calibri"/>
              </a:rPr>
              <a:t>HPI</a:t>
            </a:r>
            <a:endParaRPr lang="en-US" sz="573">
              <a:solidFill>
                <a:srgbClr val="2DC6D6"/>
              </a:solidFill>
              <a:latin typeface="Calibri"/>
            </a:endParaRPr>
          </a:p>
          <a:p>
            <a:pPr defTabSz="609585">
              <a:defRPr/>
            </a:pPr>
            <a:r>
              <a:rPr lang="en-US" sz="533">
                <a:solidFill>
                  <a:srgbClr val="333333"/>
                </a:solidFill>
                <a:latin typeface="Calibri"/>
              </a:rPr>
              <a:t>CC: Follow up chronic problems.</a:t>
            </a:r>
          </a:p>
          <a:p>
            <a:pPr defTabSz="609585">
              <a:defRPr/>
            </a:pPr>
            <a:endParaRPr lang="en-US" sz="533">
              <a:solidFill>
                <a:srgbClr val="FF0000"/>
              </a:solidFill>
              <a:latin typeface="Calibri"/>
            </a:endParaRPr>
          </a:p>
          <a:p>
            <a:pPr defTabSz="609585">
              <a:defRPr/>
            </a:pPr>
            <a:r>
              <a:rPr lang="en-US" sz="533">
                <a:solidFill>
                  <a:srgbClr val="333333"/>
                </a:solidFill>
                <a:latin typeface="Calibri"/>
              </a:rPr>
              <a:t>HPI: David Pashayan is a 55-year-old male with a past medical history significant for depression, type 2 diabetes, and hypertension who presents today for follow up of his chronic problems. Mr. Pashayan reports that every weekend this summer they have had guests staying with them. They are also getting ready to help his son move apartments. This has been a very stressful summer. He is concerned about his blood pressure. He has been checking it regularly in the afternoon over the last 2 weeks and it seems higher than usual. He is on the maximum dose of lisinopril. </a:t>
            </a:r>
            <a:r>
              <a:rPr lang="en-US" sz="533">
                <a:solidFill>
                  <a:srgbClr val="242424"/>
                </a:solidFill>
                <a:latin typeface="Calibri"/>
                <a:ea typeface="Calibri" panose="020F0502020204030204" pitchFamily="34" charset="0"/>
              </a:rPr>
              <a:t> </a:t>
            </a:r>
            <a:r>
              <a:rPr lang="en-US" sz="533">
                <a:solidFill>
                  <a:srgbClr val="333333"/>
                </a:solidFill>
                <a:latin typeface="Calibri"/>
                <a:ea typeface="Calibri" panose="020F0502020204030204" pitchFamily="34" charset="0"/>
                <a:cs typeface="Calibri" panose="020F0502020204030204" pitchFamily="34" charset="0"/>
              </a:rPr>
              <a:t>Regarding his diabetes, he has been checking his blood sugars twice a day during the business week. He admits forgetting to check these regularly on the weekends due to being busy. They seem to be within range for the most part. He is taking metformin. The patient endorses some congestion due to allergies and heat. He denies</a:t>
            </a:r>
            <a:r>
              <a:rPr lang="en-US" sz="533">
                <a:solidFill>
                  <a:srgbClr val="333333"/>
                </a:solidFill>
                <a:latin typeface="Calibri"/>
                <a:ea typeface="Calibri" panose="020F0502020204030204" pitchFamily="34" charset="0"/>
              </a:rPr>
              <a:t> </a:t>
            </a:r>
            <a:r>
              <a:rPr lang="en-US" sz="533">
                <a:solidFill>
                  <a:srgbClr val="333333"/>
                </a:solidFill>
                <a:latin typeface="Calibri"/>
                <a:ea typeface="Calibri" panose="020F0502020204030204" pitchFamily="34" charset="0"/>
                <a:cs typeface="Calibri" panose="020F0502020204030204" pitchFamily="34" charset="0"/>
              </a:rPr>
              <a:t>chest pain, shortness of breath, abdominal pain, nausea or vomiting.</a:t>
            </a:r>
            <a:endParaRPr lang="en-US" sz="533">
              <a:solidFill>
                <a:srgbClr val="333333"/>
              </a:solidFill>
              <a:latin typeface="Calibri"/>
              <a:ea typeface="Calibri" panose="020F0502020204030204" pitchFamily="34" charset="0"/>
            </a:endParaRPr>
          </a:p>
          <a:p>
            <a:endParaRPr lang="en-US" sz="573" b="1">
              <a:solidFill>
                <a:schemeClr val="accent1"/>
              </a:solidFill>
            </a:endParaRPr>
          </a:p>
          <a:p>
            <a:pPr defTabSz="609585">
              <a:defRPr/>
            </a:pPr>
            <a:r>
              <a:rPr lang="en-US" sz="573" b="1">
                <a:solidFill>
                  <a:srgbClr val="2DC6D6"/>
                </a:solidFill>
                <a:latin typeface="Calibri"/>
              </a:rPr>
              <a:t>REVIEW OF SYSTEMS</a:t>
            </a:r>
            <a:endParaRPr lang="en-US" sz="573">
              <a:solidFill>
                <a:srgbClr val="2DC6D6"/>
              </a:solidFill>
              <a:latin typeface="Calibri"/>
            </a:endParaRPr>
          </a:p>
          <a:p>
            <a:pPr marL="152396" indent="-152396" defTabSz="609585">
              <a:buFont typeface="Arial" panose="020B0604020202020204" pitchFamily="34" charset="0"/>
              <a:buChar char="•"/>
              <a:defRPr/>
            </a:pPr>
            <a:r>
              <a:rPr lang="en-US" sz="533">
                <a:solidFill>
                  <a:srgbClr val="333333"/>
                </a:solidFill>
                <a:latin typeface="Calibri"/>
              </a:rPr>
              <a:t>Constitutional: Denies fevers, chills, or weight loss. </a:t>
            </a:r>
          </a:p>
          <a:p>
            <a:pPr marL="152396" indent="-152396" defTabSz="609585">
              <a:buFont typeface="Arial" panose="020B0604020202020204" pitchFamily="34" charset="0"/>
              <a:buChar char="•"/>
              <a:defRPr/>
            </a:pPr>
            <a:r>
              <a:rPr lang="en-US" sz="533">
                <a:solidFill>
                  <a:srgbClr val="333333"/>
                </a:solidFill>
                <a:latin typeface="Calibri"/>
              </a:rPr>
              <a:t>Ears, Nose, Mouth and Throat: Denies ear pain, hearing loss, or discharge. Endorses nasal congestion from allergies and the heat. </a:t>
            </a:r>
          </a:p>
          <a:p>
            <a:pPr marL="152396" indent="-152396" defTabSz="609585">
              <a:buFont typeface="Arial" panose="020B0604020202020204" pitchFamily="34" charset="0"/>
              <a:buChar char="•"/>
              <a:defRPr/>
            </a:pPr>
            <a:r>
              <a:rPr lang="en-US" sz="533">
                <a:solidFill>
                  <a:srgbClr val="333333"/>
                </a:solidFill>
                <a:latin typeface="Calibri"/>
              </a:rPr>
              <a:t>Cardiovascular: Denies chest pain or dyspnea or exertion. Endorses elevated blood pressure.</a:t>
            </a:r>
          </a:p>
          <a:p>
            <a:pPr marL="152396" indent="-152396" defTabSz="609585">
              <a:buFont typeface="Arial" panose="020B0604020202020204" pitchFamily="34" charset="0"/>
              <a:buChar char="•"/>
              <a:defRPr/>
            </a:pPr>
            <a:r>
              <a:rPr lang="en-US" sz="533">
                <a:solidFill>
                  <a:srgbClr val="333333"/>
                </a:solidFill>
                <a:latin typeface="Calibri"/>
              </a:rPr>
              <a:t>Respiratory: Denies cough, shortness of breath, or wheezing.</a:t>
            </a:r>
          </a:p>
          <a:p>
            <a:pPr marL="152396" indent="-152396" defTabSz="609585">
              <a:buFont typeface="Arial" panose="020B0604020202020204" pitchFamily="34" charset="0"/>
              <a:buChar char="•"/>
              <a:defRPr/>
            </a:pPr>
            <a:r>
              <a:rPr lang="en-US" sz="533">
                <a:solidFill>
                  <a:srgbClr val="333333"/>
                </a:solidFill>
                <a:latin typeface="Calibri"/>
              </a:rPr>
              <a:t>Gastrointestinal: Denies hematemesis, hematochezia, melena, or heartburn.</a:t>
            </a:r>
          </a:p>
          <a:p>
            <a:pPr marL="152396" indent="-152396" defTabSz="609585">
              <a:buFont typeface="Arial" panose="020B0604020202020204" pitchFamily="34" charset="0"/>
              <a:buChar char="•"/>
              <a:defRPr/>
            </a:pPr>
            <a:r>
              <a:rPr lang="en-US" sz="533">
                <a:solidFill>
                  <a:srgbClr val="333333"/>
                </a:solidFill>
                <a:latin typeface="Calibri"/>
              </a:rPr>
              <a:t>Genitourinary: Denies urinary urgency, pain, or incontinence.</a:t>
            </a:r>
          </a:p>
          <a:p>
            <a:pPr marL="152396" indent="-152396" defTabSz="609585">
              <a:buFont typeface="Arial" panose="020B0604020202020204" pitchFamily="34" charset="0"/>
              <a:buChar char="•"/>
              <a:defRPr/>
            </a:pPr>
            <a:r>
              <a:rPr lang="en-US" sz="533">
                <a:solidFill>
                  <a:srgbClr val="333333"/>
                </a:solidFill>
                <a:latin typeface="Calibri"/>
              </a:rPr>
              <a:t>Musculoskeletal: Denies joint pain, swelling, or muscle pain.</a:t>
            </a:r>
          </a:p>
          <a:p>
            <a:pPr marL="152396" indent="-152396" defTabSz="609585">
              <a:buFont typeface="Arial" panose="020B0604020202020204" pitchFamily="34" charset="0"/>
              <a:buChar char="•"/>
              <a:defRPr/>
            </a:pPr>
            <a:r>
              <a:rPr lang="en-US" sz="533">
                <a:solidFill>
                  <a:srgbClr val="333333"/>
                </a:solidFill>
                <a:latin typeface="Calibri"/>
              </a:rPr>
              <a:t>Neurological: Denies headaches, syncope, paresthesia, or seizure.</a:t>
            </a:r>
          </a:p>
          <a:p>
            <a:pPr marL="152396" indent="-152396" defTabSz="609585">
              <a:buFont typeface="Arial" panose="020B0604020202020204" pitchFamily="34" charset="0"/>
              <a:buChar char="•"/>
              <a:defRPr/>
            </a:pPr>
            <a:r>
              <a:rPr lang="en-US" sz="533">
                <a:solidFill>
                  <a:srgbClr val="333333"/>
                </a:solidFill>
                <a:latin typeface="Calibri"/>
              </a:rPr>
              <a:t>Integumentary: Denies itching, rash, or other concerning skin lesions.</a:t>
            </a:r>
          </a:p>
          <a:p>
            <a:pPr marL="152396" indent="-152396" defTabSz="609585">
              <a:buFont typeface="Arial" panose="020B0604020202020204" pitchFamily="34" charset="0"/>
              <a:buChar char="•"/>
              <a:defRPr/>
            </a:pPr>
            <a:r>
              <a:rPr lang="en-US" sz="533">
                <a:solidFill>
                  <a:srgbClr val="333333"/>
                </a:solidFill>
                <a:latin typeface="Calibri"/>
              </a:rPr>
              <a:t>Psychiatric: Denies anxiety. Endorses depression.</a:t>
            </a:r>
          </a:p>
          <a:p>
            <a:endParaRPr lang="en-US" sz="573" b="1">
              <a:solidFill>
                <a:schemeClr val="accent1"/>
              </a:solidFill>
            </a:endParaRPr>
          </a:p>
          <a:p>
            <a:pPr defTabSz="609585">
              <a:defRPr/>
            </a:pPr>
            <a:r>
              <a:rPr lang="en-US" sz="573" b="1">
                <a:solidFill>
                  <a:srgbClr val="2DC6D6"/>
                </a:solidFill>
                <a:latin typeface="Calibri"/>
              </a:rPr>
              <a:t>PHYSICAL EXAMINATION: </a:t>
            </a:r>
            <a:endParaRPr lang="en-US" sz="573">
              <a:solidFill>
                <a:srgbClr val="2DC6D6"/>
              </a:solidFill>
              <a:latin typeface="Calibri"/>
            </a:endParaRPr>
          </a:p>
          <a:p>
            <a:pPr marL="152396" indent="-152396" defTabSz="609585">
              <a:buFont typeface="Arial" panose="020B0604020202020204" pitchFamily="34" charset="0"/>
              <a:buChar char="•"/>
              <a:defRPr/>
            </a:pPr>
            <a:r>
              <a:rPr lang="en-US" sz="533">
                <a:solidFill>
                  <a:srgbClr val="333333"/>
                </a:solidFill>
                <a:latin typeface="Calibri"/>
              </a:rPr>
              <a:t>Constitutional: Well-developed, well-nourished, in no apparent distress.</a:t>
            </a:r>
          </a:p>
          <a:p>
            <a:pPr marL="152396" indent="-152396" defTabSz="609585">
              <a:buFont typeface="Arial" panose="020B0604020202020204" pitchFamily="34" charset="0"/>
              <a:buChar char="•"/>
              <a:defRPr/>
            </a:pPr>
            <a:r>
              <a:rPr lang="en-US" sz="533">
                <a:solidFill>
                  <a:srgbClr val="333333"/>
                </a:solidFill>
                <a:latin typeface="Calibri"/>
              </a:rPr>
              <a:t>Neurological/Psychological: Alert and oriented to person, place, and time. Appropriate mood and affect. Neurologically intact. Grip strength equal bilaterally. </a:t>
            </a:r>
          </a:p>
          <a:p>
            <a:pPr marL="152396" indent="-152396" defTabSz="609585">
              <a:buFont typeface="Arial" panose="020B0604020202020204" pitchFamily="34" charset="0"/>
              <a:buChar char="•"/>
              <a:defRPr/>
            </a:pPr>
            <a:r>
              <a:rPr lang="en-US" sz="533">
                <a:solidFill>
                  <a:srgbClr val="333333"/>
                </a:solidFill>
                <a:latin typeface="Calibri"/>
              </a:rPr>
              <a:t>Head and Face: Normocephalic and atraumatic. </a:t>
            </a:r>
          </a:p>
          <a:p>
            <a:pPr marL="152396" indent="-152396" defTabSz="609585">
              <a:buFont typeface="Arial" panose="020B0604020202020204" pitchFamily="34" charset="0"/>
              <a:buChar char="•"/>
              <a:defRPr/>
            </a:pPr>
            <a:r>
              <a:rPr lang="en-US" sz="533">
                <a:solidFill>
                  <a:srgbClr val="333333"/>
                </a:solidFill>
                <a:latin typeface="Calibri"/>
              </a:rPr>
              <a:t>Neck: Supple without thyromegaly or lymphadenopathy. No carotid bruits appreciable. </a:t>
            </a:r>
          </a:p>
          <a:p>
            <a:pPr marL="152396" indent="-152396" defTabSz="609585">
              <a:buFont typeface="Arial" panose="020B0604020202020204" pitchFamily="34" charset="0"/>
              <a:buChar char="•"/>
              <a:defRPr/>
            </a:pPr>
            <a:r>
              <a:rPr lang="en-US" sz="533">
                <a:solidFill>
                  <a:srgbClr val="333333"/>
                </a:solidFill>
                <a:latin typeface="Calibri"/>
              </a:rPr>
              <a:t>Respiratory: Normal respiratory effort. Lungs are clear to auscultation bilaterally. No wheezes, rales, or rhonchi.</a:t>
            </a:r>
          </a:p>
          <a:p>
            <a:pPr marL="152396" indent="-152396" defTabSz="609585">
              <a:buFont typeface="Arial" panose="020B0604020202020204" pitchFamily="34" charset="0"/>
              <a:buChar char="•"/>
              <a:defRPr/>
            </a:pPr>
            <a:r>
              <a:rPr lang="en-US" sz="533">
                <a:solidFill>
                  <a:srgbClr val="333333"/>
                </a:solidFill>
                <a:latin typeface="Calibri"/>
              </a:rPr>
              <a:t>Cardiovascular: Regular rate. 2/6 systolic ejection murmur. No murmurs, gallops, or rubs. No extra heart sounds.</a:t>
            </a:r>
          </a:p>
          <a:p>
            <a:pPr marL="152396" indent="-152396" defTabSz="609585">
              <a:buFont typeface="Arial" panose="020B0604020202020204" pitchFamily="34" charset="0"/>
              <a:buChar char="•"/>
              <a:defRPr/>
            </a:pPr>
            <a:r>
              <a:rPr lang="en-US" sz="533">
                <a:solidFill>
                  <a:srgbClr val="333333"/>
                </a:solidFill>
                <a:latin typeface="Calibri"/>
                <a:ea typeface="Calibri" panose="020F0502020204030204" pitchFamily="34" charset="0"/>
              </a:rPr>
              <a:t>Gastrointestinal: No masses or tenderness to palpation. Bowel sounds normal in all 4 quadrants. </a:t>
            </a:r>
          </a:p>
          <a:p>
            <a:pPr marL="152396" indent="-152396" defTabSz="609585">
              <a:buFont typeface="Arial" panose="020B0604020202020204" pitchFamily="34" charset="0"/>
              <a:buChar char="•"/>
              <a:defRPr/>
            </a:pPr>
            <a:r>
              <a:rPr lang="en-US" sz="533">
                <a:solidFill>
                  <a:srgbClr val="333333"/>
                </a:solidFill>
                <a:latin typeface="Calibri"/>
                <a:ea typeface="Calibri" panose="020F0502020204030204" pitchFamily="34" charset="0"/>
              </a:rPr>
              <a:t>Musculoskeletal: No clubbing, cyanosis, or lower extremity edema. </a:t>
            </a:r>
          </a:p>
          <a:p>
            <a:pPr marL="152396" indent="-152396" defTabSz="609585">
              <a:buFont typeface="Arial" panose="020B0604020202020204" pitchFamily="34" charset="0"/>
              <a:buChar char="•"/>
              <a:defRPr/>
            </a:pPr>
            <a:r>
              <a:rPr lang="en-US" sz="533">
                <a:solidFill>
                  <a:srgbClr val="333333"/>
                </a:solidFill>
                <a:latin typeface="Calibri"/>
                <a:ea typeface="Calibri" panose="020F0502020204030204" pitchFamily="34" charset="0"/>
              </a:rPr>
              <a:t>Integumentary: No rash or lesions. Normal capillary refill and perfusion.</a:t>
            </a:r>
          </a:p>
          <a:p>
            <a:endParaRPr lang="en-US" sz="573" b="1">
              <a:solidFill>
                <a:schemeClr val="accent1"/>
              </a:solidFill>
            </a:endParaRPr>
          </a:p>
          <a:p>
            <a:r>
              <a:rPr lang="en-US" sz="573" b="1">
                <a:solidFill>
                  <a:schemeClr val="accent1"/>
                </a:solidFill>
              </a:rPr>
              <a:t>ASSESSMENT/PLAN </a:t>
            </a:r>
          </a:p>
          <a:p>
            <a:r>
              <a:rPr lang="en-US" sz="533">
                <a:solidFill>
                  <a:schemeClr val="tx2"/>
                </a:solidFill>
              </a:rPr>
              <a:t>David Pashayan is a 55-year-old male with a past medical history significant for depression, type 2 diabetes, and hypertension who presents today for follow up of his chronic problems.</a:t>
            </a:r>
          </a:p>
          <a:p>
            <a:r>
              <a:rPr lang="en-US" sz="533">
                <a:solidFill>
                  <a:schemeClr val="tx2"/>
                </a:solidFill>
              </a:rPr>
              <a:t>DEPRESSION: </a:t>
            </a:r>
          </a:p>
          <a:p>
            <a:pPr marL="74082" indent="-74082">
              <a:buFont typeface="Arial" panose="020B0604020202020204" pitchFamily="34" charset="0"/>
              <a:buChar char="•"/>
            </a:pPr>
            <a:r>
              <a:rPr lang="en-US" sz="533">
                <a:solidFill>
                  <a:schemeClr val="tx2"/>
                </a:solidFill>
              </a:rPr>
              <a:t>Medical Reasoning: The patient reports personal stressors, but he is doing well on Zoloft daily. </a:t>
            </a:r>
          </a:p>
          <a:p>
            <a:pPr marL="74082" indent="-74082">
              <a:buFont typeface="Arial" panose="020B0604020202020204" pitchFamily="34" charset="0"/>
              <a:buChar char="•"/>
            </a:pPr>
            <a:r>
              <a:rPr lang="en-US" sz="533">
                <a:solidFill>
                  <a:schemeClr val="tx2"/>
                </a:solidFill>
              </a:rPr>
              <a:t>Medical Treatment: Continue Zoloft at current dose.</a:t>
            </a:r>
          </a:p>
          <a:p>
            <a:r>
              <a:rPr lang="en-US" sz="533">
                <a:solidFill>
                  <a:schemeClr val="tx2"/>
                </a:solidFill>
              </a:rPr>
              <a:t>DIABETES TYPE 2: </a:t>
            </a:r>
          </a:p>
          <a:p>
            <a:pPr marL="74082" indent="-74082">
              <a:buFont typeface="Arial" panose="020B0604020202020204" pitchFamily="34" charset="0"/>
              <a:buChar char="•"/>
            </a:pPr>
            <a:r>
              <a:rPr lang="en-US" sz="533">
                <a:solidFill>
                  <a:schemeClr val="tx2"/>
                </a:solidFill>
              </a:rPr>
              <a:t>Medical Reasoning: He has been compliant with metformin, but his recent hemoglobin A1c was slightly elevated. </a:t>
            </a:r>
          </a:p>
          <a:p>
            <a:pPr marL="74082" indent="-74082">
              <a:buFont typeface="Arial" panose="020B0604020202020204" pitchFamily="34" charset="0"/>
              <a:buChar char="•"/>
            </a:pPr>
            <a:r>
              <a:rPr lang="en-US" sz="533">
                <a:solidFill>
                  <a:schemeClr val="tx2"/>
                </a:solidFill>
              </a:rPr>
              <a:t>Medical Treatment: We will increase his metformin to 1000 mg twice a day. </a:t>
            </a:r>
          </a:p>
          <a:p>
            <a:pPr marL="74082" indent="-74082">
              <a:buFont typeface="Arial" panose="020B0604020202020204" pitchFamily="34" charset="0"/>
              <a:buChar char="•"/>
            </a:pPr>
            <a:r>
              <a:rPr lang="en-US" sz="533">
                <a:solidFill>
                  <a:schemeClr val="tx2"/>
                </a:solidFill>
              </a:rPr>
              <a:t>Additional Testing: Repeat hemoglobin A1in 3 months.</a:t>
            </a:r>
          </a:p>
          <a:p>
            <a:r>
              <a:rPr lang="en-US" sz="533">
                <a:solidFill>
                  <a:schemeClr val="tx2"/>
                </a:solidFill>
              </a:rPr>
              <a:t>HYPERTENSION: </a:t>
            </a:r>
          </a:p>
          <a:p>
            <a:pPr marL="74082" indent="-74082">
              <a:buFont typeface="Arial" panose="020B0604020202020204" pitchFamily="34" charset="0"/>
              <a:buChar char="•"/>
            </a:pPr>
            <a:r>
              <a:rPr lang="en-US" sz="533">
                <a:solidFill>
                  <a:schemeClr val="tx2"/>
                </a:solidFill>
              </a:rPr>
              <a:t>Medical Reasoning: This appears to be uncontrolled at this time. The patient reports that personal stressors are contributing to his high blood pressures recently. </a:t>
            </a:r>
          </a:p>
          <a:p>
            <a:pPr marL="74082" indent="-74082">
              <a:buFont typeface="Arial" panose="020B0604020202020204" pitchFamily="34" charset="0"/>
              <a:buChar char="•"/>
            </a:pPr>
            <a:r>
              <a:rPr lang="en-US" sz="533">
                <a:solidFill>
                  <a:schemeClr val="tx2"/>
                </a:solidFill>
              </a:rPr>
              <a:t>Medical Treatment: Continue lisinopril 40 mg daily. Add Norvasc 5 mg daily. </a:t>
            </a:r>
          </a:p>
          <a:p>
            <a:pPr marL="74082" indent="-74082">
              <a:buFont typeface="Arial" panose="020B0604020202020204" pitchFamily="34" charset="0"/>
              <a:buChar char="•"/>
            </a:pPr>
            <a:r>
              <a:rPr lang="en-US" sz="533">
                <a:solidFill>
                  <a:schemeClr val="tx2"/>
                </a:solidFill>
              </a:rPr>
              <a:t>Additional Testing: We will go ahead and order a lipid panel, as well as an echocardiogram to assess his 2/6 systolic ejection murmur. </a:t>
            </a:r>
          </a:p>
          <a:p>
            <a:r>
              <a:rPr lang="en-US" sz="533">
                <a:solidFill>
                  <a:schemeClr val="tx2"/>
                </a:solidFill>
              </a:rPr>
              <a:t>PATIENT AGREEMENTS: The patient understands and agrees with the recommended medical treatment plan.</a:t>
            </a:r>
            <a:endParaRPr lang="en-US" sz="400">
              <a:solidFill>
                <a:schemeClr val="tx2"/>
              </a:solidFill>
            </a:endParaRPr>
          </a:p>
          <a:p>
            <a:endParaRPr lang="en-US" sz="533">
              <a:solidFill>
                <a:schemeClr val="tx2"/>
              </a:solidFill>
              <a:ea typeface="Calibri" panose="020F0502020204030204" pitchFamily="34" charset="0"/>
            </a:endParaRPr>
          </a:p>
          <a:p>
            <a:r>
              <a:rPr lang="en-US" sz="573" b="1">
                <a:solidFill>
                  <a:schemeClr val="accent1"/>
                </a:solidFill>
              </a:rPr>
              <a:t>VITALS REVIEWED</a:t>
            </a:r>
          </a:p>
          <a:p>
            <a:pPr marL="152396" indent="-152396">
              <a:buFont typeface="Arial" panose="020B0604020202020204" pitchFamily="34" charset="0"/>
              <a:buChar char="•"/>
            </a:pPr>
            <a:r>
              <a:rPr lang="en-US" sz="533">
                <a:solidFill>
                  <a:schemeClr val="tx2"/>
                </a:solidFill>
              </a:rPr>
              <a:t>Blood Pressure: Elevated at 156/94 mmHg. </a:t>
            </a:r>
          </a:p>
          <a:p>
            <a:br>
              <a:rPr lang="en-US" sz="533">
                <a:solidFill>
                  <a:schemeClr val="tx2"/>
                </a:solidFill>
                <a:ea typeface="Calibri" panose="020F0502020204030204" pitchFamily="34" charset="0"/>
              </a:rPr>
            </a:br>
            <a:endParaRPr lang="en-US" sz="533">
              <a:solidFill>
                <a:schemeClr val="tx2"/>
              </a:solidFill>
            </a:endParaRPr>
          </a:p>
          <a:p>
            <a:endParaRPr lang="en-US" sz="600">
              <a:solidFill>
                <a:srgbClr val="FF0000"/>
              </a:solidFill>
            </a:endParaRPr>
          </a:p>
          <a:p>
            <a:endParaRPr lang="en-US" sz="600">
              <a:solidFill>
                <a:srgbClr val="FF0000"/>
              </a:solidFill>
            </a:endParaRPr>
          </a:p>
        </p:txBody>
      </p:sp>
      <p:sp>
        <p:nvSpPr>
          <p:cNvPr id="39" name="Rectangle 38">
            <a:extLst>
              <a:ext uri="{FF2B5EF4-FFF2-40B4-BE49-F238E27FC236}">
                <a16:creationId xmlns:a16="http://schemas.microsoft.com/office/drawing/2014/main" id="{99777941-7A8A-4EE1-8681-C1C99002CD0C}"/>
              </a:ext>
            </a:extLst>
          </p:cNvPr>
          <p:cNvSpPr/>
          <p:nvPr/>
        </p:nvSpPr>
        <p:spPr>
          <a:xfrm>
            <a:off x="11064241" y="2095814"/>
            <a:ext cx="885660" cy="4384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 b="1">
                <a:solidFill>
                  <a:schemeClr val="accent1"/>
                </a:solidFill>
              </a:rPr>
              <a:t>DISCRETE DATA</a:t>
            </a:r>
          </a:p>
          <a:p>
            <a:endParaRPr lang="en-US" sz="600" b="1">
              <a:solidFill>
                <a:schemeClr val="tx2"/>
              </a:solidFill>
            </a:endParaRPr>
          </a:p>
          <a:p>
            <a:r>
              <a:rPr lang="en-US" sz="600">
                <a:solidFill>
                  <a:schemeClr val="tx2"/>
                </a:solidFill>
              </a:rPr>
              <a:t>MEDICATION ORDERS:</a:t>
            </a:r>
          </a:p>
          <a:p>
            <a:pPr marL="76198" indent="-76198">
              <a:buFontTx/>
              <a:buChar char="-"/>
            </a:pPr>
            <a:r>
              <a:rPr lang="en-US" sz="600">
                <a:solidFill>
                  <a:schemeClr val="tx2"/>
                </a:solidFill>
              </a:rPr>
              <a:t>Continue Zoloft.</a:t>
            </a:r>
          </a:p>
          <a:p>
            <a:pPr marL="76198" indent="-76198">
              <a:buFontTx/>
              <a:buChar char="-"/>
            </a:pPr>
            <a:r>
              <a:rPr lang="en-US" sz="600">
                <a:solidFill>
                  <a:schemeClr val="tx2"/>
                </a:solidFill>
              </a:rPr>
              <a:t>Increase metformin to 1000 mg twice a day. </a:t>
            </a:r>
          </a:p>
          <a:p>
            <a:pPr marL="76198" indent="-76198">
              <a:buFontTx/>
              <a:buChar char="-"/>
            </a:pPr>
            <a:r>
              <a:rPr lang="en-US" sz="600">
                <a:solidFill>
                  <a:schemeClr val="tx2"/>
                </a:solidFill>
              </a:rPr>
              <a:t>Hemoglobin A1c in 3 months.</a:t>
            </a:r>
          </a:p>
          <a:p>
            <a:pPr marL="76198" indent="-76198">
              <a:buFontTx/>
              <a:buChar char="-"/>
            </a:pPr>
            <a:r>
              <a:rPr lang="en-US" sz="600">
                <a:solidFill>
                  <a:schemeClr val="tx2"/>
                </a:solidFill>
              </a:rPr>
              <a:t>Add Norvasc 5 mg once a day.</a:t>
            </a:r>
          </a:p>
          <a:p>
            <a:pPr marL="76198" indent="-76198">
              <a:buFontTx/>
              <a:buChar char="-"/>
            </a:pPr>
            <a:r>
              <a:rPr lang="en-US" sz="600">
                <a:solidFill>
                  <a:schemeClr val="tx2"/>
                </a:solidFill>
              </a:rPr>
              <a:t>Continue lisinopril.</a:t>
            </a:r>
          </a:p>
          <a:p>
            <a:pPr marL="76198" indent="-76198">
              <a:buFontTx/>
              <a:buChar char="-"/>
            </a:pPr>
            <a:r>
              <a:rPr lang="en-US" sz="600">
                <a:solidFill>
                  <a:schemeClr val="tx2"/>
                </a:solidFill>
              </a:rPr>
              <a:t>Echocardiogram to assess heart murmur. </a:t>
            </a:r>
          </a:p>
          <a:p>
            <a:pPr marL="76198" indent="-76198">
              <a:buFontTx/>
              <a:buChar char="-"/>
            </a:pPr>
            <a:r>
              <a:rPr lang="en-US" sz="600">
                <a:solidFill>
                  <a:schemeClr val="tx2"/>
                </a:solidFill>
              </a:rPr>
              <a:t>Lipid panel.</a:t>
            </a:r>
            <a:endParaRPr lang="en-US" sz="600">
              <a:solidFill>
                <a:srgbClr val="FF0000"/>
              </a:solidFill>
            </a:endParaRPr>
          </a:p>
          <a:p>
            <a:endParaRPr lang="en-US" sz="600">
              <a:solidFill>
                <a:schemeClr val="tx2"/>
              </a:solidFill>
            </a:endParaRPr>
          </a:p>
          <a:p>
            <a:r>
              <a:rPr lang="en-US" sz="600">
                <a:solidFill>
                  <a:schemeClr val="tx2"/>
                </a:solidFill>
              </a:rPr>
              <a:t>PROBLEMS:</a:t>
            </a:r>
          </a:p>
          <a:p>
            <a:pPr marL="76198" indent="-76198">
              <a:buFontTx/>
              <a:buChar char="-"/>
            </a:pPr>
            <a:r>
              <a:rPr lang="en-US" sz="600">
                <a:solidFill>
                  <a:schemeClr val="tx2"/>
                </a:solidFill>
              </a:rPr>
              <a:t>Elevated blood pressure.</a:t>
            </a:r>
          </a:p>
          <a:p>
            <a:endParaRPr lang="en-US" sz="600">
              <a:solidFill>
                <a:srgbClr val="FF0000"/>
              </a:solidFill>
            </a:endParaRPr>
          </a:p>
          <a:p>
            <a:r>
              <a:rPr lang="en-US" sz="600">
                <a:solidFill>
                  <a:schemeClr val="tx2"/>
                </a:solidFill>
              </a:rPr>
              <a:t>PAST MEDICAL HISTORY:</a:t>
            </a:r>
          </a:p>
          <a:p>
            <a:pPr marL="76198" indent="-76198">
              <a:buFontTx/>
              <a:buChar char="-"/>
            </a:pPr>
            <a:r>
              <a:rPr lang="en-US" sz="600">
                <a:solidFill>
                  <a:schemeClr val="tx2"/>
                </a:solidFill>
              </a:rPr>
              <a:t>Depression</a:t>
            </a:r>
          </a:p>
          <a:p>
            <a:pPr marL="76198" indent="-76198">
              <a:buFontTx/>
              <a:buChar char="-"/>
            </a:pPr>
            <a:r>
              <a:rPr lang="en-US" sz="600">
                <a:solidFill>
                  <a:schemeClr val="tx2"/>
                </a:solidFill>
              </a:rPr>
              <a:t>Diabetes Type 2</a:t>
            </a:r>
          </a:p>
          <a:p>
            <a:pPr marL="76198" indent="-76198">
              <a:buFontTx/>
              <a:buChar char="-"/>
            </a:pPr>
            <a:r>
              <a:rPr lang="en-US" sz="600">
                <a:solidFill>
                  <a:schemeClr val="tx2"/>
                </a:solidFill>
              </a:rPr>
              <a:t>Hypertension</a:t>
            </a:r>
          </a:p>
        </p:txBody>
      </p:sp>
      <p:sp>
        <p:nvSpPr>
          <p:cNvPr id="40" name="Rectangle 39">
            <a:extLst>
              <a:ext uri="{FF2B5EF4-FFF2-40B4-BE49-F238E27FC236}">
                <a16:creationId xmlns:a16="http://schemas.microsoft.com/office/drawing/2014/main" id="{209F9AE2-01D5-4C46-BEB7-5E9D275B0843}"/>
              </a:ext>
            </a:extLst>
          </p:cNvPr>
          <p:cNvSpPr/>
          <p:nvPr/>
        </p:nvSpPr>
        <p:spPr>
          <a:xfrm>
            <a:off x="6348532" y="1650118"/>
            <a:ext cx="5601368" cy="392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b="1">
                <a:solidFill>
                  <a:schemeClr val="tx2"/>
                </a:solidFill>
              </a:rPr>
              <a:t>Dave Pashayan</a:t>
            </a:r>
          </a:p>
          <a:p>
            <a:r>
              <a:rPr lang="en-US" sz="533">
                <a:solidFill>
                  <a:schemeClr val="tx2"/>
                </a:solidFill>
              </a:rPr>
              <a:t>03/30/1965 (55)</a:t>
            </a:r>
          </a:p>
          <a:p>
            <a:r>
              <a:rPr lang="en-US" sz="533">
                <a:solidFill>
                  <a:schemeClr val="tx2"/>
                </a:solidFill>
              </a:rPr>
              <a:t>PCP: Dr. Andrea Barrett</a:t>
            </a:r>
          </a:p>
        </p:txBody>
      </p:sp>
      <p:pic>
        <p:nvPicPr>
          <p:cNvPr id="41" name="Picture 40" descr="A person with a beard&#10;&#10;Description automatically generated with medium confidence">
            <a:extLst>
              <a:ext uri="{FF2B5EF4-FFF2-40B4-BE49-F238E27FC236}">
                <a16:creationId xmlns:a16="http://schemas.microsoft.com/office/drawing/2014/main" id="{E80C9AEE-DEC1-4D0C-9C6E-EFB2A814921D}"/>
              </a:ext>
            </a:extLst>
          </p:cNvPr>
          <p:cNvPicPr>
            <a:picLocks noChangeAspect="1"/>
          </p:cNvPicPr>
          <p:nvPr/>
        </p:nvPicPr>
        <p:blipFill>
          <a:blip r:embed="rId2"/>
          <a:stretch>
            <a:fillRect/>
          </a:stretch>
        </p:blipFill>
        <p:spPr>
          <a:xfrm>
            <a:off x="5925239" y="1632036"/>
            <a:ext cx="377141" cy="377141"/>
          </a:xfrm>
          <a:prstGeom prst="rect">
            <a:avLst/>
          </a:prstGeom>
        </p:spPr>
      </p:pic>
    </p:spTree>
    <p:extLst>
      <p:ext uri="{BB962C8B-B14F-4D97-AF65-F5344CB8AC3E}">
        <p14:creationId xmlns:p14="http://schemas.microsoft.com/office/powerpoint/2010/main" val="336893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D8FA79-0C53-4FCA-887F-F9A6A4196DDD}"/>
              </a:ext>
            </a:extLst>
          </p:cNvPr>
          <p:cNvSpPr>
            <a:spLocks noGrp="1"/>
          </p:cNvSpPr>
          <p:nvPr>
            <p:ph type="sldNum" sz="quarter" idx="4"/>
          </p:nvPr>
        </p:nvSpPr>
        <p:spPr/>
        <p:txBody>
          <a:bodyPr/>
          <a:lstStyle/>
          <a:p>
            <a:fld id="{45132403-2DDF-4A4C-B795-ED8EBA94B7E5}" type="slidenum">
              <a:rPr lang="en-US" smtClean="0"/>
              <a:t>13</a:t>
            </a:fld>
            <a:endParaRPr lang="en-US"/>
          </a:p>
        </p:txBody>
      </p:sp>
      <p:sp>
        <p:nvSpPr>
          <p:cNvPr id="8" name="Title 7">
            <a:extLst>
              <a:ext uri="{FF2B5EF4-FFF2-40B4-BE49-F238E27FC236}">
                <a16:creationId xmlns:a16="http://schemas.microsoft.com/office/drawing/2014/main" id="{486459B2-7076-4F3B-8F9F-3C46A58553B5}"/>
              </a:ext>
            </a:extLst>
          </p:cNvPr>
          <p:cNvSpPr>
            <a:spLocks noGrp="1"/>
          </p:cNvSpPr>
          <p:nvPr>
            <p:ph type="title" idx="4294967295"/>
          </p:nvPr>
        </p:nvSpPr>
        <p:spPr>
          <a:xfrm>
            <a:off x="0" y="4114800"/>
            <a:ext cx="11277600" cy="665163"/>
          </a:xfrm>
        </p:spPr>
        <p:txBody>
          <a:bodyPr/>
          <a:lstStyle/>
          <a:p>
            <a:r>
              <a:rPr lang="en-US">
                <a:ea typeface="Open Sans Light"/>
                <a:cs typeface="Open Sans Light"/>
              </a:rPr>
              <a:t>Use Case</a:t>
            </a:r>
            <a:endParaRPr lang="en-US" dirty="0">
              <a:ea typeface="Open Sans Light"/>
              <a:cs typeface="Open Sans Light"/>
            </a:endParaRPr>
          </a:p>
        </p:txBody>
      </p:sp>
      <p:sp>
        <p:nvSpPr>
          <p:cNvPr id="6" name="Title 1">
            <a:extLst>
              <a:ext uri="{FF2B5EF4-FFF2-40B4-BE49-F238E27FC236}">
                <a16:creationId xmlns:a16="http://schemas.microsoft.com/office/drawing/2014/main" id="{3FB03B7D-4C03-4EF0-8BC5-7C5B335BD351}"/>
              </a:ext>
            </a:extLst>
          </p:cNvPr>
          <p:cNvSpPr txBox="1">
            <a:spLocks/>
          </p:cNvSpPr>
          <p:nvPr/>
        </p:nvSpPr>
        <p:spPr>
          <a:xfrm>
            <a:off x="495300" y="4188849"/>
            <a:ext cx="11277600" cy="517064"/>
          </a:xfrm>
          <a:prstGeom prst="rect">
            <a:avLst/>
          </a:prstGeom>
        </p:spPr>
        <p:txBody>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solidFill>
                  <a:schemeClr val="bg1"/>
                </a:solidFill>
              </a:rPr>
              <a:t>Use case</a:t>
            </a:r>
          </a:p>
        </p:txBody>
      </p:sp>
    </p:spTree>
    <p:extLst>
      <p:ext uri="{BB962C8B-B14F-4D97-AF65-F5344CB8AC3E}">
        <p14:creationId xmlns:p14="http://schemas.microsoft.com/office/powerpoint/2010/main" val="84487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E630DF-C826-45D7-B9FD-5371C42DB492}"/>
              </a:ext>
            </a:extLst>
          </p:cNvPr>
          <p:cNvSpPr>
            <a:spLocks noGrp="1"/>
          </p:cNvSpPr>
          <p:nvPr>
            <p:ph type="sldNum" sz="quarter" idx="4"/>
          </p:nvPr>
        </p:nvSpPr>
        <p:spPr/>
        <p:txBody>
          <a:bodyPr/>
          <a:lstStyle/>
          <a:p>
            <a:fld id="{D8D877B3-D348-4611-9BDB-C5374591D951}" type="slidenum">
              <a:rPr lang="en-US" smtClean="0"/>
              <a:pPr/>
              <a:t>14</a:t>
            </a:fld>
            <a:endParaRPr lang="en-US" dirty="0"/>
          </a:p>
        </p:txBody>
      </p:sp>
      <p:sp>
        <p:nvSpPr>
          <p:cNvPr id="3" name="Title 1">
            <a:extLst>
              <a:ext uri="{FF2B5EF4-FFF2-40B4-BE49-F238E27FC236}">
                <a16:creationId xmlns:a16="http://schemas.microsoft.com/office/drawing/2014/main" id="{1BF5592A-F672-40A7-8A00-37FCDAE8D91A}"/>
              </a:ext>
            </a:extLst>
          </p:cNvPr>
          <p:cNvSpPr txBox="1">
            <a:spLocks/>
          </p:cNvSpPr>
          <p:nvPr/>
        </p:nvSpPr>
        <p:spPr>
          <a:xfrm>
            <a:off x="495300" y="4188849"/>
            <a:ext cx="11277600" cy="517064"/>
          </a:xfrm>
          <a:prstGeom prst="rect">
            <a:avLst/>
          </a:prstGeom>
        </p:spPr>
        <p:txBody>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solidFill>
                  <a:schemeClr val="bg1"/>
                </a:solidFill>
              </a:rPr>
              <a:t>The full path to automation</a:t>
            </a:r>
          </a:p>
          <a:p>
            <a:r>
              <a:rPr lang="en-US" dirty="0">
                <a:solidFill>
                  <a:schemeClr val="bg1"/>
                </a:solidFill>
              </a:rPr>
              <a:t>Express Mode</a:t>
            </a:r>
          </a:p>
        </p:txBody>
      </p:sp>
    </p:spTree>
    <p:extLst>
      <p:ext uri="{BB962C8B-B14F-4D97-AF65-F5344CB8AC3E}">
        <p14:creationId xmlns:p14="http://schemas.microsoft.com/office/powerpoint/2010/main" val="733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E0B184-88D0-44BC-9FA1-ACC50F509459}"/>
              </a:ext>
            </a:extLst>
          </p:cNvPr>
          <p:cNvSpPr>
            <a:spLocks noGrp="1"/>
          </p:cNvSpPr>
          <p:nvPr>
            <p:ph type="sldNum" sz="quarter" idx="12"/>
          </p:nvPr>
        </p:nvSpPr>
        <p:spPr/>
        <p:txBody>
          <a:bodyPr/>
          <a:lstStyle/>
          <a:p>
            <a:fld id="{45132403-2DDF-4A4C-B795-ED8EBA94B7E5}" type="slidenum">
              <a:rPr lang="en-US" smtClean="0"/>
              <a:t>15</a:t>
            </a:fld>
            <a:endParaRPr lang="en-US"/>
          </a:p>
        </p:txBody>
      </p:sp>
      <p:pic>
        <p:nvPicPr>
          <p:cNvPr id="6" name="Picture 5">
            <a:extLst>
              <a:ext uri="{FF2B5EF4-FFF2-40B4-BE49-F238E27FC236}">
                <a16:creationId xmlns:a16="http://schemas.microsoft.com/office/drawing/2014/main" id="{BD2C1EBE-AA0C-422B-9F91-96C3D59DFB7A}"/>
              </a:ext>
            </a:extLst>
          </p:cNvPr>
          <p:cNvPicPr>
            <a:picLocks noChangeAspect="1"/>
          </p:cNvPicPr>
          <p:nvPr/>
        </p:nvPicPr>
        <p:blipFill rotWithShape="1">
          <a:blip r:embed="rId2"/>
          <a:srcRect l="26484" t="30325" r="12578" b="16749"/>
          <a:stretch/>
        </p:blipFill>
        <p:spPr>
          <a:xfrm>
            <a:off x="1466848" y="1399119"/>
            <a:ext cx="9087599" cy="4439705"/>
          </a:xfrm>
          <a:prstGeom prst="rect">
            <a:avLst/>
          </a:prstGeom>
        </p:spPr>
      </p:pic>
      <p:sp>
        <p:nvSpPr>
          <p:cNvPr id="7" name="Title 1">
            <a:extLst>
              <a:ext uri="{FF2B5EF4-FFF2-40B4-BE49-F238E27FC236}">
                <a16:creationId xmlns:a16="http://schemas.microsoft.com/office/drawing/2014/main" id="{7456F8CC-4929-48AE-8444-D0557A447037}"/>
              </a:ext>
            </a:extLst>
          </p:cNvPr>
          <p:cNvSpPr>
            <a:spLocks noGrp="1"/>
          </p:cNvSpPr>
          <p:nvPr>
            <p:ph type="title"/>
          </p:nvPr>
        </p:nvSpPr>
        <p:spPr>
          <a:xfrm>
            <a:off x="809625" y="753706"/>
            <a:ext cx="11277600" cy="517064"/>
          </a:xfrm>
        </p:spPr>
        <p:txBody>
          <a:bodyPr/>
          <a:lstStyle/>
          <a:p>
            <a:r>
              <a:rPr lang="en-US" dirty="0"/>
              <a:t>Automated note delivery process</a:t>
            </a:r>
          </a:p>
        </p:txBody>
      </p:sp>
    </p:spTree>
    <p:extLst>
      <p:ext uri="{BB962C8B-B14F-4D97-AF65-F5344CB8AC3E}">
        <p14:creationId xmlns:p14="http://schemas.microsoft.com/office/powerpoint/2010/main" val="243613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C9C7-920F-44C5-AE2D-79380B23EEA1}"/>
              </a:ext>
            </a:extLst>
          </p:cNvPr>
          <p:cNvSpPr>
            <a:spLocks noGrp="1"/>
          </p:cNvSpPr>
          <p:nvPr>
            <p:ph type="title"/>
          </p:nvPr>
        </p:nvSpPr>
        <p:spPr>
          <a:xfrm>
            <a:off x="828675" y="733976"/>
            <a:ext cx="11277600" cy="517064"/>
          </a:xfrm>
        </p:spPr>
        <p:txBody>
          <a:bodyPr/>
          <a:lstStyle/>
          <a:p>
            <a:r>
              <a:rPr lang="en-US" dirty="0"/>
              <a:t>Two note delivery options </a:t>
            </a:r>
          </a:p>
        </p:txBody>
      </p:sp>
      <p:sp>
        <p:nvSpPr>
          <p:cNvPr id="3" name="Content Placeholder 2">
            <a:extLst>
              <a:ext uri="{FF2B5EF4-FFF2-40B4-BE49-F238E27FC236}">
                <a16:creationId xmlns:a16="http://schemas.microsoft.com/office/drawing/2014/main" id="{9F3596E1-2472-4ECE-A321-F81A69048259}"/>
              </a:ext>
            </a:extLst>
          </p:cNvPr>
          <p:cNvSpPr>
            <a:spLocks noGrp="1"/>
          </p:cNvSpPr>
          <p:nvPr>
            <p:ph idx="1"/>
          </p:nvPr>
        </p:nvSpPr>
        <p:spPr>
          <a:xfrm>
            <a:off x="828675" y="1918207"/>
            <a:ext cx="6381749" cy="4205817"/>
          </a:xfrm>
        </p:spPr>
        <p:txBody>
          <a:bodyPr>
            <a:normAutofit fontScale="47500" lnSpcReduction="20000"/>
          </a:bodyPr>
          <a:lstStyle/>
          <a:p>
            <a:pPr defTabSz="609585">
              <a:spcAft>
                <a:spcPts val="800"/>
              </a:spcAft>
            </a:pPr>
            <a:r>
              <a:rPr lang="en-US" dirty="0">
                <a:solidFill>
                  <a:schemeClr val="accent2"/>
                </a:solidFill>
                <a:ea typeface="+mn-ea"/>
                <a:cs typeface="Calibri" panose="020F0502020204030204" pitchFamily="34" charset="0"/>
              </a:rPr>
              <a:t>Quality reviewed notes</a:t>
            </a:r>
          </a:p>
          <a:p>
            <a:pPr marL="380990" indent="-380990" defTabSz="609585">
              <a:spcAft>
                <a:spcPts val="800"/>
              </a:spcAft>
              <a:buFont typeface="Arial" panose="020B0604020202020204" pitchFamily="34" charset="0"/>
              <a:buChar char="•"/>
            </a:pPr>
            <a:r>
              <a:rPr lang="en-US" dirty="0">
                <a:solidFill>
                  <a:schemeClr val="tx1"/>
                </a:solidFill>
                <a:ea typeface="+mn-ea"/>
                <a:cs typeface="+mn-cs"/>
              </a:rPr>
              <a:t>Quality reviewed within the committed TAT</a:t>
            </a:r>
          </a:p>
          <a:p>
            <a:pPr marL="380990" indent="-380990" defTabSz="609585">
              <a:spcAft>
                <a:spcPts val="800"/>
              </a:spcAft>
              <a:buFont typeface="Arial" panose="020B0604020202020204" pitchFamily="34" charset="0"/>
              <a:buChar char="•"/>
            </a:pPr>
            <a:r>
              <a:rPr lang="en-US" dirty="0">
                <a:solidFill>
                  <a:schemeClr val="tx1"/>
                </a:solidFill>
                <a:ea typeface="+mn-ea"/>
                <a:cs typeface="+mn-cs"/>
              </a:rPr>
              <a:t>Available today for all providers</a:t>
            </a:r>
          </a:p>
          <a:p>
            <a:pPr defTabSz="609585">
              <a:spcAft>
                <a:spcPts val="800"/>
              </a:spcAft>
            </a:pPr>
            <a:r>
              <a:rPr lang="en-US" dirty="0">
                <a:solidFill>
                  <a:schemeClr val="accent2"/>
                </a:solidFill>
                <a:ea typeface="+mn-ea"/>
                <a:cs typeface="Calibri" panose="020F0502020204030204" pitchFamily="34" charset="0"/>
              </a:rPr>
              <a:t>Express note delivery in seconds without a quality review </a:t>
            </a:r>
            <a:r>
              <a:rPr lang="en-US" dirty="0">
                <a:solidFill>
                  <a:schemeClr val="tx1"/>
                </a:solidFill>
                <a:ea typeface="+mn-ea"/>
                <a:cs typeface="+mn-cs"/>
              </a:rPr>
              <a:t> </a:t>
            </a:r>
          </a:p>
          <a:p>
            <a:pPr marL="380990" indent="-380990" defTabSz="609585">
              <a:spcAft>
                <a:spcPts val="800"/>
              </a:spcAft>
              <a:buFont typeface="Arial" panose="020B0604020202020204" pitchFamily="34" charset="0"/>
              <a:buChar char="•"/>
            </a:pPr>
            <a:r>
              <a:rPr lang="en-US" dirty="0">
                <a:solidFill>
                  <a:schemeClr val="tx1"/>
                </a:solidFill>
                <a:ea typeface="+mn-ea"/>
                <a:cs typeface="+mn-cs"/>
              </a:rPr>
              <a:t>Providers can quickly review the AI draft note in the Mobile app and then finalize it the EHR</a:t>
            </a:r>
          </a:p>
          <a:p>
            <a:pPr marL="380990" indent="-380990" defTabSz="609585">
              <a:spcAft>
                <a:spcPts val="800"/>
              </a:spcAft>
              <a:buFont typeface="Arial" panose="020B0604020202020204" pitchFamily="34" charset="0"/>
              <a:buChar char="•"/>
            </a:pPr>
            <a:r>
              <a:rPr lang="en-US" dirty="0">
                <a:solidFill>
                  <a:schemeClr val="accent6"/>
                </a:solidFill>
                <a:ea typeface="+mn-ea"/>
                <a:cs typeface="+mn-cs"/>
              </a:rPr>
              <a:t>Now available for Epic and athenahealth customers (alpha testing)</a:t>
            </a:r>
          </a:p>
          <a:p>
            <a:pPr marL="380990" indent="-380990" defTabSz="609585">
              <a:spcAft>
                <a:spcPts val="800"/>
              </a:spcAft>
              <a:buFont typeface="Arial" panose="020B0604020202020204" pitchFamily="34" charset="0"/>
              <a:buChar char="•"/>
            </a:pPr>
            <a:r>
              <a:rPr lang="en-US" dirty="0">
                <a:solidFill>
                  <a:schemeClr val="tx1"/>
                </a:solidFill>
                <a:ea typeface="+mn-ea"/>
                <a:cs typeface="+mn-cs"/>
              </a:rPr>
              <a:t>General availability in mid 2022 for Epic and athenahealth customers for providers with high enough AI accuracy</a:t>
            </a:r>
          </a:p>
          <a:p>
            <a:endParaRPr lang="en-US" sz="2133" dirty="0"/>
          </a:p>
          <a:p>
            <a:endParaRPr lang="en-US" sz="2133" dirty="0"/>
          </a:p>
        </p:txBody>
      </p:sp>
      <p:sp>
        <p:nvSpPr>
          <p:cNvPr id="5" name="Text Placeholder 4">
            <a:extLst>
              <a:ext uri="{FF2B5EF4-FFF2-40B4-BE49-F238E27FC236}">
                <a16:creationId xmlns:a16="http://schemas.microsoft.com/office/drawing/2014/main" id="{95F0861C-DFD7-4048-8783-DE19FAFB1FF6}"/>
              </a:ext>
            </a:extLst>
          </p:cNvPr>
          <p:cNvSpPr>
            <a:spLocks noGrp="1"/>
          </p:cNvSpPr>
          <p:nvPr>
            <p:ph type="body" sz="quarter" idx="13"/>
          </p:nvPr>
        </p:nvSpPr>
        <p:spPr>
          <a:xfrm>
            <a:off x="828675" y="1058785"/>
            <a:ext cx="6753225" cy="386498"/>
          </a:xfrm>
        </p:spPr>
        <p:txBody>
          <a:bodyPr/>
          <a:lstStyle/>
          <a:p>
            <a:r>
              <a:rPr lang="en-US" dirty="0">
                <a:solidFill>
                  <a:schemeClr val="accent1"/>
                </a:solidFill>
              </a:rPr>
              <a:t>Flexible note delivery options for each encounter </a:t>
            </a:r>
          </a:p>
        </p:txBody>
      </p:sp>
      <p:pic>
        <p:nvPicPr>
          <p:cNvPr id="7" name="Picture 6" descr="Graphical user interface, text&#10;&#10;Description automatically generated">
            <a:extLst>
              <a:ext uri="{FF2B5EF4-FFF2-40B4-BE49-F238E27FC236}">
                <a16:creationId xmlns:a16="http://schemas.microsoft.com/office/drawing/2014/main" id="{27B496DD-01DC-EC49-95FB-56980D780E45}"/>
              </a:ext>
            </a:extLst>
          </p:cNvPr>
          <p:cNvPicPr>
            <a:picLocks noChangeAspect="1"/>
          </p:cNvPicPr>
          <p:nvPr/>
        </p:nvPicPr>
        <p:blipFill>
          <a:blip r:embed="rId3"/>
          <a:stretch>
            <a:fillRect/>
          </a:stretch>
        </p:blipFill>
        <p:spPr>
          <a:xfrm>
            <a:off x="7835702" y="992508"/>
            <a:ext cx="2566956" cy="5495832"/>
          </a:xfrm>
          <a:prstGeom prst="rect">
            <a:avLst/>
          </a:prstGeom>
        </p:spPr>
      </p:pic>
      <p:grpSp>
        <p:nvGrpSpPr>
          <p:cNvPr id="4" name="Group 3">
            <a:extLst>
              <a:ext uri="{FF2B5EF4-FFF2-40B4-BE49-F238E27FC236}">
                <a16:creationId xmlns:a16="http://schemas.microsoft.com/office/drawing/2014/main" id="{D52C414B-8E7D-441F-8B33-31BCF824A28E}"/>
              </a:ext>
            </a:extLst>
          </p:cNvPr>
          <p:cNvGrpSpPr/>
          <p:nvPr/>
        </p:nvGrpSpPr>
        <p:grpSpPr>
          <a:xfrm>
            <a:off x="8974961" y="1234310"/>
            <a:ext cx="529312" cy="235898"/>
            <a:chOff x="7929499" y="866093"/>
            <a:chExt cx="396984" cy="176923"/>
          </a:xfrm>
        </p:grpSpPr>
        <p:sp>
          <p:nvSpPr>
            <p:cNvPr id="9" name="Rectangle 8">
              <a:extLst>
                <a:ext uri="{FF2B5EF4-FFF2-40B4-BE49-F238E27FC236}">
                  <a16:creationId xmlns:a16="http://schemas.microsoft.com/office/drawing/2014/main" id="{7F60CC3A-7C09-4798-AEBB-4C0CCDEAC6CD}"/>
                </a:ext>
              </a:extLst>
            </p:cNvPr>
            <p:cNvSpPr/>
            <p:nvPr/>
          </p:nvSpPr>
          <p:spPr>
            <a:xfrm>
              <a:off x="7997996" y="913893"/>
              <a:ext cx="303550" cy="110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TextBox 7">
              <a:extLst>
                <a:ext uri="{FF2B5EF4-FFF2-40B4-BE49-F238E27FC236}">
                  <a16:creationId xmlns:a16="http://schemas.microsoft.com/office/drawing/2014/main" id="{0F39EE73-5B04-41C2-8971-3B341D97FD65}"/>
                </a:ext>
              </a:extLst>
            </p:cNvPr>
            <p:cNvSpPr txBox="1"/>
            <p:nvPr/>
          </p:nvSpPr>
          <p:spPr>
            <a:xfrm>
              <a:off x="7929499" y="866093"/>
              <a:ext cx="396984" cy="176923"/>
            </a:xfrm>
            <a:prstGeom prst="rect">
              <a:avLst/>
            </a:prstGeom>
            <a:noFill/>
          </p:spPr>
          <p:txBody>
            <a:bodyPr wrap="none" rtlCol="0">
              <a:spAutoFit/>
            </a:bodyPr>
            <a:lstStyle/>
            <a:p>
              <a:pPr defTabSz="609585"/>
              <a:r>
                <a:rPr lang="en-US" sz="933" b="1">
                  <a:solidFill>
                    <a:srgbClr val="FFFFFF"/>
                  </a:solidFill>
                  <a:latin typeface="Calibri"/>
                </a:rPr>
                <a:t>Nelson</a:t>
              </a:r>
            </a:p>
          </p:txBody>
        </p:sp>
      </p:grpSp>
    </p:spTree>
    <p:extLst>
      <p:ext uri="{BB962C8B-B14F-4D97-AF65-F5344CB8AC3E}">
        <p14:creationId xmlns:p14="http://schemas.microsoft.com/office/powerpoint/2010/main" val="32827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0A2F-FD49-4460-8E22-855C921F8371}"/>
              </a:ext>
            </a:extLst>
          </p:cNvPr>
          <p:cNvSpPr>
            <a:spLocks noGrp="1"/>
          </p:cNvSpPr>
          <p:nvPr>
            <p:ph type="title"/>
          </p:nvPr>
        </p:nvSpPr>
        <p:spPr>
          <a:xfrm>
            <a:off x="719762" y="743070"/>
            <a:ext cx="11277600" cy="517064"/>
          </a:xfrm>
        </p:spPr>
        <p:txBody>
          <a:bodyPr/>
          <a:lstStyle/>
          <a:p>
            <a:r>
              <a:rPr lang="en-US" dirty="0"/>
              <a:t>Note auto populates into appropriate EHR fields</a:t>
            </a:r>
          </a:p>
        </p:txBody>
      </p:sp>
      <p:sp>
        <p:nvSpPr>
          <p:cNvPr id="5" name="Slide Number Placeholder 4">
            <a:extLst>
              <a:ext uri="{FF2B5EF4-FFF2-40B4-BE49-F238E27FC236}">
                <a16:creationId xmlns:a16="http://schemas.microsoft.com/office/drawing/2014/main" id="{BA51A80C-54F3-4317-A361-3D6977FC2E8D}"/>
              </a:ext>
            </a:extLst>
          </p:cNvPr>
          <p:cNvSpPr>
            <a:spLocks noGrp="1"/>
          </p:cNvSpPr>
          <p:nvPr>
            <p:ph type="sldNum" sz="quarter" idx="12"/>
          </p:nvPr>
        </p:nvSpPr>
        <p:spPr>
          <a:xfrm>
            <a:off x="11011928" y="6734351"/>
            <a:ext cx="722872" cy="164212"/>
          </a:xfrm>
        </p:spPr>
        <p:txBody>
          <a:bodyPr/>
          <a:lstStyle/>
          <a:p>
            <a:pPr defTabSz="609585"/>
            <a:fld id="{45132403-2DDF-4A4C-B795-ED8EBA94B7E5}" type="slidenum">
              <a:rPr lang="en-US">
                <a:solidFill>
                  <a:srgbClr val="FFFFFF"/>
                </a:solidFill>
                <a:latin typeface="Calibri"/>
              </a:rPr>
              <a:pPr defTabSz="609585"/>
              <a:t>17</a:t>
            </a:fld>
            <a:endParaRPr lang="en-US">
              <a:solidFill>
                <a:srgbClr val="FFFFFF"/>
              </a:solidFill>
              <a:latin typeface="Calibri"/>
            </a:endParaRPr>
          </a:p>
        </p:txBody>
      </p:sp>
      <p:sp>
        <p:nvSpPr>
          <p:cNvPr id="4" name="Text Placeholder 14">
            <a:extLst>
              <a:ext uri="{FF2B5EF4-FFF2-40B4-BE49-F238E27FC236}">
                <a16:creationId xmlns:a16="http://schemas.microsoft.com/office/drawing/2014/main" id="{634D4A6C-9F3C-44C6-8E38-238162E5F75E}"/>
              </a:ext>
            </a:extLst>
          </p:cNvPr>
          <p:cNvSpPr>
            <a:spLocks noGrp="1"/>
          </p:cNvSpPr>
          <p:nvPr>
            <p:ph type="body" sz="quarter" idx="13"/>
          </p:nvPr>
        </p:nvSpPr>
        <p:spPr>
          <a:xfrm>
            <a:off x="699406" y="1097556"/>
            <a:ext cx="11277600" cy="310153"/>
          </a:xfrm>
        </p:spPr>
        <p:txBody>
          <a:bodyPr vert="horz" wrap="square" lIns="0" tIns="0" rIns="0" bIns="0" rtlCol="0" anchor="t">
            <a:noAutofit/>
          </a:bodyPr>
          <a:lstStyle/>
          <a:p>
            <a:r>
              <a:rPr lang="en-US" dirty="0">
                <a:solidFill>
                  <a:schemeClr val="accent1"/>
                </a:solidFill>
                <a:ea typeface="+mn-lt"/>
                <a:cs typeface="+mn-lt"/>
              </a:rPr>
              <a:t>Currently in alpha for athenahealth and Epic, additional EHR’s to follow</a:t>
            </a:r>
          </a:p>
        </p:txBody>
      </p:sp>
      <p:sp>
        <p:nvSpPr>
          <p:cNvPr id="3" name="Rectangle: Rounded Corners 2">
            <a:extLst>
              <a:ext uri="{FF2B5EF4-FFF2-40B4-BE49-F238E27FC236}">
                <a16:creationId xmlns:a16="http://schemas.microsoft.com/office/drawing/2014/main" id="{65A11CF0-C532-4771-B41A-95BE884BF010}"/>
              </a:ext>
            </a:extLst>
          </p:cNvPr>
          <p:cNvSpPr/>
          <p:nvPr/>
        </p:nvSpPr>
        <p:spPr>
          <a:xfrm>
            <a:off x="2190960" y="2265400"/>
            <a:ext cx="3668085" cy="939104"/>
          </a:xfrm>
          <a:prstGeom prst="roundRect">
            <a:avLst>
              <a:gd name="adj" fmla="val 132"/>
            </a:avLst>
          </a:prstGeom>
          <a:solidFill>
            <a:schemeClr val="bg1"/>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nchorCtr="0"/>
          <a:lstStyle/>
          <a:p>
            <a:pPr defTabSz="609585"/>
            <a:r>
              <a:rPr lang="en-US" sz="1333">
                <a:solidFill>
                  <a:srgbClr val="626D6F"/>
                </a:solidFill>
                <a:latin typeface="Calibri" panose="020F0502020204030204" pitchFamily="34" charset="0"/>
                <a:cs typeface="Calibri" panose="020F0502020204030204" pitchFamily="34" charset="0"/>
              </a:rPr>
              <a:t>The patient reports that he has gained weight over the past couple months. He has been monitoring his blood pressure from home and it has been higher.</a:t>
            </a:r>
          </a:p>
        </p:txBody>
      </p:sp>
      <p:sp>
        <p:nvSpPr>
          <p:cNvPr id="7" name="Rectangle: Rounded Corners 6">
            <a:extLst>
              <a:ext uri="{FF2B5EF4-FFF2-40B4-BE49-F238E27FC236}">
                <a16:creationId xmlns:a16="http://schemas.microsoft.com/office/drawing/2014/main" id="{DB11B766-8E45-4053-8F1C-641A94136ADB}"/>
              </a:ext>
            </a:extLst>
          </p:cNvPr>
          <p:cNvSpPr/>
          <p:nvPr/>
        </p:nvSpPr>
        <p:spPr>
          <a:xfrm>
            <a:off x="2190960" y="3617664"/>
            <a:ext cx="3668085" cy="630944"/>
          </a:xfrm>
          <a:prstGeom prst="roundRect">
            <a:avLst>
              <a:gd name="adj" fmla="val 132"/>
            </a:avLst>
          </a:prstGeom>
          <a:solidFill>
            <a:schemeClr val="bg1"/>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nchorCtr="0"/>
          <a:lstStyle/>
          <a:p>
            <a:pPr defTabSz="609585"/>
            <a:r>
              <a:rPr lang="en-US" sz="1333">
                <a:solidFill>
                  <a:srgbClr val="626D6F"/>
                </a:solidFill>
                <a:latin typeface="Calibri" panose="020F0502020204030204" pitchFamily="34" charset="0"/>
                <a:cs typeface="Calibri" panose="020F0502020204030204" pitchFamily="34" charset="0"/>
              </a:rPr>
              <a:t>Clinical exam today demonstrates heart has regular rate and rhythm. Lungs are clear. </a:t>
            </a:r>
          </a:p>
        </p:txBody>
      </p:sp>
      <p:sp>
        <p:nvSpPr>
          <p:cNvPr id="9" name="Rectangle: Rounded Corners 8">
            <a:extLst>
              <a:ext uri="{FF2B5EF4-FFF2-40B4-BE49-F238E27FC236}">
                <a16:creationId xmlns:a16="http://schemas.microsoft.com/office/drawing/2014/main" id="{F13E3A29-9B6F-4839-B961-3D4726387083}"/>
              </a:ext>
            </a:extLst>
          </p:cNvPr>
          <p:cNvSpPr/>
          <p:nvPr/>
        </p:nvSpPr>
        <p:spPr>
          <a:xfrm>
            <a:off x="2185785" y="4587564"/>
            <a:ext cx="3663855" cy="1690973"/>
          </a:xfrm>
          <a:prstGeom prst="roundRect">
            <a:avLst>
              <a:gd name="adj" fmla="val 132"/>
            </a:avLst>
          </a:prstGeom>
          <a:solidFill>
            <a:schemeClr val="bg1"/>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nchorCtr="0"/>
          <a:lstStyle/>
          <a:p>
            <a:pPr marL="304792" indent="-304792" defTabSz="609585">
              <a:buFontTx/>
              <a:buAutoNum type="arabicPeriod"/>
            </a:pPr>
            <a:r>
              <a:rPr lang="en-US" sz="1200">
                <a:solidFill>
                  <a:srgbClr val="626D6F"/>
                </a:solidFill>
                <a:latin typeface="Calibri" panose="020F0502020204030204" pitchFamily="34" charset="0"/>
                <a:cs typeface="Calibri" panose="020F0502020204030204" pitchFamily="34" charset="0"/>
              </a:rPr>
              <a:t>Hypertension</a:t>
            </a:r>
          </a:p>
          <a:p>
            <a:pPr defTabSz="609585"/>
            <a:r>
              <a:rPr lang="en-US" sz="1200">
                <a:solidFill>
                  <a:srgbClr val="626D6F"/>
                </a:solidFill>
                <a:latin typeface="Calibri" panose="020F0502020204030204" pitchFamily="34" charset="0"/>
                <a:cs typeface="Calibri" panose="020F0502020204030204" pitchFamily="34" charset="0"/>
              </a:rPr>
              <a:t>I discussed the diagnosis with the patient. We discussed treatment options. We discussed weight loss versus medication. We will start hydrochlorothiazide 25 mg daily. I will order a basic metabolic panel. He will keep monitoring his blood pressures from home and send me a message if he notices any changes. He will follow up in 2 weeks.</a:t>
            </a:r>
          </a:p>
        </p:txBody>
      </p:sp>
      <p:sp>
        <p:nvSpPr>
          <p:cNvPr id="10" name="TextBox 9">
            <a:extLst>
              <a:ext uri="{FF2B5EF4-FFF2-40B4-BE49-F238E27FC236}">
                <a16:creationId xmlns:a16="http://schemas.microsoft.com/office/drawing/2014/main" id="{B5DFD2ED-9407-4433-944E-5113CEC21CE5}"/>
              </a:ext>
            </a:extLst>
          </p:cNvPr>
          <p:cNvSpPr txBox="1"/>
          <p:nvPr/>
        </p:nvSpPr>
        <p:spPr>
          <a:xfrm>
            <a:off x="2181554" y="4418504"/>
            <a:ext cx="869476" cy="164212"/>
          </a:xfrm>
          <a:prstGeom prst="rect">
            <a:avLst/>
          </a:prstGeom>
          <a:noFill/>
        </p:spPr>
        <p:txBody>
          <a:bodyPr wrap="square" lIns="0" tIns="0" rIns="0" bIns="0" rtlCol="0" anchor="ctr" anchorCtr="0">
            <a:spAutoFit/>
          </a:bodyPr>
          <a:lstStyle/>
          <a:p>
            <a:pPr defTabSz="609585"/>
            <a:r>
              <a:rPr lang="en-US" sz="1067" b="1">
                <a:solidFill>
                  <a:srgbClr val="333333"/>
                </a:solidFill>
                <a:latin typeface="Calibri"/>
              </a:rPr>
              <a:t>Plan</a:t>
            </a:r>
          </a:p>
        </p:txBody>
      </p:sp>
      <p:sp>
        <p:nvSpPr>
          <p:cNvPr id="14" name="TextBox 13">
            <a:extLst>
              <a:ext uri="{FF2B5EF4-FFF2-40B4-BE49-F238E27FC236}">
                <a16:creationId xmlns:a16="http://schemas.microsoft.com/office/drawing/2014/main" id="{05C3C131-4C4F-482D-A9CE-0E29496EDF80}"/>
              </a:ext>
            </a:extLst>
          </p:cNvPr>
          <p:cNvSpPr txBox="1"/>
          <p:nvPr/>
        </p:nvSpPr>
        <p:spPr>
          <a:xfrm>
            <a:off x="2190960" y="3451043"/>
            <a:ext cx="956733" cy="164212"/>
          </a:xfrm>
          <a:prstGeom prst="rect">
            <a:avLst/>
          </a:prstGeom>
          <a:noFill/>
        </p:spPr>
        <p:txBody>
          <a:bodyPr wrap="square" lIns="0" tIns="0" rIns="0" bIns="0" rtlCol="0" anchor="ctr" anchorCtr="0">
            <a:spAutoFit/>
          </a:bodyPr>
          <a:lstStyle/>
          <a:p>
            <a:pPr defTabSz="609585"/>
            <a:r>
              <a:rPr lang="en-US" sz="1067" b="1">
                <a:solidFill>
                  <a:srgbClr val="333333"/>
                </a:solidFill>
                <a:latin typeface="Calibri"/>
              </a:rPr>
              <a:t>Exam</a:t>
            </a:r>
          </a:p>
        </p:txBody>
      </p:sp>
      <p:sp>
        <p:nvSpPr>
          <p:cNvPr id="15" name="TextBox 14">
            <a:extLst>
              <a:ext uri="{FF2B5EF4-FFF2-40B4-BE49-F238E27FC236}">
                <a16:creationId xmlns:a16="http://schemas.microsoft.com/office/drawing/2014/main" id="{B4F7653F-B91A-4494-8584-7160C383D978}"/>
              </a:ext>
            </a:extLst>
          </p:cNvPr>
          <p:cNvSpPr txBox="1"/>
          <p:nvPr/>
        </p:nvSpPr>
        <p:spPr>
          <a:xfrm>
            <a:off x="2190959" y="2085832"/>
            <a:ext cx="956733" cy="164212"/>
          </a:xfrm>
          <a:prstGeom prst="rect">
            <a:avLst/>
          </a:prstGeom>
          <a:noFill/>
        </p:spPr>
        <p:txBody>
          <a:bodyPr wrap="square" lIns="0" tIns="0" rIns="0" bIns="0" rtlCol="0" anchor="ctr" anchorCtr="0">
            <a:spAutoFit/>
          </a:bodyPr>
          <a:lstStyle/>
          <a:p>
            <a:pPr defTabSz="609585"/>
            <a:r>
              <a:rPr lang="en-US" sz="1067" b="1">
                <a:solidFill>
                  <a:srgbClr val="333333"/>
                </a:solidFill>
                <a:latin typeface="Calibri"/>
              </a:rPr>
              <a:t>HPI</a:t>
            </a:r>
          </a:p>
        </p:txBody>
      </p:sp>
      <p:sp>
        <p:nvSpPr>
          <p:cNvPr id="35" name="TextBox 34">
            <a:extLst>
              <a:ext uri="{FF2B5EF4-FFF2-40B4-BE49-F238E27FC236}">
                <a16:creationId xmlns:a16="http://schemas.microsoft.com/office/drawing/2014/main" id="{417DE892-E843-4915-A4F0-F7BF68B42C70}"/>
              </a:ext>
            </a:extLst>
          </p:cNvPr>
          <p:cNvSpPr txBox="1"/>
          <p:nvPr/>
        </p:nvSpPr>
        <p:spPr>
          <a:xfrm>
            <a:off x="2916297" y="1703998"/>
            <a:ext cx="2202828" cy="348878"/>
          </a:xfrm>
          <a:prstGeom prst="rect">
            <a:avLst/>
          </a:prstGeom>
          <a:noFill/>
        </p:spPr>
        <p:txBody>
          <a:bodyPr wrap="square" lIns="0" tIns="60960" rIns="0" bIns="60960" rtlCol="0" anchor="t">
            <a:spAutoFit/>
          </a:bodyPr>
          <a:lstStyle/>
          <a:p>
            <a:pPr algn="ctr" defTabSz="609585"/>
            <a:r>
              <a:rPr lang="en-US" sz="1467" dirty="0">
                <a:solidFill>
                  <a:srgbClr val="333333"/>
                </a:solidFill>
                <a:latin typeface="Calibri"/>
              </a:rPr>
              <a:t>ACI output</a:t>
            </a:r>
          </a:p>
        </p:txBody>
      </p:sp>
      <p:sp>
        <p:nvSpPr>
          <p:cNvPr id="21" name="TextBox 20">
            <a:extLst>
              <a:ext uri="{FF2B5EF4-FFF2-40B4-BE49-F238E27FC236}">
                <a16:creationId xmlns:a16="http://schemas.microsoft.com/office/drawing/2014/main" id="{587A936E-200C-45FE-963E-F077E369A0D8}"/>
              </a:ext>
            </a:extLst>
          </p:cNvPr>
          <p:cNvSpPr txBox="1"/>
          <p:nvPr/>
        </p:nvSpPr>
        <p:spPr>
          <a:xfrm>
            <a:off x="6607664" y="1809334"/>
            <a:ext cx="2007315" cy="318100"/>
          </a:xfrm>
          <a:prstGeom prst="rect">
            <a:avLst/>
          </a:prstGeom>
          <a:noFill/>
          <a:ln>
            <a:noFill/>
          </a:ln>
        </p:spPr>
        <p:txBody>
          <a:bodyPr wrap="square" lIns="0" rIns="0" rtlCol="0">
            <a:spAutoFit/>
          </a:bodyPr>
          <a:lstStyle/>
          <a:p>
            <a:pPr algn="ctr" defTabSz="609585"/>
            <a:r>
              <a:rPr lang="en-US" sz="1467">
                <a:solidFill>
                  <a:srgbClr val="333333"/>
                </a:solidFill>
                <a:latin typeface="Calibri"/>
              </a:rPr>
              <a:t>Epic note</a:t>
            </a:r>
          </a:p>
        </p:txBody>
      </p:sp>
      <p:pic>
        <p:nvPicPr>
          <p:cNvPr id="33" name="Picture 32">
            <a:extLst>
              <a:ext uri="{FF2B5EF4-FFF2-40B4-BE49-F238E27FC236}">
                <a16:creationId xmlns:a16="http://schemas.microsoft.com/office/drawing/2014/main" id="{12778614-1701-E444-8FAB-6DEA0159B40D}"/>
              </a:ext>
            </a:extLst>
          </p:cNvPr>
          <p:cNvPicPr>
            <a:picLocks noChangeAspect="1"/>
          </p:cNvPicPr>
          <p:nvPr/>
        </p:nvPicPr>
        <p:blipFill>
          <a:blip r:embed="rId3"/>
          <a:stretch>
            <a:fillRect/>
          </a:stretch>
        </p:blipFill>
        <p:spPr>
          <a:xfrm>
            <a:off x="6475462" y="2125565"/>
            <a:ext cx="2198871" cy="4142059"/>
          </a:xfrm>
          <a:prstGeom prst="rect">
            <a:avLst/>
          </a:prstGeom>
        </p:spPr>
      </p:pic>
      <p:sp>
        <p:nvSpPr>
          <p:cNvPr id="41" name="Striped Right Arrow 15">
            <a:extLst>
              <a:ext uri="{FF2B5EF4-FFF2-40B4-BE49-F238E27FC236}">
                <a16:creationId xmlns:a16="http://schemas.microsoft.com/office/drawing/2014/main" id="{2DE67838-9DE0-44A6-96B9-DF668E7F8568}"/>
              </a:ext>
            </a:extLst>
          </p:cNvPr>
          <p:cNvSpPr/>
          <p:nvPr/>
        </p:nvSpPr>
        <p:spPr>
          <a:xfrm rot="1883410">
            <a:off x="5860389" y="2880236"/>
            <a:ext cx="447935" cy="240605"/>
          </a:xfrm>
          <a:prstGeom prst="striped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2" name="Striped Right Arrow 36">
            <a:extLst>
              <a:ext uri="{FF2B5EF4-FFF2-40B4-BE49-F238E27FC236}">
                <a16:creationId xmlns:a16="http://schemas.microsoft.com/office/drawing/2014/main" id="{0D629FD6-66A0-4024-BC77-F16537402348}"/>
              </a:ext>
            </a:extLst>
          </p:cNvPr>
          <p:cNvSpPr/>
          <p:nvPr/>
        </p:nvSpPr>
        <p:spPr>
          <a:xfrm>
            <a:off x="5868609" y="3870190"/>
            <a:ext cx="447936" cy="240605"/>
          </a:xfrm>
          <a:prstGeom prst="striped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3" name="Striped Right Arrow 37">
            <a:extLst>
              <a:ext uri="{FF2B5EF4-FFF2-40B4-BE49-F238E27FC236}">
                <a16:creationId xmlns:a16="http://schemas.microsoft.com/office/drawing/2014/main" id="{27466DDB-5CA2-41DB-8DB1-4E751B978234}"/>
              </a:ext>
            </a:extLst>
          </p:cNvPr>
          <p:cNvSpPr/>
          <p:nvPr/>
        </p:nvSpPr>
        <p:spPr>
          <a:xfrm rot="20109285">
            <a:off x="5877314" y="4783083"/>
            <a:ext cx="453572" cy="231648"/>
          </a:xfrm>
          <a:prstGeom prst="striped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609585"/>
            <a:endParaRPr lang="en-US" sz="2400">
              <a:solidFill>
                <a:srgbClr val="FFFFFF"/>
              </a:solidFill>
              <a:latin typeface="Calibri"/>
            </a:endParaRPr>
          </a:p>
        </p:txBody>
      </p:sp>
    </p:spTree>
    <p:extLst>
      <p:ext uri="{BB962C8B-B14F-4D97-AF65-F5344CB8AC3E}">
        <p14:creationId xmlns:p14="http://schemas.microsoft.com/office/powerpoint/2010/main" val="51796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943A-D2F0-45DB-BC48-95DD014C955C}"/>
              </a:ext>
            </a:extLst>
          </p:cNvPr>
          <p:cNvSpPr>
            <a:spLocks noGrp="1"/>
          </p:cNvSpPr>
          <p:nvPr>
            <p:ph type="title" idx="4294967295"/>
          </p:nvPr>
        </p:nvSpPr>
        <p:spPr>
          <a:xfrm>
            <a:off x="609600" y="4114800"/>
            <a:ext cx="11277600" cy="665163"/>
          </a:xfrm>
        </p:spPr>
        <p:txBody>
          <a:bodyPr/>
          <a:lstStyle/>
          <a:p>
            <a:r>
              <a:rPr lang="en-US" dirty="0">
                <a:solidFill>
                  <a:schemeClr val="bg1"/>
                </a:solidFill>
              </a:rPr>
              <a:t>Outcomes</a:t>
            </a:r>
          </a:p>
        </p:txBody>
      </p:sp>
    </p:spTree>
    <p:extLst>
      <p:ext uri="{BB962C8B-B14F-4D97-AF65-F5344CB8AC3E}">
        <p14:creationId xmlns:p14="http://schemas.microsoft.com/office/powerpoint/2010/main" val="120187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E8AA0-CF6D-4EBE-A5A9-023E3F5E5854}"/>
              </a:ext>
            </a:extLst>
          </p:cNvPr>
          <p:cNvSpPr>
            <a:spLocks noGrp="1"/>
          </p:cNvSpPr>
          <p:nvPr>
            <p:ph type="title"/>
          </p:nvPr>
        </p:nvSpPr>
        <p:spPr>
          <a:xfrm>
            <a:off x="801244" y="782672"/>
            <a:ext cx="10758238" cy="1028700"/>
          </a:xfrm>
        </p:spPr>
        <p:txBody>
          <a:bodyPr/>
          <a:lstStyle/>
          <a:p>
            <a:r>
              <a:rPr lang="en-US" dirty="0">
                <a:latin typeface="Calibri" panose="020F0502020204030204" pitchFamily="34" charset="0"/>
                <a:cs typeface="Calibri" panose="020F0502020204030204" pitchFamily="34" charset="0"/>
              </a:rPr>
              <a:t>Real-world outcomes across specialties and care settings</a:t>
            </a:r>
          </a:p>
        </p:txBody>
      </p:sp>
      <p:sp>
        <p:nvSpPr>
          <p:cNvPr id="5" name="Rectangle 4">
            <a:extLst>
              <a:ext uri="{FF2B5EF4-FFF2-40B4-BE49-F238E27FC236}">
                <a16:creationId xmlns:a16="http://schemas.microsoft.com/office/drawing/2014/main" id="{FA79BD1E-F57F-4E59-B65E-87CD0B04207E}"/>
              </a:ext>
            </a:extLst>
          </p:cNvPr>
          <p:cNvSpPr/>
          <p:nvPr/>
        </p:nvSpPr>
        <p:spPr>
          <a:xfrm>
            <a:off x="6183411" y="4348628"/>
            <a:ext cx="2712720" cy="1921544"/>
          </a:xfrm>
          <a:prstGeom prst="rect">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6" name="Group 5">
            <a:extLst>
              <a:ext uri="{FF2B5EF4-FFF2-40B4-BE49-F238E27FC236}">
                <a16:creationId xmlns:a16="http://schemas.microsoft.com/office/drawing/2014/main" id="{27003240-3982-4192-8D52-E9EC106FAF5F}"/>
              </a:ext>
            </a:extLst>
          </p:cNvPr>
          <p:cNvGrpSpPr/>
          <p:nvPr/>
        </p:nvGrpSpPr>
        <p:grpSpPr>
          <a:xfrm>
            <a:off x="5717959" y="4416382"/>
            <a:ext cx="3641797" cy="1690054"/>
            <a:chOff x="-3620" y="1486812"/>
            <a:chExt cx="2786639" cy="1966927"/>
          </a:xfrm>
          <a:solidFill>
            <a:schemeClr val="tx2">
              <a:lumMod val="20000"/>
              <a:lumOff val="80000"/>
            </a:schemeClr>
          </a:solidFill>
        </p:grpSpPr>
        <p:sp>
          <p:nvSpPr>
            <p:cNvPr id="7" name="TextBox 6">
              <a:extLst>
                <a:ext uri="{FF2B5EF4-FFF2-40B4-BE49-F238E27FC236}">
                  <a16:creationId xmlns:a16="http://schemas.microsoft.com/office/drawing/2014/main" id="{6FA2DEBA-D6B5-443E-9E8B-6CFE6A7A7E8B}"/>
                </a:ext>
              </a:extLst>
            </p:cNvPr>
            <p:cNvSpPr txBox="1"/>
            <p:nvPr/>
          </p:nvSpPr>
          <p:spPr>
            <a:xfrm>
              <a:off x="127452" y="1847128"/>
              <a:ext cx="2524496" cy="967135"/>
            </a:xfrm>
            <a:prstGeom prst="rect">
              <a:avLst/>
            </a:prstGeom>
            <a:noFill/>
          </p:spPr>
          <p:txBody>
            <a:bodyPr wrap="square" rtlCol="0">
              <a:spAutoFit/>
            </a:bodyPr>
            <a:lstStyle/>
            <a:p>
              <a:pPr algn="ctr" defTabSz="609585"/>
              <a:r>
                <a:rPr lang="en-US" sz="4800" b="1">
                  <a:solidFill>
                    <a:srgbClr val="141380"/>
                  </a:solidFill>
                  <a:latin typeface="Calibri Light" panose="020F0302020204030204" pitchFamily="34" charset="0"/>
                  <a:cs typeface="Calibri Light" panose="020F0302020204030204" pitchFamily="34" charset="0"/>
                </a:rPr>
                <a:t>$100-500k</a:t>
              </a:r>
            </a:p>
          </p:txBody>
        </p:sp>
        <p:sp>
          <p:nvSpPr>
            <p:cNvPr id="8" name="TextBox 7">
              <a:extLst>
                <a:ext uri="{FF2B5EF4-FFF2-40B4-BE49-F238E27FC236}">
                  <a16:creationId xmlns:a16="http://schemas.microsoft.com/office/drawing/2014/main" id="{97CE5B01-2817-46E1-BD40-B0E1CB0CAB07}"/>
                </a:ext>
              </a:extLst>
            </p:cNvPr>
            <p:cNvSpPr txBox="1"/>
            <p:nvPr/>
          </p:nvSpPr>
          <p:spPr>
            <a:xfrm>
              <a:off x="-3620" y="2820773"/>
              <a:ext cx="2786639" cy="632966"/>
            </a:xfrm>
            <a:prstGeom prst="rect">
              <a:avLst/>
            </a:prstGeom>
            <a:noFill/>
          </p:spPr>
          <p:txBody>
            <a:bodyPr wrap="square" rtlCol="0">
              <a:spAutoFit/>
            </a:bodyPr>
            <a:lstStyle/>
            <a:p>
              <a:pPr algn="ctr" defTabSz="609585"/>
              <a:r>
                <a:rPr lang="en-US" sz="1467">
                  <a:solidFill>
                    <a:srgbClr val="141380"/>
                  </a:solidFill>
                  <a:latin typeface="Calibri"/>
                </a:rPr>
                <a:t>incremental revenue potential</a:t>
              </a:r>
              <a:br>
                <a:rPr lang="en-US" sz="1467">
                  <a:solidFill>
                    <a:srgbClr val="141380"/>
                  </a:solidFill>
                  <a:latin typeface="Calibri"/>
                </a:rPr>
              </a:br>
              <a:r>
                <a:rPr lang="en-US" sz="1467">
                  <a:solidFill>
                    <a:srgbClr val="141380"/>
                  </a:solidFill>
                  <a:latin typeface="Calibri"/>
                </a:rPr>
                <a:t>(varies by specialty) </a:t>
              </a:r>
            </a:p>
          </p:txBody>
        </p:sp>
        <p:sp>
          <p:nvSpPr>
            <p:cNvPr id="9" name="TextBox 8">
              <a:extLst>
                <a:ext uri="{FF2B5EF4-FFF2-40B4-BE49-F238E27FC236}">
                  <a16:creationId xmlns:a16="http://schemas.microsoft.com/office/drawing/2014/main" id="{3C39D7A3-FACA-4BB6-B20D-6909189EF592}"/>
                </a:ext>
              </a:extLst>
            </p:cNvPr>
            <p:cNvSpPr txBox="1"/>
            <p:nvPr/>
          </p:nvSpPr>
          <p:spPr>
            <a:xfrm>
              <a:off x="364767" y="1486812"/>
              <a:ext cx="2034540" cy="394018"/>
            </a:xfrm>
            <a:prstGeom prst="rect">
              <a:avLst/>
            </a:prstGeom>
            <a:noFill/>
          </p:spPr>
          <p:txBody>
            <a:bodyPr wrap="square" rtlCol="0">
              <a:spAutoFit/>
            </a:bodyPr>
            <a:lstStyle/>
            <a:p>
              <a:pPr algn="ctr" defTabSz="609585"/>
              <a:r>
                <a:rPr lang="en-US" sz="1600" b="1">
                  <a:solidFill>
                    <a:srgbClr val="141380"/>
                  </a:solidFill>
                  <a:latin typeface="Calibri"/>
                </a:rPr>
                <a:t>FINANCIAL OUTCOMES</a:t>
              </a:r>
            </a:p>
          </p:txBody>
        </p:sp>
      </p:grpSp>
      <p:sp>
        <p:nvSpPr>
          <p:cNvPr id="10" name="Rectangle 9">
            <a:extLst>
              <a:ext uri="{FF2B5EF4-FFF2-40B4-BE49-F238E27FC236}">
                <a16:creationId xmlns:a16="http://schemas.microsoft.com/office/drawing/2014/main" id="{D850EEB3-7EC1-4E9B-A1F2-86B5DE80C1B1}"/>
              </a:ext>
            </a:extLst>
          </p:cNvPr>
          <p:cNvSpPr/>
          <p:nvPr/>
        </p:nvSpPr>
        <p:spPr>
          <a:xfrm>
            <a:off x="9045304" y="1312092"/>
            <a:ext cx="2712720" cy="4958080"/>
          </a:xfrm>
          <a:prstGeom prst="rect">
            <a:avLst/>
          </a:prstGeom>
          <a:solidFill>
            <a:srgbClr val="DAFF8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C8AEECCE-543D-40BE-A4A2-5BA55A0D80EB}"/>
              </a:ext>
            </a:extLst>
          </p:cNvPr>
          <p:cNvSpPr/>
          <p:nvPr/>
        </p:nvSpPr>
        <p:spPr>
          <a:xfrm>
            <a:off x="3317481" y="1312092"/>
            <a:ext cx="2712720" cy="4958080"/>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2" name="Group 11">
            <a:extLst>
              <a:ext uri="{FF2B5EF4-FFF2-40B4-BE49-F238E27FC236}">
                <a16:creationId xmlns:a16="http://schemas.microsoft.com/office/drawing/2014/main" id="{04281B9A-5166-4039-8E16-33F47504D56B}"/>
              </a:ext>
            </a:extLst>
          </p:cNvPr>
          <p:cNvGrpSpPr/>
          <p:nvPr/>
        </p:nvGrpSpPr>
        <p:grpSpPr>
          <a:xfrm>
            <a:off x="3243766" y="1335571"/>
            <a:ext cx="2784260" cy="4727360"/>
            <a:chOff x="307932" y="1001678"/>
            <a:chExt cx="2088195" cy="3545520"/>
          </a:xfrm>
        </p:grpSpPr>
        <p:sp>
          <p:nvSpPr>
            <p:cNvPr id="13" name="TextBox 12">
              <a:extLst>
                <a:ext uri="{FF2B5EF4-FFF2-40B4-BE49-F238E27FC236}">
                  <a16:creationId xmlns:a16="http://schemas.microsoft.com/office/drawing/2014/main" id="{E1DE8ED3-D721-442B-9951-333EEAB29AAF}"/>
                </a:ext>
              </a:extLst>
            </p:cNvPr>
            <p:cNvSpPr txBox="1"/>
            <p:nvPr/>
          </p:nvSpPr>
          <p:spPr>
            <a:xfrm>
              <a:off x="848606" y="3467920"/>
              <a:ext cx="1034380"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70</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4A08E420-0AAA-4EB6-80B3-EFB2EA001B0E}"/>
                </a:ext>
              </a:extLst>
            </p:cNvPr>
            <p:cNvSpPr txBox="1"/>
            <p:nvPr/>
          </p:nvSpPr>
          <p:spPr>
            <a:xfrm>
              <a:off x="307932" y="4173153"/>
              <a:ext cx="2053228" cy="374045"/>
            </a:xfrm>
            <a:prstGeom prst="rect">
              <a:avLst/>
            </a:prstGeom>
            <a:noFill/>
          </p:spPr>
          <p:txBody>
            <a:bodyPr wrap="square" rtlCol="0">
              <a:spAutoFit/>
            </a:bodyPr>
            <a:lstStyle/>
            <a:p>
              <a:pPr algn="ctr" defTabSz="609585">
                <a:lnSpc>
                  <a:spcPct val="90000"/>
                </a:lnSpc>
              </a:pPr>
              <a:r>
                <a:rPr lang="en-US" sz="1467" b="1">
                  <a:solidFill>
                    <a:srgbClr val="141380"/>
                  </a:solidFill>
                  <a:latin typeface="Calibri"/>
                </a:rPr>
                <a:t>reduction </a:t>
              </a:r>
              <a:r>
                <a:rPr lang="en-US" sz="1467">
                  <a:solidFill>
                    <a:srgbClr val="141380"/>
                  </a:solidFill>
                  <a:latin typeface="Calibri"/>
                </a:rPr>
                <a:t>in feelings of </a:t>
              </a:r>
              <a:br>
                <a:rPr lang="en-US" sz="1467">
                  <a:solidFill>
                    <a:srgbClr val="141380"/>
                  </a:solidFill>
                  <a:latin typeface="Calibri"/>
                </a:rPr>
              </a:br>
              <a:r>
                <a:rPr lang="en-US" sz="1467">
                  <a:solidFill>
                    <a:srgbClr val="141380"/>
                  </a:solidFill>
                  <a:latin typeface="Calibri"/>
                </a:rPr>
                <a:t>burnout and fatigue</a:t>
              </a:r>
              <a:endParaRPr lang="en-US" sz="1467">
                <a:solidFill>
                  <a:srgbClr val="14138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3015B05-AEF5-43AF-BD6A-E0F1F43442E7}"/>
                </a:ext>
              </a:extLst>
            </p:cNvPr>
            <p:cNvSpPr txBox="1"/>
            <p:nvPr/>
          </p:nvSpPr>
          <p:spPr>
            <a:xfrm>
              <a:off x="361587" y="1001678"/>
              <a:ext cx="2034540" cy="253916"/>
            </a:xfrm>
            <a:prstGeom prst="rect">
              <a:avLst/>
            </a:prstGeom>
            <a:noFill/>
          </p:spPr>
          <p:txBody>
            <a:bodyPr wrap="square" rtlCol="0">
              <a:spAutoFit/>
            </a:bodyPr>
            <a:lstStyle/>
            <a:p>
              <a:pPr algn="ctr" defTabSz="609585"/>
              <a:r>
                <a:rPr lang="en-US" sz="1600" b="1">
                  <a:solidFill>
                    <a:srgbClr val="141380"/>
                  </a:solidFill>
                  <a:latin typeface="Calibri"/>
                </a:rPr>
                <a:t>PHYSICIAN SATISFACTION</a:t>
              </a:r>
            </a:p>
          </p:txBody>
        </p:sp>
      </p:grpSp>
      <p:grpSp>
        <p:nvGrpSpPr>
          <p:cNvPr id="16" name="Group 15">
            <a:extLst>
              <a:ext uri="{FF2B5EF4-FFF2-40B4-BE49-F238E27FC236}">
                <a16:creationId xmlns:a16="http://schemas.microsoft.com/office/drawing/2014/main" id="{F0D7FBDE-78D1-4AC2-8751-AC5C630520F3}"/>
              </a:ext>
            </a:extLst>
          </p:cNvPr>
          <p:cNvGrpSpPr/>
          <p:nvPr/>
        </p:nvGrpSpPr>
        <p:grpSpPr>
          <a:xfrm>
            <a:off x="3259118" y="1541671"/>
            <a:ext cx="2737637" cy="1437921"/>
            <a:chOff x="319446" y="-1397558"/>
            <a:chExt cx="2053228" cy="1078441"/>
          </a:xfrm>
        </p:grpSpPr>
        <p:sp>
          <p:nvSpPr>
            <p:cNvPr id="17" name="TextBox 16">
              <a:extLst>
                <a:ext uri="{FF2B5EF4-FFF2-40B4-BE49-F238E27FC236}">
                  <a16:creationId xmlns:a16="http://schemas.microsoft.com/office/drawing/2014/main" id="{102D97F7-9B4A-4BD8-80D4-3F795A10D510}"/>
                </a:ext>
              </a:extLst>
            </p:cNvPr>
            <p:cNvSpPr txBox="1"/>
            <p:nvPr/>
          </p:nvSpPr>
          <p:spPr>
            <a:xfrm>
              <a:off x="884571" y="-1397558"/>
              <a:ext cx="1034380"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93</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47FB78F9-C93E-4630-9AD3-37529C8D5055}"/>
                </a:ext>
              </a:extLst>
            </p:cNvPr>
            <p:cNvSpPr txBox="1"/>
            <p:nvPr/>
          </p:nvSpPr>
          <p:spPr>
            <a:xfrm>
              <a:off x="319446" y="-727017"/>
              <a:ext cx="2053228" cy="407900"/>
            </a:xfrm>
            <a:prstGeom prst="rect">
              <a:avLst/>
            </a:prstGeom>
            <a:noFill/>
          </p:spPr>
          <p:txBody>
            <a:bodyPr wrap="square" rtlCol="0">
              <a:spAutoFit/>
            </a:bodyPr>
            <a:lstStyle/>
            <a:p>
              <a:pPr algn="ctr" defTabSz="609585"/>
              <a:r>
                <a:rPr lang="en-US" sz="1467" b="1" dirty="0">
                  <a:solidFill>
                    <a:srgbClr val="141380"/>
                  </a:solidFill>
                  <a:latin typeface="Calibri"/>
                </a:rPr>
                <a:t> </a:t>
              </a:r>
              <a:r>
                <a:rPr lang="en-US" sz="1467" b="1" dirty="0">
                  <a:solidFill>
                    <a:srgbClr val="141380"/>
                  </a:solidFill>
                  <a:latin typeface="Calibri" panose="020F0502020204030204" pitchFamily="34" charset="0"/>
                  <a:cs typeface="Calibri" panose="020F0502020204030204" pitchFamily="34" charset="0"/>
                </a:rPr>
                <a:t>would be disappointed </a:t>
              </a:r>
              <a:r>
                <a:rPr lang="en-US" sz="1467" dirty="0">
                  <a:solidFill>
                    <a:srgbClr val="141380"/>
                  </a:solidFill>
                  <a:latin typeface="Calibri" panose="020F0502020204030204" pitchFamily="34" charset="0"/>
                  <a:cs typeface="Calibri" panose="020F0502020204030204" pitchFamily="34" charset="0"/>
                </a:rPr>
                <a:t>if they no longer had access to ACI </a:t>
              </a:r>
            </a:p>
          </p:txBody>
        </p:sp>
      </p:grpSp>
      <p:sp>
        <p:nvSpPr>
          <p:cNvPr id="19" name="TextBox 18">
            <a:extLst>
              <a:ext uri="{FF2B5EF4-FFF2-40B4-BE49-F238E27FC236}">
                <a16:creationId xmlns:a16="http://schemas.microsoft.com/office/drawing/2014/main" id="{1BF5C707-0097-4F91-A511-F0BCB31FE166}"/>
              </a:ext>
            </a:extLst>
          </p:cNvPr>
          <p:cNvSpPr txBox="1"/>
          <p:nvPr/>
        </p:nvSpPr>
        <p:spPr>
          <a:xfrm>
            <a:off x="3267166" y="4124923"/>
            <a:ext cx="2737637" cy="498726"/>
          </a:xfrm>
          <a:prstGeom prst="rect">
            <a:avLst/>
          </a:prstGeom>
          <a:noFill/>
        </p:spPr>
        <p:txBody>
          <a:bodyPr wrap="square" rtlCol="0">
            <a:spAutoFit/>
          </a:bodyPr>
          <a:lstStyle/>
          <a:p>
            <a:pPr algn="ctr" defTabSz="609585">
              <a:lnSpc>
                <a:spcPct val="90000"/>
              </a:lnSpc>
            </a:pPr>
            <a:r>
              <a:rPr lang="en-US" sz="1467" b="1" dirty="0">
                <a:solidFill>
                  <a:srgbClr val="141380"/>
                </a:solidFill>
                <a:latin typeface="Calibri" panose="020F0502020204030204" pitchFamily="34" charset="0"/>
                <a:cs typeface="Calibri" panose="020F0502020204030204" pitchFamily="34" charset="0"/>
              </a:rPr>
              <a:t>9 out of 10 </a:t>
            </a:r>
            <a:r>
              <a:rPr lang="en-US" sz="1467" b="1" dirty="0">
                <a:solidFill>
                  <a:srgbClr val="141380"/>
                </a:solidFill>
                <a:latin typeface="Calibri"/>
              </a:rPr>
              <a:t>physicians </a:t>
            </a:r>
            <a:br>
              <a:rPr lang="en-US" sz="1467" dirty="0">
                <a:solidFill>
                  <a:srgbClr val="141380"/>
                </a:solidFill>
                <a:latin typeface="Calibri"/>
              </a:rPr>
            </a:br>
            <a:r>
              <a:rPr lang="en-US" sz="1467" dirty="0">
                <a:solidFill>
                  <a:srgbClr val="141380"/>
                </a:solidFill>
                <a:latin typeface="Calibri"/>
              </a:rPr>
              <a:t>recommend ACI</a:t>
            </a:r>
            <a:endParaRPr lang="en-US" sz="1400" dirty="0">
              <a:solidFill>
                <a:srgbClr val="141380"/>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7177CD08-7EF5-4874-9277-3536C1505887}"/>
              </a:ext>
            </a:extLst>
          </p:cNvPr>
          <p:cNvGrpSpPr/>
          <p:nvPr/>
        </p:nvGrpSpPr>
        <p:grpSpPr>
          <a:xfrm>
            <a:off x="9021234" y="1335571"/>
            <a:ext cx="2760860" cy="1645181"/>
            <a:chOff x="325482" y="1001678"/>
            <a:chExt cx="2070645" cy="1233886"/>
          </a:xfrm>
        </p:grpSpPr>
        <p:sp>
          <p:nvSpPr>
            <p:cNvPr id="21" name="TextBox 20">
              <a:extLst>
                <a:ext uri="{FF2B5EF4-FFF2-40B4-BE49-F238E27FC236}">
                  <a16:creationId xmlns:a16="http://schemas.microsoft.com/office/drawing/2014/main" id="{570B3CAA-12E6-4F93-BF33-186B7BE438DA}"/>
                </a:ext>
              </a:extLst>
            </p:cNvPr>
            <p:cNvSpPr txBox="1"/>
            <p:nvPr/>
          </p:nvSpPr>
          <p:spPr>
            <a:xfrm>
              <a:off x="880783" y="1148422"/>
              <a:ext cx="1034380"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83</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9741256B-1D26-491B-82C7-35D3A5EE459F}"/>
                </a:ext>
              </a:extLst>
            </p:cNvPr>
            <p:cNvSpPr txBox="1"/>
            <p:nvPr/>
          </p:nvSpPr>
          <p:spPr>
            <a:xfrm>
              <a:off x="325482" y="1827664"/>
              <a:ext cx="2053228" cy="407900"/>
            </a:xfrm>
            <a:prstGeom prst="rect">
              <a:avLst/>
            </a:prstGeom>
            <a:noFill/>
          </p:spPr>
          <p:txBody>
            <a:bodyPr wrap="square" rtlCol="0">
              <a:spAutoFit/>
            </a:bodyPr>
            <a:lstStyle/>
            <a:p>
              <a:pPr algn="ctr" defTabSz="609585"/>
              <a:r>
                <a:rPr lang="en-US" sz="1467">
                  <a:solidFill>
                    <a:srgbClr val="141380"/>
                  </a:solidFill>
                  <a:latin typeface="Calibri"/>
                </a:rPr>
                <a:t>say their physician is more </a:t>
              </a:r>
            </a:p>
            <a:p>
              <a:pPr algn="ctr" defTabSz="609585"/>
              <a:r>
                <a:rPr lang="en-US" sz="1467" b="1">
                  <a:solidFill>
                    <a:srgbClr val="141380"/>
                  </a:solidFill>
                  <a:latin typeface="Calibri"/>
                </a:rPr>
                <a:t>personable</a:t>
              </a:r>
              <a:r>
                <a:rPr lang="en-US" sz="1467">
                  <a:solidFill>
                    <a:srgbClr val="141380"/>
                  </a:solidFill>
                  <a:latin typeface="Calibri"/>
                </a:rPr>
                <a:t> and </a:t>
              </a:r>
              <a:r>
                <a:rPr lang="en-US" sz="1467" b="1">
                  <a:solidFill>
                    <a:srgbClr val="141380"/>
                  </a:solidFill>
                  <a:latin typeface="Calibri"/>
                </a:rPr>
                <a:t>conversational</a:t>
              </a:r>
              <a:endParaRPr lang="en-US" sz="1467" b="1">
                <a:solidFill>
                  <a:srgbClr val="14138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0AC41183-8C65-4316-A21C-8DC1925DD64E}"/>
                </a:ext>
              </a:extLst>
            </p:cNvPr>
            <p:cNvSpPr txBox="1"/>
            <p:nvPr/>
          </p:nvSpPr>
          <p:spPr>
            <a:xfrm>
              <a:off x="361587" y="1001678"/>
              <a:ext cx="2034540" cy="253916"/>
            </a:xfrm>
            <a:prstGeom prst="rect">
              <a:avLst/>
            </a:prstGeom>
            <a:noFill/>
          </p:spPr>
          <p:txBody>
            <a:bodyPr wrap="square" rtlCol="0">
              <a:spAutoFit/>
            </a:bodyPr>
            <a:lstStyle/>
            <a:p>
              <a:pPr algn="ctr" defTabSz="609585"/>
              <a:r>
                <a:rPr lang="en-US" sz="1600" b="1">
                  <a:solidFill>
                    <a:srgbClr val="141380"/>
                  </a:solidFill>
                  <a:latin typeface="Calibri"/>
                </a:rPr>
                <a:t>PATIENT EXPERIENCE</a:t>
              </a:r>
            </a:p>
          </p:txBody>
        </p:sp>
      </p:grpSp>
      <p:sp>
        <p:nvSpPr>
          <p:cNvPr id="24" name="Rectangle 23">
            <a:extLst>
              <a:ext uri="{FF2B5EF4-FFF2-40B4-BE49-F238E27FC236}">
                <a16:creationId xmlns:a16="http://schemas.microsoft.com/office/drawing/2014/main" id="{4B3BA464-91A4-4C4C-BF2A-209A43437857}"/>
              </a:ext>
            </a:extLst>
          </p:cNvPr>
          <p:cNvSpPr/>
          <p:nvPr/>
        </p:nvSpPr>
        <p:spPr>
          <a:xfrm>
            <a:off x="6167133" y="1312093"/>
            <a:ext cx="2712720" cy="292473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TextBox 24">
            <a:extLst>
              <a:ext uri="{FF2B5EF4-FFF2-40B4-BE49-F238E27FC236}">
                <a16:creationId xmlns:a16="http://schemas.microsoft.com/office/drawing/2014/main" id="{9756E037-BCA7-424F-96A7-5E2472100B3D}"/>
              </a:ext>
            </a:extLst>
          </p:cNvPr>
          <p:cNvSpPr txBox="1"/>
          <p:nvPr/>
        </p:nvSpPr>
        <p:spPr>
          <a:xfrm>
            <a:off x="6197407" y="1585058"/>
            <a:ext cx="1379173" cy="111831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79</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2C9B64FE-73FF-4D75-BDDB-00CA1355233D}"/>
              </a:ext>
            </a:extLst>
          </p:cNvPr>
          <p:cNvSpPr txBox="1"/>
          <p:nvPr/>
        </p:nvSpPr>
        <p:spPr>
          <a:xfrm>
            <a:off x="7414314" y="1686947"/>
            <a:ext cx="1774148" cy="1108317"/>
          </a:xfrm>
          <a:prstGeom prst="rect">
            <a:avLst/>
          </a:prstGeom>
          <a:noFill/>
        </p:spPr>
        <p:txBody>
          <a:bodyPr wrap="square" rtlCol="0">
            <a:spAutoFit/>
          </a:bodyPr>
          <a:lstStyle/>
          <a:p>
            <a:pPr defTabSz="609585">
              <a:lnSpc>
                <a:spcPct val="90000"/>
              </a:lnSpc>
            </a:pPr>
            <a:r>
              <a:rPr lang="en-US" sz="1467" dirty="0">
                <a:solidFill>
                  <a:srgbClr val="141380"/>
                </a:solidFill>
                <a:latin typeface="Calibri"/>
              </a:rPr>
              <a:t>of physicians </a:t>
            </a:r>
            <a:br>
              <a:rPr lang="en-US" sz="1467" dirty="0">
                <a:solidFill>
                  <a:srgbClr val="141380"/>
                </a:solidFill>
                <a:latin typeface="Calibri"/>
              </a:rPr>
            </a:br>
            <a:r>
              <a:rPr lang="en-US" sz="1467" dirty="0">
                <a:solidFill>
                  <a:srgbClr val="141380"/>
                </a:solidFill>
                <a:latin typeface="Calibri"/>
              </a:rPr>
              <a:t>state ACI </a:t>
            </a:r>
            <a:br>
              <a:rPr lang="en-US" sz="1467" dirty="0">
                <a:solidFill>
                  <a:srgbClr val="141380"/>
                </a:solidFill>
                <a:latin typeface="Calibri"/>
              </a:rPr>
            </a:br>
            <a:r>
              <a:rPr lang="en-US" sz="1467" b="1" dirty="0">
                <a:solidFill>
                  <a:srgbClr val="141380"/>
                </a:solidFill>
                <a:latin typeface="Calibri"/>
              </a:rPr>
              <a:t>improves </a:t>
            </a:r>
            <a:br>
              <a:rPr lang="en-US" sz="1467" b="1" dirty="0">
                <a:solidFill>
                  <a:srgbClr val="141380"/>
                </a:solidFill>
                <a:latin typeface="Calibri"/>
              </a:rPr>
            </a:br>
            <a:r>
              <a:rPr lang="en-US" sz="1467" b="1" dirty="0">
                <a:solidFill>
                  <a:srgbClr val="141380"/>
                </a:solidFill>
                <a:latin typeface="Calibri"/>
              </a:rPr>
              <a:t>documentation </a:t>
            </a:r>
            <a:br>
              <a:rPr lang="en-US" sz="1467" b="1" dirty="0">
                <a:solidFill>
                  <a:srgbClr val="141380"/>
                </a:solidFill>
                <a:latin typeface="Calibri"/>
              </a:rPr>
            </a:br>
            <a:r>
              <a:rPr lang="en-US" sz="1467" b="1" dirty="0">
                <a:solidFill>
                  <a:srgbClr val="141380"/>
                </a:solidFill>
                <a:latin typeface="Calibri"/>
              </a:rPr>
              <a:t>quality</a:t>
            </a:r>
            <a:endParaRPr lang="en-US" sz="1467" b="1" dirty="0">
              <a:solidFill>
                <a:srgbClr val="14138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07B27A10-4333-40B8-8E63-F7987E082783}"/>
              </a:ext>
            </a:extLst>
          </p:cNvPr>
          <p:cNvSpPr txBox="1"/>
          <p:nvPr/>
        </p:nvSpPr>
        <p:spPr>
          <a:xfrm>
            <a:off x="6148817" y="1335571"/>
            <a:ext cx="2712720" cy="338554"/>
          </a:xfrm>
          <a:prstGeom prst="rect">
            <a:avLst/>
          </a:prstGeom>
          <a:noFill/>
        </p:spPr>
        <p:txBody>
          <a:bodyPr wrap="square" rtlCol="0">
            <a:spAutoFit/>
          </a:bodyPr>
          <a:lstStyle/>
          <a:p>
            <a:pPr algn="ctr" defTabSz="609585"/>
            <a:r>
              <a:rPr lang="en-US" sz="1600" b="1">
                <a:solidFill>
                  <a:srgbClr val="141380"/>
                </a:solidFill>
                <a:latin typeface="Calibri"/>
              </a:rPr>
              <a:t>DOCUMENTATION QUALITY</a:t>
            </a:r>
          </a:p>
        </p:txBody>
      </p:sp>
      <p:grpSp>
        <p:nvGrpSpPr>
          <p:cNvPr id="28" name="Group 27">
            <a:extLst>
              <a:ext uri="{FF2B5EF4-FFF2-40B4-BE49-F238E27FC236}">
                <a16:creationId xmlns:a16="http://schemas.microsoft.com/office/drawing/2014/main" id="{2F538656-B5F0-42D1-9BF8-B234DD23BCBC}"/>
              </a:ext>
            </a:extLst>
          </p:cNvPr>
          <p:cNvGrpSpPr/>
          <p:nvPr/>
        </p:nvGrpSpPr>
        <p:grpSpPr>
          <a:xfrm>
            <a:off x="9021234" y="3077562"/>
            <a:ext cx="2737637" cy="1449523"/>
            <a:chOff x="325482" y="1148422"/>
            <a:chExt cx="2053228" cy="1087142"/>
          </a:xfrm>
        </p:grpSpPr>
        <p:sp>
          <p:nvSpPr>
            <p:cNvPr id="29" name="TextBox 28">
              <a:extLst>
                <a:ext uri="{FF2B5EF4-FFF2-40B4-BE49-F238E27FC236}">
                  <a16:creationId xmlns:a16="http://schemas.microsoft.com/office/drawing/2014/main" id="{6079B347-B660-473D-B66F-A58DF37C62EC}"/>
                </a:ext>
              </a:extLst>
            </p:cNvPr>
            <p:cNvSpPr txBox="1"/>
            <p:nvPr/>
          </p:nvSpPr>
          <p:spPr>
            <a:xfrm>
              <a:off x="880783" y="1148422"/>
              <a:ext cx="1034380"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81</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30" name="TextBox 29">
              <a:extLst>
                <a:ext uri="{FF2B5EF4-FFF2-40B4-BE49-F238E27FC236}">
                  <a16:creationId xmlns:a16="http://schemas.microsoft.com/office/drawing/2014/main" id="{9D98557A-8BC7-4974-82A8-4A0C90120744}"/>
                </a:ext>
              </a:extLst>
            </p:cNvPr>
            <p:cNvSpPr txBox="1"/>
            <p:nvPr/>
          </p:nvSpPr>
          <p:spPr>
            <a:xfrm>
              <a:off x="325482" y="1827664"/>
              <a:ext cx="2053228" cy="407900"/>
            </a:xfrm>
            <a:prstGeom prst="rect">
              <a:avLst/>
            </a:prstGeom>
            <a:noFill/>
          </p:spPr>
          <p:txBody>
            <a:bodyPr wrap="square" rtlCol="0">
              <a:spAutoFit/>
            </a:bodyPr>
            <a:lstStyle/>
            <a:p>
              <a:pPr algn="ctr" defTabSz="609585"/>
              <a:r>
                <a:rPr lang="en-US" sz="1467">
                  <a:solidFill>
                    <a:srgbClr val="141380"/>
                  </a:solidFill>
                  <a:latin typeface="Calibri"/>
                </a:rPr>
                <a:t>say their physician </a:t>
              </a:r>
              <a:br>
                <a:rPr lang="en-US" sz="1467">
                  <a:solidFill>
                    <a:srgbClr val="141380"/>
                  </a:solidFill>
                  <a:latin typeface="Calibri"/>
                </a:rPr>
              </a:br>
              <a:r>
                <a:rPr lang="en-US" sz="1467">
                  <a:solidFill>
                    <a:srgbClr val="141380"/>
                  </a:solidFill>
                  <a:latin typeface="Calibri"/>
                </a:rPr>
                <a:t>is </a:t>
              </a:r>
              <a:r>
                <a:rPr lang="en-US" sz="1467" b="1">
                  <a:solidFill>
                    <a:srgbClr val="141380"/>
                  </a:solidFill>
                  <a:latin typeface="Calibri"/>
                </a:rPr>
                <a:t>more</a:t>
              </a:r>
              <a:r>
                <a:rPr lang="en-US" sz="1467">
                  <a:solidFill>
                    <a:srgbClr val="141380"/>
                  </a:solidFill>
                  <a:latin typeface="Calibri"/>
                </a:rPr>
                <a:t> </a:t>
              </a:r>
              <a:r>
                <a:rPr lang="en-US" sz="1467" b="1">
                  <a:solidFill>
                    <a:srgbClr val="141380"/>
                  </a:solidFill>
                  <a:latin typeface="Calibri"/>
                </a:rPr>
                <a:t>focused</a:t>
              </a:r>
              <a:endParaRPr lang="en-US" sz="1467" b="1">
                <a:solidFill>
                  <a:srgbClr val="141380"/>
                </a:solidFill>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087EB1F3-1A3B-4178-88D6-65D017B5075F}"/>
              </a:ext>
            </a:extLst>
          </p:cNvPr>
          <p:cNvGrpSpPr/>
          <p:nvPr/>
        </p:nvGrpSpPr>
        <p:grpSpPr>
          <a:xfrm>
            <a:off x="9021234" y="4623894"/>
            <a:ext cx="2737637" cy="1449522"/>
            <a:chOff x="325482" y="1148422"/>
            <a:chExt cx="2053228" cy="1087142"/>
          </a:xfrm>
        </p:grpSpPr>
        <p:sp>
          <p:nvSpPr>
            <p:cNvPr id="32" name="TextBox 31">
              <a:extLst>
                <a:ext uri="{FF2B5EF4-FFF2-40B4-BE49-F238E27FC236}">
                  <a16:creationId xmlns:a16="http://schemas.microsoft.com/office/drawing/2014/main" id="{D1C8A07F-EF15-45F1-941B-E368D20D9CA7}"/>
                </a:ext>
              </a:extLst>
            </p:cNvPr>
            <p:cNvSpPr txBox="1"/>
            <p:nvPr/>
          </p:nvSpPr>
          <p:spPr>
            <a:xfrm>
              <a:off x="880783" y="1148422"/>
              <a:ext cx="1034380"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75</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ECF9A58C-D21F-426A-BDED-5EDEF19191C4}"/>
                </a:ext>
              </a:extLst>
            </p:cNvPr>
            <p:cNvSpPr txBox="1"/>
            <p:nvPr/>
          </p:nvSpPr>
          <p:spPr>
            <a:xfrm>
              <a:off x="325482" y="1827664"/>
              <a:ext cx="2053228" cy="407900"/>
            </a:xfrm>
            <a:prstGeom prst="rect">
              <a:avLst/>
            </a:prstGeom>
            <a:noFill/>
          </p:spPr>
          <p:txBody>
            <a:bodyPr wrap="square" rtlCol="0">
              <a:spAutoFit/>
            </a:bodyPr>
            <a:lstStyle/>
            <a:p>
              <a:pPr algn="ctr" defTabSz="609585"/>
              <a:r>
                <a:rPr lang="en-US" sz="1467">
                  <a:solidFill>
                    <a:srgbClr val="141380"/>
                  </a:solidFill>
                  <a:latin typeface="Calibri" panose="020F0502020204030204" pitchFamily="34" charset="0"/>
                  <a:cs typeface="Calibri" panose="020F0502020204030204" pitchFamily="34" charset="0"/>
                </a:rPr>
                <a:t>say their physician spends </a:t>
              </a:r>
              <a:r>
                <a:rPr lang="en-US" sz="1467" b="1">
                  <a:solidFill>
                    <a:srgbClr val="141380"/>
                  </a:solidFill>
                  <a:latin typeface="Calibri" panose="020F0502020204030204" pitchFamily="34" charset="0"/>
                  <a:cs typeface="Calibri" panose="020F0502020204030204" pitchFamily="34" charset="0"/>
                </a:rPr>
                <a:t>less time on the computer</a:t>
              </a:r>
            </a:p>
          </p:txBody>
        </p:sp>
      </p:grpSp>
      <p:cxnSp>
        <p:nvCxnSpPr>
          <p:cNvPr id="34" name="Straight Connector 33">
            <a:extLst>
              <a:ext uri="{FF2B5EF4-FFF2-40B4-BE49-F238E27FC236}">
                <a16:creationId xmlns:a16="http://schemas.microsoft.com/office/drawing/2014/main" id="{2BFE00A6-F167-476A-B82E-473E47B47932}"/>
              </a:ext>
            </a:extLst>
          </p:cNvPr>
          <p:cNvCxnSpPr>
            <a:cxnSpLocks/>
          </p:cNvCxnSpPr>
          <p:nvPr/>
        </p:nvCxnSpPr>
        <p:spPr>
          <a:xfrm flipV="1">
            <a:off x="3417474" y="4710637"/>
            <a:ext cx="2492103" cy="65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37663A-E8C9-4096-ABDD-C7A2D93D33B3}"/>
              </a:ext>
            </a:extLst>
          </p:cNvPr>
          <p:cNvCxnSpPr>
            <a:cxnSpLocks/>
          </p:cNvCxnSpPr>
          <p:nvPr/>
        </p:nvCxnSpPr>
        <p:spPr>
          <a:xfrm flipV="1">
            <a:off x="3417474" y="3051166"/>
            <a:ext cx="2492103" cy="65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F53D3E-52D2-4930-84AA-8ED98B385342}"/>
              </a:ext>
            </a:extLst>
          </p:cNvPr>
          <p:cNvCxnSpPr>
            <a:cxnSpLocks/>
          </p:cNvCxnSpPr>
          <p:nvPr/>
        </p:nvCxnSpPr>
        <p:spPr>
          <a:xfrm flipV="1">
            <a:off x="9163518" y="4665479"/>
            <a:ext cx="2492103" cy="65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66C17AC-0F29-4BBC-909B-0C600E74EF47}"/>
              </a:ext>
            </a:extLst>
          </p:cNvPr>
          <p:cNvCxnSpPr>
            <a:cxnSpLocks/>
          </p:cNvCxnSpPr>
          <p:nvPr/>
        </p:nvCxnSpPr>
        <p:spPr>
          <a:xfrm flipV="1">
            <a:off x="9163518" y="3096323"/>
            <a:ext cx="2492103" cy="65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A8C9DE2-39B6-4022-B13C-F5C1F9CC6BE2}"/>
              </a:ext>
            </a:extLst>
          </p:cNvPr>
          <p:cNvGrpSpPr/>
          <p:nvPr/>
        </p:nvGrpSpPr>
        <p:grpSpPr>
          <a:xfrm>
            <a:off x="3667940" y="3233890"/>
            <a:ext cx="1936089" cy="397135"/>
            <a:chOff x="2706435" y="2572906"/>
            <a:chExt cx="1452067" cy="297851"/>
          </a:xfrm>
        </p:grpSpPr>
        <p:pic>
          <p:nvPicPr>
            <p:cNvPr id="39" name="Graphic 38">
              <a:extLst>
                <a:ext uri="{FF2B5EF4-FFF2-40B4-BE49-F238E27FC236}">
                  <a16:creationId xmlns:a16="http://schemas.microsoft.com/office/drawing/2014/main" id="{5FF8A139-21AF-4F43-A871-1827017A36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06435" y="2572906"/>
              <a:ext cx="297851" cy="297851"/>
            </a:xfrm>
            <a:prstGeom prst="rect">
              <a:avLst/>
            </a:prstGeom>
          </p:spPr>
        </p:pic>
        <p:pic>
          <p:nvPicPr>
            <p:cNvPr id="40" name="Graphic 39">
              <a:extLst>
                <a:ext uri="{FF2B5EF4-FFF2-40B4-BE49-F238E27FC236}">
                  <a16:creationId xmlns:a16="http://schemas.microsoft.com/office/drawing/2014/main" id="{D5EE9B97-F8FA-4F6F-BB33-6E2C9431352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994991" y="2572907"/>
              <a:ext cx="297849" cy="297849"/>
            </a:xfrm>
            <a:prstGeom prst="rect">
              <a:avLst/>
            </a:prstGeom>
          </p:spPr>
        </p:pic>
        <p:pic>
          <p:nvPicPr>
            <p:cNvPr id="41" name="Graphic 40">
              <a:extLst>
                <a:ext uri="{FF2B5EF4-FFF2-40B4-BE49-F238E27FC236}">
                  <a16:creationId xmlns:a16="http://schemas.microsoft.com/office/drawing/2014/main" id="{544CE197-767F-47E3-9F09-A7AB8E2BAB5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283545" y="2572907"/>
              <a:ext cx="297849" cy="297849"/>
            </a:xfrm>
            <a:prstGeom prst="rect">
              <a:avLst/>
            </a:prstGeom>
          </p:spPr>
        </p:pic>
        <p:pic>
          <p:nvPicPr>
            <p:cNvPr id="42" name="Graphic 41">
              <a:extLst>
                <a:ext uri="{FF2B5EF4-FFF2-40B4-BE49-F238E27FC236}">
                  <a16:creationId xmlns:a16="http://schemas.microsoft.com/office/drawing/2014/main" id="{EB7E8629-7FE2-4B2C-8449-AE1850935B1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572099" y="2572907"/>
              <a:ext cx="297849" cy="297849"/>
            </a:xfrm>
            <a:prstGeom prst="rect">
              <a:avLst/>
            </a:prstGeom>
          </p:spPr>
        </p:pic>
        <p:pic>
          <p:nvPicPr>
            <p:cNvPr id="43" name="Graphic 42">
              <a:extLst>
                <a:ext uri="{FF2B5EF4-FFF2-40B4-BE49-F238E27FC236}">
                  <a16:creationId xmlns:a16="http://schemas.microsoft.com/office/drawing/2014/main" id="{C9ABA0BC-62C0-4730-973E-79EBA322CB7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60653" y="2572907"/>
              <a:ext cx="297849" cy="297849"/>
            </a:xfrm>
            <a:prstGeom prst="rect">
              <a:avLst/>
            </a:prstGeom>
          </p:spPr>
        </p:pic>
      </p:grpSp>
      <p:grpSp>
        <p:nvGrpSpPr>
          <p:cNvPr id="44" name="Group 43">
            <a:extLst>
              <a:ext uri="{FF2B5EF4-FFF2-40B4-BE49-F238E27FC236}">
                <a16:creationId xmlns:a16="http://schemas.microsoft.com/office/drawing/2014/main" id="{EF9CC44C-5E6E-480A-9E22-32E190E917BB}"/>
              </a:ext>
            </a:extLst>
          </p:cNvPr>
          <p:cNvGrpSpPr/>
          <p:nvPr/>
        </p:nvGrpSpPr>
        <p:grpSpPr>
          <a:xfrm>
            <a:off x="3667939" y="3662867"/>
            <a:ext cx="1551351" cy="397135"/>
            <a:chOff x="2706435" y="2572906"/>
            <a:chExt cx="1163513" cy="297851"/>
          </a:xfrm>
        </p:grpSpPr>
        <p:pic>
          <p:nvPicPr>
            <p:cNvPr id="45" name="Graphic 44">
              <a:extLst>
                <a:ext uri="{FF2B5EF4-FFF2-40B4-BE49-F238E27FC236}">
                  <a16:creationId xmlns:a16="http://schemas.microsoft.com/office/drawing/2014/main" id="{E8965FC5-4A6E-496F-8FA6-62151688890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06435" y="2572906"/>
              <a:ext cx="297851" cy="297851"/>
            </a:xfrm>
            <a:prstGeom prst="rect">
              <a:avLst/>
            </a:prstGeom>
          </p:spPr>
        </p:pic>
        <p:pic>
          <p:nvPicPr>
            <p:cNvPr id="46" name="Graphic 45">
              <a:extLst>
                <a:ext uri="{FF2B5EF4-FFF2-40B4-BE49-F238E27FC236}">
                  <a16:creationId xmlns:a16="http://schemas.microsoft.com/office/drawing/2014/main" id="{01F67DA3-89AF-4A01-A987-CA68D9C80AA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994991" y="2572907"/>
              <a:ext cx="297849" cy="297849"/>
            </a:xfrm>
            <a:prstGeom prst="rect">
              <a:avLst/>
            </a:prstGeom>
          </p:spPr>
        </p:pic>
        <p:pic>
          <p:nvPicPr>
            <p:cNvPr id="47" name="Graphic 46">
              <a:extLst>
                <a:ext uri="{FF2B5EF4-FFF2-40B4-BE49-F238E27FC236}">
                  <a16:creationId xmlns:a16="http://schemas.microsoft.com/office/drawing/2014/main" id="{17BA98BA-E886-4D7B-9952-F6E433345F0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283545" y="2572907"/>
              <a:ext cx="297849" cy="297849"/>
            </a:xfrm>
            <a:prstGeom prst="rect">
              <a:avLst/>
            </a:prstGeom>
          </p:spPr>
        </p:pic>
        <p:pic>
          <p:nvPicPr>
            <p:cNvPr id="48" name="Graphic 47">
              <a:extLst>
                <a:ext uri="{FF2B5EF4-FFF2-40B4-BE49-F238E27FC236}">
                  <a16:creationId xmlns:a16="http://schemas.microsoft.com/office/drawing/2014/main" id="{80BA459F-31E6-4404-9F4F-48C0C16C537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572099" y="2572907"/>
              <a:ext cx="297849" cy="297849"/>
            </a:xfrm>
            <a:prstGeom prst="rect">
              <a:avLst/>
            </a:prstGeom>
          </p:spPr>
        </p:pic>
      </p:grpSp>
      <p:sp>
        <p:nvSpPr>
          <p:cNvPr id="49" name="TextBox 48">
            <a:extLst>
              <a:ext uri="{FF2B5EF4-FFF2-40B4-BE49-F238E27FC236}">
                <a16:creationId xmlns:a16="http://schemas.microsoft.com/office/drawing/2014/main" id="{DB45E4AB-018D-4BB9-A1F2-987EFC609951}"/>
              </a:ext>
            </a:extLst>
          </p:cNvPr>
          <p:cNvSpPr txBox="1"/>
          <p:nvPr/>
        </p:nvSpPr>
        <p:spPr>
          <a:xfrm>
            <a:off x="6148574" y="2892380"/>
            <a:ext cx="1379173" cy="111831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40</a:t>
            </a:r>
            <a:r>
              <a:rPr lang="en-US" sz="5867" spc="-200" baseline="30000">
                <a:solidFill>
                  <a:srgbClr val="141380"/>
                </a:solidFill>
                <a:latin typeface="Calibri Light" panose="020F0302020204030204" pitchFamily="34" charset="0"/>
                <a:cs typeface="Calibri Light" panose="020F0302020204030204" pitchFamily="34" charset="0"/>
              </a:rPr>
              <a:t>%</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50" name="TextBox 49">
            <a:extLst>
              <a:ext uri="{FF2B5EF4-FFF2-40B4-BE49-F238E27FC236}">
                <a16:creationId xmlns:a16="http://schemas.microsoft.com/office/drawing/2014/main" id="{ECCFEE5D-2578-488E-810B-FEEE653CB5AE}"/>
              </a:ext>
            </a:extLst>
          </p:cNvPr>
          <p:cNvSpPr txBox="1"/>
          <p:nvPr/>
        </p:nvSpPr>
        <p:spPr>
          <a:xfrm>
            <a:off x="7345403" y="3150229"/>
            <a:ext cx="1519056" cy="905120"/>
          </a:xfrm>
          <a:prstGeom prst="rect">
            <a:avLst/>
          </a:prstGeom>
          <a:noFill/>
        </p:spPr>
        <p:txBody>
          <a:bodyPr wrap="square" rtlCol="0">
            <a:spAutoFit/>
          </a:bodyPr>
          <a:lstStyle/>
          <a:p>
            <a:pPr defTabSz="609585">
              <a:lnSpc>
                <a:spcPct val="90000"/>
              </a:lnSpc>
            </a:pPr>
            <a:r>
              <a:rPr lang="en-US" sz="1467">
                <a:solidFill>
                  <a:srgbClr val="141380"/>
                </a:solidFill>
                <a:latin typeface="Calibri"/>
              </a:rPr>
              <a:t>increase in </a:t>
            </a:r>
            <a:r>
              <a:rPr lang="en-US" sz="1467" b="1">
                <a:solidFill>
                  <a:srgbClr val="141380"/>
                </a:solidFill>
                <a:latin typeface="Calibri"/>
              </a:rPr>
              <a:t>first-time approval of prior authorizations</a:t>
            </a:r>
            <a:endParaRPr lang="en-US" sz="1467" b="1">
              <a:solidFill>
                <a:srgbClr val="141380"/>
              </a:solidFill>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B060AAF6-3321-4164-BD2B-E9C5E2B11A65}"/>
              </a:ext>
            </a:extLst>
          </p:cNvPr>
          <p:cNvCxnSpPr>
            <a:cxnSpLocks/>
          </p:cNvCxnSpPr>
          <p:nvPr/>
        </p:nvCxnSpPr>
        <p:spPr>
          <a:xfrm flipV="1">
            <a:off x="6277443" y="2893766"/>
            <a:ext cx="2492103" cy="65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D343949-C8BF-4B9C-928A-7BFF7AD4A319}"/>
              </a:ext>
            </a:extLst>
          </p:cNvPr>
          <p:cNvGrpSpPr/>
          <p:nvPr/>
        </p:nvGrpSpPr>
        <p:grpSpPr>
          <a:xfrm>
            <a:off x="410571" y="1317145"/>
            <a:ext cx="2722155" cy="4958081"/>
            <a:chOff x="354511" y="984069"/>
            <a:chExt cx="2041616" cy="3718560"/>
          </a:xfrm>
        </p:grpSpPr>
        <p:sp>
          <p:nvSpPr>
            <p:cNvPr id="53" name="Rectangle 52">
              <a:extLst>
                <a:ext uri="{FF2B5EF4-FFF2-40B4-BE49-F238E27FC236}">
                  <a16:creationId xmlns:a16="http://schemas.microsoft.com/office/drawing/2014/main" id="{51659FB0-591A-4FD9-8789-B1893C9DB859}"/>
                </a:ext>
              </a:extLst>
            </p:cNvPr>
            <p:cNvSpPr/>
            <p:nvPr/>
          </p:nvSpPr>
          <p:spPr>
            <a:xfrm>
              <a:off x="354511" y="984069"/>
              <a:ext cx="2034540" cy="371856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4" name="TextBox 53">
              <a:extLst>
                <a:ext uri="{FF2B5EF4-FFF2-40B4-BE49-F238E27FC236}">
                  <a16:creationId xmlns:a16="http://schemas.microsoft.com/office/drawing/2014/main" id="{4523E61C-1C6B-49F0-98F8-4F2B4B698C94}"/>
                </a:ext>
              </a:extLst>
            </p:cNvPr>
            <p:cNvSpPr txBox="1"/>
            <p:nvPr/>
          </p:nvSpPr>
          <p:spPr>
            <a:xfrm>
              <a:off x="361587" y="1001678"/>
              <a:ext cx="2034540" cy="253915"/>
            </a:xfrm>
            <a:prstGeom prst="rect">
              <a:avLst/>
            </a:prstGeom>
            <a:noFill/>
          </p:spPr>
          <p:txBody>
            <a:bodyPr wrap="square" rtlCol="0">
              <a:spAutoFit/>
            </a:bodyPr>
            <a:lstStyle/>
            <a:p>
              <a:pPr algn="ctr" defTabSz="609585"/>
              <a:r>
                <a:rPr lang="en-US" sz="1600" b="1">
                  <a:solidFill>
                    <a:srgbClr val="141380"/>
                  </a:solidFill>
                  <a:latin typeface="Calibri"/>
                </a:rPr>
                <a:t>OPERATIONAL EFFICIENCY</a:t>
              </a:r>
            </a:p>
          </p:txBody>
        </p:sp>
        <p:cxnSp>
          <p:nvCxnSpPr>
            <p:cNvPr id="55" name="Straight Connector 54">
              <a:extLst>
                <a:ext uri="{FF2B5EF4-FFF2-40B4-BE49-F238E27FC236}">
                  <a16:creationId xmlns:a16="http://schemas.microsoft.com/office/drawing/2014/main" id="{3B4E72B3-BA38-4453-B1D0-EB934608D144}"/>
                </a:ext>
              </a:extLst>
            </p:cNvPr>
            <p:cNvCxnSpPr>
              <a:cxnSpLocks/>
            </p:cNvCxnSpPr>
            <p:nvPr/>
          </p:nvCxnSpPr>
          <p:spPr>
            <a:xfrm flipV="1">
              <a:off x="412572" y="3034809"/>
              <a:ext cx="1869077" cy="489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3A15258-F534-4694-9D17-4809B2A0EF46}"/>
                </a:ext>
              </a:extLst>
            </p:cNvPr>
            <p:cNvSpPr txBox="1"/>
            <p:nvPr/>
          </p:nvSpPr>
          <p:spPr>
            <a:xfrm>
              <a:off x="501209" y="3147415"/>
              <a:ext cx="1034380"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3-5</a:t>
              </a:r>
              <a:endParaRPr lang="en-US" sz="5867" spc="-200">
                <a:solidFill>
                  <a:srgbClr val="141380"/>
                </a:solidFill>
                <a:latin typeface="Calibri Light" panose="020F0302020204030204" pitchFamily="34" charset="0"/>
                <a:cs typeface="Calibri Light" panose="020F0302020204030204" pitchFamily="34" charset="0"/>
              </a:endParaRPr>
            </a:p>
          </p:txBody>
        </p:sp>
        <p:sp>
          <p:nvSpPr>
            <p:cNvPr id="57" name="TextBox 56">
              <a:extLst>
                <a:ext uri="{FF2B5EF4-FFF2-40B4-BE49-F238E27FC236}">
                  <a16:creationId xmlns:a16="http://schemas.microsoft.com/office/drawing/2014/main" id="{82CA46D4-5C46-4878-88B0-3EC0751F16E0}"/>
                </a:ext>
              </a:extLst>
            </p:cNvPr>
            <p:cNvSpPr txBox="1"/>
            <p:nvPr/>
          </p:nvSpPr>
          <p:spPr>
            <a:xfrm>
              <a:off x="525514" y="3839844"/>
              <a:ext cx="1631588" cy="577225"/>
            </a:xfrm>
            <a:prstGeom prst="rect">
              <a:avLst/>
            </a:prstGeom>
            <a:noFill/>
          </p:spPr>
          <p:txBody>
            <a:bodyPr wrap="square" rtlCol="0">
              <a:spAutoFit/>
            </a:bodyPr>
            <a:lstStyle/>
            <a:p>
              <a:pPr algn="ctr" defTabSz="609585"/>
              <a:r>
                <a:rPr lang="en-US" sz="1467" b="1">
                  <a:solidFill>
                    <a:srgbClr val="141380"/>
                  </a:solidFill>
                  <a:latin typeface="Calibri" panose="020F0502020204030204" pitchFamily="34" charset="0"/>
                  <a:cs typeface="Calibri" panose="020F0502020204030204" pitchFamily="34" charset="0"/>
                </a:rPr>
                <a:t>additional appointments </a:t>
              </a:r>
              <a:r>
                <a:rPr lang="en-US" sz="1467">
                  <a:solidFill>
                    <a:srgbClr val="141380"/>
                  </a:solidFill>
                  <a:latin typeface="Calibri" panose="020F0502020204030204" pitchFamily="34" charset="0"/>
                  <a:cs typeface="Calibri" panose="020F0502020204030204" pitchFamily="34" charset="0"/>
                </a:rPr>
                <a:t>added on average per clinic day</a:t>
              </a:r>
            </a:p>
          </p:txBody>
        </p:sp>
        <p:sp>
          <p:nvSpPr>
            <p:cNvPr id="58" name="TextBox 57">
              <a:extLst>
                <a:ext uri="{FF2B5EF4-FFF2-40B4-BE49-F238E27FC236}">
                  <a16:creationId xmlns:a16="http://schemas.microsoft.com/office/drawing/2014/main" id="{5B0FAEE0-7D37-47E3-812E-C287DB17521C}"/>
                </a:ext>
              </a:extLst>
            </p:cNvPr>
            <p:cNvSpPr txBox="1"/>
            <p:nvPr/>
          </p:nvSpPr>
          <p:spPr>
            <a:xfrm>
              <a:off x="520971" y="1308111"/>
              <a:ext cx="1221047" cy="838739"/>
            </a:xfrm>
            <a:prstGeom prst="rect">
              <a:avLst/>
            </a:prstGeom>
            <a:noFill/>
          </p:spPr>
          <p:txBody>
            <a:bodyPr wrap="square" rtlCol="0">
              <a:spAutoFit/>
            </a:bodyPr>
            <a:lstStyle/>
            <a:p>
              <a:pPr defTabSz="609585"/>
              <a:r>
                <a:rPr lang="en-US" sz="6667" spc="-400">
                  <a:solidFill>
                    <a:srgbClr val="141380"/>
                  </a:solidFill>
                  <a:latin typeface="Calibri Light" panose="020F0302020204030204" pitchFamily="34" charset="0"/>
                  <a:cs typeface="Calibri Light" panose="020F0302020204030204" pitchFamily="34" charset="0"/>
                </a:rPr>
                <a:t>7</a:t>
              </a:r>
              <a:r>
                <a:rPr lang="en-US" sz="5867" spc="-200" baseline="30000">
                  <a:solidFill>
                    <a:srgbClr val="141380"/>
                  </a:solidFill>
                  <a:latin typeface="Calibri Light" panose="020F0302020204030204" pitchFamily="34" charset="0"/>
                  <a:cs typeface="Calibri Light" panose="020F0302020204030204" pitchFamily="34" charset="0"/>
                </a:rPr>
                <a:t> mins</a:t>
              </a:r>
            </a:p>
          </p:txBody>
        </p:sp>
        <p:pic>
          <p:nvPicPr>
            <p:cNvPr id="59" name="Graphic 58">
              <a:extLst>
                <a:ext uri="{FF2B5EF4-FFF2-40B4-BE49-F238E27FC236}">
                  <a16:creationId xmlns:a16="http://schemas.microsoft.com/office/drawing/2014/main" id="{A91F6C49-7EFF-426A-8936-0BB1BE5D287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36927" y="2251748"/>
              <a:ext cx="487384" cy="487384"/>
            </a:xfrm>
            <a:prstGeom prst="rect">
              <a:avLst/>
            </a:prstGeom>
          </p:spPr>
        </p:pic>
        <p:sp>
          <p:nvSpPr>
            <p:cNvPr id="60" name="TextBox 59">
              <a:extLst>
                <a:ext uri="{FF2B5EF4-FFF2-40B4-BE49-F238E27FC236}">
                  <a16:creationId xmlns:a16="http://schemas.microsoft.com/office/drawing/2014/main" id="{F1DE4EFB-7E48-44B0-A181-7380E6B2F006}"/>
                </a:ext>
              </a:extLst>
            </p:cNvPr>
            <p:cNvSpPr txBox="1"/>
            <p:nvPr/>
          </p:nvSpPr>
          <p:spPr>
            <a:xfrm>
              <a:off x="1044224" y="2221146"/>
              <a:ext cx="1199251" cy="567847"/>
            </a:xfrm>
            <a:prstGeom prst="rect">
              <a:avLst/>
            </a:prstGeom>
            <a:noFill/>
          </p:spPr>
          <p:txBody>
            <a:bodyPr wrap="square" rtlCol="0">
              <a:spAutoFit/>
            </a:bodyPr>
            <a:lstStyle/>
            <a:p>
              <a:pPr defTabSz="609585">
                <a:lnSpc>
                  <a:spcPct val="90000"/>
                </a:lnSpc>
              </a:pPr>
              <a:r>
                <a:rPr lang="en-US" sz="1600" b="1">
                  <a:solidFill>
                    <a:srgbClr val="141380"/>
                  </a:solidFill>
                  <a:latin typeface="Calibri" panose="020F0502020204030204" pitchFamily="34" charset="0"/>
                  <a:cs typeface="Calibri" panose="020F0502020204030204" pitchFamily="34" charset="0"/>
                </a:rPr>
                <a:t>Reducing documentation </a:t>
              </a:r>
              <a:r>
                <a:rPr lang="en-US" sz="1600">
                  <a:solidFill>
                    <a:srgbClr val="141380"/>
                  </a:solidFill>
                  <a:latin typeface="Calibri" panose="020F0502020204030204" pitchFamily="34" charset="0"/>
                  <a:cs typeface="Calibri" panose="020F0502020204030204" pitchFamily="34" charset="0"/>
                </a:rPr>
                <a:t>time by 50%</a:t>
              </a:r>
              <a:endParaRPr lang="en-US" sz="1467">
                <a:solidFill>
                  <a:srgbClr val="141380"/>
                </a:solidFill>
                <a:latin typeface="Calibri" panose="020F0502020204030204" pitchFamily="34" charset="0"/>
                <a:cs typeface="Calibri" panose="020F0502020204030204" pitchFamily="34" charset="0"/>
              </a:endParaRPr>
            </a:p>
          </p:txBody>
        </p:sp>
        <p:grpSp>
          <p:nvGrpSpPr>
            <p:cNvPr id="61" name="Group 60">
              <a:extLst>
                <a:ext uri="{FF2B5EF4-FFF2-40B4-BE49-F238E27FC236}">
                  <a16:creationId xmlns:a16="http://schemas.microsoft.com/office/drawing/2014/main" id="{A83F7F9C-45A3-48AF-A302-0F1CE8B4DD33}"/>
                </a:ext>
              </a:extLst>
            </p:cNvPr>
            <p:cNvGrpSpPr/>
            <p:nvPr/>
          </p:nvGrpSpPr>
          <p:grpSpPr>
            <a:xfrm>
              <a:off x="1549032" y="3344862"/>
              <a:ext cx="495458" cy="495456"/>
              <a:chOff x="499606" y="4062202"/>
              <a:chExt cx="495458" cy="495456"/>
            </a:xfrm>
          </p:grpSpPr>
          <p:pic>
            <p:nvPicPr>
              <p:cNvPr id="63" name="Graphic 62">
                <a:extLst>
                  <a:ext uri="{FF2B5EF4-FFF2-40B4-BE49-F238E27FC236}">
                    <a16:creationId xmlns:a16="http://schemas.microsoft.com/office/drawing/2014/main" id="{283C1488-BC92-4879-9292-67DDFAEFD5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606" y="4062202"/>
                <a:ext cx="495458" cy="495456"/>
              </a:xfrm>
              <a:prstGeom prst="rect">
                <a:avLst/>
              </a:prstGeom>
            </p:spPr>
          </p:pic>
          <p:sp>
            <p:nvSpPr>
              <p:cNvPr id="64" name="Rectangle 63">
                <a:extLst>
                  <a:ext uri="{FF2B5EF4-FFF2-40B4-BE49-F238E27FC236}">
                    <a16:creationId xmlns:a16="http://schemas.microsoft.com/office/drawing/2014/main" id="{C1A68520-DFF1-4A67-A00B-16F78C763B7E}"/>
                  </a:ext>
                </a:extLst>
              </p:cNvPr>
              <p:cNvSpPr/>
              <p:nvPr/>
            </p:nvSpPr>
            <p:spPr>
              <a:xfrm>
                <a:off x="874271" y="4251732"/>
                <a:ext cx="65123" cy="65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5" name="Rectangle 64">
                <a:extLst>
                  <a:ext uri="{FF2B5EF4-FFF2-40B4-BE49-F238E27FC236}">
                    <a16:creationId xmlns:a16="http://schemas.microsoft.com/office/drawing/2014/main" id="{A63E3F6B-B1AA-43AD-AF70-481E02AF2195}"/>
                  </a:ext>
                </a:extLst>
              </p:cNvPr>
              <p:cNvSpPr/>
              <p:nvPr/>
            </p:nvSpPr>
            <p:spPr>
              <a:xfrm>
                <a:off x="543824" y="4277132"/>
                <a:ext cx="65123" cy="65122"/>
              </a:xfrm>
              <a:prstGeom prst="rect">
                <a:avLst/>
              </a:prstGeom>
              <a:solidFill>
                <a:schemeClr val="accent2">
                  <a:alpha val="20000"/>
                </a:schemeClr>
              </a:solidFill>
              <a:ln>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6" name="Rectangle 65">
                <a:extLst>
                  <a:ext uri="{FF2B5EF4-FFF2-40B4-BE49-F238E27FC236}">
                    <a16:creationId xmlns:a16="http://schemas.microsoft.com/office/drawing/2014/main" id="{64153196-299E-49AD-B66F-B3F23D79E3F3}"/>
                  </a:ext>
                </a:extLst>
              </p:cNvPr>
              <p:cNvSpPr/>
              <p:nvPr/>
            </p:nvSpPr>
            <p:spPr>
              <a:xfrm>
                <a:off x="627855" y="4277132"/>
                <a:ext cx="65123" cy="65123"/>
              </a:xfrm>
              <a:prstGeom prst="rect">
                <a:avLst/>
              </a:prstGeom>
              <a:solidFill>
                <a:schemeClr val="accent2">
                  <a:alpha val="20000"/>
                </a:schemeClr>
              </a:solidFill>
              <a:ln>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7" name="Rectangle 66">
                <a:extLst>
                  <a:ext uri="{FF2B5EF4-FFF2-40B4-BE49-F238E27FC236}">
                    <a16:creationId xmlns:a16="http://schemas.microsoft.com/office/drawing/2014/main" id="{D098A537-69FB-4F29-ABA2-36A1963BCE35}"/>
                  </a:ext>
                </a:extLst>
              </p:cNvPr>
              <p:cNvSpPr/>
              <p:nvPr/>
            </p:nvSpPr>
            <p:spPr>
              <a:xfrm>
                <a:off x="711886" y="4277132"/>
                <a:ext cx="65123" cy="65123"/>
              </a:xfrm>
              <a:prstGeom prst="rect">
                <a:avLst/>
              </a:prstGeom>
              <a:solidFill>
                <a:schemeClr val="accent2">
                  <a:alpha val="20000"/>
                </a:schemeClr>
              </a:solidFill>
              <a:ln>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8" name="Rectangle 67">
                <a:extLst>
                  <a:ext uri="{FF2B5EF4-FFF2-40B4-BE49-F238E27FC236}">
                    <a16:creationId xmlns:a16="http://schemas.microsoft.com/office/drawing/2014/main" id="{3CA025D0-3CAF-46A7-8EE6-4EA0DB7119B3}"/>
                  </a:ext>
                </a:extLst>
              </p:cNvPr>
              <p:cNvSpPr/>
              <p:nvPr/>
            </p:nvSpPr>
            <p:spPr>
              <a:xfrm>
                <a:off x="795917" y="4277132"/>
                <a:ext cx="65123" cy="65123"/>
              </a:xfrm>
              <a:prstGeom prst="rect">
                <a:avLst/>
              </a:prstGeom>
              <a:solidFill>
                <a:schemeClr val="accent2">
                  <a:alpha val="20000"/>
                </a:schemeClr>
              </a:solidFill>
              <a:ln>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9" name="Rectangle 68">
                <a:extLst>
                  <a:ext uri="{FF2B5EF4-FFF2-40B4-BE49-F238E27FC236}">
                    <a16:creationId xmlns:a16="http://schemas.microsoft.com/office/drawing/2014/main" id="{A01F9DED-B331-4C79-9CF0-B6A93F713135}"/>
                  </a:ext>
                </a:extLst>
              </p:cNvPr>
              <p:cNvSpPr/>
              <p:nvPr/>
            </p:nvSpPr>
            <p:spPr>
              <a:xfrm>
                <a:off x="879948" y="4277132"/>
                <a:ext cx="65123" cy="65123"/>
              </a:xfrm>
              <a:prstGeom prst="rect">
                <a:avLst/>
              </a:prstGeom>
              <a:solidFill>
                <a:schemeClr val="accent2">
                  <a:alpha val="20000"/>
                </a:schemeClr>
              </a:solidFill>
              <a:ln>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0" name="Rectangle 69">
                <a:extLst>
                  <a:ext uri="{FF2B5EF4-FFF2-40B4-BE49-F238E27FC236}">
                    <a16:creationId xmlns:a16="http://schemas.microsoft.com/office/drawing/2014/main" id="{9647D191-6CC1-4E51-945B-DAAD19EB26A4}"/>
                  </a:ext>
                </a:extLst>
              </p:cNvPr>
              <p:cNvSpPr/>
              <p:nvPr/>
            </p:nvSpPr>
            <p:spPr>
              <a:xfrm>
                <a:off x="543824" y="4372382"/>
                <a:ext cx="65123" cy="6512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1" name="Rectangle 70">
                <a:extLst>
                  <a:ext uri="{FF2B5EF4-FFF2-40B4-BE49-F238E27FC236}">
                    <a16:creationId xmlns:a16="http://schemas.microsoft.com/office/drawing/2014/main" id="{5F92BFC1-48A3-4977-B9B7-EC668B711FC2}"/>
                  </a:ext>
                </a:extLst>
              </p:cNvPr>
              <p:cNvSpPr/>
              <p:nvPr/>
            </p:nvSpPr>
            <p:spPr>
              <a:xfrm>
                <a:off x="627855" y="4372382"/>
                <a:ext cx="65123" cy="6512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2" name="Rectangle 71">
                <a:extLst>
                  <a:ext uri="{FF2B5EF4-FFF2-40B4-BE49-F238E27FC236}">
                    <a16:creationId xmlns:a16="http://schemas.microsoft.com/office/drawing/2014/main" id="{E9FA068E-B541-453A-9161-CB900E0D712C}"/>
                  </a:ext>
                </a:extLst>
              </p:cNvPr>
              <p:cNvSpPr/>
              <p:nvPr/>
            </p:nvSpPr>
            <p:spPr>
              <a:xfrm>
                <a:off x="711886" y="4372382"/>
                <a:ext cx="65123" cy="6512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3" name="Rectangle 72">
                <a:extLst>
                  <a:ext uri="{FF2B5EF4-FFF2-40B4-BE49-F238E27FC236}">
                    <a16:creationId xmlns:a16="http://schemas.microsoft.com/office/drawing/2014/main" id="{02524205-599C-469C-AE13-0C67217493A9}"/>
                  </a:ext>
                </a:extLst>
              </p:cNvPr>
              <p:cNvSpPr/>
              <p:nvPr/>
            </p:nvSpPr>
            <p:spPr>
              <a:xfrm>
                <a:off x="795917" y="4372382"/>
                <a:ext cx="65123" cy="6512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4" name="Rectangle 73">
                <a:extLst>
                  <a:ext uri="{FF2B5EF4-FFF2-40B4-BE49-F238E27FC236}">
                    <a16:creationId xmlns:a16="http://schemas.microsoft.com/office/drawing/2014/main" id="{407CE7C8-A881-4A19-BBCD-06A779CF6637}"/>
                  </a:ext>
                </a:extLst>
              </p:cNvPr>
              <p:cNvSpPr/>
              <p:nvPr/>
            </p:nvSpPr>
            <p:spPr>
              <a:xfrm>
                <a:off x="879948" y="4372382"/>
                <a:ext cx="65123" cy="6512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sp>
          <p:nvSpPr>
            <p:cNvPr id="62" name="TextBox 61">
              <a:extLst>
                <a:ext uri="{FF2B5EF4-FFF2-40B4-BE49-F238E27FC236}">
                  <a16:creationId xmlns:a16="http://schemas.microsoft.com/office/drawing/2014/main" id="{2336E3F9-8C19-4EFC-B05C-053A105E6944}"/>
                </a:ext>
              </a:extLst>
            </p:cNvPr>
            <p:cNvSpPr txBox="1"/>
            <p:nvPr/>
          </p:nvSpPr>
          <p:spPr>
            <a:xfrm>
              <a:off x="898839" y="1806684"/>
              <a:ext cx="1384016" cy="221647"/>
            </a:xfrm>
            <a:prstGeom prst="rect">
              <a:avLst/>
            </a:prstGeom>
            <a:noFill/>
          </p:spPr>
          <p:txBody>
            <a:bodyPr wrap="square" rtlCol="0">
              <a:spAutoFit/>
            </a:bodyPr>
            <a:lstStyle/>
            <a:p>
              <a:pPr defTabSz="609585">
                <a:lnSpc>
                  <a:spcPct val="90000"/>
                </a:lnSpc>
              </a:pPr>
              <a:r>
                <a:rPr lang="en-US" sz="1467">
                  <a:solidFill>
                    <a:srgbClr val="141380"/>
                  </a:solidFill>
                  <a:latin typeface="Calibri" panose="020F0502020204030204" pitchFamily="34" charset="0"/>
                  <a:cs typeface="Calibri" panose="020F0502020204030204" pitchFamily="34" charset="0"/>
                </a:rPr>
                <a:t>saved per encounter</a:t>
              </a:r>
            </a:p>
          </p:txBody>
        </p:sp>
      </p:grpSp>
    </p:spTree>
    <p:extLst>
      <p:ext uri="{BB962C8B-B14F-4D97-AF65-F5344CB8AC3E}">
        <p14:creationId xmlns:p14="http://schemas.microsoft.com/office/powerpoint/2010/main" val="217495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id="{E751E97E-3F90-BF45-9674-A6B9E39EE5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98" t="10433" r="-2217" b="4230"/>
          <a:stretch/>
        </p:blipFill>
        <p:spPr>
          <a:xfrm rot="19800000">
            <a:off x="4129977" y="1674661"/>
            <a:ext cx="4267596" cy="4269553"/>
          </a:xfrm>
          <a:prstGeom prst="ellipse">
            <a:avLst/>
          </a:prstGeom>
          <a:noFill/>
          <a:ln>
            <a:noFill/>
          </a:ln>
        </p:spPr>
      </p:pic>
      <p:sp>
        <p:nvSpPr>
          <p:cNvPr id="2" name="Title 1"/>
          <p:cNvSpPr>
            <a:spLocks noGrp="1"/>
          </p:cNvSpPr>
          <p:nvPr>
            <p:ph type="title"/>
          </p:nvPr>
        </p:nvSpPr>
        <p:spPr>
          <a:xfrm>
            <a:off x="840024" y="2389412"/>
            <a:ext cx="4187371" cy="1783443"/>
          </a:xfrm>
        </p:spPr>
        <p:txBody>
          <a:bodyPr wrap="none" anchor="t"/>
          <a:lstStyle/>
          <a:p>
            <a:r>
              <a:rPr lang="en-US" i="1" dirty="0"/>
              <a:t>Welcome</a:t>
            </a:r>
            <a:endParaRPr lang="en-US" dirty="0"/>
          </a:p>
        </p:txBody>
      </p:sp>
      <p:pic>
        <p:nvPicPr>
          <p:cNvPr id="4" name="Picture Placeholder 3" descr="A group of people posing for a photo in front of a snowy mountain&#10;&#10;Description automatically generated with medium confidence">
            <a:extLst>
              <a:ext uri="{FF2B5EF4-FFF2-40B4-BE49-F238E27FC236}">
                <a16:creationId xmlns:a16="http://schemas.microsoft.com/office/drawing/2014/main" id="{7654E211-0E86-420F-91FA-0E12F69208F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522" r="15522"/>
          <a:stretch>
            <a:fillRect/>
          </a:stretch>
        </p:blipFill>
        <p:spPr/>
      </p:pic>
      <p:sp>
        <p:nvSpPr>
          <p:cNvPr id="11" name="TextBox 10"/>
          <p:cNvSpPr txBox="1"/>
          <p:nvPr/>
        </p:nvSpPr>
        <p:spPr>
          <a:xfrm>
            <a:off x="790335" y="4786560"/>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Rizwan Pasha</a:t>
            </a:r>
          </a:p>
        </p:txBody>
      </p:sp>
      <p:sp>
        <p:nvSpPr>
          <p:cNvPr id="12" name="TextBox 11"/>
          <p:cNvSpPr txBox="1"/>
          <p:nvPr/>
        </p:nvSpPr>
        <p:spPr>
          <a:xfrm>
            <a:off x="810883" y="5179581"/>
            <a:ext cx="3811712" cy="323165"/>
          </a:xfrm>
          <a:prstGeom prst="rect">
            <a:avLst/>
          </a:prstGeom>
          <a:noFill/>
        </p:spPr>
        <p:txBody>
          <a:bodyPr wrap="square" rtlCol="0">
            <a:spAutoFit/>
          </a:bodyPr>
          <a:lstStyle/>
          <a:p>
            <a:r>
              <a:rPr lang="en-US" sz="1500" dirty="0">
                <a:solidFill>
                  <a:schemeClr val="bg1"/>
                </a:solidFill>
              </a:rPr>
              <a:t>CMIO</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a:t>
            </a:fld>
            <a:endParaRPr lang="en-US" dirty="0"/>
          </a:p>
        </p:txBody>
      </p:sp>
    </p:spTree>
    <p:extLst>
      <p:ext uri="{BB962C8B-B14F-4D97-AF65-F5344CB8AC3E}">
        <p14:creationId xmlns:p14="http://schemas.microsoft.com/office/powerpoint/2010/main" val="69624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1B832-5531-6E42-9EC2-30753504E668}"/>
              </a:ext>
            </a:extLst>
          </p:cNvPr>
          <p:cNvSpPr>
            <a:spLocks noGrp="1"/>
          </p:cNvSpPr>
          <p:nvPr>
            <p:ph type="title"/>
          </p:nvPr>
        </p:nvSpPr>
        <p:spPr>
          <a:xfrm>
            <a:off x="828675" y="741820"/>
            <a:ext cx="11277600" cy="517064"/>
          </a:xfrm>
        </p:spPr>
        <p:txBody>
          <a:bodyPr>
            <a:normAutofit fontScale="90000"/>
          </a:bodyPr>
          <a:lstStyle/>
          <a:p>
            <a:r>
              <a:rPr lang="en-US" dirty="0">
                <a:latin typeface="Calibri" panose="020F0502020204030204" pitchFamily="34" charset="0"/>
                <a:cs typeface="Calibri" panose="020F0502020204030204" pitchFamily="34" charset="0"/>
              </a:rPr>
              <a:t>Ambient Clinical Intelligence (ACI) Survey – Executive Summary</a:t>
            </a:r>
          </a:p>
        </p:txBody>
      </p:sp>
      <p:sp>
        <p:nvSpPr>
          <p:cNvPr id="4" name="Slide Number Placeholder 3">
            <a:extLst>
              <a:ext uri="{FF2B5EF4-FFF2-40B4-BE49-F238E27FC236}">
                <a16:creationId xmlns:a16="http://schemas.microsoft.com/office/drawing/2014/main" id="{B1B5715A-97B5-C845-846A-86ED99E553F9}"/>
              </a:ext>
            </a:extLst>
          </p:cNvPr>
          <p:cNvSpPr>
            <a:spLocks noGrp="1"/>
          </p:cNvSpPr>
          <p:nvPr>
            <p:ph type="sldNum" sz="quarter" idx="12"/>
          </p:nvPr>
        </p:nvSpPr>
        <p:spPr/>
        <p:txBody>
          <a:bodyPr/>
          <a:lstStyle/>
          <a:p>
            <a:fld id="{45132403-2DDF-4A4C-B795-ED8EBA94B7E5}" type="slidenum">
              <a:rPr lang="en-US" smtClean="0"/>
              <a:pPr/>
              <a:t>20</a:t>
            </a:fld>
            <a:endParaRPr lang="en-US"/>
          </a:p>
        </p:txBody>
      </p:sp>
      <p:sp>
        <p:nvSpPr>
          <p:cNvPr id="7" name="Text Placeholder 6">
            <a:extLst>
              <a:ext uri="{FF2B5EF4-FFF2-40B4-BE49-F238E27FC236}">
                <a16:creationId xmlns:a16="http://schemas.microsoft.com/office/drawing/2014/main" id="{019831BE-7042-AF4B-A5B5-6FD5669481E3}"/>
              </a:ext>
            </a:extLst>
          </p:cNvPr>
          <p:cNvSpPr>
            <a:spLocks noGrp="1"/>
          </p:cNvSpPr>
          <p:nvPr>
            <p:ph type="body" sz="quarter" idx="13"/>
          </p:nvPr>
        </p:nvSpPr>
        <p:spPr>
          <a:xfrm>
            <a:off x="828675" y="1077206"/>
            <a:ext cx="11277600" cy="328295"/>
          </a:xfrm>
        </p:spPr>
        <p:txBody>
          <a:bodyPr/>
          <a:lstStyle/>
          <a:p>
            <a:r>
              <a:rPr lang="en-US" dirty="0">
                <a:solidFill>
                  <a:schemeClr val="accent1"/>
                </a:solidFill>
              </a:rPr>
              <a:t>Results from received responses</a:t>
            </a:r>
          </a:p>
        </p:txBody>
      </p:sp>
      <p:sp>
        <p:nvSpPr>
          <p:cNvPr id="8" name="Rectangle: Rounded Corners 7">
            <a:extLst>
              <a:ext uri="{FF2B5EF4-FFF2-40B4-BE49-F238E27FC236}">
                <a16:creationId xmlns:a16="http://schemas.microsoft.com/office/drawing/2014/main" id="{5CF71AC6-38FF-46C9-BE72-1B61A6F85665}"/>
              </a:ext>
            </a:extLst>
          </p:cNvPr>
          <p:cNvSpPr/>
          <p:nvPr/>
        </p:nvSpPr>
        <p:spPr>
          <a:xfrm>
            <a:off x="605921" y="1739297"/>
            <a:ext cx="2256955" cy="2108065"/>
          </a:xfrm>
          <a:prstGeom prst="roundRect">
            <a:avLst>
              <a:gd name="adj" fmla="val 16667"/>
            </a:avLst>
          </a:prstGeom>
          <a:solidFill>
            <a:schemeClr val="accent1">
              <a:lumMod val="75000"/>
            </a:schemeClr>
          </a:solidFill>
          <a:ln>
            <a:solidFill>
              <a:schemeClr val="accent1">
                <a:lumMod val="50000"/>
              </a:schemeClr>
            </a:solidFill>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b="1" dirty="0"/>
          </a:p>
          <a:p>
            <a:pPr algn="ctr"/>
            <a:r>
              <a:rPr lang="en-US" sz="1867" b="1" dirty="0"/>
              <a:t>TIME </a:t>
            </a:r>
          </a:p>
          <a:p>
            <a:pPr algn="ctr"/>
            <a:r>
              <a:rPr lang="en-US" sz="1867" b="1" dirty="0"/>
              <a:t>SAVINGS</a:t>
            </a:r>
            <a:r>
              <a:rPr lang="en-US" sz="1467" b="1" dirty="0"/>
              <a:t> </a:t>
            </a:r>
          </a:p>
          <a:p>
            <a:pPr algn="ctr"/>
            <a:r>
              <a:rPr lang="en-US" sz="4267" b="1" dirty="0">
                <a:solidFill>
                  <a:schemeClr val="bg1"/>
                </a:solidFill>
              </a:rPr>
              <a:t>60% </a:t>
            </a:r>
          </a:p>
          <a:p>
            <a:pPr algn="ctr"/>
            <a:r>
              <a:rPr lang="en-US" sz="1200" dirty="0">
                <a:solidFill>
                  <a:schemeClr val="bg1"/>
                </a:solidFill>
              </a:rPr>
              <a:t>of providers reported saving time on documentation</a:t>
            </a:r>
          </a:p>
          <a:p>
            <a:pPr algn="ctr"/>
            <a:endParaRPr lang="en-US" sz="1467" b="1" dirty="0"/>
          </a:p>
        </p:txBody>
      </p:sp>
      <p:sp>
        <p:nvSpPr>
          <p:cNvPr id="9" name="Rectangle: Rounded Corners 8">
            <a:extLst>
              <a:ext uri="{FF2B5EF4-FFF2-40B4-BE49-F238E27FC236}">
                <a16:creationId xmlns:a16="http://schemas.microsoft.com/office/drawing/2014/main" id="{ACC1468C-7ACA-497E-A20A-E57973C25794}"/>
              </a:ext>
            </a:extLst>
          </p:cNvPr>
          <p:cNvSpPr/>
          <p:nvPr/>
        </p:nvSpPr>
        <p:spPr>
          <a:xfrm>
            <a:off x="3021109" y="1744960"/>
            <a:ext cx="2285891" cy="2142233"/>
          </a:xfrm>
          <a:prstGeom prst="roundRect">
            <a:avLst/>
          </a:prstGeom>
          <a:solidFill>
            <a:schemeClr val="accent1">
              <a:lumMod val="75000"/>
            </a:schemeClr>
          </a:solidFill>
          <a:ln>
            <a:solidFill>
              <a:schemeClr val="accent1">
                <a:lumMod val="50000"/>
              </a:schemeClr>
            </a:solidFill>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b="1" dirty="0"/>
          </a:p>
          <a:p>
            <a:pPr algn="ctr"/>
            <a:r>
              <a:rPr lang="en-US" sz="1867" b="1" dirty="0"/>
              <a:t>PROVIDER SATISFACTION </a:t>
            </a:r>
            <a:r>
              <a:rPr lang="en-US" sz="4000" b="1" dirty="0"/>
              <a:t>60%</a:t>
            </a:r>
            <a:endParaRPr lang="en-US" sz="4000" b="1" dirty="0">
              <a:solidFill>
                <a:schemeClr val="bg1"/>
              </a:solidFill>
            </a:endParaRPr>
          </a:p>
          <a:p>
            <a:pPr algn="ctr"/>
            <a:r>
              <a:rPr lang="en-US" sz="1200" dirty="0">
                <a:solidFill>
                  <a:schemeClr val="bg1"/>
                </a:solidFill>
              </a:rPr>
              <a:t>would be “very or somewhat  disappointed” if ACI was no longer available</a:t>
            </a:r>
          </a:p>
          <a:p>
            <a:pPr algn="ctr"/>
            <a:endParaRPr lang="en-US" sz="1467" b="1" dirty="0"/>
          </a:p>
        </p:txBody>
      </p:sp>
      <p:sp>
        <p:nvSpPr>
          <p:cNvPr id="10" name="Rectangle: Rounded Corners 9">
            <a:extLst>
              <a:ext uri="{FF2B5EF4-FFF2-40B4-BE49-F238E27FC236}">
                <a16:creationId xmlns:a16="http://schemas.microsoft.com/office/drawing/2014/main" id="{159046DC-67A5-4E1C-BD26-EE80E17197E3}"/>
              </a:ext>
            </a:extLst>
          </p:cNvPr>
          <p:cNvSpPr/>
          <p:nvPr/>
        </p:nvSpPr>
        <p:spPr>
          <a:xfrm>
            <a:off x="536383" y="4041925"/>
            <a:ext cx="2318877" cy="2142232"/>
          </a:xfrm>
          <a:prstGeom prst="roundRect">
            <a:avLst/>
          </a:prstGeom>
          <a:solidFill>
            <a:schemeClr val="accent1">
              <a:lumMod val="75000"/>
            </a:schemeClr>
          </a:solidFill>
          <a:ln>
            <a:solidFill>
              <a:schemeClr val="accent1">
                <a:lumMod val="50000"/>
              </a:schemeClr>
            </a:solidFill>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b="1" dirty="0"/>
          </a:p>
          <a:p>
            <a:pPr algn="ctr"/>
            <a:r>
              <a:rPr lang="en-US" sz="1867" b="1" dirty="0"/>
              <a:t>PATIENT EXPERIENCE</a:t>
            </a:r>
          </a:p>
          <a:p>
            <a:pPr algn="ctr"/>
            <a:r>
              <a:rPr lang="en-US" sz="4267" b="1" dirty="0">
                <a:solidFill>
                  <a:schemeClr val="bg1"/>
                </a:solidFill>
              </a:rPr>
              <a:t>80% </a:t>
            </a:r>
          </a:p>
          <a:p>
            <a:pPr algn="ctr"/>
            <a:r>
              <a:rPr lang="en-US" sz="1200" dirty="0">
                <a:solidFill>
                  <a:schemeClr val="bg1"/>
                </a:solidFill>
              </a:rPr>
              <a:t>reported improvements in the patient experience</a:t>
            </a:r>
          </a:p>
          <a:p>
            <a:pPr algn="ctr"/>
            <a:endParaRPr lang="en-US" sz="1467" b="1" dirty="0"/>
          </a:p>
        </p:txBody>
      </p:sp>
      <p:sp>
        <p:nvSpPr>
          <p:cNvPr id="11" name="Rectangle: Rounded Corners 10">
            <a:extLst>
              <a:ext uri="{FF2B5EF4-FFF2-40B4-BE49-F238E27FC236}">
                <a16:creationId xmlns:a16="http://schemas.microsoft.com/office/drawing/2014/main" id="{693ACDAC-586C-4956-A04D-DD468BCD6160}"/>
              </a:ext>
            </a:extLst>
          </p:cNvPr>
          <p:cNvSpPr/>
          <p:nvPr/>
        </p:nvSpPr>
        <p:spPr>
          <a:xfrm>
            <a:off x="3021110" y="4041925"/>
            <a:ext cx="2285892" cy="2142233"/>
          </a:xfrm>
          <a:prstGeom prst="roundRect">
            <a:avLst/>
          </a:prstGeom>
          <a:solidFill>
            <a:schemeClr val="accent1">
              <a:lumMod val="75000"/>
            </a:schemeClr>
          </a:solidFill>
          <a:ln>
            <a:solidFill>
              <a:schemeClr val="accent1">
                <a:lumMod val="50000"/>
              </a:schemeClr>
            </a:solidFill>
          </a:ln>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b="1" dirty="0">
              <a:solidFill>
                <a:schemeClr val="bg1"/>
              </a:solidFill>
            </a:endParaRPr>
          </a:p>
          <a:p>
            <a:pPr algn="ctr"/>
            <a:r>
              <a:rPr lang="en-US" sz="1867" b="1" dirty="0">
                <a:solidFill>
                  <a:schemeClr val="bg1"/>
                </a:solidFill>
              </a:rPr>
              <a:t>QUALITY</a:t>
            </a:r>
          </a:p>
          <a:p>
            <a:pPr algn="ctr"/>
            <a:endParaRPr lang="en-US" sz="1067" b="1" dirty="0">
              <a:solidFill>
                <a:schemeClr val="bg1"/>
              </a:solidFill>
            </a:endParaRPr>
          </a:p>
          <a:p>
            <a:pPr algn="ctr"/>
            <a:r>
              <a:rPr lang="en-US" sz="4267" b="1" dirty="0">
                <a:solidFill>
                  <a:schemeClr val="bg1"/>
                </a:solidFill>
              </a:rPr>
              <a:t>70%</a:t>
            </a:r>
          </a:p>
          <a:p>
            <a:pPr algn="ctr"/>
            <a:r>
              <a:rPr lang="en-US" sz="1200" dirty="0">
                <a:solidFill>
                  <a:schemeClr val="bg1"/>
                </a:solidFill>
              </a:rPr>
              <a:t>reported increased quality of documentation</a:t>
            </a:r>
          </a:p>
          <a:p>
            <a:pPr algn="ctr"/>
            <a:endParaRPr lang="en-US" sz="1467" b="1" dirty="0"/>
          </a:p>
        </p:txBody>
      </p:sp>
      <p:graphicFrame>
        <p:nvGraphicFramePr>
          <p:cNvPr id="13" name="Chart 12">
            <a:extLst>
              <a:ext uri="{FF2B5EF4-FFF2-40B4-BE49-F238E27FC236}">
                <a16:creationId xmlns:a16="http://schemas.microsoft.com/office/drawing/2014/main" id="{8DAD7C0B-92E2-4EB7-93F8-F66B76405D26}"/>
              </a:ext>
            </a:extLst>
          </p:cNvPr>
          <p:cNvGraphicFramePr>
            <a:graphicFrameLocks/>
          </p:cNvGraphicFramePr>
          <p:nvPr/>
        </p:nvGraphicFramePr>
        <p:xfrm>
          <a:off x="5734556" y="1659467"/>
          <a:ext cx="6096000" cy="4464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25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9D4A2-F0B9-46E0-8910-B7F39463B25D}"/>
              </a:ext>
            </a:extLst>
          </p:cNvPr>
          <p:cNvSpPr>
            <a:spLocks noGrp="1"/>
          </p:cNvSpPr>
          <p:nvPr>
            <p:ph type="title"/>
          </p:nvPr>
        </p:nvSpPr>
        <p:spPr>
          <a:xfrm>
            <a:off x="857255" y="769350"/>
            <a:ext cx="11229970" cy="591727"/>
          </a:xfrm>
        </p:spPr>
        <p:txBody>
          <a:bodyPr anchor="t">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700" dirty="0">
                <a:solidFill>
                  <a:schemeClr val="accent1"/>
                </a:solidFill>
                <a:latin typeface="Calibri" panose="020F0502020204030204" pitchFamily="34" charset="0"/>
                <a:cs typeface="Calibri" panose="020F0502020204030204" pitchFamily="34" charset="0"/>
              </a:rPr>
              <a:t>Sample Outcomes from EHR Signal Data and Surveys:  </a:t>
            </a:r>
            <a:br>
              <a:rPr lang="en-US" sz="3700" dirty="0">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ACI Monthly Encounter Trend</a:t>
            </a:r>
          </a:p>
        </p:txBody>
      </p:sp>
      <p:sp>
        <p:nvSpPr>
          <p:cNvPr id="14" name="TextBox 13">
            <a:extLst>
              <a:ext uri="{FF2B5EF4-FFF2-40B4-BE49-F238E27FC236}">
                <a16:creationId xmlns:a16="http://schemas.microsoft.com/office/drawing/2014/main" id="{9A5DC7EA-5FA0-46C0-BBD0-16FD3ED640A7}"/>
              </a:ext>
            </a:extLst>
          </p:cNvPr>
          <p:cNvSpPr txBox="1"/>
          <p:nvPr/>
        </p:nvSpPr>
        <p:spPr>
          <a:xfrm>
            <a:off x="7842495" y="2639924"/>
            <a:ext cx="3834193" cy="3533515"/>
          </a:xfrm>
          <a:prstGeom prst="rect">
            <a:avLst/>
          </a:prstGeom>
        </p:spPr>
        <p:txBody>
          <a:bodyPr vert="horz" wrap="square" lIns="0" tIns="45720" rIns="91440" bIns="4572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990" indent="-380990">
              <a:buFont typeface="Arial" panose="020B0604020202020204" pitchFamily="34" charset="0"/>
              <a:buChar char="•"/>
            </a:pPr>
            <a:r>
              <a:rPr lang="en-US" sz="2000" dirty="0">
                <a:solidFill>
                  <a:schemeClr val="accent2"/>
                </a:solidFill>
              </a:rPr>
              <a:t>Encounters have </a:t>
            </a:r>
            <a:r>
              <a:rPr lang="en-US" sz="2000" dirty="0">
                <a:solidFill>
                  <a:schemeClr val="accent2"/>
                </a:solidFill>
                <a:cs typeface="Calibri" panose="020F0502020204030204"/>
              </a:rPr>
              <a:t>s</a:t>
            </a:r>
            <a:r>
              <a:rPr lang="en-US" sz="2000" dirty="0">
                <a:solidFill>
                  <a:schemeClr val="accent2"/>
                </a:solidFill>
              </a:rPr>
              <a:t>teadily increased over the past 4 months (May to August).</a:t>
            </a:r>
          </a:p>
          <a:p>
            <a:endParaRPr lang="en-US" sz="2000" dirty="0">
              <a:solidFill>
                <a:schemeClr val="accent2"/>
              </a:solidFill>
              <a:cs typeface="Calibri"/>
            </a:endParaRPr>
          </a:p>
          <a:p>
            <a:pPr marL="380990" indent="-380990">
              <a:buFont typeface="Arial" panose="020B0604020202020204" pitchFamily="34" charset="0"/>
              <a:buChar char="•"/>
            </a:pPr>
            <a:r>
              <a:rPr lang="en-US" sz="2000" dirty="0">
                <a:solidFill>
                  <a:schemeClr val="accent2"/>
                </a:solidFill>
                <a:cs typeface="Calibri"/>
              </a:rPr>
              <a:t>Total encounters 5,426</a:t>
            </a:r>
          </a:p>
          <a:p>
            <a:endParaRPr lang="en-US" sz="2000" dirty="0">
              <a:cs typeface="Calibri"/>
            </a:endParaRPr>
          </a:p>
          <a:p>
            <a:endParaRPr lang="en-US" sz="2000" dirty="0">
              <a:cs typeface="Calibri"/>
            </a:endParaRPr>
          </a:p>
        </p:txBody>
      </p:sp>
      <p:graphicFrame>
        <p:nvGraphicFramePr>
          <p:cNvPr id="7" name="Content Placeholder 6">
            <a:extLst>
              <a:ext uri="{FF2B5EF4-FFF2-40B4-BE49-F238E27FC236}">
                <a16:creationId xmlns:a16="http://schemas.microsoft.com/office/drawing/2014/main" id="{742D5CB0-FC8E-47A4-9F29-357ACB39AD52}"/>
              </a:ext>
            </a:extLst>
          </p:cNvPr>
          <p:cNvGraphicFramePr>
            <a:graphicFrameLocks noGrp="1"/>
          </p:cNvGraphicFramePr>
          <p:nvPr>
            <p:ph sz="quarter" idx="11"/>
          </p:nvPr>
        </p:nvGraphicFramePr>
        <p:xfrm>
          <a:off x="762005" y="1948071"/>
          <a:ext cx="6599347" cy="3917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489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C50ADC-4919-D148-B44C-FF32B98D77A7}"/>
              </a:ext>
            </a:extLst>
          </p:cNvPr>
          <p:cNvSpPr>
            <a:spLocks noGrp="1"/>
          </p:cNvSpPr>
          <p:nvPr>
            <p:ph type="title"/>
          </p:nvPr>
        </p:nvSpPr>
        <p:spPr>
          <a:xfrm>
            <a:off x="558579" y="799856"/>
            <a:ext cx="9756996" cy="461665"/>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600" dirty="0">
                <a:solidFill>
                  <a:schemeClr val="accent1"/>
                </a:solidFill>
                <a:latin typeface="Calibri"/>
                <a:cs typeface="Calibri"/>
              </a:rPr>
              <a:t>Sample ACI Outcomes: Average TAT Monthly Trend</a:t>
            </a:r>
          </a:p>
        </p:txBody>
      </p:sp>
      <p:sp>
        <p:nvSpPr>
          <p:cNvPr id="4" name="TextBox 3">
            <a:extLst>
              <a:ext uri="{FF2B5EF4-FFF2-40B4-BE49-F238E27FC236}">
                <a16:creationId xmlns:a16="http://schemas.microsoft.com/office/drawing/2014/main" id="{83F7BCC2-36F9-4FD6-8D8B-9FAF6914DF94}"/>
              </a:ext>
            </a:extLst>
          </p:cNvPr>
          <p:cNvSpPr txBox="1"/>
          <p:nvPr/>
        </p:nvSpPr>
        <p:spPr>
          <a:xfrm>
            <a:off x="9867902" y="5476875"/>
            <a:ext cx="2238375" cy="1181100"/>
          </a:xfrm>
          <a:prstGeom prst="rect">
            <a:avLst/>
          </a:prstGeom>
        </p:spPr>
        <p:txBody>
          <a:bodyPr vert="horz" wrap="square" lIns="0" tIns="60960" rIns="121920" bIns="6096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1400">
              <a:solidFill>
                <a:srgbClr val="FF0000"/>
              </a:solidFill>
            </a:endParaRPr>
          </a:p>
        </p:txBody>
      </p:sp>
      <p:sp>
        <p:nvSpPr>
          <p:cNvPr id="6" name="Slide Number Placeholder 5">
            <a:extLst>
              <a:ext uri="{FF2B5EF4-FFF2-40B4-BE49-F238E27FC236}">
                <a16:creationId xmlns:a16="http://schemas.microsoft.com/office/drawing/2014/main" id="{8C7E2BC3-BEEF-9844-BF10-D9084A16390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09AEC-47FB-46C9-8A0B-AC90E8A44218}" type="slidenum">
              <a:rPr lang="en-US" smtClean="0"/>
              <a:pPr/>
              <a:t>22</a:t>
            </a:fld>
            <a:endParaRPr lang="en-US"/>
          </a:p>
        </p:txBody>
      </p:sp>
      <p:graphicFrame>
        <p:nvGraphicFramePr>
          <p:cNvPr id="8" name="Chart 7">
            <a:extLst>
              <a:ext uri="{FF2B5EF4-FFF2-40B4-BE49-F238E27FC236}">
                <a16:creationId xmlns:a16="http://schemas.microsoft.com/office/drawing/2014/main" id="{4614F2CF-50D5-44BA-9DE2-35040C8CFC49}"/>
              </a:ext>
            </a:extLst>
          </p:cNvPr>
          <p:cNvGraphicFramePr>
            <a:graphicFrameLocks/>
          </p:cNvGraphicFramePr>
          <p:nvPr/>
        </p:nvGraphicFramePr>
        <p:xfrm>
          <a:off x="1144988" y="1359673"/>
          <a:ext cx="7736619" cy="41744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FB5E229-5330-407E-BBD8-668828FF47FA}"/>
              </a:ext>
            </a:extLst>
          </p:cNvPr>
          <p:cNvSpPr txBox="1"/>
          <p:nvPr/>
        </p:nvSpPr>
        <p:spPr>
          <a:xfrm>
            <a:off x="9153525" y="2056986"/>
            <a:ext cx="2590800" cy="2246769"/>
          </a:xfrm>
          <a:prstGeom prst="rect">
            <a:avLst/>
          </a:prstGeom>
          <a:noFill/>
        </p:spPr>
        <p:txBody>
          <a:bodyPr wrap="square" rtlCol="0">
            <a:spAutoFit/>
          </a:bodyPr>
          <a:lstStyle/>
          <a:p>
            <a:pPr marL="380990" indent="-380990">
              <a:buFont typeface="Arial" panose="020B0604020202020204" pitchFamily="34" charset="0"/>
              <a:buChar char="•"/>
            </a:pPr>
            <a:r>
              <a:rPr lang="en-US" sz="2000" dirty="0">
                <a:solidFill>
                  <a:schemeClr val="accent2"/>
                </a:solidFill>
              </a:rPr>
              <a:t>Steady decline in TAT over the last 4 months</a:t>
            </a:r>
          </a:p>
          <a:p>
            <a:pPr marL="380990" indent="-380990">
              <a:buFont typeface="Arial" panose="020B0604020202020204" pitchFamily="34" charset="0"/>
              <a:buChar char="•"/>
            </a:pPr>
            <a:endParaRPr lang="en-US" sz="2000" dirty="0">
              <a:solidFill>
                <a:schemeClr val="accent2"/>
              </a:solidFill>
            </a:endParaRPr>
          </a:p>
          <a:p>
            <a:pPr marL="380990" indent="-380990">
              <a:buFont typeface="Arial" panose="020B0604020202020204" pitchFamily="34" charset="0"/>
              <a:buChar char="•"/>
            </a:pPr>
            <a:r>
              <a:rPr lang="en-US" sz="2000" dirty="0">
                <a:solidFill>
                  <a:schemeClr val="accent2"/>
                </a:solidFill>
              </a:rPr>
              <a:t>5.26 in May to 2.19 in September</a:t>
            </a:r>
          </a:p>
        </p:txBody>
      </p:sp>
    </p:spTree>
    <p:extLst>
      <p:ext uri="{BB962C8B-B14F-4D97-AF65-F5344CB8AC3E}">
        <p14:creationId xmlns:p14="http://schemas.microsoft.com/office/powerpoint/2010/main" val="20135342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8653-A439-4DF2-B5FF-B91F12C57B1B}"/>
              </a:ext>
            </a:extLst>
          </p:cNvPr>
          <p:cNvSpPr>
            <a:spLocks noGrp="1"/>
          </p:cNvSpPr>
          <p:nvPr>
            <p:ph type="title"/>
          </p:nvPr>
        </p:nvSpPr>
        <p:spPr>
          <a:xfrm>
            <a:off x="800100" y="724451"/>
            <a:ext cx="11277600" cy="517064"/>
          </a:xfrm>
        </p:spPr>
        <p:txBody>
          <a:bodyPr/>
          <a:lstStyle/>
          <a:p>
            <a:r>
              <a:rPr lang="en-US" dirty="0">
                <a:latin typeface="Calibri" panose="020F0502020204030204" pitchFamily="34" charset="0"/>
                <a:cs typeface="Calibri" panose="020F0502020204030204" pitchFamily="34" charset="0"/>
              </a:rPr>
              <a:t>ACI Signal </a:t>
            </a:r>
            <a:r>
              <a:rPr lang="en-US" dirty="0">
                <a:solidFill>
                  <a:schemeClr val="accent1"/>
                </a:solidFill>
                <a:latin typeface="Calibri" panose="020F0502020204030204" pitchFamily="34" charset="0"/>
                <a:cs typeface="Calibri" panose="020F0502020204030204" pitchFamily="34" charset="0"/>
              </a:rPr>
              <a:t>Data </a:t>
            </a:r>
            <a:r>
              <a:rPr lang="en-US" sz="1800" i="1" dirty="0">
                <a:solidFill>
                  <a:schemeClr val="accent1"/>
                </a:solidFill>
                <a:latin typeface="Calibri" panose="020F0502020204030204" pitchFamily="34" charset="0"/>
                <a:cs typeface="Calibri" panose="020F0502020204030204" pitchFamily="34" charset="0"/>
              </a:rPr>
              <a:t>(Go Live Date – 5/7/21 ) </a:t>
            </a:r>
            <a:endParaRPr lang="en-US" sz="1800" dirty="0">
              <a:solidFill>
                <a:schemeClr val="accent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510CB28-50FA-45A6-83E8-D8EEE144B651}"/>
              </a:ext>
            </a:extLst>
          </p:cNvPr>
          <p:cNvSpPr>
            <a:spLocks noGrp="1"/>
          </p:cNvSpPr>
          <p:nvPr>
            <p:ph type="sldNum" sz="quarter" idx="12"/>
          </p:nvPr>
        </p:nvSpPr>
        <p:spPr/>
        <p:txBody>
          <a:bodyPr/>
          <a:lstStyle/>
          <a:p>
            <a:fld id="{45132403-2DDF-4A4C-B795-ED8EBA94B7E5}" type="slidenum">
              <a:rPr lang="en-US" smtClean="0"/>
              <a:t>23</a:t>
            </a:fld>
            <a:endParaRPr lang="en-US"/>
          </a:p>
        </p:txBody>
      </p:sp>
      <p:pic>
        <p:nvPicPr>
          <p:cNvPr id="7" name="Picture 6">
            <a:extLst>
              <a:ext uri="{FF2B5EF4-FFF2-40B4-BE49-F238E27FC236}">
                <a16:creationId xmlns:a16="http://schemas.microsoft.com/office/drawing/2014/main" id="{EFCDBB03-8B0B-4733-9F10-F225D9DB5ACC}"/>
              </a:ext>
            </a:extLst>
          </p:cNvPr>
          <p:cNvPicPr>
            <a:picLocks noChangeAspect="1"/>
          </p:cNvPicPr>
          <p:nvPr/>
        </p:nvPicPr>
        <p:blipFill rotWithShape="1">
          <a:blip r:embed="rId2"/>
          <a:srcRect l="32813" t="26806" r="35937" b="30278"/>
          <a:stretch/>
        </p:blipFill>
        <p:spPr>
          <a:xfrm>
            <a:off x="1191119" y="1325865"/>
            <a:ext cx="6419356" cy="4958953"/>
          </a:xfrm>
          <a:prstGeom prst="rect">
            <a:avLst/>
          </a:prstGeom>
        </p:spPr>
      </p:pic>
      <p:sp>
        <p:nvSpPr>
          <p:cNvPr id="8" name="Content Placeholder 3">
            <a:extLst>
              <a:ext uri="{FF2B5EF4-FFF2-40B4-BE49-F238E27FC236}">
                <a16:creationId xmlns:a16="http://schemas.microsoft.com/office/drawing/2014/main" id="{AEE60CD7-70F1-4FCD-8015-A4A4CEB02FCD}"/>
              </a:ext>
            </a:extLst>
          </p:cNvPr>
          <p:cNvSpPr txBox="1">
            <a:spLocks/>
          </p:cNvSpPr>
          <p:nvPr/>
        </p:nvSpPr>
        <p:spPr>
          <a:xfrm>
            <a:off x="7658100" y="1325865"/>
            <a:ext cx="3622821" cy="5203659"/>
          </a:xfrm>
          <a:prstGeom prst="rect">
            <a:avLst/>
          </a:prstGeom>
          <a:ln w="28575"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243" tIns="45621" rIns="91243" bIns="45621" rtlCol="0" anchor="t">
            <a:noAutofit/>
          </a:bodyPr>
          <a:lstStyle>
            <a:lvl1pPr marL="0" indent="0" algn="l" defTabSz="914377" rtl="0" eaLnBrk="1" latinLnBrk="0" hangingPunct="1">
              <a:lnSpc>
                <a:spcPct val="100000"/>
              </a:lnSpc>
              <a:spcBef>
                <a:spcPts val="1600"/>
              </a:spcBef>
              <a:buClr>
                <a:schemeClr val="accent1"/>
              </a:buClr>
              <a:buFont typeface="Lucida Grande"/>
              <a:buNone/>
              <a:defRPr sz="1867" b="0" i="0" kern="1200" spc="0">
                <a:solidFill>
                  <a:schemeClr val="dk1"/>
                </a:solidFill>
                <a:latin typeface="+mn-lt"/>
                <a:ea typeface="+mn-ea"/>
                <a:cs typeface="+mn-cs"/>
              </a:defRPr>
            </a:lvl1pPr>
            <a:lvl2pPr marL="990575" indent="-380990" algn="l" defTabSz="914377" rtl="0" eaLnBrk="1" latinLnBrk="0" hangingPunct="1">
              <a:lnSpc>
                <a:spcPct val="100000"/>
              </a:lnSpc>
              <a:spcBef>
                <a:spcPts val="800"/>
              </a:spcBef>
              <a:buClr>
                <a:schemeClr val="accent1"/>
              </a:buClr>
              <a:buSzPct val="110000"/>
              <a:buFont typeface="Lucida Grande"/>
              <a:buChar char="–"/>
              <a:tabLst/>
              <a:defRPr sz="1733" b="0" i="0" kern="1200" spc="0">
                <a:solidFill>
                  <a:schemeClr val="dk1"/>
                </a:solidFill>
                <a:latin typeface="+mn-lt"/>
                <a:ea typeface="+mn-ea"/>
                <a:cs typeface="+mn-cs"/>
              </a:defRPr>
            </a:lvl2pPr>
            <a:lvl3pPr marL="1523962" indent="-304792" algn="l" defTabSz="914377" rtl="0" eaLnBrk="1" latinLnBrk="0" hangingPunct="1">
              <a:lnSpc>
                <a:spcPct val="100000"/>
              </a:lnSpc>
              <a:spcBef>
                <a:spcPts val="800"/>
              </a:spcBef>
              <a:buClr>
                <a:schemeClr val="accent1"/>
              </a:buClr>
              <a:buSzPct val="105000"/>
              <a:buFont typeface="Lucida Grande"/>
              <a:buChar char="–"/>
              <a:tabLst/>
              <a:defRPr sz="1733" b="0" i="0" kern="1200" spc="0">
                <a:solidFill>
                  <a:schemeClr val="dk1"/>
                </a:solidFill>
                <a:latin typeface="+mn-lt"/>
                <a:ea typeface="+mn-ea"/>
                <a:cs typeface="+mn-cs"/>
              </a:defRPr>
            </a:lvl3pPr>
            <a:lvl4pPr marL="2133547" indent="-304792" algn="l" defTabSz="914377" rtl="0" eaLnBrk="1" latinLnBrk="0" hangingPunct="1">
              <a:lnSpc>
                <a:spcPct val="100000"/>
              </a:lnSpc>
              <a:spcBef>
                <a:spcPts val="800"/>
              </a:spcBef>
              <a:buClr>
                <a:schemeClr val="accent1"/>
              </a:buClr>
              <a:buFont typeface="Lucida Grande"/>
              <a:buChar char="–"/>
              <a:tabLst/>
              <a:defRPr sz="1733" b="0" i="0" kern="1200" spc="0">
                <a:solidFill>
                  <a:schemeClr val="dk1"/>
                </a:solidFill>
                <a:latin typeface="+mn-lt"/>
                <a:ea typeface="+mn-ea"/>
                <a:cs typeface="+mn-cs"/>
              </a:defRPr>
            </a:lvl4pPr>
            <a:lvl5pPr marL="2057349" indent="-1519729" algn="l" defTabSz="914377" rtl="0" eaLnBrk="1" latinLnBrk="0" hangingPunct="1">
              <a:lnSpc>
                <a:spcPct val="100000"/>
              </a:lnSpc>
              <a:spcBef>
                <a:spcPts val="800"/>
              </a:spcBef>
              <a:buFont typeface="Arial" panose="020B0604020202020204" pitchFamily="34" charset="0"/>
              <a:buChar char="•"/>
              <a:tabLst/>
              <a:defRPr sz="1600" b="0" i="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defTabSz="912427">
              <a:spcBef>
                <a:spcPts val="0"/>
              </a:spcBef>
              <a:buClrTx/>
              <a:defRPr/>
            </a:pPr>
            <a:endParaRPr lang="en-US" sz="1197" b="1" dirty="0">
              <a:solidFill>
                <a:srgbClr val="141380"/>
              </a:solidFill>
              <a:latin typeface="Calibri Light"/>
            </a:endParaRPr>
          </a:p>
          <a:p>
            <a:pPr defTabSz="912427">
              <a:spcBef>
                <a:spcPts val="0"/>
              </a:spcBef>
              <a:buClrTx/>
              <a:defRPr/>
            </a:pPr>
            <a:r>
              <a:rPr lang="en-US" sz="1197" b="1" dirty="0">
                <a:solidFill>
                  <a:srgbClr val="141380"/>
                </a:solidFill>
                <a:latin typeface="Calibri Light"/>
              </a:rPr>
              <a:t>Note Contribution Source </a:t>
            </a:r>
            <a:r>
              <a:rPr lang="en-US" sz="1197" dirty="0">
                <a:solidFill>
                  <a:srgbClr val="141380"/>
                </a:solidFill>
                <a:latin typeface="Calibri Light"/>
              </a:rPr>
              <a:t>– We want to continue to see a decrease in note contribution from the providers that are using DAX. Decrease in contribution indicates lower edit rates from the providers. </a:t>
            </a:r>
          </a:p>
          <a:p>
            <a:pPr defTabSz="912427">
              <a:spcBef>
                <a:spcPts val="0"/>
              </a:spcBef>
              <a:buClrTx/>
              <a:defRPr/>
            </a:pPr>
            <a:r>
              <a:rPr lang="en-US" sz="1197" b="1" dirty="0">
                <a:solidFill>
                  <a:srgbClr val="00B050"/>
                </a:solidFill>
                <a:latin typeface="Calibri Light"/>
              </a:rPr>
              <a:t>Decrease from 78 % to 10.46 %</a:t>
            </a:r>
          </a:p>
          <a:p>
            <a:pPr defTabSz="912427">
              <a:spcBef>
                <a:spcPts val="0"/>
              </a:spcBef>
              <a:buClrTx/>
              <a:defRPr/>
            </a:pPr>
            <a:endParaRPr lang="en-US" sz="1197" b="1" dirty="0">
              <a:solidFill>
                <a:srgbClr val="00B050"/>
              </a:solidFill>
              <a:latin typeface="Calibri Light"/>
            </a:endParaRPr>
          </a:p>
          <a:p>
            <a:pPr algn="ctr" defTabSz="912427">
              <a:spcBef>
                <a:spcPts val="0"/>
              </a:spcBef>
              <a:buClrTx/>
              <a:defRPr/>
            </a:pPr>
            <a:r>
              <a:rPr lang="en-US" sz="1197" b="1" dirty="0">
                <a:solidFill>
                  <a:srgbClr val="141380"/>
                </a:solidFill>
                <a:latin typeface="Calibri Light"/>
              </a:rPr>
              <a:t>Visits Closed in 7+ Days – </a:t>
            </a:r>
          </a:p>
          <a:p>
            <a:pPr algn="ctr" defTabSz="912427">
              <a:spcBef>
                <a:spcPts val="0"/>
              </a:spcBef>
              <a:buClrTx/>
              <a:defRPr/>
            </a:pPr>
            <a:r>
              <a:rPr lang="en-US" sz="1197" b="1" dirty="0">
                <a:solidFill>
                  <a:srgbClr val="00B050"/>
                </a:solidFill>
                <a:latin typeface="Calibri Light"/>
              </a:rPr>
              <a:t>Decrease from 2.57 % to 0 %</a:t>
            </a:r>
          </a:p>
          <a:p>
            <a:pPr algn="ctr" defTabSz="912427">
              <a:spcBef>
                <a:spcPts val="0"/>
              </a:spcBef>
              <a:buClrTx/>
              <a:defRPr/>
            </a:pPr>
            <a:endParaRPr lang="en-US" sz="1197" b="1" dirty="0">
              <a:solidFill>
                <a:srgbClr val="00B050"/>
              </a:solidFill>
              <a:latin typeface="Calibri Light"/>
            </a:endParaRPr>
          </a:p>
          <a:p>
            <a:pPr algn="ctr" defTabSz="912427">
              <a:spcBef>
                <a:spcPts val="0"/>
              </a:spcBef>
              <a:buClrTx/>
              <a:defRPr/>
            </a:pPr>
            <a:r>
              <a:rPr lang="en-US" sz="1197" b="1" dirty="0">
                <a:solidFill>
                  <a:srgbClr val="141380"/>
                </a:solidFill>
                <a:latin typeface="Calibri Light"/>
              </a:rPr>
              <a:t>Visits Closed in 2 Days –</a:t>
            </a:r>
          </a:p>
          <a:p>
            <a:pPr algn="ctr" defTabSz="912427">
              <a:spcBef>
                <a:spcPts val="0"/>
              </a:spcBef>
              <a:buClrTx/>
              <a:defRPr/>
            </a:pPr>
            <a:r>
              <a:rPr lang="en-US" sz="1197" b="1" dirty="0">
                <a:solidFill>
                  <a:srgbClr val="00B050"/>
                </a:solidFill>
                <a:latin typeface="Calibri Light"/>
              </a:rPr>
              <a:t>Increase from 68.72 % to 90.94 %</a:t>
            </a:r>
            <a:endParaRPr lang="en-US" sz="1397" b="1" dirty="0">
              <a:solidFill>
                <a:srgbClr val="00B050"/>
              </a:solidFill>
              <a:latin typeface="Calibri Light"/>
            </a:endParaRPr>
          </a:p>
          <a:p>
            <a:pPr algn="ctr" defTabSz="912427">
              <a:spcBef>
                <a:spcPts val="0"/>
              </a:spcBef>
              <a:buClrTx/>
              <a:defRPr/>
            </a:pPr>
            <a:endParaRPr lang="en-US" sz="1197" b="1" dirty="0">
              <a:solidFill>
                <a:srgbClr val="141380"/>
              </a:solidFill>
              <a:latin typeface="Calibri Light"/>
            </a:endParaRPr>
          </a:p>
          <a:p>
            <a:pPr algn="ctr" defTabSz="912427">
              <a:spcBef>
                <a:spcPts val="0"/>
              </a:spcBef>
              <a:buClrTx/>
              <a:defRPr/>
            </a:pPr>
            <a:r>
              <a:rPr lang="en-US" sz="1197" b="1" dirty="0">
                <a:solidFill>
                  <a:srgbClr val="141380"/>
                </a:solidFill>
                <a:latin typeface="Calibri Light"/>
              </a:rPr>
              <a:t>Time In Notes Per Appointment –  </a:t>
            </a:r>
          </a:p>
          <a:p>
            <a:pPr algn="ctr" defTabSz="912427">
              <a:spcBef>
                <a:spcPts val="0"/>
              </a:spcBef>
              <a:buClrTx/>
              <a:defRPr/>
            </a:pPr>
            <a:r>
              <a:rPr lang="en-US" sz="1197" b="1" dirty="0">
                <a:solidFill>
                  <a:srgbClr val="00B050"/>
                </a:solidFill>
                <a:latin typeface="Calibri Light"/>
              </a:rPr>
              <a:t>Decrease from 3 mins to 1.4 mins</a:t>
            </a:r>
          </a:p>
          <a:p>
            <a:pPr algn="ctr" defTabSz="912427">
              <a:spcBef>
                <a:spcPts val="0"/>
              </a:spcBef>
              <a:buClrTx/>
              <a:defRPr/>
            </a:pPr>
            <a:endParaRPr lang="en-US" sz="1197" b="1" dirty="0">
              <a:solidFill>
                <a:srgbClr val="141380"/>
              </a:solidFill>
              <a:latin typeface="Calibri Light"/>
            </a:endParaRPr>
          </a:p>
          <a:p>
            <a:pPr algn="ctr" defTabSz="912427">
              <a:spcBef>
                <a:spcPts val="0"/>
              </a:spcBef>
              <a:buClrTx/>
              <a:defRPr/>
            </a:pPr>
            <a:r>
              <a:rPr lang="en-US" sz="1197" b="1" dirty="0">
                <a:solidFill>
                  <a:srgbClr val="141380"/>
                </a:solidFill>
                <a:latin typeface="Calibri Light"/>
              </a:rPr>
              <a:t>Time In Notes Per Day – </a:t>
            </a:r>
          </a:p>
          <a:p>
            <a:pPr algn="ctr" defTabSz="912427">
              <a:spcBef>
                <a:spcPts val="0"/>
              </a:spcBef>
              <a:buClrTx/>
              <a:defRPr/>
            </a:pPr>
            <a:r>
              <a:rPr lang="en-US" sz="1197" b="1" dirty="0">
                <a:solidFill>
                  <a:srgbClr val="00B050"/>
                </a:solidFill>
                <a:latin typeface="Calibri Light"/>
              </a:rPr>
              <a:t>Decrease from 61 mins to 29 mins</a:t>
            </a:r>
          </a:p>
          <a:p>
            <a:pPr algn="ctr" defTabSz="912427">
              <a:spcBef>
                <a:spcPts val="0"/>
              </a:spcBef>
              <a:buClrTx/>
              <a:defRPr/>
            </a:pPr>
            <a:endParaRPr lang="en-US" sz="1197" b="1" dirty="0">
              <a:solidFill>
                <a:srgbClr val="141380"/>
              </a:solidFill>
              <a:latin typeface="Calibri Light"/>
            </a:endParaRPr>
          </a:p>
          <a:p>
            <a:pPr algn="ctr" defTabSz="912427">
              <a:spcBef>
                <a:spcPts val="0"/>
              </a:spcBef>
              <a:buClrTx/>
              <a:defRPr/>
            </a:pPr>
            <a:r>
              <a:rPr lang="en-US" sz="1197" b="1" dirty="0">
                <a:solidFill>
                  <a:srgbClr val="141380"/>
                </a:solidFill>
                <a:latin typeface="Calibri Light"/>
              </a:rPr>
              <a:t>Time Outside Scheduled Hours – </a:t>
            </a:r>
          </a:p>
          <a:p>
            <a:pPr algn="ctr" defTabSz="912427">
              <a:spcBef>
                <a:spcPts val="0"/>
              </a:spcBef>
              <a:buClrTx/>
              <a:defRPr/>
            </a:pPr>
            <a:r>
              <a:rPr lang="en-US" sz="1197" b="1" dirty="0">
                <a:solidFill>
                  <a:srgbClr val="00B050"/>
                </a:solidFill>
                <a:latin typeface="Calibri Light"/>
              </a:rPr>
              <a:t>Decrease from 37 mins to 31 mins</a:t>
            </a:r>
          </a:p>
          <a:p>
            <a:pPr algn="ctr" defTabSz="912427">
              <a:spcBef>
                <a:spcPts val="0"/>
              </a:spcBef>
              <a:buClrTx/>
              <a:defRPr/>
            </a:pPr>
            <a:endParaRPr lang="en-US" sz="1197" b="1" dirty="0">
              <a:solidFill>
                <a:srgbClr val="141380"/>
              </a:solidFill>
              <a:latin typeface="Calibri Light"/>
            </a:endParaRPr>
          </a:p>
          <a:p>
            <a:pPr algn="ctr" defTabSz="912427">
              <a:spcBef>
                <a:spcPts val="0"/>
              </a:spcBef>
              <a:buClrTx/>
              <a:defRPr/>
            </a:pPr>
            <a:r>
              <a:rPr lang="en-US" sz="1197" b="1" dirty="0">
                <a:solidFill>
                  <a:srgbClr val="141380"/>
                </a:solidFill>
                <a:latin typeface="Calibri Light"/>
              </a:rPr>
              <a:t>Time Outside 7am and 7pm – </a:t>
            </a:r>
          </a:p>
          <a:p>
            <a:pPr algn="ctr" defTabSz="912427">
              <a:spcBef>
                <a:spcPts val="0"/>
              </a:spcBef>
              <a:buClrTx/>
              <a:defRPr/>
            </a:pPr>
            <a:r>
              <a:rPr lang="en-US" sz="1197" b="1" dirty="0">
                <a:solidFill>
                  <a:srgbClr val="00B050"/>
                </a:solidFill>
                <a:latin typeface="Calibri Light"/>
              </a:rPr>
              <a:t>Decrease from 43 mins to 11 mins</a:t>
            </a:r>
          </a:p>
          <a:p>
            <a:pPr algn="ctr" defTabSz="912427">
              <a:spcBef>
                <a:spcPts val="0"/>
              </a:spcBef>
              <a:buClrTx/>
              <a:defRPr/>
            </a:pPr>
            <a:endParaRPr lang="en-US" sz="1197" b="1" dirty="0">
              <a:solidFill>
                <a:srgbClr val="141380"/>
              </a:solidFill>
              <a:latin typeface="Calibri Light"/>
            </a:endParaRPr>
          </a:p>
          <a:p>
            <a:pPr algn="ctr" defTabSz="912427">
              <a:spcBef>
                <a:spcPts val="0"/>
              </a:spcBef>
              <a:buClrTx/>
              <a:defRPr/>
            </a:pPr>
            <a:r>
              <a:rPr lang="en-US" sz="1197" b="1" dirty="0">
                <a:solidFill>
                  <a:srgbClr val="141380"/>
                </a:solidFill>
                <a:latin typeface="Calibri Light"/>
              </a:rPr>
              <a:t>Pajama Time – </a:t>
            </a:r>
          </a:p>
          <a:p>
            <a:pPr algn="ctr" defTabSz="912427">
              <a:spcBef>
                <a:spcPts val="0"/>
              </a:spcBef>
              <a:buClrTx/>
              <a:defRPr/>
            </a:pPr>
            <a:r>
              <a:rPr lang="en-US" sz="1197" b="1" dirty="0">
                <a:solidFill>
                  <a:srgbClr val="00B050"/>
                </a:solidFill>
                <a:latin typeface="Calibri Light"/>
              </a:rPr>
              <a:t>Decrease from 59 mins to 19 mins</a:t>
            </a:r>
          </a:p>
        </p:txBody>
      </p:sp>
    </p:spTree>
    <p:extLst>
      <p:ext uri="{BB962C8B-B14F-4D97-AF65-F5344CB8AC3E}">
        <p14:creationId xmlns:p14="http://schemas.microsoft.com/office/powerpoint/2010/main" val="234118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DDF3-06D5-45DD-BA96-F4AA9E755832}"/>
              </a:ext>
            </a:extLst>
          </p:cNvPr>
          <p:cNvSpPr>
            <a:spLocks noGrp="1"/>
          </p:cNvSpPr>
          <p:nvPr>
            <p:ph type="title"/>
          </p:nvPr>
        </p:nvSpPr>
        <p:spPr>
          <a:xfrm>
            <a:off x="771525" y="725211"/>
            <a:ext cx="11277600" cy="517064"/>
          </a:xfrm>
        </p:spPr>
        <p:txBody>
          <a:bodyPr/>
          <a:lstStyle/>
          <a:p>
            <a:r>
              <a:rPr lang="en-US" dirty="0"/>
              <a:t>Who ACI works best for</a:t>
            </a:r>
          </a:p>
        </p:txBody>
      </p:sp>
      <p:sp>
        <p:nvSpPr>
          <p:cNvPr id="4" name="Slide Number Placeholder 3">
            <a:extLst>
              <a:ext uri="{FF2B5EF4-FFF2-40B4-BE49-F238E27FC236}">
                <a16:creationId xmlns:a16="http://schemas.microsoft.com/office/drawing/2014/main" id="{BD108C0D-DB31-41EA-9F20-7BD671C17999}"/>
              </a:ext>
            </a:extLst>
          </p:cNvPr>
          <p:cNvSpPr>
            <a:spLocks noGrp="1"/>
          </p:cNvSpPr>
          <p:nvPr>
            <p:ph type="sldNum" sz="quarter" idx="12"/>
          </p:nvPr>
        </p:nvSpPr>
        <p:spPr/>
        <p:txBody>
          <a:bodyPr/>
          <a:lstStyle/>
          <a:p>
            <a:fld id="{45132403-2DDF-4A4C-B795-ED8EBA94B7E5}" type="slidenum">
              <a:rPr lang="en-US" smtClean="0"/>
              <a:t>24</a:t>
            </a:fld>
            <a:endParaRPr lang="en-US"/>
          </a:p>
        </p:txBody>
      </p:sp>
      <p:sp>
        <p:nvSpPr>
          <p:cNvPr id="5" name="Text Placeholder 4">
            <a:extLst>
              <a:ext uri="{FF2B5EF4-FFF2-40B4-BE49-F238E27FC236}">
                <a16:creationId xmlns:a16="http://schemas.microsoft.com/office/drawing/2014/main" id="{7D1E434E-AB0C-4F80-A723-CBB3CCB46121}"/>
              </a:ext>
            </a:extLst>
          </p:cNvPr>
          <p:cNvSpPr>
            <a:spLocks noGrp="1"/>
          </p:cNvSpPr>
          <p:nvPr>
            <p:ph type="body" sz="quarter" idx="13"/>
          </p:nvPr>
        </p:nvSpPr>
        <p:spPr>
          <a:xfrm>
            <a:off x="771525" y="1231695"/>
            <a:ext cx="11277600" cy="328295"/>
          </a:xfrm>
        </p:spPr>
        <p:txBody>
          <a:bodyPr/>
          <a:lstStyle/>
          <a:p>
            <a:r>
              <a:rPr lang="en-US" dirty="0">
                <a:solidFill>
                  <a:schemeClr val="accent1"/>
                </a:solidFill>
              </a:rPr>
              <a:t>Has the following characteristics</a:t>
            </a:r>
          </a:p>
        </p:txBody>
      </p:sp>
      <p:pic>
        <p:nvPicPr>
          <p:cNvPr id="6" name="Content Placeholder 5">
            <a:extLst>
              <a:ext uri="{FF2B5EF4-FFF2-40B4-BE49-F238E27FC236}">
                <a16:creationId xmlns:a16="http://schemas.microsoft.com/office/drawing/2014/main" id="{1CC8F7EB-F9CA-4DAC-87CE-F0AFE6A82CDD}"/>
              </a:ext>
            </a:extLst>
          </p:cNvPr>
          <p:cNvPicPr>
            <a:picLocks noGrp="1" noChangeAspect="1"/>
          </p:cNvPicPr>
          <p:nvPr>
            <p:ph idx="1"/>
          </p:nvPr>
        </p:nvPicPr>
        <p:blipFill>
          <a:blip r:embed="rId2"/>
          <a:stretch>
            <a:fillRect/>
          </a:stretch>
        </p:blipFill>
        <p:spPr>
          <a:xfrm>
            <a:off x="1091406" y="2571750"/>
            <a:ext cx="3467100" cy="2324100"/>
          </a:xfrm>
          <a:prstGeom prst="rect">
            <a:avLst/>
          </a:prstGeom>
          <a:ln>
            <a:solidFill>
              <a:schemeClr val="tx2"/>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C2237CA-2242-4C47-9D37-D22322C4EC65}"/>
              </a:ext>
            </a:extLst>
          </p:cNvPr>
          <p:cNvSpPr txBox="1"/>
          <p:nvPr/>
        </p:nvSpPr>
        <p:spPr>
          <a:xfrm>
            <a:off x="5457825" y="1637265"/>
            <a:ext cx="6416427" cy="5652381"/>
          </a:xfrm>
          <a:prstGeom prst="rect">
            <a:avLst/>
          </a:prstGeom>
          <a:noFill/>
        </p:spPr>
        <p:txBody>
          <a:bodyPr wrap="square">
            <a:spAutoFit/>
          </a:bodyPr>
          <a:lstStyle/>
          <a:p>
            <a:r>
              <a:rPr lang="en-US" sz="1400" b="1" dirty="0">
                <a:solidFill>
                  <a:schemeClr val="accent1"/>
                </a:solidFill>
                <a:latin typeface="+mj-lt"/>
                <a:ea typeface="Open Sans"/>
                <a:cs typeface="Open Sans"/>
              </a:rPr>
              <a:t>Involvement:</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Main contributor to patient notes</a:t>
            </a:r>
            <a:r>
              <a:rPr lang="en-US" sz="1400" dirty="0">
                <a:solidFill>
                  <a:schemeClr val="bg1"/>
                </a:solidFill>
                <a:latin typeface="+mj-lt"/>
                <a:ea typeface="Open Sans"/>
                <a:cs typeface="Open Sans"/>
              </a:rPr>
              <a:t>, </a:t>
            </a:r>
            <a:r>
              <a:rPr lang="en-US" sz="1400" dirty="0">
                <a:solidFill>
                  <a:schemeClr val="accent1"/>
                </a:solidFill>
                <a:latin typeface="+mj-lt"/>
                <a:ea typeface="Open Sans"/>
                <a:cs typeface="Open Sans"/>
              </a:rPr>
              <a:t>whether by dictation or self</a:t>
            </a:r>
          </a:p>
          <a:p>
            <a:pPr>
              <a:spcAft>
                <a:spcPts val="399"/>
              </a:spcAft>
            </a:pPr>
            <a:endParaRPr lang="en-US" sz="1400" b="1" dirty="0">
              <a:solidFill>
                <a:schemeClr val="accent1"/>
              </a:solidFill>
              <a:latin typeface="+mj-lt"/>
              <a:ea typeface="Open Sans"/>
              <a:cs typeface="Open Sans"/>
            </a:endParaRPr>
          </a:p>
          <a:p>
            <a:r>
              <a:rPr lang="en-US" sz="1400" b="1" dirty="0">
                <a:solidFill>
                  <a:schemeClr val="accent1"/>
                </a:solidFill>
                <a:latin typeface="+mj-lt"/>
                <a:ea typeface="Open Sans"/>
                <a:cs typeface="Open Sans"/>
              </a:rPr>
              <a:t>Experiencing:</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Documentation Burden</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Added Stress</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Documentation time outside of clinic</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-documentation</a:t>
            </a:r>
          </a:p>
          <a:p>
            <a:pPr>
              <a:spcAft>
                <a:spcPts val="399"/>
              </a:spcAft>
            </a:pPr>
            <a:endParaRPr lang="en-US" sz="1400" b="1" dirty="0">
              <a:solidFill>
                <a:schemeClr val="accent1"/>
              </a:solidFill>
              <a:latin typeface="+mj-lt"/>
              <a:ea typeface="Open Sans"/>
              <a:cs typeface="Open Sans"/>
            </a:endParaRPr>
          </a:p>
          <a:p>
            <a:r>
              <a:rPr lang="en-US" sz="1400" b="1" dirty="0">
                <a:solidFill>
                  <a:schemeClr val="accent1"/>
                </a:solidFill>
                <a:latin typeface="+mj-lt"/>
                <a:ea typeface="Open Sans"/>
                <a:cs typeface="Open Sans"/>
              </a:rPr>
              <a:t>EHR usage behavior: </a:t>
            </a:r>
          </a:p>
          <a:p>
            <a:pPr marL="284473" indent="-284473">
              <a:spcAft>
                <a:spcPts val="399"/>
              </a:spcAft>
              <a:buFont typeface="Arial" pitchFamily="2" charset="2"/>
              <a:buChar char="•"/>
            </a:pPr>
            <a:r>
              <a:rPr lang="en-US" sz="1400" dirty="0">
                <a:solidFill>
                  <a:schemeClr val="accent1"/>
                </a:solidFill>
                <a:latin typeface="+mj-lt"/>
                <a:ea typeface="Open Sans"/>
                <a:cs typeface="Open Sans"/>
              </a:rPr>
              <a:t>Not as proficient in the HER</a:t>
            </a:r>
          </a:p>
          <a:p>
            <a:pPr marL="284473" indent="-284473">
              <a:spcAft>
                <a:spcPts val="399"/>
              </a:spcAft>
              <a:buFont typeface="Arial" pitchFamily="2" charset="2"/>
              <a:buChar char="•"/>
            </a:pPr>
            <a:endParaRPr lang="en-US" sz="1400" dirty="0">
              <a:solidFill>
                <a:schemeClr val="accent1"/>
              </a:solidFill>
              <a:latin typeface="+mj-lt"/>
              <a:ea typeface="Open Sans"/>
              <a:cs typeface="Open Sans"/>
            </a:endParaRPr>
          </a:p>
          <a:p>
            <a:r>
              <a:rPr lang="en-US" sz="1400" b="1" dirty="0">
                <a:solidFill>
                  <a:schemeClr val="accent1"/>
                </a:solidFill>
                <a:latin typeface="+mj-lt"/>
                <a:ea typeface="Open Sans"/>
                <a:cs typeface="Open Sans"/>
              </a:rPr>
              <a:t>Has consistent:</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Schedule</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Patient Volume</a:t>
            </a:r>
          </a:p>
          <a:p>
            <a:pPr marL="285128" indent="-285128">
              <a:spcAft>
                <a:spcPts val="399"/>
              </a:spcAft>
              <a:buFont typeface="Arial" pitchFamily="2" charset="2"/>
              <a:buChar char="•"/>
            </a:pPr>
            <a:endParaRPr lang="en-US" sz="1400" dirty="0">
              <a:solidFill>
                <a:schemeClr val="accent1"/>
              </a:solidFill>
              <a:latin typeface="+mj-lt"/>
              <a:ea typeface="Open Sans"/>
              <a:cs typeface="Open Sans"/>
            </a:endParaRPr>
          </a:p>
          <a:p>
            <a:r>
              <a:rPr lang="en-US" sz="1400" b="1" dirty="0">
                <a:solidFill>
                  <a:schemeClr val="accent1"/>
                </a:solidFill>
                <a:latin typeface="+mj-lt"/>
                <a:ea typeface="Open Sans"/>
                <a:cs typeface="Open Sans"/>
              </a:rPr>
              <a:t>Comfortable with:</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Verbalizing information during exam</a:t>
            </a:r>
          </a:p>
          <a:p>
            <a:pPr marL="285128" indent="-285128">
              <a:spcAft>
                <a:spcPts val="399"/>
              </a:spcAft>
              <a:buFont typeface="Arial" pitchFamily="2" charset="2"/>
              <a:buChar char="•"/>
            </a:pPr>
            <a:r>
              <a:rPr lang="en-US" sz="1400" dirty="0">
                <a:solidFill>
                  <a:schemeClr val="accent1"/>
                </a:solidFill>
                <a:latin typeface="+mj-lt"/>
                <a:ea typeface="Open Sans"/>
                <a:cs typeface="Open Sans"/>
              </a:rPr>
              <a:t>Stylistic modifications to format</a:t>
            </a:r>
          </a:p>
          <a:p>
            <a:pPr>
              <a:spcAft>
                <a:spcPts val="399"/>
              </a:spcAft>
            </a:pPr>
            <a:endParaRPr lang="en-US" sz="1400" dirty="0">
              <a:solidFill>
                <a:schemeClr val="accent1"/>
              </a:solidFill>
              <a:latin typeface="+mj-lt"/>
              <a:ea typeface="Open Sans"/>
              <a:cs typeface="Open Sans"/>
            </a:endParaRPr>
          </a:p>
          <a:p>
            <a:pPr>
              <a:spcAft>
                <a:spcPts val="399"/>
              </a:spcAft>
            </a:pPr>
            <a:endParaRPr lang="en-US" sz="1400" dirty="0">
              <a:solidFill>
                <a:schemeClr val="accent1"/>
              </a:solidFill>
              <a:latin typeface="+mj-lt"/>
              <a:ea typeface="Open Sans"/>
              <a:cs typeface="Open Sans"/>
            </a:endParaRPr>
          </a:p>
          <a:p>
            <a:pPr>
              <a:spcAft>
                <a:spcPts val="399"/>
              </a:spcAft>
            </a:pPr>
            <a:endParaRPr lang="en-US" sz="1397" dirty="0">
              <a:solidFill>
                <a:schemeClr val="accent1"/>
              </a:solidFill>
              <a:latin typeface="+mj-lt"/>
            </a:endParaRPr>
          </a:p>
        </p:txBody>
      </p:sp>
    </p:spTree>
    <p:extLst>
      <p:ext uri="{BB962C8B-B14F-4D97-AF65-F5344CB8AC3E}">
        <p14:creationId xmlns:p14="http://schemas.microsoft.com/office/powerpoint/2010/main" val="368810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943A-D2F0-45DB-BC48-95DD014C955C}"/>
              </a:ext>
            </a:extLst>
          </p:cNvPr>
          <p:cNvSpPr>
            <a:spLocks noGrp="1"/>
          </p:cNvSpPr>
          <p:nvPr>
            <p:ph type="title" idx="4294967295"/>
          </p:nvPr>
        </p:nvSpPr>
        <p:spPr>
          <a:xfrm>
            <a:off x="457200" y="4143375"/>
            <a:ext cx="11277600" cy="665163"/>
          </a:xfrm>
        </p:spPr>
        <p:txBody>
          <a:bodyPr/>
          <a:lstStyle/>
          <a:p>
            <a:r>
              <a:rPr lang="en-US" dirty="0">
                <a:solidFill>
                  <a:schemeClr val="bg1"/>
                </a:solidFill>
              </a:rPr>
              <a:t>Our vision</a:t>
            </a:r>
          </a:p>
        </p:txBody>
      </p:sp>
    </p:spTree>
    <p:extLst>
      <p:ext uri="{BB962C8B-B14F-4D97-AF65-F5344CB8AC3E}">
        <p14:creationId xmlns:p14="http://schemas.microsoft.com/office/powerpoint/2010/main" val="163477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17F2627-C7D1-4F0B-8441-B0AE7D4F8C00}"/>
              </a:ext>
            </a:extLst>
          </p:cNvPr>
          <p:cNvSpPr/>
          <p:nvPr/>
        </p:nvSpPr>
        <p:spPr>
          <a:xfrm>
            <a:off x="133352" y="1874918"/>
            <a:ext cx="4391024" cy="4403755"/>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6">
            <a:extLst>
              <a:ext uri="{FF2B5EF4-FFF2-40B4-BE49-F238E27FC236}">
                <a16:creationId xmlns:a16="http://schemas.microsoft.com/office/drawing/2014/main" id="{B5055E09-C84B-F54E-AD55-107EAB5F2BF5}"/>
              </a:ext>
            </a:extLst>
          </p:cNvPr>
          <p:cNvSpPr>
            <a:spLocks noGrp="1"/>
          </p:cNvSpPr>
          <p:nvPr>
            <p:ph type="title"/>
          </p:nvPr>
        </p:nvSpPr>
        <p:spPr>
          <a:xfrm>
            <a:off x="719882" y="741085"/>
            <a:ext cx="11277600" cy="517064"/>
          </a:xfrm>
        </p:spPr>
        <p:txBody>
          <a:bodyPr/>
          <a:lstStyle/>
          <a:p>
            <a:r>
              <a:rPr lang="en-US" dirty="0"/>
              <a:t>Ambient hardware</a:t>
            </a:r>
          </a:p>
        </p:txBody>
      </p:sp>
      <p:sp>
        <p:nvSpPr>
          <p:cNvPr id="5" name="Slide Number Placeholder 4">
            <a:extLst>
              <a:ext uri="{FF2B5EF4-FFF2-40B4-BE49-F238E27FC236}">
                <a16:creationId xmlns:a16="http://schemas.microsoft.com/office/drawing/2014/main" id="{8A0EFABD-2EB3-9C43-B57B-30A10064F3D7}"/>
              </a:ext>
            </a:extLst>
          </p:cNvPr>
          <p:cNvSpPr>
            <a:spLocks noGrp="1"/>
          </p:cNvSpPr>
          <p:nvPr>
            <p:ph type="sldNum" sz="quarter" idx="12"/>
          </p:nvPr>
        </p:nvSpPr>
        <p:spPr/>
        <p:txBody>
          <a:bodyPr/>
          <a:lstStyle/>
          <a:p>
            <a:fld id="{45132403-2DDF-4A4C-B795-ED8EBA94B7E5}" type="slidenum">
              <a:rPr lang="en-US" smtClean="0"/>
              <a:t>26</a:t>
            </a:fld>
            <a:endParaRPr lang="en-US"/>
          </a:p>
        </p:txBody>
      </p:sp>
      <p:sp>
        <p:nvSpPr>
          <p:cNvPr id="8" name="Text Placeholder 7">
            <a:extLst>
              <a:ext uri="{FF2B5EF4-FFF2-40B4-BE49-F238E27FC236}">
                <a16:creationId xmlns:a16="http://schemas.microsoft.com/office/drawing/2014/main" id="{074F455E-4B78-524C-B88E-02F7039058CE}"/>
              </a:ext>
            </a:extLst>
          </p:cNvPr>
          <p:cNvSpPr>
            <a:spLocks noGrp="1"/>
          </p:cNvSpPr>
          <p:nvPr>
            <p:ph type="body" sz="quarter" idx="13"/>
          </p:nvPr>
        </p:nvSpPr>
        <p:spPr>
          <a:xfrm>
            <a:off x="641948" y="1127648"/>
            <a:ext cx="11277600" cy="328295"/>
          </a:xfrm>
        </p:spPr>
        <p:txBody>
          <a:bodyPr/>
          <a:lstStyle/>
          <a:p>
            <a:r>
              <a:rPr lang="en-US" dirty="0">
                <a:solidFill>
                  <a:schemeClr val="accent1"/>
                </a:solidFill>
              </a:rPr>
              <a:t>Multi-sensory, wall-mounted, unobtrusive– for the exam room</a:t>
            </a:r>
          </a:p>
        </p:txBody>
      </p:sp>
      <p:sp>
        <p:nvSpPr>
          <p:cNvPr id="2" name="TextBox 1">
            <a:extLst>
              <a:ext uri="{FF2B5EF4-FFF2-40B4-BE49-F238E27FC236}">
                <a16:creationId xmlns:a16="http://schemas.microsoft.com/office/drawing/2014/main" id="{425F83E5-B04A-420D-892A-781F3AB047CF}"/>
              </a:ext>
            </a:extLst>
          </p:cNvPr>
          <p:cNvSpPr txBox="1"/>
          <p:nvPr/>
        </p:nvSpPr>
        <p:spPr>
          <a:xfrm>
            <a:off x="959823" y="1933359"/>
            <a:ext cx="3350597" cy="379656"/>
          </a:xfrm>
          <a:prstGeom prst="rect">
            <a:avLst/>
          </a:prstGeom>
          <a:noFill/>
        </p:spPr>
        <p:txBody>
          <a:bodyPr wrap="none" rtlCol="0">
            <a:spAutoFit/>
          </a:bodyPr>
          <a:lstStyle/>
          <a:p>
            <a:pPr algn="l"/>
            <a:r>
              <a:rPr lang="en-US" sz="1867" b="1" u="sng" dirty="0">
                <a:solidFill>
                  <a:schemeClr val="accent1"/>
                </a:solidFill>
                <a:latin typeface="+mj-lt"/>
              </a:rPr>
              <a:t>Ambient device renderings</a:t>
            </a:r>
          </a:p>
        </p:txBody>
      </p:sp>
      <p:pic>
        <p:nvPicPr>
          <p:cNvPr id="53" name="Picture 52" descr="Graphical user interface, application&#10;&#10;Description automatically generated">
            <a:extLst>
              <a:ext uri="{FF2B5EF4-FFF2-40B4-BE49-F238E27FC236}">
                <a16:creationId xmlns:a16="http://schemas.microsoft.com/office/drawing/2014/main" id="{595F3FB5-5264-4EF5-BDE9-10B63DD0C96E}"/>
              </a:ext>
            </a:extLst>
          </p:cNvPr>
          <p:cNvPicPr>
            <a:picLocks noChangeAspect="1"/>
          </p:cNvPicPr>
          <p:nvPr/>
        </p:nvPicPr>
        <p:blipFill>
          <a:blip r:embed="rId3"/>
          <a:stretch>
            <a:fillRect/>
          </a:stretch>
        </p:blipFill>
        <p:spPr>
          <a:xfrm>
            <a:off x="436400" y="3481826"/>
            <a:ext cx="3637289" cy="1189940"/>
          </a:xfrm>
          <a:prstGeom prst="rect">
            <a:avLst/>
          </a:prstGeom>
        </p:spPr>
      </p:pic>
      <p:pic>
        <p:nvPicPr>
          <p:cNvPr id="57" name="Picture 56" descr="Icon&#10;&#10;Description automatically generated">
            <a:extLst>
              <a:ext uri="{FF2B5EF4-FFF2-40B4-BE49-F238E27FC236}">
                <a16:creationId xmlns:a16="http://schemas.microsoft.com/office/drawing/2014/main" id="{91753A59-9CF5-42E1-BCD0-58D942F8ACC3}"/>
              </a:ext>
            </a:extLst>
          </p:cNvPr>
          <p:cNvPicPr>
            <a:picLocks noChangeAspect="1"/>
          </p:cNvPicPr>
          <p:nvPr/>
        </p:nvPicPr>
        <p:blipFill>
          <a:blip r:embed="rId4"/>
          <a:stretch>
            <a:fillRect/>
          </a:stretch>
        </p:blipFill>
        <p:spPr>
          <a:xfrm>
            <a:off x="207730" y="2535485"/>
            <a:ext cx="4094629" cy="719231"/>
          </a:xfrm>
          <a:prstGeom prst="rect">
            <a:avLst/>
          </a:prstGeom>
        </p:spPr>
      </p:pic>
      <p:pic>
        <p:nvPicPr>
          <p:cNvPr id="61" name="Picture 60" descr="A picture containing background pattern&#10;&#10;Description automatically generated">
            <a:extLst>
              <a:ext uri="{FF2B5EF4-FFF2-40B4-BE49-F238E27FC236}">
                <a16:creationId xmlns:a16="http://schemas.microsoft.com/office/drawing/2014/main" id="{C9A576F4-2896-42A2-A012-FA09094FE92C}"/>
              </a:ext>
            </a:extLst>
          </p:cNvPr>
          <p:cNvPicPr>
            <a:picLocks noChangeAspect="1"/>
          </p:cNvPicPr>
          <p:nvPr/>
        </p:nvPicPr>
        <p:blipFill>
          <a:blip r:embed="rId5"/>
          <a:stretch>
            <a:fillRect/>
          </a:stretch>
        </p:blipFill>
        <p:spPr>
          <a:xfrm flipV="1">
            <a:off x="427660" y="4836743"/>
            <a:ext cx="3637289" cy="950565"/>
          </a:xfrm>
          <a:prstGeom prst="rect">
            <a:avLst/>
          </a:prstGeom>
        </p:spPr>
      </p:pic>
      <p:pic>
        <p:nvPicPr>
          <p:cNvPr id="6" name="Picture 5">
            <a:extLst>
              <a:ext uri="{FF2B5EF4-FFF2-40B4-BE49-F238E27FC236}">
                <a16:creationId xmlns:a16="http://schemas.microsoft.com/office/drawing/2014/main" id="{01C762CD-0EE0-49BC-8C82-F0DB6E40C822}"/>
              </a:ext>
            </a:extLst>
          </p:cNvPr>
          <p:cNvPicPr>
            <a:picLocks noChangeAspect="1"/>
          </p:cNvPicPr>
          <p:nvPr/>
        </p:nvPicPr>
        <p:blipFill rotWithShape="1">
          <a:blip r:embed="rId6"/>
          <a:srcRect l="47891" t="41250" r="9922" b="19028"/>
          <a:stretch/>
        </p:blipFill>
        <p:spPr>
          <a:xfrm>
            <a:off x="4595194" y="2076233"/>
            <a:ext cx="7169146" cy="3796993"/>
          </a:xfrm>
          <a:prstGeom prst="rect">
            <a:avLst/>
          </a:prstGeom>
        </p:spPr>
      </p:pic>
    </p:spTree>
    <p:extLst>
      <p:ext uri="{BB962C8B-B14F-4D97-AF65-F5344CB8AC3E}">
        <p14:creationId xmlns:p14="http://schemas.microsoft.com/office/powerpoint/2010/main" val="4285737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C57B-16F0-4D92-A52B-D37C20284FF7}"/>
              </a:ext>
            </a:extLst>
          </p:cNvPr>
          <p:cNvSpPr>
            <a:spLocks noGrp="1"/>
          </p:cNvSpPr>
          <p:nvPr>
            <p:ph type="title"/>
          </p:nvPr>
        </p:nvSpPr>
        <p:spPr>
          <a:xfrm>
            <a:off x="752475" y="744004"/>
            <a:ext cx="11277600" cy="517064"/>
          </a:xfrm>
        </p:spPr>
        <p:txBody>
          <a:bodyPr/>
          <a:lstStyle/>
          <a:p>
            <a:r>
              <a:rPr lang="en-US" dirty="0"/>
              <a:t>An interconnected ecosystem</a:t>
            </a:r>
          </a:p>
        </p:txBody>
      </p:sp>
      <p:sp>
        <p:nvSpPr>
          <p:cNvPr id="3" name="Slide Number Placeholder 2">
            <a:extLst>
              <a:ext uri="{FF2B5EF4-FFF2-40B4-BE49-F238E27FC236}">
                <a16:creationId xmlns:a16="http://schemas.microsoft.com/office/drawing/2014/main" id="{357A9FED-0F64-49BA-BD7E-B26301895E35}"/>
              </a:ext>
            </a:extLst>
          </p:cNvPr>
          <p:cNvSpPr>
            <a:spLocks noGrp="1"/>
          </p:cNvSpPr>
          <p:nvPr>
            <p:ph type="sldNum" sz="quarter" idx="12"/>
          </p:nvPr>
        </p:nvSpPr>
        <p:spPr/>
        <p:txBody>
          <a:bodyPr/>
          <a:lstStyle/>
          <a:p>
            <a:fld id="{45132403-2DDF-4A4C-B795-ED8EBA94B7E5}" type="slidenum">
              <a:rPr lang="en-US" smtClean="0"/>
              <a:t>27</a:t>
            </a:fld>
            <a:endParaRPr lang="en-US"/>
          </a:p>
        </p:txBody>
      </p:sp>
      <p:pic>
        <p:nvPicPr>
          <p:cNvPr id="6" name="Picture 5">
            <a:extLst>
              <a:ext uri="{FF2B5EF4-FFF2-40B4-BE49-F238E27FC236}">
                <a16:creationId xmlns:a16="http://schemas.microsoft.com/office/drawing/2014/main" id="{FF083497-4798-4E6F-BA78-9DF8BB27EC02}"/>
              </a:ext>
            </a:extLst>
          </p:cNvPr>
          <p:cNvPicPr>
            <a:picLocks noChangeAspect="1"/>
          </p:cNvPicPr>
          <p:nvPr/>
        </p:nvPicPr>
        <p:blipFill rotWithShape="1">
          <a:blip r:embed="rId2"/>
          <a:srcRect l="32500" t="34166" r="17578" b="14722"/>
          <a:stretch/>
        </p:blipFill>
        <p:spPr>
          <a:xfrm>
            <a:off x="1733550" y="1352550"/>
            <a:ext cx="8069365" cy="4647146"/>
          </a:xfrm>
          <a:prstGeom prst="rect">
            <a:avLst/>
          </a:prstGeom>
        </p:spPr>
      </p:pic>
    </p:spTree>
    <p:extLst>
      <p:ext uri="{BB962C8B-B14F-4D97-AF65-F5344CB8AC3E}">
        <p14:creationId xmlns:p14="http://schemas.microsoft.com/office/powerpoint/2010/main" val="108756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4B0E-9A80-4C97-AA4C-3CF4FC780B3D}"/>
              </a:ext>
            </a:extLst>
          </p:cNvPr>
          <p:cNvSpPr>
            <a:spLocks noGrp="1"/>
          </p:cNvSpPr>
          <p:nvPr>
            <p:ph type="title" idx="4294967295"/>
          </p:nvPr>
        </p:nvSpPr>
        <p:spPr>
          <a:xfrm>
            <a:off x="914400" y="3641725"/>
            <a:ext cx="11277600" cy="665163"/>
          </a:xfrm>
        </p:spPr>
        <p:txBody>
          <a:bodyPr/>
          <a:lstStyle/>
          <a:p>
            <a:r>
              <a:rPr lang="en-US" sz="4250" dirty="0">
                <a:solidFill>
                  <a:schemeClr val="bg1"/>
                </a:solidFill>
                <a:latin typeface="Segoe UI" panose="020B0502040204020203" pitchFamily="34" charset="0"/>
              </a:rPr>
              <a:t>Thank you</a:t>
            </a:r>
            <a:br>
              <a:rPr lang="en-US" sz="4250" dirty="0">
                <a:latin typeface="Segoe UI" panose="020B0502040204020203" pitchFamily="34" charset="0"/>
              </a:rPr>
            </a:br>
            <a:r>
              <a:rPr lang="en-US" dirty="0">
                <a:ea typeface="Open Sans Light"/>
                <a:cs typeface="Open Sans Light"/>
              </a:rPr>
              <a:t>Thank you! </a:t>
            </a:r>
            <a:r>
              <a:rPr lang="en-US" sz="4800" b="0" i="0" dirty="0">
                <a:ea typeface="Open Sans Light"/>
                <a:cs typeface="Open Sans Light"/>
              </a:rPr>
              <a:t> </a:t>
            </a:r>
            <a:br>
              <a:rPr lang="en-US" dirty="0"/>
            </a:br>
            <a:endParaRPr lang="en-US" sz="2400" dirty="0">
              <a:solidFill>
                <a:schemeClr val="accent2"/>
              </a:solidFill>
            </a:endParaRPr>
          </a:p>
        </p:txBody>
      </p:sp>
      <p:sp>
        <p:nvSpPr>
          <p:cNvPr id="8" name="TextBox 7">
            <a:extLst>
              <a:ext uri="{FF2B5EF4-FFF2-40B4-BE49-F238E27FC236}">
                <a16:creationId xmlns:a16="http://schemas.microsoft.com/office/drawing/2014/main" id="{8E895C6F-FFD4-414E-96E6-8C884C9C065D}"/>
              </a:ext>
            </a:extLst>
          </p:cNvPr>
          <p:cNvSpPr txBox="1"/>
          <p:nvPr/>
        </p:nvSpPr>
        <p:spPr>
          <a:xfrm>
            <a:off x="457201" y="6664889"/>
            <a:ext cx="2781211" cy="143565"/>
          </a:xfrm>
          <a:prstGeom prst="rect">
            <a:avLst/>
          </a:prstGeom>
          <a:noFill/>
        </p:spPr>
        <p:txBody>
          <a:bodyPr wrap="none" lIns="0" tIns="0" rIns="0" bIns="0" rtlCol="0">
            <a:spAutoFit/>
          </a:bodyPr>
          <a:lstStyle/>
          <a:p>
            <a:r>
              <a:rPr lang="en-US" sz="933">
                <a:solidFill>
                  <a:schemeClr val="bg1"/>
                </a:solidFill>
                <a:ea typeface="Open Sans" panose="020B0606030504020204" pitchFamily="34" charset="0"/>
                <a:cs typeface="Open Sans" panose="020B0606030504020204" pitchFamily="34" charset="0"/>
              </a:rPr>
              <a:t>© 2022 Nuance Communications, Inc. All rights reserved.</a:t>
            </a:r>
          </a:p>
        </p:txBody>
      </p:sp>
      <p:sp>
        <p:nvSpPr>
          <p:cNvPr id="9" name="Slide Number Placeholder 2">
            <a:extLst>
              <a:ext uri="{FF2B5EF4-FFF2-40B4-BE49-F238E27FC236}">
                <a16:creationId xmlns:a16="http://schemas.microsoft.com/office/drawing/2014/main" id="{A9FAF8E7-EE59-40F2-B3A8-B4C9F45DDFA1}"/>
              </a:ext>
            </a:extLst>
          </p:cNvPr>
          <p:cNvSpPr txBox="1">
            <a:spLocks/>
          </p:cNvSpPr>
          <p:nvPr/>
        </p:nvSpPr>
        <p:spPr>
          <a:xfrm>
            <a:off x="11112765" y="6572555"/>
            <a:ext cx="722872" cy="1641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E3D5677-3D20-0C46-8497-54D73E689044}" type="slidenum">
              <a:rPr lang="en-US" sz="1067">
                <a:solidFill>
                  <a:schemeClr val="bg1"/>
                </a:solidFill>
              </a:rPr>
              <a:pPr algn="r"/>
              <a:t>28</a:t>
            </a:fld>
            <a:endParaRPr lang="en-US" sz="1067">
              <a:solidFill>
                <a:schemeClr val="bg1"/>
              </a:solidFill>
            </a:endParaRPr>
          </a:p>
        </p:txBody>
      </p:sp>
    </p:spTree>
    <p:extLst>
      <p:ext uri="{BB962C8B-B14F-4D97-AF65-F5344CB8AC3E}">
        <p14:creationId xmlns:p14="http://schemas.microsoft.com/office/powerpoint/2010/main" val="11746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E0F0B2-98AD-4FA0-B54D-B93D8C9949F1}"/>
              </a:ext>
            </a:extLst>
          </p:cNvPr>
          <p:cNvSpPr>
            <a:spLocks noGrp="1"/>
          </p:cNvSpPr>
          <p:nvPr>
            <p:ph type="title" idx="4294967295"/>
          </p:nvPr>
        </p:nvSpPr>
        <p:spPr>
          <a:xfrm>
            <a:off x="790575" y="826770"/>
            <a:ext cx="11734800" cy="1325563"/>
          </a:xfrm>
        </p:spPr>
        <p:txBody>
          <a:bodyPr/>
          <a:lstStyle/>
          <a:p>
            <a:r>
              <a:rPr lang="en-US" dirty="0"/>
              <a:t>Today’s Agenda	</a:t>
            </a:r>
          </a:p>
        </p:txBody>
      </p:sp>
      <p:graphicFrame>
        <p:nvGraphicFramePr>
          <p:cNvPr id="4" name="Content Placeholder 3">
            <a:extLst>
              <a:ext uri="{FF2B5EF4-FFF2-40B4-BE49-F238E27FC236}">
                <a16:creationId xmlns:a16="http://schemas.microsoft.com/office/drawing/2014/main" id="{38B76F73-64EF-426D-830D-7E928DE4A5E7}"/>
              </a:ext>
            </a:extLst>
          </p:cNvPr>
          <p:cNvGraphicFramePr>
            <a:graphicFrameLocks noGrp="1"/>
          </p:cNvGraphicFramePr>
          <p:nvPr>
            <p:ph idx="4294967295"/>
            <p:extLst>
              <p:ext uri="{D42A27DB-BD31-4B8C-83A1-F6EECF244321}">
                <p14:modId xmlns:p14="http://schemas.microsoft.com/office/powerpoint/2010/main" val="3202998986"/>
              </p:ext>
            </p:extLst>
          </p:nvPr>
        </p:nvGraphicFramePr>
        <p:xfrm>
          <a:off x="457200" y="1734670"/>
          <a:ext cx="11277600" cy="4205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2">
            <a:extLst>
              <a:ext uri="{FF2B5EF4-FFF2-40B4-BE49-F238E27FC236}">
                <a16:creationId xmlns:a16="http://schemas.microsoft.com/office/drawing/2014/main" id="{27E47AF8-D7E7-214B-B426-503D7DE3B797}"/>
              </a:ext>
            </a:extLst>
          </p:cNvPr>
          <p:cNvSpPr>
            <a:spLocks noGrp="1"/>
          </p:cNvSpPr>
          <p:nvPr>
            <p:ph type="sldNum" sz="quarter" idx="12"/>
          </p:nvPr>
        </p:nvSpPr>
        <p:spPr>
          <a:xfrm>
            <a:off x="11011928" y="6628984"/>
            <a:ext cx="722872" cy="215444"/>
          </a:xfrm>
        </p:spPr>
        <p:txBody>
          <a:bodyPr/>
          <a:lstStyle/>
          <a:p>
            <a:fld id="{45132403-2DDF-4A4C-B795-ED8EBA94B7E5}" type="slidenum">
              <a:rPr lang="en-US" sz="1400" smtClean="0"/>
              <a:t>3</a:t>
            </a:fld>
            <a:endParaRPr lang="en-US" sz="1400"/>
          </a:p>
        </p:txBody>
      </p:sp>
    </p:spTree>
    <p:custDataLst>
      <p:tags r:id="rId1"/>
    </p:custDataLst>
    <p:extLst>
      <p:ext uri="{BB962C8B-B14F-4D97-AF65-F5344CB8AC3E}">
        <p14:creationId xmlns:p14="http://schemas.microsoft.com/office/powerpoint/2010/main" val="9253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989246"/>
            <a:ext cx="9833429" cy="1028700"/>
          </a:xfrm>
        </p:spPr>
        <p:txBody>
          <a:bodyPr/>
          <a:lstStyle/>
          <a:p>
            <a:r>
              <a:rPr lang="en-US" dirty="0"/>
              <a:t>Barriers to achieving a good healthcare experience for healthcare organizations, providers, and patients</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2017945"/>
            <a:ext cx="9833429" cy="3706579"/>
          </a:xfrm>
        </p:spPr>
        <p:txBody>
          <a:bodyPr>
            <a:normAutofit fontScale="77500" lnSpcReduction="20000"/>
          </a:bodyPr>
          <a:lstStyle/>
          <a:p>
            <a:r>
              <a:rPr lang="en-US" sz="2133" dirty="0"/>
              <a:t>Operational inefficiencies</a:t>
            </a:r>
          </a:p>
          <a:p>
            <a:pPr lvl="1"/>
            <a:r>
              <a:rPr lang="en-US" b="1" dirty="0"/>
              <a:t>50% </a:t>
            </a:r>
            <a:r>
              <a:rPr lang="en-US" dirty="0"/>
              <a:t>of physicians time spent documenting care </a:t>
            </a:r>
          </a:p>
          <a:p>
            <a:pPr lvl="1"/>
            <a:r>
              <a:rPr lang="en-US" b="1" dirty="0"/>
              <a:t>Countless </a:t>
            </a:r>
            <a:r>
              <a:rPr lang="en-US" dirty="0"/>
              <a:t>visits not billed due to unsubmitted documentation </a:t>
            </a:r>
          </a:p>
          <a:p>
            <a:pPr lvl="1"/>
            <a:r>
              <a:rPr lang="en-US" b="1" dirty="0"/>
              <a:t>3-5%</a:t>
            </a:r>
            <a:r>
              <a:rPr lang="en-US" dirty="0"/>
              <a:t> lost revenue due to insufficient documentation and inaccurate coding</a:t>
            </a:r>
          </a:p>
          <a:p>
            <a:r>
              <a:rPr lang="en-US" sz="2133" dirty="0"/>
              <a:t>Growing provider burnout </a:t>
            </a:r>
          </a:p>
          <a:p>
            <a:pPr lvl="1"/>
            <a:r>
              <a:rPr lang="en-US" b="1" dirty="0"/>
              <a:t>42% </a:t>
            </a:r>
            <a:r>
              <a:rPr lang="en-US" b="0" dirty="0"/>
              <a:t>of physicians are burned out</a:t>
            </a:r>
          </a:p>
          <a:p>
            <a:pPr lvl="1"/>
            <a:r>
              <a:rPr lang="en-US" b="1" dirty="0"/>
              <a:t>64% </a:t>
            </a:r>
            <a:r>
              <a:rPr lang="en-US" dirty="0"/>
              <a:t>say burnout intensified due to the pandemic </a:t>
            </a:r>
          </a:p>
          <a:p>
            <a:pPr lvl="1"/>
            <a:r>
              <a:rPr lang="en-US" b="1" dirty="0"/>
              <a:t>$4.6 </a:t>
            </a:r>
            <a:r>
              <a:rPr lang="en-US" dirty="0"/>
              <a:t>billion a year attributed to the cost of provider burnout</a:t>
            </a:r>
          </a:p>
          <a:p>
            <a:pPr lvl="1"/>
            <a:r>
              <a:rPr lang="en-US" dirty="0"/>
              <a:t>90,000</a:t>
            </a:r>
            <a:r>
              <a:rPr lang="en-US" b="0" dirty="0"/>
              <a:t> physician shortage predicted by 2025</a:t>
            </a:r>
          </a:p>
          <a:p>
            <a:r>
              <a:rPr lang="en-US" sz="2200" b="1" dirty="0"/>
              <a:t>Sub-optimal provider-patient experience</a:t>
            </a:r>
          </a:p>
          <a:p>
            <a:pPr lvl="1"/>
            <a:r>
              <a:rPr lang="en-US" b="1" dirty="0"/>
              <a:t>75% </a:t>
            </a:r>
            <a:r>
              <a:rPr lang="en-US" dirty="0"/>
              <a:t>of U.S. Consumers wish their healthcare experiences were more personalized</a:t>
            </a:r>
          </a:p>
          <a:p>
            <a:pPr lvl="1"/>
            <a:r>
              <a:rPr lang="en-US" b="1" dirty="0"/>
              <a:t>61% </a:t>
            </a:r>
            <a:r>
              <a:rPr lang="en-US" dirty="0"/>
              <a:t>of patients would visit their healthcare provider more often if the communication experience felt more personalized  </a:t>
            </a:r>
          </a:p>
          <a:p>
            <a:pPr lvl="1"/>
            <a:endParaRPr lang="en-US" b="0" dirty="0"/>
          </a:p>
          <a:p>
            <a:pPr lvl="1"/>
            <a:endParaRPr lang="en-US"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4</a:t>
            </a:fld>
            <a:endParaRPr lang="en-US" dirty="0"/>
          </a:p>
        </p:txBody>
      </p:sp>
    </p:spTree>
    <p:extLst>
      <p:ext uri="{BB962C8B-B14F-4D97-AF65-F5344CB8AC3E}">
        <p14:creationId xmlns:p14="http://schemas.microsoft.com/office/powerpoint/2010/main" val="119794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1DE2-1101-451A-B73F-31D918EE3FA6}"/>
              </a:ext>
            </a:extLst>
          </p:cNvPr>
          <p:cNvSpPr>
            <a:spLocks noGrp="1"/>
          </p:cNvSpPr>
          <p:nvPr>
            <p:ph type="title"/>
          </p:nvPr>
        </p:nvSpPr>
        <p:spPr>
          <a:xfrm>
            <a:off x="854699" y="827032"/>
            <a:ext cx="11277600" cy="517064"/>
          </a:xfrm>
        </p:spPr>
        <p:txBody>
          <a:bodyPr/>
          <a:lstStyle/>
          <a:p>
            <a:r>
              <a:rPr lang="en-US" dirty="0"/>
              <a:t>A scribe (program) is born</a:t>
            </a:r>
          </a:p>
        </p:txBody>
      </p:sp>
      <p:sp>
        <p:nvSpPr>
          <p:cNvPr id="3" name="Content Placeholder 2">
            <a:extLst>
              <a:ext uri="{FF2B5EF4-FFF2-40B4-BE49-F238E27FC236}">
                <a16:creationId xmlns:a16="http://schemas.microsoft.com/office/drawing/2014/main" id="{136AB1E0-00D1-4AA3-9DD9-991CA0831025}"/>
              </a:ext>
            </a:extLst>
          </p:cNvPr>
          <p:cNvSpPr>
            <a:spLocks noGrp="1"/>
          </p:cNvSpPr>
          <p:nvPr>
            <p:ph idx="1"/>
          </p:nvPr>
        </p:nvSpPr>
        <p:spPr/>
        <p:txBody>
          <a:bodyPr>
            <a:normAutofit/>
          </a:bodyPr>
          <a:lstStyle/>
          <a:p>
            <a:r>
              <a:rPr lang="en-US" sz="2400" i="1" dirty="0">
                <a:latin typeface="Calibri" panose="020F0502020204030204" pitchFamily="34" charset="0"/>
                <a:ea typeface="Calibri" panose="020F0502020204030204" pitchFamily="34" charset="0"/>
              </a:rPr>
              <a:t>When:</a:t>
            </a:r>
            <a:r>
              <a:rPr lang="en-US" sz="2400" dirty="0">
                <a:latin typeface="Calibri" panose="020F0502020204030204" pitchFamily="34" charset="0"/>
                <a:ea typeface="Calibri" panose="020F0502020204030204" pitchFamily="34" charset="0"/>
              </a:rPr>
              <a:t> Born in the 1970’s; took off due to the HITECH Act in 2009</a:t>
            </a:r>
          </a:p>
          <a:p>
            <a:r>
              <a:rPr lang="en-US" sz="2400" i="1" dirty="0">
                <a:latin typeface="Calibri" panose="020F0502020204030204" pitchFamily="34" charset="0"/>
                <a:ea typeface="Calibri" panose="020F0502020204030204" pitchFamily="34" charset="0"/>
              </a:rPr>
              <a:t>Why:</a:t>
            </a:r>
            <a:r>
              <a:rPr lang="en-US" sz="2400" dirty="0">
                <a:latin typeface="Calibri" panose="020F0502020204030204" pitchFamily="34" charset="0"/>
                <a:ea typeface="Calibri" panose="020F0502020204030204" pitchFamily="34" charset="0"/>
              </a:rPr>
              <a:t> Reduce data entry on healthcare providers</a:t>
            </a:r>
          </a:p>
          <a:p>
            <a:r>
              <a:rPr lang="en-US" sz="2400" i="1" dirty="0">
                <a:latin typeface="Calibri" panose="020F0502020204030204" pitchFamily="34" charset="0"/>
                <a:ea typeface="Calibri" panose="020F0502020204030204" pitchFamily="34" charset="0"/>
              </a:rPr>
              <a:t>How many: </a:t>
            </a:r>
            <a:r>
              <a:rPr lang="en-US" sz="2400" dirty="0">
                <a:latin typeface="Calibri" panose="020F0502020204030204" pitchFamily="34" charset="0"/>
                <a:ea typeface="Calibri" panose="020F0502020204030204" pitchFamily="34" charset="0"/>
              </a:rPr>
              <a:t>From 15,000 in 2015 to approximately 100,000 in 2020 </a:t>
            </a:r>
          </a:p>
          <a:p>
            <a:r>
              <a:rPr lang="en-US" sz="2400" i="1" dirty="0">
                <a:latin typeface="Calibri" panose="020F0502020204030204" pitchFamily="34" charset="0"/>
                <a:ea typeface="Calibri" panose="020F0502020204030204" pitchFamily="34" charset="0"/>
              </a:rPr>
              <a:t>Where: </a:t>
            </a:r>
            <a:r>
              <a:rPr lang="en-US" sz="2400" dirty="0">
                <a:latin typeface="Calibri" panose="020F0502020204030204" pitchFamily="34" charset="0"/>
                <a:ea typeface="Calibri" panose="020F0502020204030204" pitchFamily="34" charset="0"/>
              </a:rPr>
              <a:t>Over 1200 locations </a:t>
            </a:r>
          </a:p>
          <a:p>
            <a:endParaRPr lang="en-US" sz="2400" dirty="0">
              <a:latin typeface="Calibri" panose="020F0502020204030204" pitchFamily="34" charset="0"/>
              <a:ea typeface="Calibri" panose="020F0502020204030204" pitchFamily="34" charset="0"/>
            </a:endParaRPr>
          </a:p>
          <a:p>
            <a:endParaRPr lang="en-US" sz="24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B5A66A6-949A-4150-8EB4-238923C004F8}"/>
              </a:ext>
            </a:extLst>
          </p:cNvPr>
          <p:cNvSpPr>
            <a:spLocks noGrp="1"/>
          </p:cNvSpPr>
          <p:nvPr>
            <p:ph type="sldNum" sz="quarter" idx="12"/>
          </p:nvPr>
        </p:nvSpPr>
        <p:spPr/>
        <p:txBody>
          <a:bodyPr/>
          <a:lstStyle/>
          <a:p>
            <a:fld id="{45132403-2DDF-4A4C-B795-ED8EBA94B7E5}" type="slidenum">
              <a:rPr lang="en-US" smtClean="0"/>
              <a:t>5</a:t>
            </a:fld>
            <a:endParaRPr lang="en-US"/>
          </a:p>
        </p:txBody>
      </p:sp>
    </p:spTree>
    <p:extLst>
      <p:ext uri="{BB962C8B-B14F-4D97-AF65-F5344CB8AC3E}">
        <p14:creationId xmlns:p14="http://schemas.microsoft.com/office/powerpoint/2010/main" val="292196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6F305-F01D-482A-8201-AB59E3010E7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1"/>
            <a:ext cx="12192000" cy="6858001"/>
          </a:xfrm>
          <a:prstGeom prst="rect">
            <a:avLst/>
          </a:prstGeom>
          <a:solidFill>
            <a:schemeClr val="bg1">
              <a:alpha val="75000"/>
            </a:schemeClr>
          </a:solidFill>
          <a:ln>
            <a:noFill/>
          </a:ln>
          <a:effectLst/>
        </p:spPr>
      </p:pic>
      <p:sp>
        <p:nvSpPr>
          <p:cNvPr id="4" name="Rectangle 3">
            <a:extLst>
              <a:ext uri="{FF2B5EF4-FFF2-40B4-BE49-F238E27FC236}">
                <a16:creationId xmlns:a16="http://schemas.microsoft.com/office/drawing/2014/main" id="{47E365DC-92A1-4E3D-A373-9D38398DD3D1}"/>
              </a:ext>
              <a:ext uri="{C183D7F6-B498-43B3-948B-1728B52AA6E4}">
                <adec:decorative xmlns:adec="http://schemas.microsoft.com/office/drawing/2017/decorative" val="1"/>
              </a:ext>
            </a:extLst>
          </p:cNvPr>
          <p:cNvSpPr/>
          <p:nvPr/>
        </p:nvSpPr>
        <p:spPr bwMode="auto">
          <a:xfrm>
            <a:off x="0" y="0"/>
            <a:ext cx="14868939" cy="6858000"/>
          </a:xfrm>
          <a:prstGeom prst="rect">
            <a:avLst/>
          </a:prstGeom>
          <a:gradFill flip="none" rotWithShape="1">
            <a:gsLst>
              <a:gs pos="0">
                <a:srgbClr val="000000">
                  <a:alpha val="0"/>
                </a:srgbClr>
              </a:gs>
              <a:gs pos="48000">
                <a:srgbClr val="000000">
                  <a:alpha val="62000"/>
                </a:srgbClr>
              </a:gs>
            </a:gsLst>
            <a:lin ang="108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7" name="Rectangle 16">
            <a:extLst>
              <a:ext uri="{FF2B5EF4-FFF2-40B4-BE49-F238E27FC236}">
                <a16:creationId xmlns:a16="http://schemas.microsoft.com/office/drawing/2014/main" id="{9FFF7721-BF9A-6841-B7CE-5A85EBE10643}"/>
              </a:ext>
              <a:ext uri="{C183D7F6-B498-43B3-948B-1728B52AA6E4}">
                <adec:decorative xmlns:adec="http://schemas.microsoft.com/office/drawing/2017/decorative" val="1"/>
              </a:ext>
            </a:extLst>
          </p:cNvPr>
          <p:cNvSpPr/>
          <p:nvPr/>
        </p:nvSpPr>
        <p:spPr bwMode="auto">
          <a:xfrm rot="10800000">
            <a:off x="6565204" y="221846"/>
            <a:ext cx="5617150" cy="6549341"/>
          </a:xfrm>
          <a:prstGeom prst="rect">
            <a:avLst/>
          </a:prstGeom>
          <a:gradFill flip="none" rotWithShape="1">
            <a:gsLst>
              <a:gs pos="0">
                <a:srgbClr val="000000">
                  <a:alpha val="0"/>
                </a:srgbClr>
              </a:gs>
              <a:gs pos="48000">
                <a:srgbClr val="000000">
                  <a:alpha val="62000"/>
                </a:srgbClr>
              </a:gs>
            </a:gsLst>
            <a:lin ang="108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ct val="0"/>
              </a:spcBef>
              <a:spcAft>
                <a:spcPct val="0"/>
              </a:spcAft>
              <a:buNone/>
              <a:tabLst/>
              <a:defRPr/>
            </a:pPr>
            <a:endParaRPr lang="en-US" sz="2000" kern="0" dirty="0">
              <a:solidFill>
                <a:srgbClr val="FFFFFF"/>
              </a:solidFill>
              <a:latin typeface="Segoe UI"/>
              <a:cs typeface="Segoe UI"/>
            </a:endParaRPr>
          </a:p>
        </p:txBody>
      </p:sp>
      <p:sp>
        <p:nvSpPr>
          <p:cNvPr id="5" name="Title 3">
            <a:extLst>
              <a:ext uri="{FF2B5EF4-FFF2-40B4-BE49-F238E27FC236}">
                <a16:creationId xmlns:a16="http://schemas.microsoft.com/office/drawing/2014/main" id="{1A400E96-FE0D-4E84-834F-AABC0CE83402}"/>
              </a:ext>
            </a:extLst>
          </p:cNvPr>
          <p:cNvSpPr>
            <a:spLocks noGrp="1"/>
          </p:cNvSpPr>
          <p:nvPr>
            <p:ph type="title"/>
          </p:nvPr>
        </p:nvSpPr>
        <p:spPr>
          <a:xfrm>
            <a:off x="566947" y="2413337"/>
            <a:ext cx="4228584" cy="2708434"/>
          </a:xfrm>
        </p:spPr>
        <p:txBody>
          <a:bodyPr/>
          <a:lstStyle/>
          <a:p>
            <a:r>
              <a:rPr lang="en-US" sz="4400">
                <a:solidFill>
                  <a:schemeClr val="bg1">
                    <a:lumMod val="95000"/>
                  </a:schemeClr>
                </a:solidFill>
              </a:rPr>
              <a:t>What is Ambient Clinical Intelligence?</a:t>
            </a:r>
          </a:p>
        </p:txBody>
      </p:sp>
      <p:cxnSp>
        <p:nvCxnSpPr>
          <p:cNvPr id="7" name="Straight Connector 6">
            <a:extLst>
              <a:ext uri="{FF2B5EF4-FFF2-40B4-BE49-F238E27FC236}">
                <a16:creationId xmlns:a16="http://schemas.microsoft.com/office/drawing/2014/main" id="{7EEA02AF-81CB-4F27-B860-A3905F9E3B84}"/>
              </a:ext>
            </a:extLst>
          </p:cNvPr>
          <p:cNvCxnSpPr>
            <a:cxnSpLocks/>
          </p:cNvCxnSpPr>
          <p:nvPr/>
        </p:nvCxnSpPr>
        <p:spPr>
          <a:xfrm>
            <a:off x="566947" y="4570758"/>
            <a:ext cx="3768466" cy="0"/>
          </a:xfrm>
          <a:prstGeom prst="line">
            <a:avLst/>
          </a:prstGeom>
          <a:solidFill>
            <a:schemeClr val="bg1">
              <a:alpha val="70000"/>
            </a:schemeClr>
          </a:solidFill>
          <a:ln w="19050" cap="flat" cmpd="sng" algn="ctr">
            <a:gradFill flip="none" rotWithShape="1">
              <a:gsLst>
                <a:gs pos="33000">
                  <a:schemeClr val="accent1"/>
                </a:gs>
                <a:gs pos="66000">
                  <a:schemeClr val="accent2"/>
                </a:gs>
              </a:gsLst>
              <a:path path="circle">
                <a:fillToRect l="100000" t="100000"/>
              </a:path>
              <a:tileRect r="-100000" b="-100000"/>
            </a:gradFill>
            <a:prstDash val="solid"/>
            <a:headEnd type="none" w="lg" len="sm"/>
            <a:tailEnd type="none" w="lg" len="sm"/>
          </a:ln>
          <a:effectLst/>
        </p:spPr>
      </p:cxnSp>
      <p:sp>
        <p:nvSpPr>
          <p:cNvPr id="8" name="Freeform: Shape 19">
            <a:extLst>
              <a:ext uri="{FF2B5EF4-FFF2-40B4-BE49-F238E27FC236}">
                <a16:creationId xmlns:a16="http://schemas.microsoft.com/office/drawing/2014/main" id="{D04A0ED1-7531-3D47-ADA8-B89179EAB7FA}"/>
              </a:ext>
            </a:extLst>
          </p:cNvPr>
          <p:cNvSpPr/>
          <p:nvPr/>
        </p:nvSpPr>
        <p:spPr>
          <a:xfrm>
            <a:off x="6735854" y="1611545"/>
            <a:ext cx="3486089" cy="3486077"/>
          </a:xfrm>
          <a:custGeom>
            <a:avLst/>
            <a:gdLst>
              <a:gd name="connsiteX0" fmla="*/ 0 w 1492405"/>
              <a:gd name="connsiteY0" fmla="*/ 746203 h 1492405"/>
              <a:gd name="connsiteX1" fmla="*/ 746203 w 1492405"/>
              <a:gd name="connsiteY1" fmla="*/ 0 h 1492405"/>
              <a:gd name="connsiteX2" fmla="*/ 1492406 w 1492405"/>
              <a:gd name="connsiteY2" fmla="*/ 746203 h 1492405"/>
              <a:gd name="connsiteX3" fmla="*/ 746203 w 1492405"/>
              <a:gd name="connsiteY3" fmla="*/ 1492406 h 1492405"/>
              <a:gd name="connsiteX4" fmla="*/ 0 w 1492405"/>
              <a:gd name="connsiteY4" fmla="*/ 746203 h 14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05" h="1492405">
                <a:moveTo>
                  <a:pt x="0" y="746203"/>
                </a:moveTo>
                <a:cubicBezTo>
                  <a:pt x="0" y="334086"/>
                  <a:pt x="334086" y="0"/>
                  <a:pt x="746203" y="0"/>
                </a:cubicBezTo>
                <a:cubicBezTo>
                  <a:pt x="1158320" y="0"/>
                  <a:pt x="1492406" y="334086"/>
                  <a:pt x="1492406" y="746203"/>
                </a:cubicBezTo>
                <a:cubicBezTo>
                  <a:pt x="1492406" y="1158320"/>
                  <a:pt x="1158320" y="1492406"/>
                  <a:pt x="746203" y="1492406"/>
                </a:cubicBezTo>
                <a:cubicBezTo>
                  <a:pt x="334086" y="1492406"/>
                  <a:pt x="0" y="1158320"/>
                  <a:pt x="0" y="746203"/>
                </a:cubicBezTo>
                <a:close/>
              </a:path>
            </a:pathLst>
          </a:custGeom>
          <a:noFill/>
          <a:ln w="19050">
            <a:solidFill>
              <a:schemeClr val="tx2">
                <a:lumMod val="75000"/>
              </a:schemeClr>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a:ln>
                <a:noFill/>
              </a:ln>
              <a:solidFill>
                <a:srgbClr val="50E6FF"/>
              </a:solidFill>
              <a:effectLst/>
              <a:uLnTx/>
              <a:uFillTx/>
              <a:latin typeface="Segoe UI Semibold"/>
              <a:ea typeface="+mn-ea"/>
              <a:cs typeface="+mn-cs"/>
            </a:endParaRPr>
          </a:p>
        </p:txBody>
      </p:sp>
      <p:pic>
        <p:nvPicPr>
          <p:cNvPr id="9" name="Picture 8">
            <a:extLst>
              <a:ext uri="{FF2B5EF4-FFF2-40B4-BE49-F238E27FC236}">
                <a16:creationId xmlns:a16="http://schemas.microsoft.com/office/drawing/2014/main" id="{91376069-AD21-B749-ABDA-8971D62D819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60919" y="954380"/>
            <a:ext cx="1477719" cy="1477719"/>
          </a:xfrm>
          <a:prstGeom prst="ellipse">
            <a:avLst/>
          </a:prstGeom>
        </p:spPr>
      </p:pic>
      <p:pic>
        <p:nvPicPr>
          <p:cNvPr id="10" name="Picture 9">
            <a:extLst>
              <a:ext uri="{FF2B5EF4-FFF2-40B4-BE49-F238E27FC236}">
                <a16:creationId xmlns:a16="http://schemas.microsoft.com/office/drawing/2014/main" id="{CA4E37BE-D375-9044-8845-B994C6CD696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24061" y="3895082"/>
            <a:ext cx="1476015" cy="1476015"/>
          </a:xfrm>
          <a:prstGeom prst="ellipse">
            <a:avLst/>
          </a:prstGeom>
        </p:spPr>
      </p:pic>
      <p:pic>
        <p:nvPicPr>
          <p:cNvPr id="11" name="Picture 10">
            <a:extLst>
              <a:ext uri="{FF2B5EF4-FFF2-40B4-BE49-F238E27FC236}">
                <a16:creationId xmlns:a16="http://schemas.microsoft.com/office/drawing/2014/main" id="{49B93E36-480A-9B44-8A54-4C4F069B2A4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96993" y="3101681"/>
            <a:ext cx="1477719" cy="1477719"/>
          </a:xfrm>
          <a:prstGeom prst="ellipse">
            <a:avLst/>
          </a:prstGeom>
        </p:spPr>
      </p:pic>
      <p:sp>
        <p:nvSpPr>
          <p:cNvPr id="12" name="Rectangle 11">
            <a:extLst>
              <a:ext uri="{FF2B5EF4-FFF2-40B4-BE49-F238E27FC236}">
                <a16:creationId xmlns:a16="http://schemas.microsoft.com/office/drawing/2014/main" id="{FB6CF71F-E96F-8F43-A1C8-F18D195DE08C}"/>
              </a:ext>
            </a:extLst>
          </p:cNvPr>
          <p:cNvSpPr/>
          <p:nvPr/>
        </p:nvSpPr>
        <p:spPr>
          <a:xfrm>
            <a:off x="9465964" y="1036880"/>
            <a:ext cx="1613410" cy="80021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spAutoFit/>
          </a:bodyPr>
          <a:lstStyle/>
          <a:p>
            <a:pPr lvl="0" indent="-457183"/>
            <a:r>
              <a:rPr lang="en-US" sz="2000">
                <a:solidFill>
                  <a:srgbClr val="FFFFFF"/>
                </a:solidFill>
                <a:latin typeface="Prometo" panose="020B0604020202020204" charset="0"/>
              </a:rPr>
              <a:t>The power of the cloud</a:t>
            </a:r>
          </a:p>
        </p:txBody>
      </p:sp>
      <p:sp>
        <p:nvSpPr>
          <p:cNvPr id="13" name="Rectangle 12">
            <a:extLst>
              <a:ext uri="{FF2B5EF4-FFF2-40B4-BE49-F238E27FC236}">
                <a16:creationId xmlns:a16="http://schemas.microsoft.com/office/drawing/2014/main" id="{4727BEC6-1C7D-1847-A8EF-83F4345F89C7}"/>
              </a:ext>
            </a:extLst>
          </p:cNvPr>
          <p:cNvSpPr/>
          <p:nvPr/>
        </p:nvSpPr>
        <p:spPr>
          <a:xfrm>
            <a:off x="4450875" y="4579951"/>
            <a:ext cx="2610886" cy="80021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spAutoFit/>
          </a:bodyPr>
          <a:lstStyle/>
          <a:p>
            <a:pPr indent="-457183" algn="r"/>
            <a:r>
              <a:rPr lang="en-US" sz="2000">
                <a:solidFill>
                  <a:srgbClr val="FFFFFF"/>
                </a:solidFill>
                <a:latin typeface="Prometo" panose="020B0604020202020204" charset="0"/>
              </a:rPr>
              <a:t>The power </a:t>
            </a:r>
          </a:p>
          <a:p>
            <a:pPr indent="-457183" algn="r"/>
            <a:r>
              <a:rPr lang="en-US" sz="2000">
                <a:solidFill>
                  <a:srgbClr val="FFFFFF"/>
                </a:solidFill>
                <a:latin typeface="Prometo" panose="020B0604020202020204" charset="0"/>
              </a:rPr>
              <a:t>of AI</a:t>
            </a:r>
          </a:p>
        </p:txBody>
      </p:sp>
      <p:sp>
        <p:nvSpPr>
          <p:cNvPr id="15" name="Rectangle 14">
            <a:extLst>
              <a:ext uri="{FF2B5EF4-FFF2-40B4-BE49-F238E27FC236}">
                <a16:creationId xmlns:a16="http://schemas.microsoft.com/office/drawing/2014/main" id="{C20CBCE9-BAC5-6747-83BB-E1038FB99191}"/>
              </a:ext>
            </a:extLst>
          </p:cNvPr>
          <p:cNvSpPr/>
          <p:nvPr/>
        </p:nvSpPr>
        <p:spPr>
          <a:xfrm>
            <a:off x="9338638" y="5380170"/>
            <a:ext cx="1613410" cy="80021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spAutoFit/>
          </a:bodyPr>
          <a:lstStyle/>
          <a:p>
            <a:pPr lvl="0" indent="-457183"/>
            <a:r>
              <a:rPr lang="en-US" sz="2000">
                <a:solidFill>
                  <a:srgbClr val="FFFFFF"/>
                </a:solidFill>
                <a:latin typeface="Prometo" panose="020B0604020202020204" charset="0"/>
              </a:rPr>
              <a:t>The power of IoT</a:t>
            </a:r>
          </a:p>
        </p:txBody>
      </p:sp>
      <p:sp>
        <p:nvSpPr>
          <p:cNvPr id="18" name="Title 1">
            <a:extLst>
              <a:ext uri="{FF2B5EF4-FFF2-40B4-BE49-F238E27FC236}">
                <a16:creationId xmlns:a16="http://schemas.microsoft.com/office/drawing/2014/main" id="{754CF584-7820-8C42-9787-FADFBC1C420B}"/>
              </a:ext>
            </a:extLst>
          </p:cNvPr>
          <p:cNvSpPr txBox="1">
            <a:spLocks/>
          </p:cNvSpPr>
          <p:nvPr/>
        </p:nvSpPr>
        <p:spPr>
          <a:xfrm>
            <a:off x="7611088" y="2933093"/>
            <a:ext cx="1735619"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r>
              <a:rPr lang="en-US" sz="2000">
                <a:solidFill>
                  <a:schemeClr val="bg1">
                    <a:lumMod val="95000"/>
                  </a:schemeClr>
                </a:solidFill>
                <a:latin typeface="Prometo" panose="020B0604020202020204" charset="0"/>
              </a:rPr>
              <a:t>Delivering a new generation of solutions</a:t>
            </a:r>
          </a:p>
        </p:txBody>
      </p:sp>
      <p:sp>
        <p:nvSpPr>
          <p:cNvPr id="2" name="TextBox 1">
            <a:extLst>
              <a:ext uri="{FF2B5EF4-FFF2-40B4-BE49-F238E27FC236}">
                <a16:creationId xmlns:a16="http://schemas.microsoft.com/office/drawing/2014/main" id="{6186919E-A9A3-E0D8-7EC0-302FDAE69256}"/>
              </a:ext>
            </a:extLst>
          </p:cNvPr>
          <p:cNvSpPr txBox="1"/>
          <p:nvPr/>
        </p:nvSpPr>
        <p:spPr>
          <a:xfrm>
            <a:off x="11032603" y="6373792"/>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mj-lt"/>
              </a:rPr>
              <a:t>Slide 6 </a:t>
            </a:r>
          </a:p>
        </p:txBody>
      </p:sp>
    </p:spTree>
    <p:extLst>
      <p:ext uri="{BB962C8B-B14F-4D97-AF65-F5344CB8AC3E}">
        <p14:creationId xmlns:p14="http://schemas.microsoft.com/office/powerpoint/2010/main" val="3959610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path" presetSubtype="0" decel="100000" fill="hold" grpId="1" nodeType="withEffect">
                                  <p:stCondLst>
                                    <p:cond delay="0"/>
                                  </p:stCondLst>
                                  <p:childTnLst>
                                    <p:animMotion origin="layout" path="M -0.03034 0 L 4.375E-6 0 " pathEditMode="relative" rAng="0" ptsTypes="AA">
                                      <p:cBhvr>
                                        <p:cTn id="12" dur="600" fill="hold"/>
                                        <p:tgtEl>
                                          <p:spTgt spid="4"/>
                                        </p:tgtEl>
                                        <p:attrNameLst>
                                          <p:attrName>ppt_x</p:attrName>
                                          <p:attrName>ppt_y</p:attrName>
                                        </p:attrNameLst>
                                      </p:cBhvr>
                                      <p:rCtr x="1510" y="0"/>
                                    </p:animMotion>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42" presetClass="path" presetSubtype="0" decel="100000" fill="hold" grpId="1" nodeType="withEffect">
                                  <p:stCondLst>
                                    <p:cond delay="0"/>
                                  </p:stCondLst>
                                  <p:childTnLst>
                                    <p:animMotion origin="layout" path="M -0.03034 4.44444E-6 L -1.875E-6 4.44444E-6 " pathEditMode="relative" rAng="0" ptsTypes="AA">
                                      <p:cBhvr>
                                        <p:cTn id="17" dur="600" fill="hold"/>
                                        <p:tgtEl>
                                          <p:spTgt spid="5"/>
                                        </p:tgtEl>
                                        <p:attrNameLst>
                                          <p:attrName>ppt_x</p:attrName>
                                          <p:attrName>ppt_y</p:attrName>
                                        </p:attrNameLst>
                                      </p:cBhvr>
                                      <p:rCtr x="1510" y="0"/>
                                    </p:animMotion>
                                  </p:childTnLst>
                                </p:cTn>
                              </p:par>
                              <p:par>
                                <p:cTn id="18" presetID="21" presetClass="entr" presetSubtype="1"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2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42" presetClass="path" presetSubtype="0" decel="100000" fill="hold" grpId="1" nodeType="withEffect">
                                  <p:stCondLst>
                                    <p:cond delay="0"/>
                                  </p:stCondLst>
                                  <p:childTnLst>
                                    <p:animMotion origin="layout" path="M -0.03034 0 L 1.25E-6 0 " pathEditMode="relative" rAng="0" ptsTypes="AA">
                                      <p:cBhvr>
                                        <p:cTn id="25" dur="600" fill="hold"/>
                                        <p:tgtEl>
                                          <p:spTgt spid="17"/>
                                        </p:tgtEl>
                                        <p:attrNameLst>
                                          <p:attrName>ppt_x</p:attrName>
                                          <p:attrName>ppt_y</p:attrName>
                                        </p:attrNameLst>
                                      </p:cBhvr>
                                      <p:rCtr x="1510" y="0"/>
                                    </p:animMotion>
                                  </p:childTnLst>
                                </p:cTn>
                              </p:par>
                            </p:childTnLst>
                          </p:cTn>
                        </p:par>
                        <p:par>
                          <p:cTn id="26" fill="hold">
                            <p:stCondLst>
                              <p:cond delay="1750"/>
                            </p:stCondLst>
                            <p:childTnLst>
                              <p:par>
                                <p:cTn id="27" presetID="1" presetClass="entr" presetSubtype="0" fill="hold" nodeType="afterEffect">
                                  <p:stCondLst>
                                    <p:cond delay="0"/>
                                  </p:stCondLst>
                                  <p:childTnLst>
                                    <p:set>
                                      <p:cBhvr>
                                        <p:cTn id="28" dur="1" fill="hold">
                                          <p:stCondLst>
                                            <p:cond delay="299"/>
                                          </p:stCondLst>
                                        </p:cTn>
                                        <p:tgtEl>
                                          <p:spTgt spid="9"/>
                                        </p:tgtEl>
                                        <p:attrNameLst>
                                          <p:attrName>style.visibility</p:attrName>
                                        </p:attrNameLst>
                                      </p:cBhvr>
                                      <p:to>
                                        <p:strVal val="visible"/>
                                      </p:to>
                                    </p:set>
                                  </p:childTnLst>
                                </p:cTn>
                              </p:par>
                              <p:par>
                                <p:cTn id="29" presetID="6" presetClass="emph" presetSubtype="0" accel="60000" autoRev="1" fill="hold" nodeType="withEffect">
                                  <p:stCondLst>
                                    <p:cond delay="0"/>
                                  </p:stCondLst>
                                  <p:childTnLst>
                                    <p:animScale>
                                      <p:cBhvr>
                                        <p:cTn id="30" dur="300" fill="hold"/>
                                        <p:tgtEl>
                                          <p:spTgt spid="9"/>
                                        </p:tgtEl>
                                      </p:cBhvr>
                                      <p:by x="0" y="0"/>
                                    </p:animScale>
                                  </p:childTnLst>
                                </p:cTn>
                              </p:par>
                              <p:par>
                                <p:cTn id="31" presetID="10"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300"/>
                                        <p:tgtEl>
                                          <p:spTgt spid="12"/>
                                        </p:tgtEl>
                                      </p:cBhvr>
                                    </p:animEffect>
                                  </p:childTnLst>
                                </p:cTn>
                              </p:par>
                              <p:par>
                                <p:cTn id="34" presetID="42" presetClass="path" presetSubtype="0" decel="100000" fill="hold" grpId="1" nodeType="withEffect">
                                  <p:stCondLst>
                                    <p:cond delay="300"/>
                                  </p:stCondLst>
                                  <p:childTnLst>
                                    <p:animMotion origin="layout" path="M 1.875E-6 -7.40741E-7 L -0.03672 -7.40741E-7 " pathEditMode="relative" rAng="0" ptsTypes="AA">
                                      <p:cBhvr>
                                        <p:cTn id="35" dur="300" spd="-100000" fill="hold"/>
                                        <p:tgtEl>
                                          <p:spTgt spid="12"/>
                                        </p:tgtEl>
                                        <p:attrNameLst>
                                          <p:attrName>ppt_x</p:attrName>
                                          <p:attrName>ppt_y</p:attrName>
                                        </p:attrNameLst>
                                      </p:cBhvr>
                                      <p:rCtr x="-1836" y="0"/>
                                    </p:animMotion>
                                  </p:childTnLst>
                                </p:cTn>
                              </p:par>
                              <p:par>
                                <p:cTn id="36" presetID="1" presetClass="entr" presetSubtype="0" fill="hold" nodeType="withEffect">
                                  <p:stCondLst>
                                    <p:cond delay="600"/>
                                  </p:stCondLst>
                                  <p:childTnLst>
                                    <p:set>
                                      <p:cBhvr>
                                        <p:cTn id="37" dur="1" fill="hold">
                                          <p:stCondLst>
                                            <p:cond delay="299"/>
                                          </p:stCondLst>
                                        </p:cTn>
                                        <p:tgtEl>
                                          <p:spTgt spid="10"/>
                                        </p:tgtEl>
                                        <p:attrNameLst>
                                          <p:attrName>style.visibility</p:attrName>
                                        </p:attrNameLst>
                                      </p:cBhvr>
                                      <p:to>
                                        <p:strVal val="visible"/>
                                      </p:to>
                                    </p:set>
                                  </p:childTnLst>
                                </p:cTn>
                              </p:par>
                              <p:par>
                                <p:cTn id="38" presetID="6" presetClass="emph" presetSubtype="0" accel="60000" autoRev="1" fill="hold" nodeType="withEffect">
                                  <p:stCondLst>
                                    <p:cond delay="600"/>
                                  </p:stCondLst>
                                  <p:childTnLst>
                                    <p:animScale>
                                      <p:cBhvr>
                                        <p:cTn id="39" dur="300" fill="hold"/>
                                        <p:tgtEl>
                                          <p:spTgt spid="10"/>
                                        </p:tgtEl>
                                      </p:cBhvr>
                                      <p:by x="0" y="0"/>
                                    </p:animScale>
                                  </p:childTnLst>
                                </p:cTn>
                              </p:par>
                              <p:par>
                                <p:cTn id="40" presetID="10" presetClass="entr" presetSubtype="0" fill="hold" grpId="0" nodeType="withEffect">
                                  <p:stCondLst>
                                    <p:cond delay="9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300"/>
                                        <p:tgtEl>
                                          <p:spTgt spid="15"/>
                                        </p:tgtEl>
                                      </p:cBhvr>
                                    </p:animEffect>
                                  </p:childTnLst>
                                </p:cTn>
                              </p:par>
                              <p:par>
                                <p:cTn id="43" presetID="42" presetClass="path" presetSubtype="0" decel="100000" fill="hold" grpId="1" nodeType="withEffect">
                                  <p:stCondLst>
                                    <p:cond delay="900"/>
                                  </p:stCondLst>
                                  <p:childTnLst>
                                    <p:animMotion origin="layout" path="M -1.45833E-6 -4.07407E-6 L -0.03672 -4.07407E-6 " pathEditMode="relative" rAng="0" ptsTypes="AA">
                                      <p:cBhvr>
                                        <p:cTn id="44" dur="300" spd="-100000" fill="hold"/>
                                        <p:tgtEl>
                                          <p:spTgt spid="15"/>
                                        </p:tgtEl>
                                        <p:attrNameLst>
                                          <p:attrName>ppt_x</p:attrName>
                                          <p:attrName>ppt_y</p:attrName>
                                        </p:attrNameLst>
                                      </p:cBhvr>
                                      <p:rCtr x="-1836" y="0"/>
                                    </p:animMotion>
                                  </p:childTnLst>
                                </p:cTn>
                              </p:par>
                              <p:par>
                                <p:cTn id="45" presetID="10" presetClass="entr" presetSubtype="0" fill="hold" nodeType="withEffect">
                                  <p:stCondLst>
                                    <p:cond delay="15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300"/>
                                        <p:tgtEl>
                                          <p:spTgt spid="11"/>
                                        </p:tgtEl>
                                      </p:cBhvr>
                                    </p:animEffect>
                                  </p:childTnLst>
                                </p:cTn>
                              </p:par>
                              <p:par>
                                <p:cTn id="48" presetID="42" presetClass="path" presetSubtype="0" decel="100000" fill="hold" nodeType="withEffect">
                                  <p:stCondLst>
                                    <p:cond delay="1500"/>
                                  </p:stCondLst>
                                  <p:childTnLst>
                                    <p:animMotion origin="layout" path="M -3.95833E-6 -3.7037E-6 L 0.03672 -3.7037E-6 " pathEditMode="relative" rAng="0" ptsTypes="AA">
                                      <p:cBhvr>
                                        <p:cTn id="49" dur="300" spd="-100000" fill="hold"/>
                                        <p:tgtEl>
                                          <p:spTgt spid="11"/>
                                        </p:tgtEl>
                                        <p:attrNameLst>
                                          <p:attrName>ppt_x</p:attrName>
                                          <p:attrName>ppt_y</p:attrName>
                                        </p:attrNameLst>
                                      </p:cBhvr>
                                      <p:rCtr x="1836" y="0"/>
                                    </p:animMotion>
                                  </p:childTnLst>
                                </p:cTn>
                              </p:par>
                              <p:par>
                                <p:cTn id="50" presetID="10" presetClass="entr" presetSubtype="0" fill="hold" grpId="0" nodeType="withEffect">
                                  <p:stCondLst>
                                    <p:cond delay="1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300"/>
                                        <p:tgtEl>
                                          <p:spTgt spid="13"/>
                                        </p:tgtEl>
                                      </p:cBhvr>
                                    </p:animEffect>
                                  </p:childTnLst>
                                </p:cTn>
                              </p:par>
                              <p:par>
                                <p:cTn id="53" presetID="42" presetClass="path" presetSubtype="0" decel="100000" fill="hold" grpId="1" nodeType="withEffect">
                                  <p:stCondLst>
                                    <p:cond delay="1500"/>
                                  </p:stCondLst>
                                  <p:childTnLst>
                                    <p:animMotion origin="layout" path="M 4.58333E-6 2.59259E-6 L 0.03671 2.59259E-6 " pathEditMode="relative" rAng="0" ptsTypes="AA">
                                      <p:cBhvr>
                                        <p:cTn id="54" dur="300" spd="-100000" fill="hold"/>
                                        <p:tgtEl>
                                          <p:spTgt spid="13"/>
                                        </p:tgtEl>
                                        <p:attrNameLst>
                                          <p:attrName>ppt_x</p:attrName>
                                          <p:attrName>ppt_y</p:attrName>
                                        </p:attrNameLst>
                                      </p:cBhvr>
                                      <p:rCtr x="1836" y="0"/>
                                    </p:animMotion>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42" presetClass="path" presetSubtype="0" decel="100000" fill="hold" grpId="1" nodeType="withEffect">
                                  <p:stCondLst>
                                    <p:cond delay="0"/>
                                  </p:stCondLst>
                                  <p:childTnLst>
                                    <p:animMotion origin="layout" path="M -2.70833E-6 2.59259E-6 L -2.70833E-6 0.04352 " pathEditMode="relative" rAng="0" ptsTypes="AA">
                                      <p:cBhvr>
                                        <p:cTn id="59" dur="600" spd="-100000" fill="hold"/>
                                        <p:tgtEl>
                                          <p:spTgt spid="18"/>
                                        </p:tgtEl>
                                        <p:attrNameLst>
                                          <p:attrName>ppt_x</p:attrName>
                                          <p:attrName>ppt_y</p:attrName>
                                        </p:attrNameLst>
                                      </p:cBhvr>
                                      <p:rCtr x="0"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5" grpId="0"/>
      <p:bldP spid="5" grpId="1"/>
      <p:bldP spid="8" grpId="0" animBg="1"/>
      <p:bldP spid="12" grpId="0"/>
      <p:bldP spid="12" grpId="1"/>
      <p:bldP spid="13" grpId="0"/>
      <p:bldP spid="13" grpId="1"/>
      <p:bldP spid="15" grpId="0"/>
      <p:bldP spid="15"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4B0E-9A80-4C97-AA4C-3CF4FC780B3D}"/>
              </a:ext>
            </a:extLst>
          </p:cNvPr>
          <p:cNvSpPr>
            <a:spLocks noGrp="1"/>
          </p:cNvSpPr>
          <p:nvPr>
            <p:ph type="title" idx="4294967295"/>
          </p:nvPr>
        </p:nvSpPr>
        <p:spPr>
          <a:xfrm>
            <a:off x="558037" y="3498850"/>
            <a:ext cx="11277600" cy="665163"/>
          </a:xfrm>
        </p:spPr>
        <p:txBody>
          <a:bodyPr/>
          <a:lstStyle/>
          <a:p>
            <a:br>
              <a:rPr lang="en-US" sz="4250" dirty="0">
                <a:solidFill>
                  <a:schemeClr val="bg1"/>
                </a:solidFill>
                <a:latin typeface="Segoe UI" panose="020B0502040204020203" pitchFamily="34" charset="0"/>
              </a:rPr>
            </a:br>
            <a:r>
              <a:rPr lang="en-US" sz="4800" b="0" i="0" dirty="0">
                <a:solidFill>
                  <a:schemeClr val="bg1"/>
                </a:solidFill>
                <a:ea typeface="Open Sans Light"/>
                <a:cs typeface="Open Sans Light"/>
              </a:rPr>
              <a:t>Improve the Provider – Patient Experience</a:t>
            </a:r>
            <a:br>
              <a:rPr lang="en-US" sz="4800" b="0" i="0" dirty="0">
                <a:ea typeface="Open Sans Light"/>
                <a:cs typeface="Open Sans Light"/>
              </a:rPr>
            </a:br>
            <a:br>
              <a:rPr lang="en-US" dirty="0"/>
            </a:br>
            <a:endParaRPr lang="en-US" sz="2400" dirty="0">
              <a:solidFill>
                <a:schemeClr val="accent2"/>
              </a:solidFill>
            </a:endParaRPr>
          </a:p>
        </p:txBody>
      </p:sp>
      <p:sp>
        <p:nvSpPr>
          <p:cNvPr id="8" name="TextBox 7">
            <a:extLst>
              <a:ext uri="{FF2B5EF4-FFF2-40B4-BE49-F238E27FC236}">
                <a16:creationId xmlns:a16="http://schemas.microsoft.com/office/drawing/2014/main" id="{8E895C6F-FFD4-414E-96E6-8C884C9C065D}"/>
              </a:ext>
            </a:extLst>
          </p:cNvPr>
          <p:cNvSpPr txBox="1"/>
          <p:nvPr/>
        </p:nvSpPr>
        <p:spPr>
          <a:xfrm>
            <a:off x="457201" y="6664889"/>
            <a:ext cx="2781211" cy="143565"/>
          </a:xfrm>
          <a:prstGeom prst="rect">
            <a:avLst/>
          </a:prstGeom>
          <a:noFill/>
        </p:spPr>
        <p:txBody>
          <a:bodyPr wrap="none" lIns="0" tIns="0" rIns="0" bIns="0" rtlCol="0">
            <a:spAutoFit/>
          </a:bodyPr>
          <a:lstStyle/>
          <a:p>
            <a:r>
              <a:rPr lang="en-US" sz="933">
                <a:solidFill>
                  <a:schemeClr val="bg1"/>
                </a:solidFill>
                <a:ea typeface="Open Sans" panose="020B0606030504020204" pitchFamily="34" charset="0"/>
                <a:cs typeface="Open Sans" panose="020B0606030504020204" pitchFamily="34" charset="0"/>
              </a:rPr>
              <a:t>© 2022 Nuance Communications, Inc. All rights reserved.</a:t>
            </a:r>
          </a:p>
        </p:txBody>
      </p:sp>
      <p:sp>
        <p:nvSpPr>
          <p:cNvPr id="9" name="Slide Number Placeholder 2">
            <a:extLst>
              <a:ext uri="{FF2B5EF4-FFF2-40B4-BE49-F238E27FC236}">
                <a16:creationId xmlns:a16="http://schemas.microsoft.com/office/drawing/2014/main" id="{A9FAF8E7-EE59-40F2-B3A8-B4C9F45DDFA1}"/>
              </a:ext>
            </a:extLst>
          </p:cNvPr>
          <p:cNvSpPr txBox="1">
            <a:spLocks/>
          </p:cNvSpPr>
          <p:nvPr/>
        </p:nvSpPr>
        <p:spPr>
          <a:xfrm>
            <a:off x="11112765" y="6572555"/>
            <a:ext cx="722872" cy="1641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E3D5677-3D20-0C46-8497-54D73E689044}" type="slidenum">
              <a:rPr lang="en-US" sz="1067">
                <a:solidFill>
                  <a:schemeClr val="bg1"/>
                </a:solidFill>
              </a:rPr>
              <a:pPr algn="r"/>
              <a:t>7</a:t>
            </a:fld>
            <a:endParaRPr lang="en-US" sz="1067">
              <a:solidFill>
                <a:schemeClr val="bg1"/>
              </a:solidFill>
            </a:endParaRPr>
          </a:p>
        </p:txBody>
      </p:sp>
    </p:spTree>
    <p:extLst>
      <p:ext uri="{BB962C8B-B14F-4D97-AF65-F5344CB8AC3E}">
        <p14:creationId xmlns:p14="http://schemas.microsoft.com/office/powerpoint/2010/main" val="14187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A71E-6827-4315-8FA0-E2452583F418}"/>
              </a:ext>
            </a:extLst>
          </p:cNvPr>
          <p:cNvSpPr>
            <a:spLocks noGrp="1"/>
          </p:cNvSpPr>
          <p:nvPr>
            <p:ph type="title"/>
          </p:nvPr>
        </p:nvSpPr>
        <p:spPr>
          <a:xfrm>
            <a:off x="795333" y="377834"/>
            <a:ext cx="8101017" cy="1783443"/>
          </a:xfrm>
        </p:spPr>
        <p:txBody>
          <a:bodyPr/>
          <a:lstStyle/>
          <a:p>
            <a:r>
              <a:rPr lang="en-US" dirty="0"/>
              <a:t>A new approach to today’s challenges</a:t>
            </a:r>
          </a:p>
        </p:txBody>
      </p:sp>
      <p:sp>
        <p:nvSpPr>
          <p:cNvPr id="3" name="Slide Number Placeholder 2">
            <a:extLst>
              <a:ext uri="{FF2B5EF4-FFF2-40B4-BE49-F238E27FC236}">
                <a16:creationId xmlns:a16="http://schemas.microsoft.com/office/drawing/2014/main" id="{FDABD39C-C10D-40B6-AC1B-F1113B0EB0C4}"/>
              </a:ext>
            </a:extLst>
          </p:cNvPr>
          <p:cNvSpPr>
            <a:spLocks noGrp="1"/>
          </p:cNvSpPr>
          <p:nvPr>
            <p:ph type="sldNum" sz="quarter" idx="10"/>
          </p:nvPr>
        </p:nvSpPr>
        <p:spPr/>
        <p:txBody>
          <a:bodyPr/>
          <a:lstStyle/>
          <a:p>
            <a:fld id="{D8D877B3-D348-4611-9BDB-C5374591D951}" type="slidenum">
              <a:rPr lang="en-US" smtClean="0"/>
              <a:pPr/>
              <a:t>8</a:t>
            </a:fld>
            <a:endParaRPr lang="en-US" dirty="0"/>
          </a:p>
        </p:txBody>
      </p:sp>
      <p:sp>
        <p:nvSpPr>
          <p:cNvPr id="4" name="Oval 3">
            <a:extLst>
              <a:ext uri="{FF2B5EF4-FFF2-40B4-BE49-F238E27FC236}">
                <a16:creationId xmlns:a16="http://schemas.microsoft.com/office/drawing/2014/main" id="{5EB4729C-A1E9-45E5-AA89-89AD91F04E15}"/>
              </a:ext>
            </a:extLst>
          </p:cNvPr>
          <p:cNvSpPr/>
          <p:nvPr/>
        </p:nvSpPr>
        <p:spPr>
          <a:xfrm>
            <a:off x="4911097" y="2860937"/>
            <a:ext cx="2438400" cy="2438400"/>
          </a:xfrm>
          <a:prstGeom prst="ellipse">
            <a:avLst/>
          </a:prstGeom>
          <a:gradFill>
            <a:gsLst>
              <a:gs pos="0">
                <a:schemeClr val="accent2">
                  <a:alpha val="71000"/>
                </a:schemeClr>
              </a:gs>
              <a:gs pos="100000">
                <a:srgbClr val="92D050">
                  <a:lumMod val="66000"/>
                  <a:lumOff val="3400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Oval 4">
            <a:extLst>
              <a:ext uri="{FF2B5EF4-FFF2-40B4-BE49-F238E27FC236}">
                <a16:creationId xmlns:a16="http://schemas.microsoft.com/office/drawing/2014/main" id="{59469E11-5C6A-4EC7-89A2-696B60397C9B}"/>
              </a:ext>
            </a:extLst>
          </p:cNvPr>
          <p:cNvSpPr/>
          <p:nvPr/>
        </p:nvSpPr>
        <p:spPr>
          <a:xfrm>
            <a:off x="1859095" y="2014146"/>
            <a:ext cx="4054548" cy="4054548"/>
          </a:xfrm>
          <a:prstGeom prst="ellipse">
            <a:avLst/>
          </a:prstGeom>
          <a:solidFill>
            <a:schemeClr val="accent1">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B3F9AEC4-4156-476D-9349-CA92C6E12951}"/>
              </a:ext>
            </a:extLst>
          </p:cNvPr>
          <p:cNvSpPr txBox="1"/>
          <p:nvPr/>
        </p:nvSpPr>
        <p:spPr>
          <a:xfrm>
            <a:off x="2582705" y="4673835"/>
            <a:ext cx="2390735" cy="810640"/>
          </a:xfrm>
          <a:prstGeom prst="rect">
            <a:avLst/>
          </a:prstGeom>
        </p:spPr>
        <p:txBody>
          <a:bodyPr vert="horz" wrap="square" lIns="0" tIns="60960" rIns="0" bIns="60960" rtlCol="0" anchor="t">
            <a:noAutofit/>
          </a:bodyPr>
          <a:lstStyle/>
          <a:p>
            <a:pPr algn="ctr">
              <a:lnSpc>
                <a:spcPts val="2080"/>
              </a:lnSpc>
            </a:pPr>
            <a:r>
              <a:rPr lang="en-US" sz="2133" b="1">
                <a:latin typeface="+mj-lt"/>
              </a:rPr>
              <a:t>Natural </a:t>
            </a:r>
            <a:br>
              <a:rPr lang="en-US" sz="2133" b="1">
                <a:latin typeface="+mj-lt"/>
              </a:rPr>
            </a:br>
            <a:r>
              <a:rPr lang="en-US" sz="2133" b="1">
                <a:latin typeface="+mj-lt"/>
              </a:rPr>
              <a:t>conversation</a:t>
            </a:r>
          </a:p>
        </p:txBody>
      </p:sp>
      <p:cxnSp>
        <p:nvCxnSpPr>
          <p:cNvPr id="7" name="Straight Arrow Connector 6">
            <a:extLst>
              <a:ext uri="{FF2B5EF4-FFF2-40B4-BE49-F238E27FC236}">
                <a16:creationId xmlns:a16="http://schemas.microsoft.com/office/drawing/2014/main" id="{5C906739-98DC-4970-B43D-5A2A2E6B7808}"/>
              </a:ext>
            </a:extLst>
          </p:cNvPr>
          <p:cNvCxnSpPr>
            <a:cxnSpLocks/>
          </p:cNvCxnSpPr>
          <p:nvPr/>
        </p:nvCxnSpPr>
        <p:spPr>
          <a:xfrm>
            <a:off x="4650971" y="4079921"/>
            <a:ext cx="2984727" cy="217"/>
          </a:xfrm>
          <a:prstGeom prst="straightConnector1">
            <a:avLst/>
          </a:prstGeom>
          <a:ln w="3175" cmpd="sng">
            <a:solidFill>
              <a:srgbClr val="33333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29401505-B5DB-4947-A86E-20B37E48A80C}"/>
              </a:ext>
            </a:extLst>
          </p:cNvPr>
          <p:cNvSpPr/>
          <p:nvPr/>
        </p:nvSpPr>
        <p:spPr>
          <a:xfrm>
            <a:off x="6495393" y="2052865"/>
            <a:ext cx="4054548" cy="4054548"/>
          </a:xfrm>
          <a:prstGeom prst="ellipse">
            <a:avLst/>
          </a:prstGeom>
          <a:solidFill>
            <a:schemeClr val="accent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7EFD295D-7C78-41DE-AA47-9F2A346240F9}"/>
              </a:ext>
            </a:extLst>
          </p:cNvPr>
          <p:cNvSpPr txBox="1"/>
          <p:nvPr/>
        </p:nvSpPr>
        <p:spPr>
          <a:xfrm>
            <a:off x="7327299" y="4724913"/>
            <a:ext cx="2390735" cy="737363"/>
          </a:xfrm>
          <a:prstGeom prst="rect">
            <a:avLst/>
          </a:prstGeom>
        </p:spPr>
        <p:txBody>
          <a:bodyPr vert="horz" wrap="square" lIns="0" tIns="60960" rIns="0" bIns="60960" rtlCol="0" anchor="t">
            <a:noAutofit/>
          </a:bodyPr>
          <a:lstStyle/>
          <a:p>
            <a:pPr algn="ctr">
              <a:lnSpc>
                <a:spcPts val="2080"/>
              </a:lnSpc>
            </a:pPr>
            <a:r>
              <a:rPr lang="en-US" sz="2133" b="1">
                <a:latin typeface="+mj-lt"/>
              </a:rPr>
              <a:t>Complete </a:t>
            </a:r>
            <a:br>
              <a:rPr lang="en-US" sz="2133" b="1">
                <a:latin typeface="+mj-lt"/>
              </a:rPr>
            </a:br>
            <a:r>
              <a:rPr lang="en-US" sz="2133" b="1">
                <a:latin typeface="+mj-lt"/>
              </a:rPr>
              <a:t>clinical note</a:t>
            </a:r>
          </a:p>
        </p:txBody>
      </p:sp>
      <p:sp>
        <p:nvSpPr>
          <p:cNvPr id="10" name="Oval 9">
            <a:extLst>
              <a:ext uri="{FF2B5EF4-FFF2-40B4-BE49-F238E27FC236}">
                <a16:creationId xmlns:a16="http://schemas.microsoft.com/office/drawing/2014/main" id="{6022D7B1-B790-4096-B8C3-A583AB26F6D3}"/>
              </a:ext>
            </a:extLst>
          </p:cNvPr>
          <p:cNvSpPr/>
          <p:nvPr/>
        </p:nvSpPr>
        <p:spPr>
          <a:xfrm>
            <a:off x="4917680" y="2859220"/>
            <a:ext cx="2452221" cy="2452221"/>
          </a:xfrm>
          <a:prstGeom prst="ellipse">
            <a:avLst/>
          </a:prstGeom>
          <a:gradFill flip="none" rotWithShape="1">
            <a:gsLst>
              <a:gs pos="25000">
                <a:schemeClr val="bg1"/>
              </a:gs>
              <a:gs pos="79000">
                <a:schemeClr val="bg1">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Freeform 29">
            <a:extLst>
              <a:ext uri="{FF2B5EF4-FFF2-40B4-BE49-F238E27FC236}">
                <a16:creationId xmlns:a16="http://schemas.microsoft.com/office/drawing/2014/main" id="{CBB6A48E-9126-41BC-8C52-95D59DC8F9EB}"/>
              </a:ext>
            </a:extLst>
          </p:cNvPr>
          <p:cNvSpPr/>
          <p:nvPr/>
        </p:nvSpPr>
        <p:spPr>
          <a:xfrm>
            <a:off x="5329027" y="3533668"/>
            <a:ext cx="1601247" cy="1002389"/>
          </a:xfrm>
          <a:custGeom>
            <a:avLst/>
            <a:gdLst>
              <a:gd name="connsiteX0" fmla="*/ 2172381 w 4251473"/>
              <a:gd name="connsiteY0" fmla="*/ 0 h 2661447"/>
              <a:gd name="connsiteX1" fmla="*/ 3125267 w 4251473"/>
              <a:gd name="connsiteY1" fmla="*/ 776912 h 2661447"/>
              <a:gd name="connsiteX2" fmla="*/ 3130455 w 4251473"/>
              <a:gd name="connsiteY2" fmla="*/ 828400 h 2661447"/>
              <a:gd name="connsiteX3" fmla="*/ 3159556 w 4251473"/>
              <a:gd name="connsiteY3" fmla="*/ 820539 h 2661447"/>
              <a:gd name="connsiteX4" fmla="*/ 3323774 w 4251473"/>
              <a:gd name="connsiteY4" fmla="*/ 806049 h 2661447"/>
              <a:gd name="connsiteX5" fmla="*/ 4251473 w 4251473"/>
              <a:gd name="connsiteY5" fmla="*/ 1733748 h 2661447"/>
              <a:gd name="connsiteX6" fmla="*/ 3418626 w 4251473"/>
              <a:gd name="connsiteY6" fmla="*/ 2656658 h 2661447"/>
              <a:gd name="connsiteX7" fmla="*/ 3366396 w 4251473"/>
              <a:gd name="connsiteY7" fmla="*/ 2659295 h 2661447"/>
              <a:gd name="connsiteX8" fmla="*/ 3366396 w 4251473"/>
              <a:gd name="connsiteY8" fmla="*/ 2661446 h 2661447"/>
              <a:gd name="connsiteX9" fmla="*/ 3323794 w 4251473"/>
              <a:gd name="connsiteY9" fmla="*/ 2661446 h 2661447"/>
              <a:gd name="connsiteX10" fmla="*/ 3323774 w 4251473"/>
              <a:gd name="connsiteY10" fmla="*/ 2661447 h 2661447"/>
              <a:gd name="connsiteX11" fmla="*/ 3323755 w 4251473"/>
              <a:gd name="connsiteY11" fmla="*/ 2661446 h 2661447"/>
              <a:gd name="connsiteX12" fmla="*/ 782542 w 4251473"/>
              <a:gd name="connsiteY12" fmla="*/ 2661446 h 2661447"/>
              <a:gd name="connsiteX13" fmla="*/ 782522 w 4251473"/>
              <a:gd name="connsiteY13" fmla="*/ 2661447 h 2661447"/>
              <a:gd name="connsiteX14" fmla="*/ 782502 w 4251473"/>
              <a:gd name="connsiteY14" fmla="*/ 2661446 h 2661447"/>
              <a:gd name="connsiteX15" fmla="*/ 652477 w 4251473"/>
              <a:gd name="connsiteY15" fmla="*/ 2661446 h 2661447"/>
              <a:gd name="connsiteX16" fmla="*/ 652477 w 4251473"/>
              <a:gd name="connsiteY16" fmla="*/ 2649771 h 2661447"/>
              <a:gd name="connsiteX17" fmla="*/ 624816 w 4251473"/>
              <a:gd name="connsiteY17" fmla="*/ 2645549 h 2661447"/>
              <a:gd name="connsiteX18" fmla="*/ 0 w 4251473"/>
              <a:gd name="connsiteY18" fmla="*/ 1878925 h 2661447"/>
              <a:gd name="connsiteX19" fmla="*/ 477929 w 4251473"/>
              <a:gd name="connsiteY19" fmla="*/ 1157898 h 2661447"/>
              <a:gd name="connsiteX20" fmla="*/ 594687 w 4251473"/>
              <a:gd name="connsiteY20" fmla="*/ 1121654 h 2661447"/>
              <a:gd name="connsiteX21" fmla="*/ 585912 w 4251473"/>
              <a:gd name="connsiteY21" fmla="*/ 1034608 h 2661447"/>
              <a:gd name="connsiteX22" fmla="*/ 1130079 w 4251473"/>
              <a:gd name="connsiteY22" fmla="*/ 490441 h 2661447"/>
              <a:gd name="connsiteX23" fmla="*/ 1239748 w 4251473"/>
              <a:gd name="connsiteY23" fmla="*/ 501497 h 2661447"/>
              <a:gd name="connsiteX24" fmla="*/ 1314001 w 4251473"/>
              <a:gd name="connsiteY24" fmla="*/ 524546 h 2661447"/>
              <a:gd name="connsiteX25" fmla="*/ 1365848 w 4251473"/>
              <a:gd name="connsiteY25" fmla="*/ 428989 h 2661447"/>
              <a:gd name="connsiteX26" fmla="*/ 2172381 w 4251473"/>
              <a:gd name="connsiteY26" fmla="*/ 0 h 266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51473" h="2661447">
                <a:moveTo>
                  <a:pt x="2172381" y="0"/>
                </a:moveTo>
                <a:cubicBezTo>
                  <a:pt x="2642412" y="0"/>
                  <a:pt x="3034571" y="333529"/>
                  <a:pt x="3125267" y="776912"/>
                </a:cubicBezTo>
                <a:lnTo>
                  <a:pt x="3130455" y="828400"/>
                </a:lnTo>
                <a:lnTo>
                  <a:pt x="3159556" y="820539"/>
                </a:lnTo>
                <a:cubicBezTo>
                  <a:pt x="3212857" y="811018"/>
                  <a:pt x="3267735" y="806049"/>
                  <a:pt x="3323774" y="806049"/>
                </a:cubicBezTo>
                <a:cubicBezTo>
                  <a:pt x="3836128" y="806049"/>
                  <a:pt x="4251473" y="1221394"/>
                  <a:pt x="4251473" y="1733748"/>
                </a:cubicBezTo>
                <a:cubicBezTo>
                  <a:pt x="4251473" y="2214080"/>
                  <a:pt x="3886424" y="2609150"/>
                  <a:pt x="3418626" y="2656658"/>
                </a:cubicBezTo>
                <a:lnTo>
                  <a:pt x="3366396" y="2659295"/>
                </a:lnTo>
                <a:lnTo>
                  <a:pt x="3366396" y="2661446"/>
                </a:lnTo>
                <a:lnTo>
                  <a:pt x="3323794" y="2661446"/>
                </a:lnTo>
                <a:lnTo>
                  <a:pt x="3323774" y="2661447"/>
                </a:lnTo>
                <a:lnTo>
                  <a:pt x="3323755" y="2661446"/>
                </a:lnTo>
                <a:lnTo>
                  <a:pt x="782542" y="2661446"/>
                </a:lnTo>
                <a:lnTo>
                  <a:pt x="782522" y="2661447"/>
                </a:lnTo>
                <a:lnTo>
                  <a:pt x="782502" y="2661446"/>
                </a:lnTo>
                <a:lnTo>
                  <a:pt x="652477" y="2661446"/>
                </a:lnTo>
                <a:lnTo>
                  <a:pt x="652477" y="2649771"/>
                </a:lnTo>
                <a:lnTo>
                  <a:pt x="624816" y="2645549"/>
                </a:lnTo>
                <a:cubicBezTo>
                  <a:pt x="268234" y="2572582"/>
                  <a:pt x="0" y="2257078"/>
                  <a:pt x="0" y="1878925"/>
                </a:cubicBezTo>
                <a:cubicBezTo>
                  <a:pt x="0" y="1554794"/>
                  <a:pt x="197070" y="1276691"/>
                  <a:pt x="477929" y="1157898"/>
                </a:cubicBezTo>
                <a:lnTo>
                  <a:pt x="594687" y="1121654"/>
                </a:lnTo>
                <a:lnTo>
                  <a:pt x="585912" y="1034608"/>
                </a:lnTo>
                <a:cubicBezTo>
                  <a:pt x="585912" y="734073"/>
                  <a:pt x="829544" y="490441"/>
                  <a:pt x="1130079" y="490441"/>
                </a:cubicBezTo>
                <a:cubicBezTo>
                  <a:pt x="1167646" y="490441"/>
                  <a:pt x="1204324" y="494248"/>
                  <a:pt x="1239748" y="501497"/>
                </a:cubicBezTo>
                <a:lnTo>
                  <a:pt x="1314001" y="524546"/>
                </a:lnTo>
                <a:lnTo>
                  <a:pt x="1365848" y="428989"/>
                </a:lnTo>
                <a:cubicBezTo>
                  <a:pt x="1540639" y="170168"/>
                  <a:pt x="1836645" y="0"/>
                  <a:pt x="2172381" y="0"/>
                </a:cubicBezTo>
                <a:close/>
              </a:path>
            </a:pathLst>
          </a:custGeom>
          <a:solidFill>
            <a:schemeClr val="bg1"/>
          </a:solidFill>
          <a:ln w="381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12" name="TextBox 11">
            <a:extLst>
              <a:ext uri="{FF2B5EF4-FFF2-40B4-BE49-F238E27FC236}">
                <a16:creationId xmlns:a16="http://schemas.microsoft.com/office/drawing/2014/main" id="{70F80C6F-0FA7-4AE6-9EC4-A9583C18DEF1}"/>
              </a:ext>
            </a:extLst>
          </p:cNvPr>
          <p:cNvSpPr txBox="1"/>
          <p:nvPr/>
        </p:nvSpPr>
        <p:spPr>
          <a:xfrm>
            <a:off x="5547003" y="4041420"/>
            <a:ext cx="1157261" cy="340101"/>
          </a:xfrm>
          <a:prstGeom prst="rect">
            <a:avLst/>
          </a:prstGeom>
        </p:spPr>
        <p:txBody>
          <a:bodyPr vert="horz" wrap="square" lIns="0" tIns="60960" rIns="0" bIns="60960" rtlCol="0" anchor="t">
            <a:noAutofit/>
          </a:bodyPr>
          <a:lstStyle/>
          <a:p>
            <a:pPr algn="ctr"/>
            <a:r>
              <a:rPr lang="en-US" sz="1400" b="1" dirty="0"/>
              <a:t>Ambient AI</a:t>
            </a:r>
          </a:p>
        </p:txBody>
      </p:sp>
      <p:pic>
        <p:nvPicPr>
          <p:cNvPr id="13" name="Graphic 12">
            <a:extLst>
              <a:ext uri="{FF2B5EF4-FFF2-40B4-BE49-F238E27FC236}">
                <a16:creationId xmlns:a16="http://schemas.microsoft.com/office/drawing/2014/main" id="{C4D90ADE-2FAD-4C4F-9D52-7D3E17E1B0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3643" y="3661664"/>
            <a:ext cx="444384" cy="444384"/>
          </a:xfrm>
          <a:prstGeom prst="rect">
            <a:avLst/>
          </a:prstGeom>
        </p:spPr>
      </p:pic>
      <p:pic>
        <p:nvPicPr>
          <p:cNvPr id="14" name="Graphic 13">
            <a:extLst>
              <a:ext uri="{FF2B5EF4-FFF2-40B4-BE49-F238E27FC236}">
                <a16:creationId xmlns:a16="http://schemas.microsoft.com/office/drawing/2014/main" id="{0FDB327C-463F-40F8-AC1E-CFDFD67EDA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3674" y="2812588"/>
            <a:ext cx="1836233" cy="1836233"/>
          </a:xfrm>
          <a:prstGeom prst="rect">
            <a:avLst/>
          </a:prstGeom>
        </p:spPr>
      </p:pic>
      <p:pic>
        <p:nvPicPr>
          <p:cNvPr id="15" name="Graphic 14">
            <a:extLst>
              <a:ext uri="{FF2B5EF4-FFF2-40B4-BE49-F238E27FC236}">
                <a16:creationId xmlns:a16="http://schemas.microsoft.com/office/drawing/2014/main" id="{CD3E7623-6788-4CB9-94BF-F88A81ED7E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3298" y="2839470"/>
            <a:ext cx="1696588" cy="1696588"/>
          </a:xfrm>
          <a:prstGeom prst="rect">
            <a:avLst/>
          </a:prstGeom>
        </p:spPr>
      </p:pic>
    </p:spTree>
    <p:extLst>
      <p:ext uri="{BB962C8B-B14F-4D97-AF65-F5344CB8AC3E}">
        <p14:creationId xmlns:p14="http://schemas.microsoft.com/office/powerpoint/2010/main" val="205360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FF1B-3A8E-4812-9193-17621D1EBD51}"/>
              </a:ext>
            </a:extLst>
          </p:cNvPr>
          <p:cNvSpPr>
            <a:spLocks noGrp="1"/>
          </p:cNvSpPr>
          <p:nvPr>
            <p:ph type="title"/>
          </p:nvPr>
        </p:nvSpPr>
        <p:spPr>
          <a:xfrm>
            <a:off x="766758" y="130184"/>
            <a:ext cx="5862642" cy="1783443"/>
          </a:xfrm>
        </p:spPr>
        <p:txBody>
          <a:bodyPr/>
          <a:lstStyle/>
          <a:p>
            <a:r>
              <a:rPr lang="en-US" dirty="0"/>
              <a:t>Support specialty sampling:</a:t>
            </a:r>
          </a:p>
        </p:txBody>
      </p:sp>
      <p:sp>
        <p:nvSpPr>
          <p:cNvPr id="3" name="Slide Number Placeholder 2">
            <a:extLst>
              <a:ext uri="{FF2B5EF4-FFF2-40B4-BE49-F238E27FC236}">
                <a16:creationId xmlns:a16="http://schemas.microsoft.com/office/drawing/2014/main" id="{9AAD1A67-86C0-4FF8-8730-2B6AB053AB16}"/>
              </a:ext>
            </a:extLst>
          </p:cNvPr>
          <p:cNvSpPr>
            <a:spLocks noGrp="1"/>
          </p:cNvSpPr>
          <p:nvPr>
            <p:ph type="sldNum" sz="quarter" idx="10"/>
          </p:nvPr>
        </p:nvSpPr>
        <p:spPr/>
        <p:txBody>
          <a:bodyPr/>
          <a:lstStyle/>
          <a:p>
            <a:fld id="{D8D877B3-D348-4611-9BDB-C5374591D951}" type="slidenum">
              <a:rPr lang="en-US" smtClean="0"/>
              <a:pPr/>
              <a:t>9</a:t>
            </a:fld>
            <a:endParaRPr lang="en-US" dirty="0"/>
          </a:p>
        </p:txBody>
      </p:sp>
      <p:pic>
        <p:nvPicPr>
          <p:cNvPr id="5" name="Picture 4">
            <a:extLst>
              <a:ext uri="{FF2B5EF4-FFF2-40B4-BE49-F238E27FC236}">
                <a16:creationId xmlns:a16="http://schemas.microsoft.com/office/drawing/2014/main" id="{10ED9528-0432-4B38-A479-66DCCD0043CD}"/>
              </a:ext>
            </a:extLst>
          </p:cNvPr>
          <p:cNvPicPr>
            <a:picLocks noChangeAspect="1"/>
          </p:cNvPicPr>
          <p:nvPr/>
        </p:nvPicPr>
        <p:blipFill rotWithShape="1">
          <a:blip r:embed="rId2"/>
          <a:srcRect l="48594" t="26667" r="4063" b="30556"/>
          <a:stretch/>
        </p:blipFill>
        <p:spPr>
          <a:xfrm>
            <a:off x="2933699" y="1695450"/>
            <a:ext cx="8258175" cy="4197223"/>
          </a:xfrm>
          <a:prstGeom prst="rect">
            <a:avLst/>
          </a:prstGeom>
        </p:spPr>
      </p:pic>
      <p:sp>
        <p:nvSpPr>
          <p:cNvPr id="6" name="Text Placeholder 3">
            <a:extLst>
              <a:ext uri="{FF2B5EF4-FFF2-40B4-BE49-F238E27FC236}">
                <a16:creationId xmlns:a16="http://schemas.microsoft.com/office/drawing/2014/main" id="{39B03E11-EE35-4193-B922-B0FE4BCDF27D}"/>
              </a:ext>
            </a:extLst>
          </p:cNvPr>
          <p:cNvSpPr txBox="1">
            <a:spLocks/>
          </p:cNvSpPr>
          <p:nvPr/>
        </p:nvSpPr>
        <p:spPr>
          <a:xfrm>
            <a:off x="596652" y="1021905"/>
            <a:ext cx="11277600" cy="328295"/>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accent1"/>
                </a:solidFill>
                <a:latin typeface="+mn-lt"/>
              </a:rPr>
              <a:t> ambulatory care, urgent care, primary care, and telehealth</a:t>
            </a:r>
            <a:endParaRPr lang="en-US" dirty="0">
              <a:solidFill>
                <a:schemeClr val="accent1"/>
              </a:solidFill>
            </a:endParaRPr>
          </a:p>
        </p:txBody>
      </p:sp>
    </p:spTree>
    <p:extLst>
      <p:ext uri="{BB962C8B-B14F-4D97-AF65-F5344CB8AC3E}">
        <p14:creationId xmlns:p14="http://schemas.microsoft.com/office/powerpoint/2010/main" val="1292894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7211</TotalTime>
  <Words>3470</Words>
  <Application>Microsoft Macintosh PowerPoint</Application>
  <PresentationFormat>Widescreen</PresentationFormat>
  <Paragraphs>407</Paragraphs>
  <Slides>28</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Calibri</vt:lpstr>
      <vt:lpstr>Calibri Light</vt:lpstr>
      <vt:lpstr>Century Gothic</vt:lpstr>
      <vt:lpstr>Lucida Grande</vt:lpstr>
      <vt:lpstr>Prometo</vt:lpstr>
      <vt:lpstr>Prometo Medium</vt:lpstr>
      <vt:lpstr>Segoe UI</vt:lpstr>
      <vt:lpstr>Segoe UI Semibold</vt:lpstr>
      <vt:lpstr>Wingdings</vt:lpstr>
      <vt:lpstr>Ravi Powerpoint Template</vt:lpstr>
      <vt:lpstr>Custom Design</vt:lpstr>
      <vt:lpstr>PowerPoint Presentation</vt:lpstr>
      <vt:lpstr>Welcome</vt:lpstr>
      <vt:lpstr>Today’s Agenda </vt:lpstr>
      <vt:lpstr>Barriers to achieving a good healthcare experience for healthcare organizations, providers, and patients</vt:lpstr>
      <vt:lpstr>A scribe (program) is born</vt:lpstr>
      <vt:lpstr>What is Ambient Clinical Intelligence?</vt:lpstr>
      <vt:lpstr> Improve the Provider – Patient Experience  </vt:lpstr>
      <vt:lpstr>A new approach to today’s challenges</vt:lpstr>
      <vt:lpstr>Support specialty sampling:</vt:lpstr>
      <vt:lpstr>The Workflow: From Patient Encounter to Final Note</vt:lpstr>
      <vt:lpstr>Secure mobile app</vt:lpstr>
      <vt:lpstr>Accurate note in the EHR</vt:lpstr>
      <vt:lpstr>Use Case</vt:lpstr>
      <vt:lpstr>PowerPoint Presentation</vt:lpstr>
      <vt:lpstr>Automated note delivery process</vt:lpstr>
      <vt:lpstr>Two note delivery options </vt:lpstr>
      <vt:lpstr>Note auto populates into appropriate EHR fields</vt:lpstr>
      <vt:lpstr>Outcomes</vt:lpstr>
      <vt:lpstr>Real-world outcomes across specialties and care settings</vt:lpstr>
      <vt:lpstr>Ambient Clinical Intelligence (ACI) Survey – Executive Summary</vt:lpstr>
      <vt:lpstr>Sample Outcomes from EHR Signal Data and Surveys:    ACI Monthly Encounter Trend</vt:lpstr>
      <vt:lpstr>Sample ACI Outcomes: Average TAT Monthly Trend</vt:lpstr>
      <vt:lpstr>ACI Signal Data (Go Live Date – 5/7/21 ) </vt:lpstr>
      <vt:lpstr>Who ACI works best for</vt:lpstr>
      <vt:lpstr>Our vision</vt:lpstr>
      <vt:lpstr>Ambient hardware</vt:lpstr>
      <vt:lpstr>An interconnected ecosystem</vt:lpstr>
      <vt:lpstr>Thank you Thank you!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Evans, Donna Marie Ms.</cp:lastModifiedBy>
  <cp:revision>92</cp:revision>
  <dcterms:created xsi:type="dcterms:W3CDTF">2019-10-16T19:16:43Z</dcterms:created>
  <dcterms:modified xsi:type="dcterms:W3CDTF">2022-05-12T13:33:56Z</dcterms:modified>
</cp:coreProperties>
</file>