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5" r:id="rId2"/>
    <p:sldId id="256" r:id="rId3"/>
    <p:sldId id="358" r:id="rId4"/>
    <p:sldId id="327" r:id="rId5"/>
    <p:sldId id="264" r:id="rId6"/>
    <p:sldId id="269" r:id="rId7"/>
    <p:sldId id="307" r:id="rId8"/>
    <p:sldId id="370" r:id="rId9"/>
    <p:sldId id="371" r:id="rId10"/>
    <p:sldId id="372" r:id="rId11"/>
    <p:sldId id="373" r:id="rId12"/>
    <p:sldId id="284" r:id="rId13"/>
    <p:sldId id="369" r:id="rId14"/>
    <p:sldId id="388" r:id="rId15"/>
    <p:sldId id="387" r:id="rId16"/>
    <p:sldId id="274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290" r:id="rId2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B5B5B5"/>
    <a:srgbClr val="217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1" autoAdjust="0"/>
  </p:normalViewPr>
  <p:slideViewPr>
    <p:cSldViewPr snapToGrid="0" snapToObjects="1">
      <p:cViewPr varScale="1">
        <p:scale>
          <a:sx n="86" d="100"/>
          <a:sy n="86" d="100"/>
        </p:scale>
        <p:origin x="1524" y="84"/>
      </p:cViewPr>
      <p:guideLst>
        <p:guide orient="horz" pos="707"/>
        <p:guide pos="4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BC1C08A6-91FE-4380-A8CA-BEED3D2ECDA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34158B7F-0D48-4CEC-A40B-AADC86DD8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94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DB04BA4C-48EF-45F1-8F8C-20E629692B5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E1B73365-BDB2-491F-9549-032E68A14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9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55639"/>
            <a:r>
              <a:rPr lang="en-US" sz="2500" dirty="0"/>
              <a:t>CSOHIMSS website (Events &amp; Education -&gt; Past Events)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3365-BDB2-491F-9549-032E68A141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6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55639"/>
            <a:r>
              <a:rPr lang="en-US" sz="2500" dirty="0"/>
              <a:t>CSOHIMSS website (Events &amp; Education -&gt; Past Events)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3365-BDB2-491F-9549-032E68A141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7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3365-BDB2-491F-9549-032E68A141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6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questions in Question box within the </a:t>
            </a:r>
            <a:r>
              <a:rPr lang="en-US" dirty="0" err="1"/>
              <a:t>GoToWebinar</a:t>
            </a:r>
            <a:r>
              <a:rPr lang="en-US" dirty="0"/>
              <a:t> application at left hand side or</a:t>
            </a:r>
            <a:r>
              <a:rPr lang="en-US" baseline="0" dirty="0"/>
              <a:t> top of your screen. </a:t>
            </a:r>
          </a:p>
          <a:p>
            <a:r>
              <a:rPr lang="en-US" baseline="0" dirty="0"/>
              <a:t>Every question will be answered, even if we run over the allotted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3365-BDB2-491F-9549-032E68A141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pters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0181" y="1919112"/>
            <a:ext cx="3502122" cy="882587"/>
          </a:xfr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0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0182" y="2955637"/>
            <a:ext cx="3502121" cy="1508605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1200" b="0" i="0">
                <a:solidFill>
                  <a:srgbClr val="B5B5B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303979" y="4758265"/>
            <a:ext cx="287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 (on all master slides)</a:t>
            </a:r>
          </a:p>
        </p:txBody>
      </p:sp>
    </p:spTree>
    <p:extLst>
      <p:ext uri="{BB962C8B-B14F-4D97-AF65-F5344CB8AC3E}">
        <p14:creationId xmlns:p14="http://schemas.microsoft.com/office/powerpoint/2010/main" val="275269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pters_PPT_Sub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214" y="1919112"/>
            <a:ext cx="8151090" cy="882587"/>
          </a:xfr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6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213" y="2955637"/>
            <a:ext cx="8151090" cy="1508605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1200" b="0" i="0">
                <a:solidFill>
                  <a:srgbClr val="B5B5B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31213" y="4868333"/>
            <a:ext cx="287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</a:t>
            </a:r>
          </a:p>
        </p:txBody>
      </p:sp>
    </p:spTree>
    <p:extLst>
      <p:ext uri="{BB962C8B-B14F-4D97-AF65-F5344CB8AC3E}">
        <p14:creationId xmlns:p14="http://schemas.microsoft.com/office/powerpoint/2010/main" val="352865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19" y="572002"/>
            <a:ext cx="7289030" cy="8043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9" y="1579055"/>
            <a:ext cx="7289031" cy="3479031"/>
          </a:xfrm>
        </p:spPr>
        <p:txBody>
          <a:bodyPr/>
          <a:lstStyle>
            <a:lvl1pPr marL="192024" indent="-192024">
              <a:lnSpc>
                <a:spcPct val="80000"/>
              </a:lnSpc>
              <a:defRPr/>
            </a:lvl1pPr>
            <a:lvl2pPr>
              <a:lnSpc>
                <a:spcPct val="80000"/>
              </a:lnSpc>
              <a:defRPr/>
            </a:lvl2pPr>
            <a:lvl3pPr>
              <a:lnSpc>
                <a:spcPct val="80000"/>
              </a:lnSpc>
              <a:defRPr/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5819" y="6245368"/>
            <a:ext cx="287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</a:t>
            </a:r>
          </a:p>
        </p:txBody>
      </p:sp>
    </p:spTree>
    <p:extLst>
      <p:ext uri="{BB962C8B-B14F-4D97-AF65-F5344CB8AC3E}">
        <p14:creationId xmlns:p14="http://schemas.microsoft.com/office/powerpoint/2010/main" val="39107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398473"/>
            <a:ext cx="79555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212" y="1775435"/>
            <a:ext cx="3766176" cy="3971636"/>
          </a:xfrm>
        </p:spPr>
        <p:txBody>
          <a:bodyPr>
            <a:normAutofit/>
          </a:bodyPr>
          <a:lstStyle>
            <a:lvl1pPr marL="192024" indent="-192024">
              <a:lnSpc>
                <a:spcPct val="9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5435"/>
            <a:ext cx="4041775" cy="3971636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31212" y="6169168"/>
            <a:ext cx="287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</a:t>
            </a:r>
          </a:p>
        </p:txBody>
      </p:sp>
    </p:spTree>
    <p:extLst>
      <p:ext uri="{BB962C8B-B14F-4D97-AF65-F5344CB8AC3E}">
        <p14:creationId xmlns:p14="http://schemas.microsoft.com/office/powerpoint/2010/main" val="3314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627581"/>
            <a:ext cx="2734302" cy="1056410"/>
          </a:xfrm>
        </p:spPr>
        <p:txBody>
          <a:bodyPr anchor="t"/>
          <a:lstStyle>
            <a:lvl1pPr algn="l">
              <a:lnSpc>
                <a:spcPct val="80000"/>
              </a:lnSpc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81"/>
            <a:ext cx="5111750" cy="4883450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8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1435102"/>
            <a:ext cx="2734302" cy="4075929"/>
          </a:xfrm>
        </p:spPr>
        <p:txBody>
          <a:bodyPr/>
          <a:lstStyle>
            <a:lvl1pPr marL="192024" indent="-192024">
              <a:lnSpc>
                <a:spcPct val="80000"/>
              </a:lnSpc>
              <a:buFont typeface="Arial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31212" y="6262301"/>
            <a:ext cx="287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</a:t>
            </a:r>
          </a:p>
        </p:txBody>
      </p:sp>
    </p:spTree>
    <p:extLst>
      <p:ext uri="{BB962C8B-B14F-4D97-AF65-F5344CB8AC3E}">
        <p14:creationId xmlns:p14="http://schemas.microsoft.com/office/powerpoint/2010/main" val="1682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4527493"/>
            <a:ext cx="7673879" cy="4909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5172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5018424"/>
            <a:ext cx="7673879" cy="76969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92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55458" y="6236901"/>
            <a:ext cx="287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</a:t>
            </a:r>
          </a:p>
        </p:txBody>
      </p:sp>
    </p:spTree>
    <p:extLst>
      <p:ext uri="{BB962C8B-B14F-4D97-AF65-F5344CB8AC3E}">
        <p14:creationId xmlns:p14="http://schemas.microsoft.com/office/powerpoint/2010/main" val="183836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pters_PPT_body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5818" y="1443183"/>
            <a:ext cx="7335212" cy="8043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19" y="2247517"/>
            <a:ext cx="7335212" cy="347903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3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6" r:id="rId5"/>
    <p:sldLayoutId id="2147483657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17AA0"/>
          </a:solidFill>
          <a:latin typeface="Verdana"/>
          <a:ea typeface="+mj-ea"/>
          <a:cs typeface="Verdana"/>
        </a:defRPr>
      </a:lvl1pPr>
    </p:titleStyle>
    <p:bodyStyle>
      <a:lvl1pPr marL="192024" indent="-192024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»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0.jp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sohio.himsschapter.org/event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tendee.gotowebinar.com/register/6986175219543732482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tendee.gotowebinar.com/register/5968607994514065410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tendee.gotowebinar.com/register/8270422393123617026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tendee.gotowebinar.com/register/5190603462304479490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tendee.gotowebinar.com/register/2026670792448846338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tendee.gotowebinar.com/register/2650059800537408002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tendee.gotowebinar.com/register/4798699035258226690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csohio.info@himsschapter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sohio.president@himsschapter.org" TargetMode="External"/><Relationship Id="rId5" Type="http://schemas.openxmlformats.org/officeDocument/2006/relationships/hyperlink" Target="http://csohio.himsschapter.org/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grp/home?gid=844577" TargetMode="External"/><Relationship Id="rId5" Type="http://schemas.openxmlformats.org/officeDocument/2006/relationships/hyperlink" Target="http://www.twitter.com/csohimss" TargetMode="External"/><Relationship Id="rId4" Type="http://schemas.openxmlformats.org/officeDocument/2006/relationships/hyperlink" Target="http://www.facebook.com/csohims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0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198" y="4582713"/>
            <a:ext cx="8822482" cy="804333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The webinar will begin promptly at noon.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909" y="5342428"/>
            <a:ext cx="8671061" cy="14766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/>
              <a:t>This webinar requires that you utilize the integrated audio functions (your computer speakers or headphones); there is no dial-in number.</a:t>
            </a:r>
          </a:p>
          <a:p>
            <a:pPr>
              <a:lnSpc>
                <a:spcPct val="100000"/>
              </a:lnSpc>
            </a:pPr>
            <a:endParaRPr lang="en-US" sz="24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0311" y="2015898"/>
            <a:ext cx="9143999" cy="2869904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217AA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US" u="sng" dirty="0"/>
              <a:t>CSOHIMSS Lunch &amp; Learn Webinar</a:t>
            </a:r>
            <a:r>
              <a:rPr lang="en-US" dirty="0"/>
              <a:t> </a:t>
            </a:r>
          </a:p>
          <a:p>
            <a:pPr algn="ctr"/>
            <a:r>
              <a:rPr lang="en-US" i="1" dirty="0"/>
              <a:t>Implementing a Successful Electronic Prior Authorization Solution</a:t>
            </a:r>
            <a:br>
              <a:rPr lang="en-US" i="1" dirty="0"/>
            </a:br>
            <a:r>
              <a:rPr lang="en-US" dirty="0"/>
              <a:t>Presented By</a:t>
            </a:r>
            <a:br>
              <a:rPr lang="en-US" dirty="0"/>
            </a:br>
            <a:r>
              <a:rPr lang="en-US" sz="2200" dirty="0"/>
              <a:t>Caitlin Graham, Director, Provider Engagement, </a:t>
            </a:r>
            <a:r>
              <a:rPr lang="en-US" sz="2200" dirty="0" err="1"/>
              <a:t>CoverMyMeds</a:t>
            </a:r>
            <a:r>
              <a:rPr lang="en-US" sz="2200" dirty="0"/>
              <a:t> </a:t>
            </a:r>
          </a:p>
          <a:p>
            <a:pPr algn="ctr"/>
            <a:r>
              <a:rPr lang="en-US" sz="2200" dirty="0"/>
              <a:t>&amp;</a:t>
            </a:r>
          </a:p>
          <a:p>
            <a:pPr algn="ctr"/>
            <a:r>
              <a:rPr lang="en-US" sz="2200" dirty="0"/>
              <a:t>Brian Kolligian, </a:t>
            </a:r>
            <a:r>
              <a:rPr lang="en-US" sz="2200" dirty="0" err="1"/>
              <a:t>CarePATH</a:t>
            </a:r>
            <a:r>
              <a:rPr lang="en-US" sz="2200" dirty="0"/>
              <a:t> Ambulatory Team Lead Manager, Mercy Health 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9" y="127282"/>
            <a:ext cx="1984078" cy="1238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92" y="84146"/>
            <a:ext cx="1984078" cy="1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8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765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Elite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22" y="5079060"/>
            <a:ext cx="458907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:\Users\gmangan\AppData\Local\Microsoft\Windows\Temporary Internet Files\Content.Outlook\3BSUIEN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64" y="3525450"/>
            <a:ext cx="2895600" cy="8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gmangan\AppData\Local\Microsoft\Windows\Temporary Internet Files\Content.Outlook\3BSUIENS\DMI_Tag-4C-POS-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590800" cy="11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17407"/>
            <a:ext cx="2071255" cy="249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gmangan\AppData\Local\Microsoft\Windows\Temporary Internet Files\Content.Outlook\3BSUIENS\Vocera_H_4C_CMYK_H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4" y="2859493"/>
            <a:ext cx="2581102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gmangan\AppData\Local\Microsoft\Windows\Temporary Internet Files\Content.Outlook\3BSUIENS\Spectrum_Enterprise_Logo_RG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36" y="5238613"/>
            <a:ext cx="3073964" cy="11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gmangan\AppData\Local\Microsoft\Windows\Temporary Internet Files\Content.Outlook\3BSUIENS\BOC_Logo_RGB_2C_BlueOrange hi res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" y="1009878"/>
            <a:ext cx="4924673" cy="15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mangan\AppData\Local\Microsoft\Windows\Temporary Internet Files\Content.Outlook\3BSUIENS\INT_lds_rgb_po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713"/>
            <a:ext cx="3810000" cy="17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819" y="6225516"/>
            <a:ext cx="2977376" cy="6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1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29"/>
            <a:ext cx="8229600" cy="765629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Elite</a:t>
            </a:r>
          </a:p>
        </p:txBody>
      </p:sp>
      <p:pic>
        <p:nvPicPr>
          <p:cNvPr id="2051" name="Picture 3" descr="C:\Users\gmangan\AppData\Local\Microsoft\Windows\Temporary Internet Files\Content.Outlook\3BSUIENS\OBIXCCSI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21" y="4784418"/>
            <a:ext cx="2426668" cy="15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mangan\AppData\Local\Microsoft\Windows\Temporary Internet Files\Content.Outlook\3BSUIENS\DCA Primary Logo Alterna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81692"/>
            <a:ext cx="3432629" cy="7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mangan\AppData\Local\Microsoft\Windows\Temporary Internet Files\Content.Outlook\3BSUIENS\ICG Logo 300 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2" y="1238125"/>
            <a:ext cx="2082800" cy="13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12" y="3544418"/>
            <a:ext cx="2267632" cy="10275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7862" y="1005691"/>
            <a:ext cx="3427826" cy="12599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768" y="1356525"/>
            <a:ext cx="2381910" cy="1282264"/>
          </a:xfrm>
          <a:prstGeom prst="rect">
            <a:avLst/>
          </a:prstGeom>
        </p:spPr>
      </p:pic>
      <p:pic>
        <p:nvPicPr>
          <p:cNvPr id="18" name="Picture 4" descr="C:\Users\gmangan\AppData\Local\Microsoft\Windows\Temporary Internet Files\Content.Outlook\3BSUIENS\HICG Square Log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62" y="2945183"/>
            <a:ext cx="3056387" cy="297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819" y="6225516"/>
            <a:ext cx="2977376" cy="6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13" y="4707828"/>
            <a:ext cx="2926823" cy="6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83659"/>
            <a:ext cx="9144000" cy="11436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200" dirty="0"/>
              <a:t>Upcoming</a:t>
            </a:r>
            <a:br>
              <a:rPr lang="en-US" sz="7200" dirty="0"/>
            </a:br>
            <a:r>
              <a:rPr lang="en-US" sz="7200" dirty="0"/>
              <a:t>CSOHIMSS</a:t>
            </a:r>
            <a:br>
              <a:rPr lang="en-US" sz="7200" dirty="0"/>
            </a:br>
            <a:r>
              <a:rPr lang="en-US" sz="7200" dirty="0"/>
              <a:t>Events</a:t>
            </a:r>
            <a:endParaRPr lang="en-US" sz="7200" dirty="0">
              <a:solidFill>
                <a:srgbClr val="B5B5B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48842"/>
            <a:ext cx="54864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Fall Conference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012" y="1266941"/>
            <a:ext cx="8666327" cy="48336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sz="32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Late October 2017 in Cincinnati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800" b="1" i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i="1" dirty="0"/>
              <a:t>Have an interesting topic to share?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i="1" dirty="0"/>
              <a:t>Need experience as a presenter?</a:t>
            </a:r>
            <a:endParaRPr lang="en-US" sz="2400" b="1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Let us know and we’ll send you a Call for Speakers form!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/>
              <a:t>See </a:t>
            </a:r>
            <a:r>
              <a:rPr lang="en-US" sz="2000" u="sng" dirty="0"/>
              <a:t>csohio.himsschapter.org</a:t>
            </a:r>
            <a:r>
              <a:rPr lang="en-US" sz="2000" dirty="0"/>
              <a:t> details as they develop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1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17" y="693701"/>
            <a:ext cx="4228853" cy="40156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11</a:t>
            </a:r>
            <a:r>
              <a:rPr lang="en-US" baseline="30000" dirty="0"/>
              <a:t>th</a:t>
            </a:r>
            <a:r>
              <a:rPr lang="en-US" dirty="0"/>
              <a:t> Annual OHIT Day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264406" y="4662895"/>
            <a:ext cx="8604172" cy="172876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dirty="0"/>
              <a:t>Wednesday, April 25, 2018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dirty="0"/>
              <a:t>Ohio Statehouse Atrium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dirty="0"/>
              <a:t>Watch </a:t>
            </a:r>
            <a:r>
              <a:rPr lang="en-US" sz="2400" dirty="0">
                <a:hlinkClick r:id="rId4"/>
              </a:rPr>
              <a:t>http://csohio.himsschapter.org/events</a:t>
            </a:r>
            <a:r>
              <a:rPr lang="en-US" sz="2400" dirty="0"/>
              <a:t> for more info!</a:t>
            </a:r>
          </a:p>
        </p:txBody>
      </p:sp>
    </p:spTree>
    <p:extLst>
      <p:ext uri="{BB962C8B-B14F-4D97-AF65-F5344CB8AC3E}">
        <p14:creationId xmlns:p14="http://schemas.microsoft.com/office/powerpoint/2010/main" val="334253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Spring Conference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012" y="1266941"/>
            <a:ext cx="8666327" cy="483360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sz="2800" b="1" i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i="1" dirty="0"/>
              <a:t>Have an interesting topic to share?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i="1" dirty="0"/>
              <a:t>Need experience as a presenter?</a:t>
            </a:r>
            <a:endParaRPr lang="en-US" sz="2400" b="1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Friday, May 18th, 2018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The Conference Center at OCLC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6600 Kilgour Place, Dublin, OH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/>
              <a:t>See </a:t>
            </a:r>
            <a:r>
              <a:rPr lang="en-US" sz="2000" u="sng" dirty="0"/>
              <a:t>csohio.himsschapter.org</a:t>
            </a:r>
            <a:r>
              <a:rPr lang="en-US" sz="2000" dirty="0"/>
              <a:t> for agenda </a:t>
            </a:r>
            <a:r>
              <a:rPr lang="en-US" sz="2000" dirty="0" err="1"/>
              <a:t>andetails</a:t>
            </a:r>
            <a:r>
              <a:rPr lang="en-US" sz="20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0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11099"/>
            <a:ext cx="9145352" cy="53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7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20" y="1088571"/>
            <a:ext cx="8428180" cy="4992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Wednesday, August 9, 2017, noon – 1:00 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Topic: Eliminating fax for the sharing of clinical and administrative documents in Ohio in 12 months</a:t>
            </a:r>
            <a:endParaRPr lang="en-US" sz="2000" i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Presented by: Mike Hurley, </a:t>
            </a:r>
            <a:r>
              <a:rPr lang="en-US" sz="2000" dirty="0" err="1"/>
              <a:t>Onbase</a:t>
            </a:r>
            <a:r>
              <a:rPr lang="en-US" sz="2000" dirty="0"/>
              <a:t> </a:t>
            </a:r>
            <a:endParaRPr lang="en-US" sz="2000" i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Registration Link:</a:t>
            </a:r>
            <a:br>
              <a:rPr lang="en-US" sz="2000" dirty="0"/>
            </a:br>
            <a:r>
              <a:rPr lang="en-US" dirty="0">
                <a:hlinkClick r:id="rId2"/>
              </a:rPr>
              <a:t>https://attendee.gotowebinar.com/register/6986175219543732482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Presentation Description: </a:t>
            </a:r>
            <a:r>
              <a:rPr lang="en-US" sz="1600" dirty="0"/>
              <a:t>Coming Soon!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4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20" y="1088571"/>
            <a:ext cx="8428180" cy="4992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Wednesday, September 13, 2017, noon – 1:00 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Topic/Theme: Competing on Analytics - Using Data Analytics to Drive Success under Value-Based Payment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Presented </a:t>
            </a:r>
            <a:r>
              <a:rPr lang="en-US" sz="2000" dirty="0" err="1"/>
              <a:t>by:Jim</a:t>
            </a:r>
            <a:r>
              <a:rPr lang="en-US" sz="2000"/>
              <a:t> Garnham, VP </a:t>
            </a:r>
            <a:r>
              <a:rPr lang="en-US" sz="2000" dirty="0"/>
              <a:t>Network Contracting &amp; </a:t>
            </a:r>
            <a:r>
              <a:rPr lang="en-US" sz="2000"/>
              <a:t>Provider Consulting, EagleDream</a:t>
            </a:r>
            <a:r>
              <a:rPr lang="en-US" sz="2000" dirty="0"/>
              <a:t> Health, Inc.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Registration Link:</a:t>
            </a:r>
            <a:br>
              <a:rPr lang="en-US" sz="2000" dirty="0"/>
            </a:br>
            <a:r>
              <a:rPr lang="en-US" dirty="0">
                <a:hlinkClick r:id="rId2"/>
              </a:rPr>
              <a:t>https://attendee.gotowebinar.com/register/5968607994514065410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Presentation Description: </a:t>
            </a:r>
            <a:r>
              <a:rPr lang="en-US" sz="1600" dirty="0"/>
              <a:t>Coming Soon!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99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20" y="1088571"/>
            <a:ext cx="8428180" cy="4992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Wednesday, October 11, 2017, noon – 1:00 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Topic/Theme: Humans at Scale: How AI Can Affect Your Organization</a:t>
            </a:r>
            <a:endParaRPr lang="en-US" sz="2000" i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Presented by: </a:t>
            </a:r>
            <a:r>
              <a:rPr lang="en-US" sz="2000" dirty="0" err="1"/>
              <a:t>CrossChx</a:t>
            </a:r>
            <a:endParaRPr lang="en-US" sz="2000" i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Registration Link:</a:t>
            </a:r>
            <a:br>
              <a:rPr lang="en-US" sz="2000" dirty="0"/>
            </a:br>
            <a:r>
              <a:rPr lang="en-US" dirty="0">
                <a:hlinkClick r:id="rId2"/>
              </a:rPr>
              <a:t>https://attendee.gotowebinar.com/register/8270422393123617026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Presentation Description: </a:t>
            </a:r>
            <a:r>
              <a:rPr lang="en-US" sz="1600" dirty="0"/>
              <a:t>Coming Soon!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9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64405" y="653396"/>
            <a:ext cx="8617898" cy="11391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Lunch &amp; Learn Webinar Series</a:t>
            </a:r>
            <a:endParaRPr lang="en-US" sz="5400" dirty="0">
              <a:solidFill>
                <a:srgbClr val="B5B5B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42" y="2642693"/>
            <a:ext cx="4153358" cy="25916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43865" y="5901653"/>
            <a:ext cx="5276538" cy="1503802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 b="1" i="0" kern="1200" baseline="0">
                <a:solidFill>
                  <a:srgbClr val="217AA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Wednesday</a:t>
            </a:r>
          </a:p>
          <a:p>
            <a:r>
              <a:rPr lang="en-US" dirty="0"/>
              <a:t>July 12, 2017</a:t>
            </a:r>
            <a:endParaRPr lang="en-US" dirty="0">
              <a:solidFill>
                <a:srgbClr val="B5B5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39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20" y="1088571"/>
            <a:ext cx="8428180" cy="4992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Wednesday, November 8, 2017, noon – 1:00 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Topic/Theme: </a:t>
            </a:r>
            <a:r>
              <a:rPr lang="en-US" sz="2000" i="1" dirty="0"/>
              <a:t>Presentation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Presented by: </a:t>
            </a:r>
            <a:r>
              <a:rPr lang="en-US" sz="2000" i="1" dirty="0"/>
              <a:t>Speaker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Registration Link:</a:t>
            </a:r>
            <a:br>
              <a:rPr lang="en-US" sz="2000" dirty="0"/>
            </a:br>
            <a:r>
              <a:rPr lang="en-US" dirty="0">
                <a:hlinkClick r:id="rId2"/>
              </a:rPr>
              <a:t>https://attendee.gotowebinar.com/register/5190603462304479490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Presentation Description: </a:t>
            </a:r>
            <a:r>
              <a:rPr lang="en-US" sz="1600" dirty="0"/>
              <a:t>Coming Soon!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91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20" y="1088571"/>
            <a:ext cx="8428180" cy="4992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Wednesday, December 6, 2017, noon – 1:00 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Topic/Theme: </a:t>
            </a:r>
            <a:r>
              <a:rPr lang="en-US" sz="2000" i="1" dirty="0"/>
              <a:t>Presentation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Presented by: </a:t>
            </a:r>
            <a:r>
              <a:rPr lang="en-US" sz="2000" i="1" dirty="0"/>
              <a:t>Speaker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Registration Link:</a:t>
            </a:r>
            <a:br>
              <a:rPr lang="en-US" sz="2000" dirty="0"/>
            </a:br>
            <a:r>
              <a:rPr lang="en-US" dirty="0">
                <a:hlinkClick r:id="rId2"/>
              </a:rPr>
              <a:t>https://attendee.gotowebinar.com/register/2026670792448846338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Presentation Description: </a:t>
            </a:r>
            <a:r>
              <a:rPr lang="en-US" sz="1600" dirty="0"/>
              <a:t>Coming Soon!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17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20" y="1088571"/>
            <a:ext cx="8428180" cy="4992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Wednesday, January 10, 2018, noon – 1:00 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Topic/Theme: </a:t>
            </a:r>
            <a:r>
              <a:rPr lang="en-US" sz="2000" i="1" dirty="0"/>
              <a:t>Presentation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Presented by: </a:t>
            </a:r>
            <a:r>
              <a:rPr lang="en-US" sz="2000" i="1" dirty="0"/>
              <a:t>Speaker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Registration Link:</a:t>
            </a:r>
            <a:br>
              <a:rPr lang="en-US" sz="2000" dirty="0"/>
            </a:br>
            <a:r>
              <a:rPr lang="en-US" dirty="0">
                <a:hlinkClick r:id="rId2"/>
              </a:rPr>
              <a:t>https://attendee.gotowebinar.com/register/2650059800537408002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Presentation Description: </a:t>
            </a:r>
            <a:r>
              <a:rPr lang="en-US" sz="1600" dirty="0"/>
              <a:t>Coming Soon!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42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20" y="1088571"/>
            <a:ext cx="8428180" cy="4992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Wednesday, February 14, 2018, noon – 1:00 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Topic/Theme: </a:t>
            </a:r>
            <a:r>
              <a:rPr lang="en-US" sz="2000" i="1" dirty="0"/>
              <a:t>Presentation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Presented by: </a:t>
            </a:r>
            <a:r>
              <a:rPr lang="en-US" sz="2000" i="1" dirty="0"/>
              <a:t>Speaker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Registration Link:</a:t>
            </a:r>
            <a:br>
              <a:rPr lang="en-US" sz="2000" dirty="0"/>
            </a:br>
            <a:r>
              <a:rPr lang="en-US" dirty="0">
                <a:hlinkClick r:id="rId2"/>
              </a:rPr>
              <a:t>https://attendee.gotowebinar.com/register/4798699035258226690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Presentation Description: </a:t>
            </a:r>
            <a:r>
              <a:rPr lang="en-US" sz="1600" dirty="0"/>
              <a:t>Coming Soon!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213" y="4707828"/>
            <a:ext cx="2926823" cy="6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3714"/>
            <a:ext cx="9144000" cy="11436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000" dirty="0"/>
              <a:t>And now, today’s CSOHIMSS </a:t>
            </a:r>
            <a:br>
              <a:rPr lang="en-US" sz="6000" dirty="0"/>
            </a:br>
            <a:r>
              <a:rPr lang="en-US" sz="6000" dirty="0"/>
              <a:t>Lunch &amp; Learn Webinar</a:t>
            </a:r>
            <a:endParaRPr lang="en-US" sz="6000" dirty="0">
              <a:solidFill>
                <a:srgbClr val="B5B5B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48842"/>
            <a:ext cx="54864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2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090" y="1777868"/>
            <a:ext cx="2903220" cy="4937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761" y="1852915"/>
            <a:ext cx="2827851" cy="332125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770" y="83532"/>
            <a:ext cx="8729263" cy="804333"/>
          </a:xfrm>
        </p:spPr>
        <p:txBody>
          <a:bodyPr>
            <a:normAutofit/>
          </a:bodyPr>
          <a:lstStyle/>
          <a:p>
            <a:r>
              <a:rPr lang="en-US" dirty="0"/>
              <a:t>To Ask a Question During the 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243" y="1764819"/>
            <a:ext cx="365760" cy="1531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4309" y="1852914"/>
            <a:ext cx="517183" cy="310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0" y="1115501"/>
            <a:ext cx="2205802" cy="8582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dirty="0"/>
              <a:t>Open the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/>
              <a:t>Control Panel</a:t>
            </a:r>
          </a:p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073045" y="1123314"/>
            <a:ext cx="2205802" cy="85826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92024" indent="-192024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600" dirty="0"/>
              <a:t>Expand the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600" dirty="0"/>
              <a:t>Question Window</a:t>
            </a:r>
          </a:p>
          <a:p>
            <a:pPr algn="ctr">
              <a:lnSpc>
                <a:spcPct val="100000"/>
              </a:lnSpc>
            </a:pPr>
            <a:endParaRPr lang="en-US" sz="1600" dirty="0"/>
          </a:p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870015" y="4326672"/>
            <a:ext cx="1044063" cy="2899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629605" y="1123314"/>
            <a:ext cx="2205802" cy="85826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92024" indent="-192024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600" dirty="0"/>
              <a:t>Type in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600" dirty="0"/>
              <a:t>Your Question</a:t>
            </a:r>
          </a:p>
          <a:p>
            <a:pPr algn="ctr">
              <a:lnSpc>
                <a:spcPct val="100000"/>
              </a:lnSpc>
            </a:pPr>
            <a:endParaRPr lang="en-US" sz="1600" dirty="0"/>
          </a:p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6429556" y="4246748"/>
            <a:ext cx="2631296" cy="17191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4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574186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Handouts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18" y="1378520"/>
            <a:ext cx="8048353" cy="4909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CPHIMS/CAHIMS CEU form &amp; Presentation Slides available on: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Handouts function in </a:t>
            </a:r>
            <a:r>
              <a:rPr lang="en-US" sz="2400" dirty="0" err="1"/>
              <a:t>GoToWebinar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400" dirty="0"/>
              <a:t>CSOHIMSS website 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under Events &amp; Education -&gt; Past Events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Recording of presentation will be available on: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CSOHIMSS YouTube Channel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https://www.youtube.com/user/csohimss/videos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213" y="1306352"/>
            <a:ext cx="8151090" cy="1143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Contacts</a:t>
            </a:r>
            <a:endParaRPr lang="en-US" dirty="0">
              <a:solidFill>
                <a:srgbClr val="B5B5B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213" y="4707828"/>
            <a:ext cx="2926823" cy="6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48842"/>
            <a:ext cx="5486400" cy="116205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715819" y="2226819"/>
            <a:ext cx="8166484" cy="347903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200" b="0" i="0" kern="1200">
                <a:solidFill>
                  <a:srgbClr val="B5B5B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Webpage – </a:t>
            </a:r>
            <a:r>
              <a:rPr lang="en-US" sz="2400" dirty="0">
                <a:hlinkClick r:id="rId5"/>
              </a:rPr>
              <a:t>http://csohio.himsschapter.org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Email – </a:t>
            </a:r>
            <a:r>
              <a:rPr lang="en-US" sz="2400" dirty="0">
                <a:hlinkClick r:id="rId6"/>
              </a:rPr>
              <a:t>csohio.president@himsschapter.org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Email – </a:t>
            </a:r>
            <a:r>
              <a:rPr lang="en-US" sz="2400" dirty="0">
                <a:hlinkClick r:id="rId7"/>
              </a:rPr>
              <a:t>csohio.info@himsschapter.org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16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213" y="1306352"/>
            <a:ext cx="8151090" cy="1143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Social Media</a:t>
            </a:r>
            <a:endParaRPr lang="en-US" dirty="0">
              <a:solidFill>
                <a:srgbClr val="B5B5B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13" y="4707828"/>
            <a:ext cx="2926823" cy="6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48842"/>
            <a:ext cx="5486400" cy="116205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715819" y="2226819"/>
            <a:ext cx="8166484" cy="347903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200" b="0" i="0" kern="1200">
                <a:solidFill>
                  <a:srgbClr val="B5B5B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Facebook – </a:t>
            </a:r>
            <a:r>
              <a:rPr lang="en-US" sz="2400" dirty="0">
                <a:hlinkClick r:id="rId4"/>
              </a:rPr>
              <a:t>http://www.facebook.com/csohimss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Twitter – </a:t>
            </a:r>
            <a:r>
              <a:rPr lang="en-US" sz="2400" dirty="0">
                <a:hlinkClick r:id="rId5"/>
              </a:rPr>
              <a:t>http://www.twitter.com/csohimss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LinkedIn - </a:t>
            </a:r>
            <a:r>
              <a:rPr lang="en-US" sz="2400" dirty="0">
                <a:hlinkClick r:id="rId6"/>
              </a:rPr>
              <a:t>https://www.linkedin.com/grp/home?gid=844577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719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5499"/>
            <a:ext cx="9144000" cy="11436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200" dirty="0"/>
              <a:t>Sponsors</a:t>
            </a:r>
            <a:endParaRPr lang="en-US" sz="7200" dirty="0">
              <a:solidFill>
                <a:srgbClr val="B5B5B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13" y="4707828"/>
            <a:ext cx="2926823" cy="6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48842"/>
            <a:ext cx="54864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4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00" y="3867252"/>
            <a:ext cx="6114000" cy="17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Premier Sponsors</a:t>
            </a:r>
          </a:p>
        </p:txBody>
      </p:sp>
      <p:pic>
        <p:nvPicPr>
          <p:cNvPr id="1028" name="Picture 4" descr="C:\Users\gmangan\AppData\Local\Microsoft\Windows\Temporary Internet Files\Content.Outlook\3BSUIENS\CoverMyMed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36055"/>
            <a:ext cx="7482114" cy="12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gmangan\AppData\Local\Microsoft\Windows\Temporary Internet Files\Content.Outlook\3BSUIENS\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03428"/>
            <a:ext cx="20478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09" y="2490125"/>
            <a:ext cx="3419856" cy="1682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19" y="6225516"/>
            <a:ext cx="2977376" cy="6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4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Premier Sponsors</a:t>
            </a:r>
          </a:p>
        </p:txBody>
      </p:sp>
      <p:pic>
        <p:nvPicPr>
          <p:cNvPr id="1026" name="Picture 2" descr="C:\Users\gmangan\AppData\Local\Microsoft\Windows\Temporary Internet Files\Content.Outlook\3BSUIENS\OnBase-Logo-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38" y="1628961"/>
            <a:ext cx="4259766" cy="16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mangan\AppData\Local\Microsoft\Windows\Temporary Internet Files\Content.Outlook\3BSUIENS\cisco 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3" y="861339"/>
            <a:ext cx="3917387" cy="23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gmangan\AppData\Local\Microsoft\Windows\Temporary Internet Files\Content.Outlook\3BSUIENS\Nutanix_YECP_CMY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48" y="861339"/>
            <a:ext cx="6398579" cy="63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19" y="6225516"/>
            <a:ext cx="2977376" cy="630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38" y="4869958"/>
            <a:ext cx="7315200" cy="12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MSS">
      <a:dk1>
        <a:srgbClr val="000000"/>
      </a:dk1>
      <a:lt1>
        <a:sysClr val="window" lastClr="FFFFFF"/>
      </a:lt1>
      <a:dk2>
        <a:srgbClr val="8F8F93"/>
      </a:dk2>
      <a:lt2>
        <a:srgbClr val="FFFFFF"/>
      </a:lt2>
      <a:accent1>
        <a:srgbClr val="13547D"/>
      </a:accent1>
      <a:accent2>
        <a:srgbClr val="0C3351"/>
      </a:accent2>
      <a:accent3>
        <a:srgbClr val="1B799F"/>
      </a:accent3>
      <a:accent4>
        <a:srgbClr val="91BAD3"/>
      </a:accent4>
      <a:accent5>
        <a:srgbClr val="414139"/>
      </a:accent5>
      <a:accent6>
        <a:srgbClr val="8F8F93"/>
      </a:accent6>
      <a:hlink>
        <a:srgbClr val="13547D"/>
      </a:hlink>
      <a:folHlink>
        <a:srgbClr val="1B799F"/>
      </a:folHlink>
    </a:clrScheme>
    <a:fontScheme name="Office 2">
      <a:majorFont>
        <a:latin typeface="Proxima Nov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Neue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5006</TotalTime>
  <Words>654</Words>
  <Application>Microsoft Office PowerPoint</Application>
  <PresentationFormat>On-screen Show (4:3)</PresentationFormat>
  <Paragraphs>148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Helvetica Neue Light</vt:lpstr>
      <vt:lpstr>Proxima Nova Bold</vt:lpstr>
      <vt:lpstr>Verdana</vt:lpstr>
      <vt:lpstr>Office Theme</vt:lpstr>
      <vt:lpstr>The webinar will begin promptly at noon.</vt:lpstr>
      <vt:lpstr>Lunch &amp; Learn Webinar Series</vt:lpstr>
      <vt:lpstr>To Ask a Question During the Presentation</vt:lpstr>
      <vt:lpstr>Handouts</vt:lpstr>
      <vt:lpstr>Contacts</vt:lpstr>
      <vt:lpstr>Social Media</vt:lpstr>
      <vt:lpstr>Sponsors</vt:lpstr>
      <vt:lpstr>Premier Sponsors</vt:lpstr>
      <vt:lpstr>Premier Sponsors</vt:lpstr>
      <vt:lpstr>PowerPoint Presentation</vt:lpstr>
      <vt:lpstr>Elite</vt:lpstr>
      <vt:lpstr>Upcoming CSOHIMSS Events</vt:lpstr>
      <vt:lpstr>Events – Fall Conference</vt:lpstr>
      <vt:lpstr>Events – 11th Annual OHIT Day</vt:lpstr>
      <vt:lpstr>Events – Spring Conference</vt:lpstr>
      <vt:lpstr>Events – Lunch &amp; Learn Webinars</vt:lpstr>
      <vt:lpstr>Events – Lunch &amp; Learn Webinars</vt:lpstr>
      <vt:lpstr>Events – Lunch &amp; Learn Webinars</vt:lpstr>
      <vt:lpstr>Events – Lunch &amp; Learn Webinars</vt:lpstr>
      <vt:lpstr>Events – Lunch &amp; Learn Webinars</vt:lpstr>
      <vt:lpstr>Events – Lunch &amp; Learn Webinars</vt:lpstr>
      <vt:lpstr>Events – Lunch &amp; Learn Webinars</vt:lpstr>
      <vt:lpstr>Events – Lunch &amp; Learn Webinars</vt:lpstr>
      <vt:lpstr>And now, today’s CSOHIMSS  Lunch &amp; Learn Webinar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Scott Mash</cp:lastModifiedBy>
  <cp:revision>200</cp:revision>
  <cp:lastPrinted>2016-06-08T15:30:03Z</cp:lastPrinted>
  <dcterms:created xsi:type="dcterms:W3CDTF">2013-05-22T16:51:34Z</dcterms:created>
  <dcterms:modified xsi:type="dcterms:W3CDTF">2017-07-12T15:00:13Z</dcterms:modified>
</cp:coreProperties>
</file>