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2" r:id="rId1"/>
  </p:sldMasterIdLst>
  <p:notesMasterIdLst>
    <p:notesMasterId r:id="rId52"/>
  </p:notesMasterIdLst>
  <p:sldIdLst>
    <p:sldId id="257" r:id="rId2"/>
    <p:sldId id="402" r:id="rId3"/>
    <p:sldId id="491" r:id="rId4"/>
    <p:sldId id="490" r:id="rId5"/>
    <p:sldId id="407" r:id="rId6"/>
    <p:sldId id="406" r:id="rId7"/>
    <p:sldId id="488" r:id="rId8"/>
    <p:sldId id="408" r:id="rId9"/>
    <p:sldId id="415" r:id="rId10"/>
    <p:sldId id="527" r:id="rId11"/>
    <p:sldId id="484" r:id="rId12"/>
    <p:sldId id="492" r:id="rId13"/>
    <p:sldId id="493" r:id="rId14"/>
    <p:sldId id="496" r:id="rId15"/>
    <p:sldId id="497" r:id="rId16"/>
    <p:sldId id="498" r:id="rId17"/>
    <p:sldId id="499" r:id="rId18"/>
    <p:sldId id="281" r:id="rId19"/>
    <p:sldId id="500" r:id="rId20"/>
    <p:sldId id="279" r:id="rId21"/>
    <p:sldId id="501" r:id="rId22"/>
    <p:sldId id="502" r:id="rId23"/>
    <p:sldId id="503" r:id="rId24"/>
    <p:sldId id="504" r:id="rId25"/>
    <p:sldId id="505" r:id="rId26"/>
    <p:sldId id="278" r:id="rId27"/>
    <p:sldId id="506" r:id="rId28"/>
    <p:sldId id="508" r:id="rId29"/>
    <p:sldId id="509" r:id="rId30"/>
    <p:sldId id="280" r:id="rId31"/>
    <p:sldId id="512" r:id="rId32"/>
    <p:sldId id="513" r:id="rId33"/>
    <p:sldId id="260" r:id="rId34"/>
    <p:sldId id="448" r:id="rId35"/>
    <p:sldId id="446" r:id="rId36"/>
    <p:sldId id="478" r:id="rId37"/>
    <p:sldId id="485" r:id="rId38"/>
    <p:sldId id="456" r:id="rId39"/>
    <p:sldId id="410" r:id="rId40"/>
    <p:sldId id="344" r:id="rId41"/>
    <p:sldId id="411" r:id="rId42"/>
    <p:sldId id="365" r:id="rId43"/>
    <p:sldId id="363" r:id="rId44"/>
    <p:sldId id="514" r:id="rId45"/>
    <p:sldId id="515" r:id="rId46"/>
    <p:sldId id="516" r:id="rId47"/>
    <p:sldId id="479" r:id="rId48"/>
    <p:sldId id="518" r:id="rId49"/>
    <p:sldId id="339" r:id="rId50"/>
    <p:sldId id="526"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illano, Chris" initials="VC" lastIdx="7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637064C-0C4F-46E5-9FA9-7EB3E325A477}" v="4" dt="2022-05-12T15:43:34.8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27" autoAdjust="0"/>
    <p:restoredTop sz="94660"/>
  </p:normalViewPr>
  <p:slideViewPr>
    <p:cSldViewPr snapToGrid="0">
      <p:cViewPr varScale="1">
        <p:scale>
          <a:sx n="72" d="100"/>
          <a:sy n="72" d="100"/>
        </p:scale>
        <p:origin x="484" y="56"/>
      </p:cViewPr>
      <p:guideLst/>
    </p:cSldViewPr>
  </p:slideViewPr>
  <p:notesTextViewPr>
    <p:cViewPr>
      <p:scale>
        <a:sx n="1" d="1"/>
        <a:sy n="1" d="1"/>
      </p:scale>
      <p:origin x="0" y="0"/>
    </p:cViewPr>
  </p:notesTextViewPr>
  <p:sorterViewPr>
    <p:cViewPr>
      <p:scale>
        <a:sx n="66" d="100"/>
        <a:sy n="66" d="100"/>
      </p:scale>
      <p:origin x="0" y="-102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commentAuthors" Target="commentAuthors.xml"/><Relationship Id="rId58" Type="http://schemas.microsoft.com/office/2016/11/relationships/changesInfo" Target="changesInfos/changesInfo1.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D. Whitlock" userId="5c7b7205-2f3b-46da-b8f4-38f56ae8cfea" providerId="ADAL" clId="{3637064C-0C4F-46E5-9FA9-7EB3E325A477}"/>
    <pc:docChg chg="modSld">
      <pc:chgData name="J.D. Whitlock" userId="5c7b7205-2f3b-46da-b8f4-38f56ae8cfea" providerId="ADAL" clId="{3637064C-0C4F-46E5-9FA9-7EB3E325A477}" dt="2022-05-12T15:44:22.693" v="38" actId="1076"/>
      <pc:docMkLst>
        <pc:docMk/>
      </pc:docMkLst>
      <pc:sldChg chg="modSp mod">
        <pc:chgData name="J.D. Whitlock" userId="5c7b7205-2f3b-46da-b8f4-38f56ae8cfea" providerId="ADAL" clId="{3637064C-0C4F-46E5-9FA9-7EB3E325A477}" dt="2022-05-12T15:43:05.716" v="28" actId="1076"/>
        <pc:sldMkLst>
          <pc:docMk/>
          <pc:sldMk cId="2560163262" sldId="363"/>
        </pc:sldMkLst>
        <pc:spChg chg="mod">
          <ac:chgData name="J.D. Whitlock" userId="5c7b7205-2f3b-46da-b8f4-38f56ae8cfea" providerId="ADAL" clId="{3637064C-0C4F-46E5-9FA9-7EB3E325A477}" dt="2022-05-12T15:43:05.716" v="28" actId="1076"/>
          <ac:spMkLst>
            <pc:docMk/>
            <pc:sldMk cId="2560163262" sldId="363"/>
            <ac:spMk id="2" creationId="{00000000-0000-0000-0000-000000000000}"/>
          </ac:spMkLst>
        </pc:spChg>
        <pc:spChg chg="mod">
          <ac:chgData name="J.D. Whitlock" userId="5c7b7205-2f3b-46da-b8f4-38f56ae8cfea" providerId="ADAL" clId="{3637064C-0C4F-46E5-9FA9-7EB3E325A477}" dt="2022-05-12T15:43:02.023" v="27" actId="1076"/>
          <ac:spMkLst>
            <pc:docMk/>
            <pc:sldMk cId="2560163262" sldId="363"/>
            <ac:spMk id="3" creationId="{00000000-0000-0000-0000-000000000000}"/>
          </ac:spMkLst>
        </pc:spChg>
      </pc:sldChg>
      <pc:sldChg chg="modSp mod">
        <pc:chgData name="J.D. Whitlock" userId="5c7b7205-2f3b-46da-b8f4-38f56ae8cfea" providerId="ADAL" clId="{3637064C-0C4F-46E5-9FA9-7EB3E325A477}" dt="2022-05-12T15:42:41.945" v="26" actId="1076"/>
        <pc:sldMkLst>
          <pc:docMk/>
          <pc:sldMk cId="2536599456" sldId="365"/>
        </pc:sldMkLst>
        <pc:picChg chg="mod">
          <ac:chgData name="J.D. Whitlock" userId="5c7b7205-2f3b-46da-b8f4-38f56ae8cfea" providerId="ADAL" clId="{3637064C-0C4F-46E5-9FA9-7EB3E325A477}" dt="2022-05-12T15:42:41.945" v="26" actId="1076"/>
          <ac:picMkLst>
            <pc:docMk/>
            <pc:sldMk cId="2536599456" sldId="365"/>
            <ac:picMk id="7" creationId="{00000000-0000-0000-0000-000000000000}"/>
          </ac:picMkLst>
        </pc:picChg>
      </pc:sldChg>
      <pc:sldChg chg="modSp mod">
        <pc:chgData name="J.D. Whitlock" userId="5c7b7205-2f3b-46da-b8f4-38f56ae8cfea" providerId="ADAL" clId="{3637064C-0C4F-46E5-9FA9-7EB3E325A477}" dt="2022-05-12T15:41:56.037" v="25" actId="1076"/>
        <pc:sldMkLst>
          <pc:docMk/>
          <pc:sldMk cId="4157807072" sldId="410"/>
        </pc:sldMkLst>
        <pc:spChg chg="mod">
          <ac:chgData name="J.D. Whitlock" userId="5c7b7205-2f3b-46da-b8f4-38f56ae8cfea" providerId="ADAL" clId="{3637064C-0C4F-46E5-9FA9-7EB3E325A477}" dt="2022-05-12T15:41:47.572" v="22" actId="20577"/>
          <ac:spMkLst>
            <pc:docMk/>
            <pc:sldMk cId="4157807072" sldId="410"/>
            <ac:spMk id="27650" creationId="{00000000-0000-0000-0000-000000000000}"/>
          </ac:spMkLst>
        </pc:spChg>
        <pc:picChg chg="mod">
          <ac:chgData name="J.D. Whitlock" userId="5c7b7205-2f3b-46da-b8f4-38f56ae8cfea" providerId="ADAL" clId="{3637064C-0C4F-46E5-9FA9-7EB3E325A477}" dt="2022-05-12T15:41:56.037" v="25" actId="1076"/>
          <ac:picMkLst>
            <pc:docMk/>
            <pc:sldMk cId="4157807072" sldId="410"/>
            <ac:picMk id="4" creationId="{FA947A2B-A8B0-4CD3-BEBB-4A08BCA197DB}"/>
          </ac:picMkLst>
        </pc:picChg>
      </pc:sldChg>
      <pc:sldChg chg="modSp mod">
        <pc:chgData name="J.D. Whitlock" userId="5c7b7205-2f3b-46da-b8f4-38f56ae8cfea" providerId="ADAL" clId="{3637064C-0C4F-46E5-9FA9-7EB3E325A477}" dt="2022-05-12T15:40:04.640" v="10" actId="1076"/>
        <pc:sldMkLst>
          <pc:docMk/>
          <pc:sldMk cId="1379170948" sldId="446"/>
        </pc:sldMkLst>
        <pc:spChg chg="mod">
          <ac:chgData name="J.D. Whitlock" userId="5c7b7205-2f3b-46da-b8f4-38f56ae8cfea" providerId="ADAL" clId="{3637064C-0C4F-46E5-9FA9-7EB3E325A477}" dt="2022-05-12T15:40:04.640" v="10" actId="1076"/>
          <ac:spMkLst>
            <pc:docMk/>
            <pc:sldMk cId="1379170948" sldId="446"/>
            <ac:spMk id="2" creationId="{00000000-0000-0000-0000-000000000000}"/>
          </ac:spMkLst>
        </pc:spChg>
        <pc:spChg chg="mod">
          <ac:chgData name="J.D. Whitlock" userId="5c7b7205-2f3b-46da-b8f4-38f56ae8cfea" providerId="ADAL" clId="{3637064C-0C4F-46E5-9FA9-7EB3E325A477}" dt="2022-05-12T15:40:01.931" v="9" actId="1076"/>
          <ac:spMkLst>
            <pc:docMk/>
            <pc:sldMk cId="1379170948" sldId="446"/>
            <ac:spMk id="3" creationId="{00000000-0000-0000-0000-000000000000}"/>
          </ac:spMkLst>
        </pc:spChg>
      </pc:sldChg>
      <pc:sldChg chg="modSp mod">
        <pc:chgData name="J.D. Whitlock" userId="5c7b7205-2f3b-46da-b8f4-38f56ae8cfea" providerId="ADAL" clId="{3637064C-0C4F-46E5-9FA9-7EB3E325A477}" dt="2022-05-12T15:41:17.159" v="17" actId="1076"/>
        <pc:sldMkLst>
          <pc:docMk/>
          <pc:sldMk cId="2845874631" sldId="456"/>
        </pc:sldMkLst>
        <pc:spChg chg="mod">
          <ac:chgData name="J.D. Whitlock" userId="5c7b7205-2f3b-46da-b8f4-38f56ae8cfea" providerId="ADAL" clId="{3637064C-0C4F-46E5-9FA9-7EB3E325A477}" dt="2022-05-12T15:41:10.625" v="16" actId="1076"/>
          <ac:spMkLst>
            <pc:docMk/>
            <pc:sldMk cId="2845874631" sldId="456"/>
            <ac:spMk id="3" creationId="{00000000-0000-0000-0000-000000000000}"/>
          </ac:spMkLst>
        </pc:spChg>
        <pc:spChg chg="mod">
          <ac:chgData name="J.D. Whitlock" userId="5c7b7205-2f3b-46da-b8f4-38f56ae8cfea" providerId="ADAL" clId="{3637064C-0C4F-46E5-9FA9-7EB3E325A477}" dt="2022-05-12T15:41:17.159" v="17" actId="1076"/>
          <ac:spMkLst>
            <pc:docMk/>
            <pc:sldMk cId="2845874631" sldId="456"/>
            <ac:spMk id="7" creationId="{7CF51617-2395-47B8-B882-D1E0065643BB}"/>
          </ac:spMkLst>
        </pc:spChg>
      </pc:sldChg>
      <pc:sldChg chg="modSp mod">
        <pc:chgData name="J.D. Whitlock" userId="5c7b7205-2f3b-46da-b8f4-38f56ae8cfea" providerId="ADAL" clId="{3637064C-0C4F-46E5-9FA9-7EB3E325A477}" dt="2022-05-12T15:40:14.035" v="12" actId="1076"/>
        <pc:sldMkLst>
          <pc:docMk/>
          <pc:sldMk cId="3496230345" sldId="478"/>
        </pc:sldMkLst>
        <pc:spChg chg="mod">
          <ac:chgData name="J.D. Whitlock" userId="5c7b7205-2f3b-46da-b8f4-38f56ae8cfea" providerId="ADAL" clId="{3637064C-0C4F-46E5-9FA9-7EB3E325A477}" dt="2022-05-12T15:40:14.035" v="12" actId="1076"/>
          <ac:spMkLst>
            <pc:docMk/>
            <pc:sldMk cId="3496230345" sldId="478"/>
            <ac:spMk id="2" creationId="{00000000-0000-0000-0000-000000000000}"/>
          </ac:spMkLst>
        </pc:spChg>
        <pc:spChg chg="mod">
          <ac:chgData name="J.D. Whitlock" userId="5c7b7205-2f3b-46da-b8f4-38f56ae8cfea" providerId="ADAL" clId="{3637064C-0C4F-46E5-9FA9-7EB3E325A477}" dt="2022-05-12T15:40:10.211" v="11" actId="1076"/>
          <ac:spMkLst>
            <pc:docMk/>
            <pc:sldMk cId="3496230345" sldId="478"/>
            <ac:spMk id="3" creationId="{00000000-0000-0000-0000-000000000000}"/>
          </ac:spMkLst>
        </pc:spChg>
      </pc:sldChg>
      <pc:sldChg chg="modSp mod">
        <pc:chgData name="J.D. Whitlock" userId="5c7b7205-2f3b-46da-b8f4-38f56ae8cfea" providerId="ADAL" clId="{3637064C-0C4F-46E5-9FA9-7EB3E325A477}" dt="2022-05-12T15:44:17.142" v="37" actId="1076"/>
        <pc:sldMkLst>
          <pc:docMk/>
          <pc:sldMk cId="4158115091" sldId="479"/>
        </pc:sldMkLst>
        <pc:spChg chg="mod">
          <ac:chgData name="J.D. Whitlock" userId="5c7b7205-2f3b-46da-b8f4-38f56ae8cfea" providerId="ADAL" clId="{3637064C-0C4F-46E5-9FA9-7EB3E325A477}" dt="2022-05-12T15:44:17.142" v="37" actId="1076"/>
          <ac:spMkLst>
            <pc:docMk/>
            <pc:sldMk cId="4158115091" sldId="479"/>
            <ac:spMk id="2" creationId="{3141B905-D562-45F5-BA9F-F623E1D38819}"/>
          </ac:spMkLst>
        </pc:spChg>
        <pc:spChg chg="mod">
          <ac:chgData name="J.D. Whitlock" userId="5c7b7205-2f3b-46da-b8f4-38f56ae8cfea" providerId="ADAL" clId="{3637064C-0C4F-46E5-9FA9-7EB3E325A477}" dt="2022-05-12T15:44:07.590" v="36" actId="1076"/>
          <ac:spMkLst>
            <pc:docMk/>
            <pc:sldMk cId="4158115091" sldId="479"/>
            <ac:spMk id="3" creationId="{B6305232-EF1E-4CA5-8E57-D8AD600F3711}"/>
          </ac:spMkLst>
        </pc:spChg>
      </pc:sldChg>
      <pc:sldChg chg="modSp mod">
        <pc:chgData name="J.D. Whitlock" userId="5c7b7205-2f3b-46da-b8f4-38f56ae8cfea" providerId="ADAL" clId="{3637064C-0C4F-46E5-9FA9-7EB3E325A477}" dt="2022-05-12T15:38:48.937" v="4" actId="1076"/>
        <pc:sldMkLst>
          <pc:docMk/>
          <pc:sldMk cId="2670367438" sldId="484"/>
        </pc:sldMkLst>
        <pc:spChg chg="mod">
          <ac:chgData name="J.D. Whitlock" userId="5c7b7205-2f3b-46da-b8f4-38f56ae8cfea" providerId="ADAL" clId="{3637064C-0C4F-46E5-9FA9-7EB3E325A477}" dt="2022-05-12T15:38:42.100" v="3" actId="1076"/>
          <ac:spMkLst>
            <pc:docMk/>
            <pc:sldMk cId="2670367438" sldId="484"/>
            <ac:spMk id="2" creationId="{D1A1E6A3-22F4-4F67-9416-A841F41754E5}"/>
          </ac:spMkLst>
        </pc:spChg>
        <pc:spChg chg="mod">
          <ac:chgData name="J.D. Whitlock" userId="5c7b7205-2f3b-46da-b8f4-38f56ae8cfea" providerId="ADAL" clId="{3637064C-0C4F-46E5-9FA9-7EB3E325A477}" dt="2022-05-12T15:38:48.937" v="4" actId="1076"/>
          <ac:spMkLst>
            <pc:docMk/>
            <pc:sldMk cId="2670367438" sldId="484"/>
            <ac:spMk id="3" creationId="{6108FA5B-39DD-446B-8B6A-CF3A32687E83}"/>
          </ac:spMkLst>
        </pc:spChg>
      </pc:sldChg>
      <pc:sldChg chg="modSp mod">
        <pc:chgData name="J.D. Whitlock" userId="5c7b7205-2f3b-46da-b8f4-38f56ae8cfea" providerId="ADAL" clId="{3637064C-0C4F-46E5-9FA9-7EB3E325A477}" dt="2022-05-12T15:40:29.947" v="15" actId="1076"/>
        <pc:sldMkLst>
          <pc:docMk/>
          <pc:sldMk cId="465905793" sldId="485"/>
        </pc:sldMkLst>
        <pc:spChg chg="mod">
          <ac:chgData name="J.D. Whitlock" userId="5c7b7205-2f3b-46da-b8f4-38f56ae8cfea" providerId="ADAL" clId="{3637064C-0C4F-46E5-9FA9-7EB3E325A477}" dt="2022-05-12T15:40:29.947" v="15" actId="1076"/>
          <ac:spMkLst>
            <pc:docMk/>
            <pc:sldMk cId="465905793" sldId="485"/>
            <ac:spMk id="2" creationId="{ECE2C4E8-4F46-44EB-97F2-A69679BD3D5D}"/>
          </ac:spMkLst>
        </pc:spChg>
        <pc:spChg chg="mod">
          <ac:chgData name="J.D. Whitlock" userId="5c7b7205-2f3b-46da-b8f4-38f56ae8cfea" providerId="ADAL" clId="{3637064C-0C4F-46E5-9FA9-7EB3E325A477}" dt="2022-05-12T15:40:25.645" v="14" actId="1076"/>
          <ac:spMkLst>
            <pc:docMk/>
            <pc:sldMk cId="465905793" sldId="485"/>
            <ac:spMk id="3" creationId="{9F539DBA-A208-4C61-9815-4BD7FEC134D0}"/>
          </ac:spMkLst>
        </pc:spChg>
      </pc:sldChg>
      <pc:sldChg chg="modSp mod">
        <pc:chgData name="J.D. Whitlock" userId="5c7b7205-2f3b-46da-b8f4-38f56ae8cfea" providerId="ADAL" clId="{3637064C-0C4F-46E5-9FA9-7EB3E325A477}" dt="2022-05-12T15:39:03.339" v="6" actId="1076"/>
        <pc:sldMkLst>
          <pc:docMk/>
          <pc:sldMk cId="0" sldId="492"/>
        </pc:sldMkLst>
        <pc:spChg chg="mod">
          <ac:chgData name="J.D. Whitlock" userId="5c7b7205-2f3b-46da-b8f4-38f56ae8cfea" providerId="ADAL" clId="{3637064C-0C4F-46E5-9FA9-7EB3E325A477}" dt="2022-05-12T15:38:59.261" v="5" actId="1076"/>
          <ac:spMkLst>
            <pc:docMk/>
            <pc:sldMk cId="0" sldId="492"/>
            <ac:spMk id="5" creationId="{DC134A2F-54F3-46FA-84FD-20A89508510B}"/>
          </ac:spMkLst>
        </pc:spChg>
        <pc:spChg chg="mod">
          <ac:chgData name="J.D. Whitlock" userId="5c7b7205-2f3b-46da-b8f4-38f56ae8cfea" providerId="ADAL" clId="{3637064C-0C4F-46E5-9FA9-7EB3E325A477}" dt="2022-05-12T15:39:03.339" v="6" actId="1076"/>
          <ac:spMkLst>
            <pc:docMk/>
            <pc:sldMk cId="0" sldId="492"/>
            <ac:spMk id="7" creationId="{D9294367-BBE5-45AB-B16A-A0EAF360BF03}"/>
          </ac:spMkLst>
        </pc:spChg>
      </pc:sldChg>
      <pc:sldChg chg="modSp mod">
        <pc:chgData name="J.D. Whitlock" userId="5c7b7205-2f3b-46da-b8f4-38f56ae8cfea" providerId="ADAL" clId="{3637064C-0C4F-46E5-9FA9-7EB3E325A477}" dt="2022-05-12T15:39:11.609" v="7" actId="1076"/>
        <pc:sldMkLst>
          <pc:docMk/>
          <pc:sldMk cId="0" sldId="493"/>
        </pc:sldMkLst>
        <pc:spChg chg="mod">
          <ac:chgData name="J.D. Whitlock" userId="5c7b7205-2f3b-46da-b8f4-38f56ae8cfea" providerId="ADAL" clId="{3637064C-0C4F-46E5-9FA9-7EB3E325A477}" dt="2022-05-12T15:39:11.609" v="7" actId="1076"/>
          <ac:spMkLst>
            <pc:docMk/>
            <pc:sldMk cId="0" sldId="493"/>
            <ac:spMk id="33796" creationId="{21B06751-DAB3-4118-9060-02C516E6E4A6}"/>
          </ac:spMkLst>
        </pc:spChg>
      </pc:sldChg>
      <pc:sldChg chg="modSp mod">
        <pc:chgData name="J.D. Whitlock" userId="5c7b7205-2f3b-46da-b8f4-38f56ae8cfea" providerId="ADAL" clId="{3637064C-0C4F-46E5-9FA9-7EB3E325A477}" dt="2022-05-12T15:39:33.267" v="8" actId="1076"/>
        <pc:sldMkLst>
          <pc:docMk/>
          <pc:sldMk cId="2959904630" sldId="500"/>
        </pc:sldMkLst>
        <pc:picChg chg="mod">
          <ac:chgData name="J.D. Whitlock" userId="5c7b7205-2f3b-46da-b8f4-38f56ae8cfea" providerId="ADAL" clId="{3637064C-0C4F-46E5-9FA9-7EB3E325A477}" dt="2022-05-12T15:39:33.267" v="8" actId="1076"/>
          <ac:picMkLst>
            <pc:docMk/>
            <pc:sldMk cId="2959904630" sldId="500"/>
            <ac:picMk id="4" creationId="{00000000-0000-0000-0000-000000000000}"/>
          </ac:picMkLst>
        </pc:picChg>
      </pc:sldChg>
      <pc:sldChg chg="modSp mod">
        <pc:chgData name="J.D. Whitlock" userId="5c7b7205-2f3b-46da-b8f4-38f56ae8cfea" providerId="ADAL" clId="{3637064C-0C4F-46E5-9FA9-7EB3E325A477}" dt="2022-05-12T15:43:53.742" v="35" actId="1076"/>
        <pc:sldMkLst>
          <pc:docMk/>
          <pc:sldMk cId="1105783180" sldId="514"/>
        </pc:sldMkLst>
        <pc:spChg chg="mod">
          <ac:chgData name="J.D. Whitlock" userId="5c7b7205-2f3b-46da-b8f4-38f56ae8cfea" providerId="ADAL" clId="{3637064C-0C4F-46E5-9FA9-7EB3E325A477}" dt="2022-05-12T15:43:53.742" v="35" actId="1076"/>
          <ac:spMkLst>
            <pc:docMk/>
            <pc:sldMk cId="1105783180" sldId="514"/>
            <ac:spMk id="2" creationId="{8195BEE6-8949-47AA-913D-8DADFAAD49C1}"/>
          </ac:spMkLst>
        </pc:spChg>
        <pc:spChg chg="mod">
          <ac:chgData name="J.D. Whitlock" userId="5c7b7205-2f3b-46da-b8f4-38f56ae8cfea" providerId="ADAL" clId="{3637064C-0C4F-46E5-9FA9-7EB3E325A477}" dt="2022-05-12T15:43:31.103" v="31" actId="1076"/>
          <ac:spMkLst>
            <pc:docMk/>
            <pc:sldMk cId="1105783180" sldId="514"/>
            <ac:spMk id="3" creationId="{D791A4DE-FE45-45CE-B9FF-772B27F6A9F5}"/>
          </ac:spMkLst>
        </pc:spChg>
        <pc:spChg chg="mod">
          <ac:chgData name="J.D. Whitlock" userId="5c7b7205-2f3b-46da-b8f4-38f56ae8cfea" providerId="ADAL" clId="{3637064C-0C4F-46E5-9FA9-7EB3E325A477}" dt="2022-05-12T15:43:18.537" v="30" actId="1076"/>
          <ac:spMkLst>
            <pc:docMk/>
            <pc:sldMk cId="1105783180" sldId="514"/>
            <ac:spMk id="6" creationId="{B7AB09A9-F4B4-43D8-BD97-0DB62843E923}"/>
          </ac:spMkLst>
        </pc:spChg>
        <pc:grpChg chg="mod">
          <ac:chgData name="J.D. Whitlock" userId="5c7b7205-2f3b-46da-b8f4-38f56ae8cfea" providerId="ADAL" clId="{3637064C-0C4F-46E5-9FA9-7EB3E325A477}" dt="2022-05-12T15:43:18.537" v="30" actId="1076"/>
          <ac:grpSpMkLst>
            <pc:docMk/>
            <pc:sldMk cId="1105783180" sldId="514"/>
            <ac:grpSpMk id="4" creationId="{82C47554-C407-465F-9AF0-FE50D5140080}"/>
          </ac:grpSpMkLst>
        </pc:grpChg>
        <pc:picChg chg="mod">
          <ac:chgData name="J.D. Whitlock" userId="5c7b7205-2f3b-46da-b8f4-38f56ae8cfea" providerId="ADAL" clId="{3637064C-0C4F-46E5-9FA9-7EB3E325A477}" dt="2022-05-12T15:43:18.537" v="30" actId="1076"/>
          <ac:picMkLst>
            <pc:docMk/>
            <pc:sldMk cId="1105783180" sldId="514"/>
            <ac:picMk id="7" creationId="{424AD6BA-CF1F-4F9E-B191-A2B7A4BA355B}"/>
          </ac:picMkLst>
        </pc:picChg>
        <pc:picChg chg="mod">
          <ac:chgData name="J.D. Whitlock" userId="5c7b7205-2f3b-46da-b8f4-38f56ae8cfea" providerId="ADAL" clId="{3637064C-0C4F-46E5-9FA9-7EB3E325A477}" dt="2022-05-12T15:43:34.876" v="32" actId="1076"/>
          <ac:picMkLst>
            <pc:docMk/>
            <pc:sldMk cId="1105783180" sldId="514"/>
            <ac:picMk id="6146" creationId="{747C14A5-E666-4540-A31E-9BBFD7030D2A}"/>
          </ac:picMkLst>
        </pc:picChg>
      </pc:sldChg>
      <pc:sldChg chg="modSp mod">
        <pc:chgData name="J.D. Whitlock" userId="5c7b7205-2f3b-46da-b8f4-38f56ae8cfea" providerId="ADAL" clId="{3637064C-0C4F-46E5-9FA9-7EB3E325A477}" dt="2022-05-12T15:44:22.693" v="38" actId="1076"/>
        <pc:sldMkLst>
          <pc:docMk/>
          <pc:sldMk cId="3161840288" sldId="518"/>
        </pc:sldMkLst>
        <pc:spChg chg="mod">
          <ac:chgData name="J.D. Whitlock" userId="5c7b7205-2f3b-46da-b8f4-38f56ae8cfea" providerId="ADAL" clId="{3637064C-0C4F-46E5-9FA9-7EB3E325A477}" dt="2022-05-12T15:44:22.693" v="38" actId="1076"/>
          <ac:spMkLst>
            <pc:docMk/>
            <pc:sldMk cId="3161840288" sldId="518"/>
            <ac:spMk id="2" creationId="{2B08D0FA-5911-444D-B212-1520A4D30697}"/>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Century Gothic" panose="020B0502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Century Gothic" panose="020B0502020202020204" pitchFamily="34" charset="0"/>
              </a:defRPr>
            </a:lvl1pPr>
          </a:lstStyle>
          <a:p>
            <a:fld id="{C14AB680-645A-4C41-AF99-A6C070810F36}" type="datetimeFigureOut">
              <a:rPr lang="en-US" smtClean="0"/>
              <a:pPr/>
              <a:t>5/12/2022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Century Gothic" panose="020B0502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Century Gothic" panose="020B0502020202020204" pitchFamily="34" charset="0"/>
              </a:defRPr>
            </a:lvl1pPr>
          </a:lstStyle>
          <a:p>
            <a:fld id="{F7DF604D-C3B7-41B7-992A-9AD867AC1F65}" type="slidenum">
              <a:rPr lang="en-US" smtClean="0"/>
              <a:pPr/>
              <a:t>‹#›</a:t>
            </a:fld>
            <a:endParaRPr lang="en-US" dirty="0"/>
          </a:p>
        </p:txBody>
      </p:sp>
    </p:spTree>
    <p:extLst>
      <p:ext uri="{BB962C8B-B14F-4D97-AF65-F5344CB8AC3E}">
        <p14:creationId xmlns:p14="http://schemas.microsoft.com/office/powerpoint/2010/main" val="12797784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Century Gothic" panose="020B0502020202020204" pitchFamily="34" charset="0"/>
        <a:ea typeface="+mn-ea"/>
        <a:cs typeface="+mn-cs"/>
      </a:defRPr>
    </a:lvl1pPr>
    <a:lvl2pPr marL="457200" algn="l" defTabSz="914400" rtl="0" eaLnBrk="1" latinLnBrk="0" hangingPunct="1">
      <a:defRPr sz="1200" kern="1200">
        <a:solidFill>
          <a:schemeClr val="tx1"/>
        </a:solidFill>
        <a:latin typeface="Century Gothic" panose="020B0502020202020204" pitchFamily="34" charset="0"/>
        <a:ea typeface="+mn-ea"/>
        <a:cs typeface="+mn-cs"/>
      </a:defRPr>
    </a:lvl2pPr>
    <a:lvl3pPr marL="914400" algn="l" defTabSz="914400" rtl="0" eaLnBrk="1" latinLnBrk="0" hangingPunct="1">
      <a:defRPr sz="1200" kern="1200">
        <a:solidFill>
          <a:schemeClr val="tx1"/>
        </a:solidFill>
        <a:latin typeface="Century Gothic" panose="020B0502020202020204" pitchFamily="34" charset="0"/>
        <a:ea typeface="+mn-ea"/>
        <a:cs typeface="+mn-cs"/>
      </a:defRPr>
    </a:lvl3pPr>
    <a:lvl4pPr marL="1371600" algn="l" defTabSz="914400" rtl="0" eaLnBrk="1" latinLnBrk="0" hangingPunct="1">
      <a:defRPr sz="1200" kern="1200">
        <a:solidFill>
          <a:schemeClr val="tx1"/>
        </a:solidFill>
        <a:latin typeface="Century Gothic" panose="020B0502020202020204" pitchFamily="34" charset="0"/>
        <a:ea typeface="+mn-ea"/>
        <a:cs typeface="+mn-cs"/>
      </a:defRPr>
    </a:lvl4pPr>
    <a:lvl5pPr marL="1828800" algn="l" defTabSz="914400" rtl="0" eaLnBrk="1" latinLnBrk="0" hangingPunct="1">
      <a:defRPr sz="1200" kern="1200">
        <a:solidFill>
          <a:schemeClr val="tx1"/>
        </a:solidFill>
        <a:latin typeface="Century Gothic" panose="020B0502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26FB570-AD83-4524-AB90-6393BB31D396}"/>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308457A6-0599-41BB-84C9-88D78AAABF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0900" name="Slide Number Placeholder 3">
            <a:extLst>
              <a:ext uri="{FF2B5EF4-FFF2-40B4-BE49-F238E27FC236}">
                <a16:creationId xmlns:a16="http://schemas.microsoft.com/office/drawing/2014/main" id="{E82F052C-F71D-44F4-803C-88EDFDDA9B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F30C68-9DEC-4BD3-B317-FE4E2BD8BD7C}" type="slidenum">
              <a:rPr lang="en-US" altLang="en-US"/>
              <a:pPr eaLnBrk="1" hangingPunct="1"/>
              <a:t>12</a:t>
            </a:fld>
            <a:endParaRPr lang="en-US"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graphic shows a few of the items listed on last slide that are included on every KPI site: Drilldown (this one in Tableau), discussion board, and a visual of the line graph </a:t>
            </a:r>
          </a:p>
          <a:p>
            <a:endParaRPr lang="en-US" dirty="0"/>
          </a:p>
          <a:p>
            <a:r>
              <a:rPr lang="en-US" dirty="0"/>
              <a:t>Mercy intranet is </a:t>
            </a:r>
            <a:r>
              <a:rPr lang="en-US" dirty="0" err="1"/>
              <a:t>OnPrem</a:t>
            </a:r>
            <a:r>
              <a:rPr lang="en-US" dirty="0"/>
              <a:t> SharePoint 2013. We are currently working on integrating </a:t>
            </a:r>
            <a:r>
              <a:rPr lang="en-US" dirty="0" err="1"/>
              <a:t>OnPrem</a:t>
            </a:r>
            <a:r>
              <a:rPr lang="en-US" dirty="0"/>
              <a:t> </a:t>
            </a:r>
            <a:r>
              <a:rPr lang="en-US" dirty="0" err="1"/>
              <a:t>PowerBI</a:t>
            </a:r>
            <a:r>
              <a:rPr lang="en-US" dirty="0"/>
              <a:t> Server data visualizations into intranet sites for some of the KPI drilldowns (i.e. live views of data as opposed to clicking on file of Tableau report)</a:t>
            </a:r>
          </a:p>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t>22</a:t>
            </a:fld>
            <a:endParaRPr lang="en-US"/>
          </a:p>
        </p:txBody>
      </p:sp>
    </p:spTree>
    <p:extLst>
      <p:ext uri="{BB962C8B-B14F-4D97-AF65-F5344CB8AC3E}">
        <p14:creationId xmlns:p14="http://schemas.microsoft.com/office/powerpoint/2010/main" val="42817554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CCO and COO send out “3 Key Takeaways” each month shortly after COPR is published</a:t>
            </a:r>
          </a:p>
          <a:p>
            <a:endParaRPr lang="en-US" dirty="0"/>
          </a:p>
          <a:p>
            <a:r>
              <a:rPr lang="en-US" dirty="0"/>
              <a:t>Always at least one </a:t>
            </a:r>
            <a:r>
              <a:rPr lang="en-US" dirty="0" err="1"/>
              <a:t>attaboy</a:t>
            </a:r>
            <a:r>
              <a:rPr lang="en-US" dirty="0"/>
              <a:t> and one problem area (shown here is cherry-picked </a:t>
            </a:r>
            <a:r>
              <a:rPr lang="en-US" dirty="0" err="1"/>
              <a:t>attaboy</a:t>
            </a:r>
            <a:r>
              <a:rPr lang="en-US" dirty="0"/>
              <a:t>, but often they are critical)</a:t>
            </a:r>
          </a:p>
          <a:p>
            <a:endParaRPr lang="en-US" dirty="0"/>
          </a:p>
          <a:p>
            <a:r>
              <a:rPr lang="en-US" dirty="0"/>
              <a:t>Links to dedicated KPI page</a:t>
            </a:r>
          </a:p>
          <a:p>
            <a:endParaRPr lang="en-US" dirty="0"/>
          </a:p>
          <a:p>
            <a:r>
              <a:rPr lang="en-US" dirty="0"/>
              <a:t>Generates a lot of discussion</a:t>
            </a:r>
          </a:p>
        </p:txBody>
      </p:sp>
      <p:sp>
        <p:nvSpPr>
          <p:cNvPr id="4" name="Slide Number Placeholder 3"/>
          <p:cNvSpPr>
            <a:spLocks noGrp="1"/>
          </p:cNvSpPr>
          <p:nvPr>
            <p:ph type="sldNum" sz="quarter" idx="10"/>
          </p:nvPr>
        </p:nvSpPr>
        <p:spPr/>
        <p:txBody>
          <a:bodyPr/>
          <a:lstStyle/>
          <a:p>
            <a:fld id="{93CFB4E1-FFC7-7D43-AC66-CB2A4318347B}" type="slidenum">
              <a:rPr lang="en-US" smtClean="0"/>
              <a:t>23</a:t>
            </a:fld>
            <a:endParaRPr lang="en-US"/>
          </a:p>
        </p:txBody>
      </p:sp>
    </p:spTree>
    <p:extLst>
      <p:ext uri="{BB962C8B-B14F-4D97-AF65-F5344CB8AC3E}">
        <p14:creationId xmlns:p14="http://schemas.microsoft.com/office/powerpoint/2010/main" val="33905787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what makes the COPR special is the </a:t>
            </a:r>
            <a:r>
              <a:rPr lang="en-US" u="sng" dirty="0"/>
              <a:t>integration</a:t>
            </a:r>
            <a:r>
              <a:rPr lang="en-US" dirty="0"/>
              <a:t> of analytics and commentary on the analytics. Executive Summaries (1 system + 7 regions = 8) are where Execs describe their initiatives to improve performance on measures </a:t>
            </a:r>
          </a:p>
          <a:p>
            <a:endParaRPr lang="en-US" dirty="0"/>
          </a:p>
          <a:p>
            <a:r>
              <a:rPr lang="en-US" dirty="0"/>
              <a:t>Also, patient story and clinician story (often but not necessarily specifically tied to a KPI) makes the report more compelling to read</a:t>
            </a:r>
          </a:p>
        </p:txBody>
      </p:sp>
      <p:sp>
        <p:nvSpPr>
          <p:cNvPr id="4" name="Slide Number Placeholder 3"/>
          <p:cNvSpPr>
            <a:spLocks noGrp="1"/>
          </p:cNvSpPr>
          <p:nvPr>
            <p:ph type="sldNum" sz="quarter" idx="10"/>
          </p:nvPr>
        </p:nvSpPr>
        <p:spPr/>
        <p:txBody>
          <a:bodyPr/>
          <a:lstStyle/>
          <a:p>
            <a:fld id="{93CFB4E1-FFC7-7D43-AC66-CB2A4318347B}" type="slidenum">
              <a:rPr lang="en-US" smtClean="0"/>
              <a:t>24</a:t>
            </a:fld>
            <a:endParaRPr lang="en-US"/>
          </a:p>
        </p:txBody>
      </p:sp>
    </p:spTree>
    <p:extLst>
      <p:ext uri="{BB962C8B-B14F-4D97-AF65-F5344CB8AC3E}">
        <p14:creationId xmlns:p14="http://schemas.microsoft.com/office/powerpoint/2010/main" val="38880970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order to make the online version of the COPR more visually appealing, we use a web app called “Flip Builder” that gives the impression of flipping through a paper report </a:t>
            </a:r>
          </a:p>
        </p:txBody>
      </p:sp>
      <p:sp>
        <p:nvSpPr>
          <p:cNvPr id="4" name="Slide Number Placeholder 3"/>
          <p:cNvSpPr>
            <a:spLocks noGrp="1"/>
          </p:cNvSpPr>
          <p:nvPr>
            <p:ph type="sldNum" sz="quarter" idx="10"/>
          </p:nvPr>
        </p:nvSpPr>
        <p:spPr/>
        <p:txBody>
          <a:bodyPr/>
          <a:lstStyle/>
          <a:p>
            <a:fld id="{93CFB4E1-FFC7-7D43-AC66-CB2A4318347B}" type="slidenum">
              <a:rPr lang="en-US" smtClean="0"/>
              <a:t>25</a:t>
            </a:fld>
            <a:endParaRPr lang="en-US"/>
          </a:p>
        </p:txBody>
      </p:sp>
    </p:spTree>
    <p:extLst>
      <p:ext uri="{BB962C8B-B14F-4D97-AF65-F5344CB8AC3E}">
        <p14:creationId xmlns:p14="http://schemas.microsoft.com/office/powerpoint/2010/main" val="848362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the end of every year we update COPR KPIs for the following year. Some KPIs are straightforward, don’t change year-to-year, are defined by industry-standard specifications, and all the data is sitting in our EDW already</a:t>
            </a:r>
          </a:p>
          <a:p>
            <a:endParaRPr lang="en-US" dirty="0"/>
          </a:p>
          <a:p>
            <a:r>
              <a:rPr lang="en-US" dirty="0"/>
              <a:t>Other KPIs (e.g. Reducing Opioid Dependency) are complex composites of sub-KPIs that we have just “invented,” come from multiple different data sources, and would not be easily ingested into our EDW (juice not worth the squeeze). Therefore for some of these KPIs we simply take flat files and build a graph in the COPR Mine BI platform </a:t>
            </a:r>
          </a:p>
          <a:p>
            <a:endParaRPr lang="en-US" dirty="0"/>
          </a:p>
          <a:p>
            <a:r>
              <a:rPr lang="en-US" dirty="0"/>
              <a:t>COPR report itself is standardized and built in </a:t>
            </a:r>
            <a:r>
              <a:rPr lang="en-US" dirty="0" err="1"/>
              <a:t>Cognos</a:t>
            </a:r>
            <a:r>
              <a:rPr lang="en-US" dirty="0"/>
              <a:t> (industrial strength BI tool good for pixel-perfect visualization), </a:t>
            </a:r>
            <a:r>
              <a:rPr lang="en-US" u="sng" dirty="0"/>
              <a:t>but</a:t>
            </a:r>
            <a:r>
              <a:rPr lang="en-US" dirty="0"/>
              <a:t> the KPI drilldowns are not standardized – different teams with expertise in that KPI’s data use the most appropriate BI tool for them (combo of Tableau, </a:t>
            </a:r>
            <a:r>
              <a:rPr lang="en-US" dirty="0" err="1"/>
              <a:t>Lumira</a:t>
            </a:r>
            <a:r>
              <a:rPr lang="en-US" dirty="0"/>
              <a:t>, </a:t>
            </a:r>
            <a:r>
              <a:rPr lang="en-US" dirty="0" err="1"/>
              <a:t>PowerBI</a:t>
            </a:r>
            <a:r>
              <a:rPr lang="en-US" dirty="0"/>
              <a:t>)</a:t>
            </a:r>
          </a:p>
          <a:p>
            <a:endParaRPr lang="en-US" dirty="0"/>
          </a:p>
          <a:p>
            <a:r>
              <a:rPr lang="en-US" dirty="0"/>
              <a:t>Evolution of COPR naming … COPR to COPR Mine, COPR Mine to COPR Miners</a:t>
            </a:r>
          </a:p>
          <a:p>
            <a:r>
              <a:rPr lang="en-US" dirty="0"/>
              <a:t>(make a joke about our EDW team actually looking like the guy in the photo) </a:t>
            </a:r>
          </a:p>
        </p:txBody>
      </p:sp>
      <p:sp>
        <p:nvSpPr>
          <p:cNvPr id="4" name="Slide Number Placeholder 3"/>
          <p:cNvSpPr>
            <a:spLocks noGrp="1"/>
          </p:cNvSpPr>
          <p:nvPr>
            <p:ph type="sldNum" sz="quarter" idx="10"/>
          </p:nvPr>
        </p:nvSpPr>
        <p:spPr/>
        <p:txBody>
          <a:bodyPr/>
          <a:lstStyle/>
          <a:p>
            <a:fld id="{93CFB4E1-FFC7-7D43-AC66-CB2A4318347B}" type="slidenum">
              <a:rPr lang="en-US" smtClean="0"/>
              <a:t>26</a:t>
            </a:fld>
            <a:endParaRPr lang="en-US"/>
          </a:p>
        </p:txBody>
      </p:sp>
    </p:spTree>
    <p:extLst>
      <p:ext uri="{BB962C8B-B14F-4D97-AF65-F5344CB8AC3E}">
        <p14:creationId xmlns:p14="http://schemas.microsoft.com/office/powerpoint/2010/main" val="15609037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not standardizing every COPR KPI drilldown, we also do not standardize every department scorecard with hundreds of KPIs on them</a:t>
            </a:r>
          </a:p>
          <a:p>
            <a:endParaRPr lang="en-US" dirty="0"/>
          </a:p>
          <a:p>
            <a:r>
              <a:rPr lang="en-US" dirty="0"/>
              <a:t>The trick is to find the right balance of standardization vs. effort</a:t>
            </a:r>
          </a:p>
          <a:p>
            <a:endParaRPr lang="en-US" dirty="0"/>
          </a:p>
          <a:p>
            <a:r>
              <a:rPr lang="en-US" dirty="0"/>
              <a:t>If a department has an Excel based scorecard, that may be perfectly adequate for their needs</a:t>
            </a:r>
          </a:p>
          <a:p>
            <a:endParaRPr lang="en-US" dirty="0"/>
          </a:p>
          <a:p>
            <a:r>
              <a:rPr lang="en-US" dirty="0"/>
              <a:t>We choose to focus our EDW BI team’s effort on the next big enterprise reporting project rather than standardizing department scorecards just to make them prettier (e.g. Practice reporting on next slide)</a:t>
            </a:r>
          </a:p>
        </p:txBody>
      </p:sp>
      <p:sp>
        <p:nvSpPr>
          <p:cNvPr id="4" name="Slide Number Placeholder 3"/>
          <p:cNvSpPr>
            <a:spLocks noGrp="1"/>
          </p:cNvSpPr>
          <p:nvPr>
            <p:ph type="sldNum" sz="quarter" idx="10"/>
          </p:nvPr>
        </p:nvSpPr>
        <p:spPr/>
        <p:txBody>
          <a:bodyPr/>
          <a:lstStyle/>
          <a:p>
            <a:fld id="{93CFB4E1-FFC7-7D43-AC66-CB2A4318347B}" type="slidenum">
              <a:rPr lang="en-US" smtClean="0"/>
              <a:t>27</a:t>
            </a:fld>
            <a:endParaRPr lang="en-US"/>
          </a:p>
        </p:txBody>
      </p:sp>
    </p:spTree>
    <p:extLst>
      <p:ext uri="{BB962C8B-B14F-4D97-AF65-F5344CB8AC3E}">
        <p14:creationId xmlns:p14="http://schemas.microsoft.com/office/powerpoint/2010/main" val="32269767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an example of a KPI drilldown, and shows one orthopedic surgeon’s data on knee replacements. The key is that it shows both cost and quality data together. Good example of a drilldown on data that is already in our EDW and uses sophisticated acuity adjustment to show quality performance in a way that prevents the “my patients are sicker” conversation (O/E = observed / expected given the acuity of this physician’s patients)</a:t>
            </a:r>
          </a:p>
          <a:p>
            <a:endParaRPr lang="en-US" dirty="0"/>
          </a:p>
          <a:p>
            <a:r>
              <a:rPr lang="en-US" dirty="0"/>
              <a:t>The associated COPR KPI is “Profit / Loss per Medicare Patient by Condition” (Medicare Break Even) but we add in quality aspects because you can’t talk to physicians about cost without including quality </a:t>
            </a:r>
          </a:p>
          <a:p>
            <a:endParaRPr lang="en-US" dirty="0"/>
          </a:p>
          <a:p>
            <a:r>
              <a:rPr lang="en-US" dirty="0"/>
              <a:t>This is produced in Tableau and allows anyone to drill down to provider level (and encounter level </a:t>
            </a:r>
            <a:r>
              <a:rPr lang="en-US" u="sng" dirty="0"/>
              <a:t>without</a:t>
            </a:r>
            <a:r>
              <a:rPr lang="en-US" dirty="0"/>
              <a:t> PHI)</a:t>
            </a:r>
          </a:p>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t>28</a:t>
            </a:fld>
            <a:endParaRPr lang="en-US"/>
          </a:p>
        </p:txBody>
      </p:sp>
    </p:spTree>
    <p:extLst>
      <p:ext uri="{BB962C8B-B14F-4D97-AF65-F5344CB8AC3E}">
        <p14:creationId xmlns:p14="http://schemas.microsoft.com/office/powerpoint/2010/main" val="14634692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a drilldown to provider level on a series of opioid prescribing measures we have developed. It compares the provider’s opioid prescribing habits to peers of same specialty as well as all providers in their Region and all providers in the organization.</a:t>
            </a:r>
          </a:p>
        </p:txBody>
      </p:sp>
      <p:sp>
        <p:nvSpPr>
          <p:cNvPr id="4" name="Slide Number Placeholder 3"/>
          <p:cNvSpPr>
            <a:spLocks noGrp="1"/>
          </p:cNvSpPr>
          <p:nvPr>
            <p:ph type="sldNum" sz="quarter" idx="10"/>
          </p:nvPr>
        </p:nvSpPr>
        <p:spPr/>
        <p:txBody>
          <a:bodyPr/>
          <a:lstStyle/>
          <a:p>
            <a:fld id="{93CFB4E1-FFC7-7D43-AC66-CB2A4318347B}" type="slidenum">
              <a:rPr lang="en-US" smtClean="0"/>
              <a:t>29</a:t>
            </a:fld>
            <a:endParaRPr lang="en-US"/>
          </a:p>
        </p:txBody>
      </p:sp>
    </p:spTree>
    <p:extLst>
      <p:ext uri="{BB962C8B-B14F-4D97-AF65-F5344CB8AC3E}">
        <p14:creationId xmlns:p14="http://schemas.microsoft.com/office/powerpoint/2010/main" val="2458777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to recognize the level of effort that goes into COPR could (obviously) be used for other things</a:t>
            </a:r>
          </a:p>
          <a:p>
            <a:endParaRPr lang="en-US" dirty="0"/>
          </a:p>
          <a:p>
            <a:r>
              <a:rPr lang="en-US" dirty="0"/>
              <a:t>Story on </a:t>
            </a:r>
            <a:r>
              <a:rPr lang="en-US" dirty="0" err="1"/>
              <a:t>MyChart</a:t>
            </a:r>
            <a:r>
              <a:rPr lang="en-US" dirty="0"/>
              <a:t> message responsiveness is that we found out the deeper you drill, you get into workflow complexities amongst different practice team members that make it difficult to always assign responsibility. We also may have created unintended consequence of office staff responding before the time target to get credit for the KPI without fully resolving the patient’s issue. Therefore this KPI was not continued for 2018.</a:t>
            </a:r>
          </a:p>
          <a:p>
            <a:endParaRPr lang="en-US" dirty="0"/>
          </a:p>
          <a:p>
            <a:r>
              <a:rPr lang="en-US" dirty="0"/>
              <a:t>Sometimes it is better to use industry standard measures rather than “improve” a KPI with local input to the point it is too difficult to measure / understand / communicate</a:t>
            </a:r>
          </a:p>
          <a:p>
            <a:endParaRPr lang="en-US" dirty="0"/>
          </a:p>
          <a:p>
            <a:r>
              <a:rPr lang="en-US" dirty="0"/>
              <a:t>Despite all of the effort, some KPIs are just resistant to improvement, things the entire industry struggles with … for example (next slide)</a:t>
            </a:r>
          </a:p>
        </p:txBody>
      </p:sp>
      <p:sp>
        <p:nvSpPr>
          <p:cNvPr id="4" name="Slide Number Placeholder 3"/>
          <p:cNvSpPr>
            <a:spLocks noGrp="1"/>
          </p:cNvSpPr>
          <p:nvPr>
            <p:ph type="sldNum" sz="quarter" idx="10"/>
          </p:nvPr>
        </p:nvSpPr>
        <p:spPr/>
        <p:txBody>
          <a:bodyPr/>
          <a:lstStyle/>
          <a:p>
            <a:fld id="{93CFB4E1-FFC7-7D43-AC66-CB2A4318347B}" type="slidenum">
              <a:rPr lang="en-US" smtClean="0"/>
              <a:t>30</a:t>
            </a:fld>
            <a:endParaRPr lang="en-US"/>
          </a:p>
        </p:txBody>
      </p:sp>
    </p:spTree>
    <p:extLst>
      <p:ext uri="{BB962C8B-B14F-4D97-AF65-F5344CB8AC3E}">
        <p14:creationId xmlns:p14="http://schemas.microsoft.com/office/powerpoint/2010/main" val="29333903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Self-explanatory</a:t>
            </a:r>
          </a:p>
        </p:txBody>
      </p:sp>
      <p:sp>
        <p:nvSpPr>
          <p:cNvPr id="4" name="Slide Number Placeholder 3"/>
          <p:cNvSpPr>
            <a:spLocks noGrp="1"/>
          </p:cNvSpPr>
          <p:nvPr>
            <p:ph type="sldNum" sz="quarter" idx="10"/>
          </p:nvPr>
        </p:nvSpPr>
        <p:spPr/>
        <p:txBody>
          <a:bodyPr/>
          <a:lstStyle/>
          <a:p>
            <a:fld id="{93CFB4E1-FFC7-7D43-AC66-CB2A4318347B}" type="slidenum">
              <a:rPr lang="en-US" smtClean="0"/>
              <a:t>31</a:t>
            </a:fld>
            <a:endParaRPr lang="en-US"/>
          </a:p>
        </p:txBody>
      </p:sp>
    </p:spTree>
    <p:extLst>
      <p:ext uri="{BB962C8B-B14F-4D97-AF65-F5344CB8AC3E}">
        <p14:creationId xmlns:p14="http://schemas.microsoft.com/office/powerpoint/2010/main" val="11499465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7275C32D-DEC0-4276-A3AE-37F8949D4E01}"/>
              </a:ext>
            </a:extLst>
          </p:cNvPr>
          <p:cNvSpPr>
            <a:spLocks noGrp="1" noRot="1" noChangeAspect="1" noTextEdit="1"/>
          </p:cNvSpPr>
          <p:nvPr>
            <p:ph type="sldImg"/>
          </p:nvPr>
        </p:nvSpPr>
        <p:spPr>
          <a:ln/>
        </p:spPr>
      </p:sp>
      <p:sp>
        <p:nvSpPr>
          <p:cNvPr id="83971" name="Notes Placeholder 2">
            <a:extLst>
              <a:ext uri="{FF2B5EF4-FFF2-40B4-BE49-F238E27FC236}">
                <a16:creationId xmlns:a16="http://schemas.microsoft.com/office/drawing/2014/main" id="{779BABAF-5032-49DC-99E3-355B430EEE1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3972" name="Slide Number Placeholder 3">
            <a:extLst>
              <a:ext uri="{FF2B5EF4-FFF2-40B4-BE49-F238E27FC236}">
                <a16:creationId xmlns:a16="http://schemas.microsoft.com/office/drawing/2014/main" id="{3419D209-3170-45EA-B632-51C9A660449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844BC5D-BA2F-4C26-9D5A-7D80C65864CA}" type="slidenum">
              <a:rPr lang="en-US" altLang="en-US"/>
              <a:pPr eaLnBrk="1" hangingPunct="1"/>
              <a:t>13</a:t>
            </a:fld>
            <a:endParaRPr lang="en-US"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Self-explanatory</a:t>
            </a:r>
          </a:p>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t>32</a:t>
            </a:fld>
            <a:endParaRPr lang="en-US"/>
          </a:p>
        </p:txBody>
      </p:sp>
    </p:spTree>
    <p:extLst>
      <p:ext uri="{BB962C8B-B14F-4D97-AF65-F5344CB8AC3E}">
        <p14:creationId xmlns:p14="http://schemas.microsoft.com/office/powerpoint/2010/main" val="325005953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04B4D6-781D-4D89-92B6-1BE425EC2D4F}" type="slidenum">
              <a:rPr lang="en-US" altLang="en-US" smtClean="0"/>
              <a:pPr>
                <a:defRPr/>
              </a:pPr>
              <a:t>41</a:t>
            </a:fld>
            <a:endParaRPr lang="en-US" altLang="en-US" dirty="0"/>
          </a:p>
        </p:txBody>
      </p:sp>
    </p:spTree>
    <p:extLst>
      <p:ext uri="{BB962C8B-B14F-4D97-AF65-F5344CB8AC3E}">
        <p14:creationId xmlns:p14="http://schemas.microsoft.com/office/powerpoint/2010/main" val="40417934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04B4D6-781D-4D89-92B6-1BE425EC2D4F}" type="slidenum">
              <a:rPr lang="en-US" altLang="en-US" smtClean="0"/>
              <a:pPr>
                <a:defRPr/>
              </a:pPr>
              <a:t>42</a:t>
            </a:fld>
            <a:endParaRPr lang="en-US" altLang="en-US" dirty="0"/>
          </a:p>
        </p:txBody>
      </p:sp>
    </p:spTree>
    <p:extLst>
      <p:ext uri="{BB962C8B-B14F-4D97-AF65-F5344CB8AC3E}">
        <p14:creationId xmlns:p14="http://schemas.microsoft.com/office/powerpoint/2010/main" val="31182476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E004B4D6-781D-4D89-92B6-1BE425EC2D4F}" type="slidenum">
              <a:rPr lang="en-US" altLang="en-US" smtClean="0"/>
              <a:pPr>
                <a:defRPr/>
              </a:pPr>
              <a:t>43</a:t>
            </a:fld>
            <a:endParaRPr lang="en-US" altLang="en-US" dirty="0"/>
          </a:p>
        </p:txBody>
      </p:sp>
    </p:spTree>
    <p:extLst>
      <p:ext uri="{BB962C8B-B14F-4D97-AF65-F5344CB8AC3E}">
        <p14:creationId xmlns:p14="http://schemas.microsoft.com/office/powerpoint/2010/main" val="1223996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17568B33-9D8C-4314-B95B-2E8BDE3D7730}"/>
              </a:ext>
            </a:extLst>
          </p:cNvPr>
          <p:cNvSpPr>
            <a:spLocks noGrp="1" noRot="1" noChangeAspect="1" noTextEdit="1"/>
          </p:cNvSpPr>
          <p:nvPr>
            <p:ph type="sldImg"/>
          </p:nvPr>
        </p:nvSpPr>
        <p:spPr>
          <a:ln/>
        </p:spPr>
      </p:sp>
      <p:sp>
        <p:nvSpPr>
          <p:cNvPr id="88067" name="Notes Placeholder 2">
            <a:extLst>
              <a:ext uri="{FF2B5EF4-FFF2-40B4-BE49-F238E27FC236}">
                <a16:creationId xmlns:a16="http://schemas.microsoft.com/office/drawing/2014/main" id="{240D0EE2-5225-4D0C-933D-6E83D5DFDAF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8068" name="Slide Number Placeholder 3">
            <a:extLst>
              <a:ext uri="{FF2B5EF4-FFF2-40B4-BE49-F238E27FC236}">
                <a16:creationId xmlns:a16="http://schemas.microsoft.com/office/drawing/2014/main" id="{4CE25D97-512C-49FE-81AC-C710CA56F49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0E241EA-74A5-418B-BA04-9AC94F203705}" type="slidenum">
              <a:rPr lang="en-US" altLang="en-US"/>
              <a:pPr eaLnBrk="1" hangingPunct="1"/>
              <a:t>14</a:t>
            </a:fld>
            <a:endParaRPr lang="en-US"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Image Placeholder 1">
            <a:extLst>
              <a:ext uri="{FF2B5EF4-FFF2-40B4-BE49-F238E27FC236}">
                <a16:creationId xmlns:a16="http://schemas.microsoft.com/office/drawing/2014/main" id="{A26FB570-AD83-4524-AB90-6393BB31D396}"/>
              </a:ext>
            </a:extLst>
          </p:cNvPr>
          <p:cNvSpPr>
            <a:spLocks noGrp="1" noRot="1" noChangeAspect="1" noTextEdit="1"/>
          </p:cNvSpPr>
          <p:nvPr>
            <p:ph type="sldImg"/>
          </p:nvPr>
        </p:nvSpPr>
        <p:spPr>
          <a:ln/>
        </p:spPr>
      </p:sp>
      <p:sp>
        <p:nvSpPr>
          <p:cNvPr id="80899" name="Notes Placeholder 2">
            <a:extLst>
              <a:ext uri="{FF2B5EF4-FFF2-40B4-BE49-F238E27FC236}">
                <a16:creationId xmlns:a16="http://schemas.microsoft.com/office/drawing/2014/main" id="{308457A6-0599-41BB-84C9-88D78AAABF6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Arial" panose="020B0604020202020204" pitchFamily="34" charset="0"/>
            </a:endParaRPr>
          </a:p>
        </p:txBody>
      </p:sp>
      <p:sp>
        <p:nvSpPr>
          <p:cNvPr id="80900" name="Slide Number Placeholder 3">
            <a:extLst>
              <a:ext uri="{FF2B5EF4-FFF2-40B4-BE49-F238E27FC236}">
                <a16:creationId xmlns:a16="http://schemas.microsoft.com/office/drawing/2014/main" id="{E82F052C-F71D-44F4-803C-88EDFDDA9B3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1F30C68-9DEC-4BD3-B317-FE4E2BD8BD7C}" type="slidenum">
              <a:rPr lang="en-US" altLang="en-US"/>
              <a:pPr eaLnBrk="1" hangingPunct="1"/>
              <a:t>15</a:t>
            </a:fld>
            <a:endParaRPr lang="en-US" altLang="en-US"/>
          </a:p>
        </p:txBody>
      </p:sp>
    </p:spTree>
    <p:extLst>
      <p:ext uri="{BB962C8B-B14F-4D97-AF65-F5344CB8AC3E}">
        <p14:creationId xmlns:p14="http://schemas.microsoft.com/office/powerpoint/2010/main" val="14177184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Produced monthly in .pdf, printed quarterly for board meetings (with addition of President’s Report)</a:t>
            </a:r>
          </a:p>
          <a:p>
            <a:endParaRPr lang="en-US" dirty="0"/>
          </a:p>
          <a:p>
            <a:r>
              <a:rPr lang="en-US" dirty="0"/>
              <a:t>“many” (not all) KPIs have drilldowns because it is not relevant / feasible / desired for all KPIs (e.g. some of the financial KPIs are tough to drill below Region level)</a:t>
            </a:r>
          </a:p>
          <a:p>
            <a:endParaRPr lang="en-US" dirty="0"/>
          </a:p>
          <a:p>
            <a:r>
              <a:rPr lang="en-US" dirty="0"/>
              <a:t>“Distributed to …” refers to email from CCO and COO each month on third Thursday of the month. However it is also shared with all of Mercy via the following week’s enterprise-wide “Mercy Matters” email</a:t>
            </a:r>
          </a:p>
          <a:p>
            <a:endParaRPr lang="en-US" dirty="0"/>
          </a:p>
          <a:p>
            <a:endParaRPr lang="en-US" dirty="0"/>
          </a:p>
        </p:txBody>
      </p:sp>
      <p:sp>
        <p:nvSpPr>
          <p:cNvPr id="4" name="Slide Number Placeholder 3"/>
          <p:cNvSpPr>
            <a:spLocks noGrp="1"/>
          </p:cNvSpPr>
          <p:nvPr>
            <p:ph type="sldNum" sz="quarter" idx="10"/>
          </p:nvPr>
        </p:nvSpPr>
        <p:spPr/>
        <p:txBody>
          <a:bodyPr/>
          <a:lstStyle/>
          <a:p>
            <a:fld id="{D97EC273-9B33-4342-8ADC-15B9188AB206}" type="slidenum">
              <a:rPr lang="en-US" smtClean="0"/>
              <a:t>17</a:t>
            </a:fld>
            <a:endParaRPr lang="en-US"/>
          </a:p>
        </p:txBody>
      </p:sp>
    </p:spTree>
    <p:extLst>
      <p:ext uri="{BB962C8B-B14F-4D97-AF65-F5344CB8AC3E}">
        <p14:creationId xmlns:p14="http://schemas.microsoft.com/office/powerpoint/2010/main" val="380408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Probably best to have KPI glossary with you to answer questions</a:t>
            </a:r>
          </a:p>
          <a:p>
            <a:endParaRPr lang="en-US" dirty="0"/>
          </a:p>
          <a:p>
            <a:r>
              <a:rPr lang="en-US" dirty="0"/>
              <a:t>Strategic Initiative KPIs: Performance determines bonuses (assuming threshold measures for margin and community benefit are met) </a:t>
            </a:r>
          </a:p>
          <a:p>
            <a:endParaRPr lang="en-US" dirty="0"/>
          </a:p>
          <a:p>
            <a:r>
              <a:rPr lang="en-US" dirty="0"/>
              <a:t>Foot-stomper: This incentive plan is pretty innovative … fundamentally different model from incenting hospital CEO for volume and ACO manager for value-based measures</a:t>
            </a:r>
          </a:p>
        </p:txBody>
      </p:sp>
      <p:sp>
        <p:nvSpPr>
          <p:cNvPr id="4" name="Slide Number Placeholder 3"/>
          <p:cNvSpPr>
            <a:spLocks noGrp="1"/>
          </p:cNvSpPr>
          <p:nvPr>
            <p:ph type="sldNum" sz="quarter" idx="10"/>
          </p:nvPr>
        </p:nvSpPr>
        <p:spPr/>
        <p:txBody>
          <a:bodyPr/>
          <a:lstStyle/>
          <a:p>
            <a:fld id="{93CFB4E1-FFC7-7D43-AC66-CB2A4318347B}" type="slidenum">
              <a:rPr lang="en-US" smtClean="0"/>
              <a:t>18</a:t>
            </a:fld>
            <a:endParaRPr lang="en-US"/>
          </a:p>
        </p:txBody>
      </p:sp>
    </p:spTree>
    <p:extLst>
      <p:ext uri="{BB962C8B-B14F-4D97-AF65-F5344CB8AC3E}">
        <p14:creationId xmlns:p14="http://schemas.microsoft.com/office/powerpoint/2010/main" val="1655360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16 KPIs = 16 system leaders and 16 data analysts</a:t>
            </a:r>
          </a:p>
          <a:p>
            <a:endParaRPr lang="en-US" dirty="0"/>
          </a:p>
          <a:p>
            <a:r>
              <a:rPr lang="en-US" dirty="0"/>
              <a:t>16 KPIs x 7 Regions x 2 Dyad Owners per Region = 16 x 14 = 224 Dyad Owner roles</a:t>
            </a:r>
          </a:p>
          <a:p>
            <a:endParaRPr lang="en-US" dirty="0"/>
          </a:p>
          <a:p>
            <a:r>
              <a:rPr lang="en-US" dirty="0"/>
              <a:t>(explain what we mean by Dyad … Clinical + Business leadership) </a:t>
            </a:r>
          </a:p>
        </p:txBody>
      </p:sp>
      <p:sp>
        <p:nvSpPr>
          <p:cNvPr id="4" name="Slide Number Placeholder 3"/>
          <p:cNvSpPr>
            <a:spLocks noGrp="1"/>
          </p:cNvSpPr>
          <p:nvPr>
            <p:ph type="sldNum" sz="quarter" idx="10"/>
          </p:nvPr>
        </p:nvSpPr>
        <p:spPr/>
        <p:txBody>
          <a:bodyPr/>
          <a:lstStyle/>
          <a:p>
            <a:fld id="{93CFB4E1-FFC7-7D43-AC66-CB2A4318347B}" type="slidenum">
              <a:rPr lang="en-US" smtClean="0"/>
              <a:t>19</a:t>
            </a:fld>
            <a:endParaRPr lang="en-US"/>
          </a:p>
        </p:txBody>
      </p:sp>
    </p:spTree>
    <p:extLst>
      <p:ext uri="{BB962C8B-B14F-4D97-AF65-F5344CB8AC3E}">
        <p14:creationId xmlns:p14="http://schemas.microsoft.com/office/powerpoint/2010/main" val="3750803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Region can handle business processes for KPI performance however they want, but typically Dyad Owners report on KPI progress and initiatives at each Region’s Exec meetings</a:t>
            </a:r>
          </a:p>
          <a:p>
            <a:endParaRPr lang="en-US" dirty="0"/>
          </a:p>
          <a:p>
            <a:r>
              <a:rPr lang="en-US" dirty="0"/>
              <a:t>Dyad Owners expected to attend virtual meetings and collaborate on best practices for their KPI with Dyad Owners in other Regions</a:t>
            </a:r>
          </a:p>
          <a:p>
            <a:endParaRPr lang="en-US" dirty="0"/>
          </a:p>
          <a:p>
            <a:r>
              <a:rPr lang="en-US" dirty="0"/>
              <a:t>Wherever beneficial / feasible, drilldown BI tools / reports are provided that make the data actionable and transparent (e.g. see where the good performance is in other Regions / facilities / practices / providers so you can ask other Dyad Owners about their best practices)</a:t>
            </a:r>
          </a:p>
          <a:p>
            <a:endParaRPr lang="en-US" dirty="0"/>
          </a:p>
          <a:p>
            <a:r>
              <a:rPr lang="en-US" dirty="0"/>
              <a:t> </a:t>
            </a:r>
          </a:p>
        </p:txBody>
      </p:sp>
      <p:sp>
        <p:nvSpPr>
          <p:cNvPr id="4" name="Slide Number Placeholder 3"/>
          <p:cNvSpPr>
            <a:spLocks noGrp="1"/>
          </p:cNvSpPr>
          <p:nvPr>
            <p:ph type="sldNum" sz="quarter" idx="10"/>
          </p:nvPr>
        </p:nvSpPr>
        <p:spPr/>
        <p:txBody>
          <a:bodyPr/>
          <a:lstStyle/>
          <a:p>
            <a:fld id="{93CFB4E1-FFC7-7D43-AC66-CB2A4318347B}" type="slidenum">
              <a:rPr lang="en-US" smtClean="0"/>
              <a:t>20</a:t>
            </a:fld>
            <a:endParaRPr lang="en-US"/>
          </a:p>
        </p:txBody>
      </p:sp>
    </p:spTree>
    <p:extLst>
      <p:ext uri="{BB962C8B-B14F-4D97-AF65-F5344CB8AC3E}">
        <p14:creationId xmlns:p14="http://schemas.microsoft.com/office/powerpoint/2010/main" val="31729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shows the typical graphic presentation of KPIs at both System and Region level (1 + 7 = 8). Performance trend is most important so line graphs are used most often.</a:t>
            </a:r>
          </a:p>
          <a:p>
            <a:endParaRPr lang="en-US" dirty="0"/>
          </a:p>
          <a:p>
            <a:r>
              <a:rPr lang="en-US" dirty="0"/>
              <a:t>12 month rolling average is also shown (in addition to monthly performance) on some KPIs where appropriate</a:t>
            </a:r>
          </a:p>
          <a:p>
            <a:endParaRPr lang="en-US" dirty="0"/>
          </a:p>
          <a:p>
            <a:r>
              <a:rPr lang="en-US" dirty="0"/>
              <a:t>“KPI Profile Document” = two to three page standardized format document with extensive info on detailed KPI definition / data sources / business rationale for KPI, etc.</a:t>
            </a:r>
          </a:p>
          <a:p>
            <a:endParaRPr lang="en-US" dirty="0"/>
          </a:p>
          <a:p>
            <a:endParaRPr lang="en-US" dirty="0"/>
          </a:p>
        </p:txBody>
      </p:sp>
      <p:sp>
        <p:nvSpPr>
          <p:cNvPr id="4" name="Slide Number Placeholder 3"/>
          <p:cNvSpPr>
            <a:spLocks noGrp="1"/>
          </p:cNvSpPr>
          <p:nvPr>
            <p:ph type="sldNum" sz="quarter" idx="10"/>
          </p:nvPr>
        </p:nvSpPr>
        <p:spPr/>
        <p:txBody>
          <a:bodyPr/>
          <a:lstStyle/>
          <a:p>
            <a:fld id="{93CFB4E1-FFC7-7D43-AC66-CB2A4318347B}" type="slidenum">
              <a:rPr lang="en-US" smtClean="0"/>
              <a:t>21</a:t>
            </a:fld>
            <a:endParaRPr lang="en-US"/>
          </a:p>
        </p:txBody>
      </p:sp>
    </p:spTree>
    <p:extLst>
      <p:ext uri="{BB962C8B-B14F-4D97-AF65-F5344CB8AC3E}">
        <p14:creationId xmlns:p14="http://schemas.microsoft.com/office/powerpoint/2010/main" val="40432356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2_Collaborato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2165916" y="1990514"/>
            <a:ext cx="3651163" cy="3651163"/>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6444961" y="1990514"/>
            <a:ext cx="3651163" cy="3651163"/>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a:extLst>
              <a:ext uri="{FF2B5EF4-FFF2-40B4-BE49-F238E27FC236}">
                <a16:creationId xmlns:a16="http://schemas.microsoft.com/office/drawing/2014/main" id="{3252CB28-CF32-EA48-A5B8-585E706AB9E0}"/>
              </a:ext>
            </a:extLst>
          </p:cNvPr>
          <p:cNvSpPr txBox="1">
            <a:spLocks/>
          </p:cNvSpPr>
          <p:nvPr userDrawn="1"/>
        </p:nvSpPr>
        <p:spPr>
          <a:xfrm>
            <a:off x="854699" y="1153918"/>
            <a:ext cx="9833429" cy="7158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In collaboration with</a:t>
            </a:r>
          </a:p>
        </p:txBody>
      </p:sp>
    </p:spTree>
    <p:extLst>
      <p:ext uri="{BB962C8B-B14F-4D97-AF65-F5344CB8AC3E}">
        <p14:creationId xmlns:p14="http://schemas.microsoft.com/office/powerpoint/2010/main" val="7266983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46074" y="1054736"/>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Placeholder 4">
            <a:extLst>
              <a:ext uri="{FF2B5EF4-FFF2-40B4-BE49-F238E27FC236}">
                <a16:creationId xmlns:a16="http://schemas.microsoft.com/office/drawing/2014/main" id="{3CB26DEB-9258-F842-8984-237859FC89CC}"/>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4087166"/>
            <a:ext cx="2331719" cy="2770834"/>
          </a:xfrm>
          <a:prstGeom prst="rect">
            <a:avLst/>
          </a:prstGeom>
          <a:noFill/>
        </p:spPr>
      </p:pic>
      <p:pic>
        <p:nvPicPr>
          <p:cNvPr id="9" name="Picture Placeholder 4">
            <a:extLst>
              <a:ext uri="{FF2B5EF4-FFF2-40B4-BE49-F238E27FC236}">
                <a16:creationId xmlns:a16="http://schemas.microsoft.com/office/drawing/2014/main" id="{85CAB737-5A33-3341-93BA-CB3E607FCB8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a:stretch/>
        </p:blipFill>
        <p:spPr>
          <a:xfrm>
            <a:off x="6277809" y="1334822"/>
            <a:ext cx="2331719" cy="2770834"/>
          </a:xfrm>
          <a:prstGeom prst="rect">
            <a:avLst/>
          </a:prstGeom>
          <a:noFill/>
        </p:spPr>
      </p:pic>
      <p:pic>
        <p:nvPicPr>
          <p:cNvPr id="10" name="Picture Placeholder 4">
            <a:extLst>
              <a:ext uri="{FF2B5EF4-FFF2-40B4-BE49-F238E27FC236}">
                <a16:creationId xmlns:a16="http://schemas.microsoft.com/office/drawing/2014/main" id="{7E081F6A-6EBD-3D4A-9D66-E06E6CAC785D}"/>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68147" r="37010"/>
          <a:stretch/>
        </p:blipFill>
        <p:spPr>
          <a:xfrm>
            <a:off x="6277809" y="0"/>
            <a:ext cx="2331719" cy="1349350"/>
          </a:xfrm>
          <a:prstGeom prst="rect">
            <a:avLst/>
          </a:prstGeom>
          <a:noFill/>
        </p:spPr>
      </p:pic>
      <p:sp>
        <p:nvSpPr>
          <p:cNvPr id="8" name="Picture Placeholder 7"/>
          <p:cNvSpPr>
            <a:spLocks noGrp="1"/>
          </p:cNvSpPr>
          <p:nvPr>
            <p:ph type="pic" sz="quarter" idx="12"/>
          </p:nvPr>
        </p:nvSpPr>
        <p:spPr>
          <a:xfrm>
            <a:off x="7074639" y="0"/>
            <a:ext cx="5117361" cy="6858000"/>
          </a:xfrm>
          <a:custGeom>
            <a:avLst/>
            <a:gdLst>
              <a:gd name="connsiteX0" fmla="*/ 1551265 w 5117361"/>
              <a:gd name="connsiteY0" fmla="*/ 0 h 6858000"/>
              <a:gd name="connsiteX1" fmla="*/ 5117361 w 5117361"/>
              <a:gd name="connsiteY1" fmla="*/ 0 h 6858000"/>
              <a:gd name="connsiteX2" fmla="*/ 5117361 w 5117361"/>
              <a:gd name="connsiteY2" fmla="*/ 6858000 h 6858000"/>
              <a:gd name="connsiteX3" fmla="*/ 1551265 w 5117361"/>
              <a:gd name="connsiteY3" fmla="*/ 6858000 h 6858000"/>
              <a:gd name="connsiteX4" fmla="*/ 1496804 w 5117361"/>
              <a:gd name="connsiteY4" fmla="*/ 6810825 h 6858000"/>
              <a:gd name="connsiteX5" fmla="*/ 0 w 5117361"/>
              <a:gd name="connsiteY5" fmla="*/ 3429000 h 6858000"/>
              <a:gd name="connsiteX6" fmla="*/ 1496804 w 5117361"/>
              <a:gd name="connsiteY6" fmla="*/ 4717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117361" h="6858000">
                <a:moveTo>
                  <a:pt x="1551265" y="0"/>
                </a:moveTo>
                <a:lnTo>
                  <a:pt x="5117361" y="0"/>
                </a:lnTo>
                <a:lnTo>
                  <a:pt x="5117361" y="6858000"/>
                </a:lnTo>
                <a:lnTo>
                  <a:pt x="1551265" y="6858000"/>
                </a:lnTo>
                <a:lnTo>
                  <a:pt x="1496804" y="6810825"/>
                </a:lnTo>
                <a:cubicBezTo>
                  <a:pt x="577286" y="5975085"/>
                  <a:pt x="0" y="4769459"/>
                  <a:pt x="0" y="3429000"/>
                </a:cubicBezTo>
                <a:cubicBezTo>
                  <a:pt x="0" y="2088542"/>
                  <a:pt x="577286" y="882916"/>
                  <a:pt x="1496804" y="47175"/>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5473740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9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700" y="2307034"/>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640735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6078133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4"/>
          </p:nvPr>
        </p:nvSpPr>
        <p:spPr>
          <a:xfrm>
            <a:off x="6277272" y="1629074"/>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10392073"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965706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2"/>
          </p:nvPr>
        </p:nvSpPr>
        <p:spPr>
          <a:xfrm>
            <a:off x="-1797560"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8" name="Picture Placeholder 7"/>
          <p:cNvSpPr>
            <a:spLocks noGrp="1"/>
          </p:cNvSpPr>
          <p:nvPr>
            <p:ph type="pic" sz="quarter" idx="13"/>
          </p:nvPr>
        </p:nvSpPr>
        <p:spPr>
          <a:xfrm>
            <a:off x="2162471"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5"/>
          </p:nvPr>
        </p:nvSpPr>
        <p:spPr>
          <a:xfrm>
            <a:off x="6122502" y="1629073"/>
            <a:ext cx="3599854" cy="35998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7443213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2"/>
          </p:nvPr>
        </p:nvSpPr>
        <p:spPr>
          <a:xfrm>
            <a:off x="1596572"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8515007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Prometo Medium" panose="020B0704030203060203" pitchFamily="34" charset="0"/>
              </a:defRPr>
            </a:lvl1pPr>
          </a:lstStyle>
          <a:p>
            <a:r>
              <a:rPr lang="en-US"/>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755598"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057059"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35852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16"/>
          </p:nvPr>
        </p:nvSpPr>
        <p:spPr>
          <a:xfrm>
            <a:off x="8659980" y="2818757"/>
            <a:ext cx="1708219" cy="170821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113747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5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Oval 9"/>
          <p:cNvSpPr/>
          <p:nvPr userDrawn="1"/>
        </p:nvSpPr>
        <p:spPr>
          <a:xfrm>
            <a:off x="5883284" y="1060173"/>
            <a:ext cx="7261609" cy="7261609"/>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Picture Placeholder 7"/>
          <p:cNvSpPr>
            <a:spLocks noGrp="1"/>
          </p:cNvSpPr>
          <p:nvPr>
            <p:ph type="pic" sz="quarter" idx="14"/>
          </p:nvPr>
        </p:nvSpPr>
        <p:spPr>
          <a:xfrm>
            <a:off x="4736930"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1977275"/>
            <a:ext cx="2638602" cy="263860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234554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3"/>
          </p:nvPr>
        </p:nvSpPr>
        <p:spPr>
          <a:xfrm>
            <a:off x="-246506" y="2506570"/>
            <a:ext cx="2222106" cy="222210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2"/>
          </p:nvPr>
        </p:nvSpPr>
        <p:spPr>
          <a:xfrm>
            <a:off x="1729094" y="1554465"/>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Oval 7"/>
          <p:cNvSpPr/>
          <p:nvPr userDrawn="1"/>
        </p:nvSpPr>
        <p:spPr>
          <a:xfrm>
            <a:off x="4610912" y="-340575"/>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Tree>
    <p:extLst>
      <p:ext uri="{BB962C8B-B14F-4D97-AF65-F5344CB8AC3E}">
        <p14:creationId xmlns:p14="http://schemas.microsoft.com/office/powerpoint/2010/main" val="379222258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D26AAE-1113-4B4E-915B-C360D35D8537}"/>
              </a:ext>
            </a:extLst>
          </p:cNvPr>
          <p:cNvSpPr/>
          <p:nvPr userDrawn="1"/>
        </p:nvSpPr>
        <p:spPr>
          <a:xfrm>
            <a:off x="712381" y="361507"/>
            <a:ext cx="424754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Oval 9"/>
          <p:cNvSpPr/>
          <p:nvPr userDrawn="1"/>
        </p:nvSpPr>
        <p:spPr>
          <a:xfrm>
            <a:off x="2675390"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2"/>
          </p:nvPr>
        </p:nvSpPr>
        <p:spPr>
          <a:xfrm>
            <a:off x="4034972" y="1355682"/>
            <a:ext cx="4126316" cy="412631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3"/>
          </p:nvPr>
        </p:nvSpPr>
        <p:spPr>
          <a:xfrm>
            <a:off x="1729093" y="606879"/>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8161288" y="3924922"/>
            <a:ext cx="2305879" cy="2305879"/>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625198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Custom Layout">
    <p:bg>
      <p:bgPr>
        <a:solidFill>
          <a:schemeClr val="accent1"/>
        </a:solidFill>
        <a:effectLst/>
      </p:bgPr>
    </p:bg>
    <p:spTree>
      <p:nvGrpSpPr>
        <p:cNvPr id="1" name=""/>
        <p:cNvGrpSpPr/>
        <p:nvPr/>
      </p:nvGrpSpPr>
      <p:grpSpPr>
        <a:xfrm>
          <a:off x="0" y="0"/>
          <a:ext cx="0" cy="0"/>
          <a:chOff x="0" y="0"/>
          <a:chExt cx="0" cy="0"/>
        </a:xfrm>
      </p:grpSpPr>
      <p:sp>
        <p:nvSpPr>
          <p:cNvPr id="5" name="Title 1"/>
          <p:cNvSpPr>
            <a:spLocks noGrp="1"/>
          </p:cNvSpPr>
          <p:nvPr>
            <p:ph type="title"/>
          </p:nvPr>
        </p:nvSpPr>
        <p:spPr>
          <a:xfrm>
            <a:off x="854697" y="2298794"/>
            <a:ext cx="4187371" cy="1783443"/>
          </a:xfrm>
        </p:spPr>
        <p:txBody>
          <a:bodyPr wrap="square" anchor="ctr" anchorCtr="0"/>
          <a:lstStyle>
            <a:lvl1pPr>
              <a:lnSpc>
                <a:spcPct val="100000"/>
              </a:lnSpc>
              <a:defRPr sz="4000" b="0" i="1" spc="0">
                <a:solidFill>
                  <a:schemeClr val="bg1"/>
                </a:solidFill>
                <a:latin typeface="Prometo Medium" panose="020B0704030203060203" pitchFamily="34" charset="0"/>
              </a:defRPr>
            </a:lvl1pPr>
          </a:lstStyle>
          <a:p>
            <a:r>
              <a:rPr lang="en-US" dirty="0"/>
              <a:t>Click to edit Master title style</a:t>
            </a:r>
          </a:p>
        </p:txBody>
      </p:sp>
      <p:sp>
        <p:nvSpPr>
          <p:cNvPr id="8" name="Picture Placeholder 7"/>
          <p:cNvSpPr>
            <a:spLocks noGrp="1"/>
          </p:cNvSpPr>
          <p:nvPr>
            <p:ph type="pic" sz="quarter" idx="12"/>
          </p:nvPr>
        </p:nvSpPr>
        <p:spPr>
          <a:xfrm>
            <a:off x="9500097" y="1285773"/>
            <a:ext cx="4286454" cy="428645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26" name="Picture Placeholder 25">
            <a:extLst>
              <a:ext uri="{FF2B5EF4-FFF2-40B4-BE49-F238E27FC236}">
                <a16:creationId xmlns:a16="http://schemas.microsoft.com/office/drawing/2014/main" id="{949844E0-98A1-1D44-87EC-127C1B229E53}"/>
              </a:ext>
            </a:extLst>
          </p:cNvPr>
          <p:cNvSpPr>
            <a:spLocks noGrp="1"/>
          </p:cNvSpPr>
          <p:nvPr>
            <p:ph type="pic" sz="quarter" idx="13"/>
          </p:nvPr>
        </p:nvSpPr>
        <p:spPr>
          <a:xfrm>
            <a:off x="4599369" y="1285774"/>
            <a:ext cx="4370387" cy="4286453"/>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dirty="0"/>
          </a:p>
        </p:txBody>
      </p:sp>
      <p:sp>
        <p:nvSpPr>
          <p:cNvPr id="7" name="Oval 6"/>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9" name="Picture 8">
            <a:extLst>
              <a:ext uri="{FF2B5EF4-FFF2-40B4-BE49-F238E27FC236}">
                <a16:creationId xmlns:a16="http://schemas.microsoft.com/office/drawing/2014/main" id="{D043250B-E6A3-A54B-84AE-ABFA0680316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239263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Collaborators">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2"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736930"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7877287" y="2218817"/>
            <a:ext cx="2638602" cy="2638602"/>
          </a:xfrm>
          <a:prstGeom prst="ellipse">
            <a:avLst/>
          </a:prstGeom>
          <a:no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Title 1">
            <a:extLst>
              <a:ext uri="{FF2B5EF4-FFF2-40B4-BE49-F238E27FC236}">
                <a16:creationId xmlns:a16="http://schemas.microsoft.com/office/drawing/2014/main" id="{3252CB28-CF32-EA48-A5B8-585E706AB9E0}"/>
              </a:ext>
            </a:extLst>
          </p:cNvPr>
          <p:cNvSpPr txBox="1">
            <a:spLocks/>
          </p:cNvSpPr>
          <p:nvPr userDrawn="1"/>
        </p:nvSpPr>
        <p:spPr>
          <a:xfrm>
            <a:off x="854699" y="1153918"/>
            <a:ext cx="9833429" cy="715825"/>
          </a:xfrm>
          <a:prstGeom prst="rect">
            <a:avLst/>
          </a:prstGeom>
        </p:spPr>
        <p:txBody>
          <a:bodyPr wrap="square"/>
          <a:lst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a:lstStyle>
          <a:p>
            <a:r>
              <a:rPr lang="en-US" dirty="0"/>
              <a:t>In collaboration with</a:t>
            </a:r>
          </a:p>
        </p:txBody>
      </p:sp>
    </p:spTree>
    <p:extLst>
      <p:ext uri="{BB962C8B-B14F-4D97-AF65-F5344CB8AC3E}">
        <p14:creationId xmlns:p14="http://schemas.microsoft.com/office/powerpoint/2010/main" val="14390803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rgbClr val="1E22AA"/>
        </a:solidFill>
        <a:effectLst/>
      </p:bgPr>
    </p:bg>
    <p:spTree>
      <p:nvGrpSpPr>
        <p:cNvPr id="1" name=""/>
        <p:cNvGrpSpPr/>
        <p:nvPr/>
      </p:nvGrpSpPr>
      <p:grpSpPr>
        <a:xfrm>
          <a:off x="0" y="0"/>
          <a:ext cx="0" cy="0"/>
          <a:chOff x="0" y="0"/>
          <a:chExt cx="0" cy="0"/>
        </a:xfrm>
      </p:grpSpPr>
      <p:pic>
        <p:nvPicPr>
          <p:cNvPr id="13" name="Picture Placeholder 4">
            <a:extLst>
              <a:ext uri="{FF2B5EF4-FFF2-40B4-BE49-F238E27FC236}">
                <a16:creationId xmlns:a16="http://schemas.microsoft.com/office/drawing/2014/main" id="{95BB23AD-A3FC-0744-B471-3A03C4FF9A09}"/>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23095" r="27906" b="13962"/>
          <a:stretch/>
        </p:blipFill>
        <p:spPr>
          <a:xfrm>
            <a:off x="10284984" y="512060"/>
            <a:ext cx="2716679" cy="2666394"/>
          </a:xfrm>
          <a:prstGeom prst="rect">
            <a:avLst/>
          </a:prstGeom>
          <a:noFill/>
        </p:spPr>
      </p:pic>
      <p:sp>
        <p:nvSpPr>
          <p:cNvPr id="5" name="Title 1"/>
          <p:cNvSpPr>
            <a:spLocks noGrp="1"/>
          </p:cNvSpPr>
          <p:nvPr>
            <p:ph type="title"/>
          </p:nvPr>
        </p:nvSpPr>
        <p:spPr>
          <a:xfrm>
            <a:off x="810882" y="2335945"/>
            <a:ext cx="4187371" cy="1783443"/>
          </a:xfrm>
        </p:spPr>
        <p:txBody>
          <a:bodyPr/>
          <a:lstStyle>
            <a:lvl1pPr>
              <a:lnSpc>
                <a:spcPct val="100000"/>
              </a:lnSpc>
              <a:defRPr sz="4000">
                <a:solidFill>
                  <a:schemeClr val="bg1"/>
                </a:solidFill>
                <a:latin typeface="Prometo Medium" panose="020B0704030203060203" pitchFamily="34" charset="0"/>
              </a:defRPr>
            </a:lvl1pPr>
          </a:lstStyle>
          <a:p>
            <a:r>
              <a:rPr lang="en-US" dirty="0"/>
              <a:t>Click to edit Master title style</a:t>
            </a:r>
          </a:p>
        </p:txBody>
      </p:sp>
      <p:sp>
        <p:nvSpPr>
          <p:cNvPr id="7" name="Picture Placeholder 7"/>
          <p:cNvSpPr>
            <a:spLocks noGrp="1"/>
          </p:cNvSpPr>
          <p:nvPr>
            <p:ph type="pic" sz="quarter" idx="12"/>
          </p:nvPr>
        </p:nvSpPr>
        <p:spPr>
          <a:xfrm>
            <a:off x="4983440"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3"/>
          </p:nvPr>
        </p:nvSpPr>
        <p:spPr>
          <a:xfrm>
            <a:off x="8998848" y="1385926"/>
            <a:ext cx="3683482" cy="3683482"/>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Oval 8"/>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1"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2" name="Picture 11">
            <a:extLst>
              <a:ext uri="{FF2B5EF4-FFF2-40B4-BE49-F238E27FC236}">
                <a16:creationId xmlns:a16="http://schemas.microsoft.com/office/drawing/2014/main" id="{C22D6C4E-AA96-0642-A75F-1E81BAB7D6EA}"/>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8346015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Placeholder 6">
            <a:extLst>
              <a:ext uri="{FF2B5EF4-FFF2-40B4-BE49-F238E27FC236}">
                <a16:creationId xmlns:a16="http://schemas.microsoft.com/office/drawing/2014/main" id="{AAD6EEF9-E311-244B-B02A-B96F631DAC4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927" t="32270" r="25074" b="731"/>
          <a:stretch/>
        </p:blipFill>
        <p:spPr>
          <a:xfrm rot="6494833">
            <a:off x="5655107" y="4394355"/>
            <a:ext cx="3369983" cy="3374798"/>
          </a:xfrm>
          <a:prstGeom prst="ellipse">
            <a:avLst/>
          </a:prstGeom>
          <a:noFill/>
          <a:ln>
            <a:noFill/>
          </a:ln>
        </p:spPr>
      </p:pic>
      <p:pic>
        <p:nvPicPr>
          <p:cNvPr id="16" name="Picture Placeholder 6">
            <a:extLst>
              <a:ext uri="{FF2B5EF4-FFF2-40B4-BE49-F238E27FC236}">
                <a16:creationId xmlns:a16="http://schemas.microsoft.com/office/drawing/2014/main" id="{85AF8291-D8AA-4E49-9676-7FAE8A9972B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61905" t="8701" r="13093" b="66296"/>
          <a:stretch/>
        </p:blipFill>
        <p:spPr>
          <a:xfrm>
            <a:off x="4101399" y="354496"/>
            <a:ext cx="1714398" cy="1716847"/>
          </a:xfrm>
          <a:prstGeom prst="ellipse">
            <a:avLst/>
          </a:prstGeom>
          <a:noFill/>
          <a:ln>
            <a:noFill/>
          </a:ln>
        </p:spPr>
      </p:pic>
      <p:pic>
        <p:nvPicPr>
          <p:cNvPr id="17" name="Picture Placeholder 6">
            <a:extLst>
              <a:ext uri="{FF2B5EF4-FFF2-40B4-BE49-F238E27FC236}">
                <a16:creationId xmlns:a16="http://schemas.microsoft.com/office/drawing/2014/main" id="{9F89A836-C596-8C45-ACEE-24B7F5A51708}"/>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l="33852" t="13974" r="16054" b="35931"/>
          <a:stretch/>
        </p:blipFill>
        <p:spPr>
          <a:xfrm rot="5400000">
            <a:off x="7088050" y="-1544331"/>
            <a:ext cx="2612092" cy="2615824"/>
          </a:xfrm>
          <a:prstGeom prst="ellipse">
            <a:avLst/>
          </a:prstGeom>
          <a:noFill/>
          <a:ln>
            <a:noFill/>
          </a:ln>
        </p:spPr>
      </p:pic>
      <p:pic>
        <p:nvPicPr>
          <p:cNvPr id="19" name="Picture Placeholder 6">
            <a:extLst>
              <a:ext uri="{FF2B5EF4-FFF2-40B4-BE49-F238E27FC236}">
                <a16:creationId xmlns:a16="http://schemas.microsoft.com/office/drawing/2014/main" id="{AD8883EE-92E5-7F4D-8E79-60436087CB6A}"/>
              </a:ext>
            </a:extLst>
          </p:cNvPr>
          <p:cNvPicPr>
            <a:picLocks noChangeAspect="1"/>
          </p:cNvPicPr>
          <p:nvPr userDrawn="1"/>
        </p:nvPicPr>
        <p:blipFill rotWithShape="1">
          <a:blip r:embed="rId5" cstate="print">
            <a:extLst>
              <a:ext uri="{28A0092B-C50C-407E-A947-70E740481C1C}">
                <a14:useLocalDpi xmlns:a14="http://schemas.microsoft.com/office/drawing/2010/main" val="0"/>
              </a:ext>
            </a:extLst>
          </a:blip>
          <a:srcRect t="20875" r="20875"/>
          <a:stretch/>
        </p:blipFill>
        <p:spPr>
          <a:xfrm rot="2700000">
            <a:off x="-1290358" y="-1242955"/>
            <a:ext cx="3878838" cy="3884379"/>
          </a:xfrm>
          <a:prstGeom prst="ellipse">
            <a:avLst/>
          </a:prstGeom>
          <a:noFill/>
          <a:ln>
            <a:noFill/>
          </a:ln>
        </p:spPr>
      </p:pic>
      <p:pic>
        <p:nvPicPr>
          <p:cNvPr id="20" name="Picture Placeholder 6">
            <a:extLst>
              <a:ext uri="{FF2B5EF4-FFF2-40B4-BE49-F238E27FC236}">
                <a16:creationId xmlns:a16="http://schemas.microsoft.com/office/drawing/2014/main" id="{F1E3399B-E354-5A4A-B609-586F0639F980}"/>
              </a:ext>
            </a:extLst>
          </p:cNvPr>
          <p:cNvPicPr>
            <a:picLocks noChangeAspect="1"/>
          </p:cNvPicPr>
          <p:nvPr userDrawn="1"/>
        </p:nvPicPr>
        <p:blipFill rotWithShape="1">
          <a:blip r:embed="rId6" cstate="print">
            <a:extLst>
              <a:ext uri="{28A0092B-C50C-407E-A947-70E740481C1C}">
                <a14:useLocalDpi xmlns:a14="http://schemas.microsoft.com/office/drawing/2010/main" val="0"/>
              </a:ext>
            </a:extLst>
          </a:blip>
          <a:srcRect l="28178" t="28178"/>
          <a:stretch/>
        </p:blipFill>
        <p:spPr>
          <a:xfrm rot="20179082">
            <a:off x="10124394" y="835410"/>
            <a:ext cx="3878838" cy="3884380"/>
          </a:xfrm>
          <a:prstGeom prst="ellipse">
            <a:avLst/>
          </a:prstGeom>
          <a:noFill/>
          <a:ln>
            <a:noFill/>
          </a:ln>
        </p:spPr>
      </p:pic>
      <p:pic>
        <p:nvPicPr>
          <p:cNvPr id="10" name="Picture 9">
            <a:extLst>
              <a:ext uri="{FF2B5EF4-FFF2-40B4-BE49-F238E27FC236}">
                <a16:creationId xmlns:a16="http://schemas.microsoft.com/office/drawing/2014/main" id="{8EA5C0C6-93B5-2741-BD9A-4E1D40250D6B}"/>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31170608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5 Custom Layout">
    <p:bg>
      <p:bgPr>
        <a:solidFill>
          <a:srgbClr val="1E22AA"/>
        </a:solidFill>
        <a:effectLst/>
      </p:bgPr>
    </p:bg>
    <p:spTree>
      <p:nvGrpSpPr>
        <p:cNvPr id="1" name=""/>
        <p:cNvGrpSpPr/>
        <p:nvPr/>
      </p:nvGrpSpPr>
      <p:grpSpPr>
        <a:xfrm>
          <a:off x="0" y="0"/>
          <a:ext cx="0" cy="0"/>
          <a:chOff x="0" y="0"/>
          <a:chExt cx="0" cy="0"/>
        </a:xfrm>
      </p:grpSpPr>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5" name="Picture 4">
            <a:extLst>
              <a:ext uri="{FF2B5EF4-FFF2-40B4-BE49-F238E27FC236}">
                <a16:creationId xmlns:a16="http://schemas.microsoft.com/office/drawing/2014/main" id="{937FCD6F-50B1-5246-BB8D-34F8507E90C3}"/>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708777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5 Custom Layout">
    <p:bg>
      <p:bgPr>
        <a:solidFill>
          <a:srgbClr val="1E22AA"/>
        </a:solidFill>
        <a:effectLst/>
      </p:bgPr>
    </p:bg>
    <p:spTree>
      <p:nvGrpSpPr>
        <p:cNvPr id="1" name=""/>
        <p:cNvGrpSpPr/>
        <p:nvPr/>
      </p:nvGrpSpPr>
      <p:grpSpPr>
        <a:xfrm>
          <a:off x="0" y="0"/>
          <a:ext cx="0" cy="0"/>
          <a:chOff x="0" y="0"/>
          <a:chExt cx="0" cy="0"/>
        </a:xfrm>
      </p:grpSpPr>
      <p:pic>
        <p:nvPicPr>
          <p:cNvPr id="18" name="Picture Placeholder 6">
            <a:extLst>
              <a:ext uri="{FF2B5EF4-FFF2-40B4-BE49-F238E27FC236}">
                <a16:creationId xmlns:a16="http://schemas.microsoft.com/office/drawing/2014/main" id="{91D1851B-4A72-D147-AC0E-C10A50EF8D48}"/>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29499" t="25172" r="-1321" b="3006"/>
          <a:stretch/>
        </p:blipFill>
        <p:spPr>
          <a:xfrm rot="20179082">
            <a:off x="1663253" y="1709168"/>
            <a:ext cx="3878838" cy="3884380"/>
          </a:xfrm>
          <a:prstGeom prst="ellipse">
            <a:avLst/>
          </a:prstGeom>
          <a:noFill/>
          <a:ln>
            <a:noFill/>
          </a:ln>
        </p:spPr>
      </p:pic>
      <p:sp>
        <p:nvSpPr>
          <p:cNvPr id="5" name="Picture Placeholder 7"/>
          <p:cNvSpPr>
            <a:spLocks noGrp="1"/>
          </p:cNvSpPr>
          <p:nvPr>
            <p:ph type="pic" sz="quarter" idx="12"/>
          </p:nvPr>
        </p:nvSpPr>
        <p:spPr>
          <a:xfrm>
            <a:off x="-2504116"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Oval 5"/>
          <p:cNvSpPr/>
          <p:nvPr userDrawn="1"/>
        </p:nvSpPr>
        <p:spPr>
          <a:xfrm>
            <a:off x="2001636" y="1427057"/>
            <a:ext cx="3887718" cy="388771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Prometo Medium" panose="020B0704030203060203" pitchFamily="34" charset="0"/>
            </a:endParaRPr>
          </a:p>
        </p:txBody>
      </p:sp>
      <p:sp>
        <p:nvSpPr>
          <p:cNvPr id="10" name="Text Placeholder 9"/>
          <p:cNvSpPr>
            <a:spLocks noGrp="1"/>
          </p:cNvSpPr>
          <p:nvPr>
            <p:ph type="body" sz="quarter" idx="13"/>
          </p:nvPr>
        </p:nvSpPr>
        <p:spPr>
          <a:xfrm>
            <a:off x="2226712" y="3141041"/>
            <a:ext cx="3406166" cy="914400"/>
          </a:xfrm>
          <a:prstGeom prst="rect">
            <a:avLst/>
          </a:prstGeom>
        </p:spPr>
        <p:txBody>
          <a:bodyPr>
            <a:normAutofit/>
          </a:bodyPr>
          <a:lstStyle>
            <a:lvl1pPr algn="ctr">
              <a:lnSpc>
                <a:spcPct val="100000"/>
              </a:lnSpc>
              <a:defRPr sz="1800" b="0" i="1" u="none">
                <a:solidFill>
                  <a:srgbClr val="1E22AA"/>
                </a:solidFill>
                <a:latin typeface="Prometo Medium" panose="020B0704030203060203" pitchFamily="34" charset="0"/>
                <a:ea typeface="Prometo Medium" panose="020B0704030203060203" pitchFamily="34" charset="0"/>
                <a:cs typeface="Prometo Medium" panose="020B0704030203060203" pitchFamily="34" charset="0"/>
              </a:defRPr>
            </a:lvl1pPr>
          </a:lstStyle>
          <a:p>
            <a:pPr lvl="0"/>
            <a:r>
              <a:rPr lang="en-US" dirty="0"/>
              <a:t>Click to edit Master text styles</a:t>
            </a:r>
          </a:p>
        </p:txBody>
      </p:sp>
      <p:sp>
        <p:nvSpPr>
          <p:cNvPr id="11" name="TextBox 10"/>
          <p:cNvSpPr txBox="1"/>
          <p:nvPr userDrawn="1"/>
        </p:nvSpPr>
        <p:spPr>
          <a:xfrm>
            <a:off x="3611796" y="4299112"/>
            <a:ext cx="538930" cy="1015663"/>
          </a:xfrm>
          <a:prstGeom prst="rect">
            <a:avLst/>
          </a:prstGeom>
          <a:noFill/>
        </p:spPr>
        <p:txBody>
          <a:bodyPr wrap="none" rtlCol="0">
            <a:spAutoFit/>
          </a:bodyPr>
          <a:lstStyle/>
          <a:p>
            <a:pPr algn="ctr"/>
            <a:r>
              <a:rPr lang="en-US" sz="6000" b="0" i="1" dirty="0">
                <a:solidFill>
                  <a:schemeClr val="accent3"/>
                </a:solidFill>
                <a:latin typeface="Prometo Medium" panose="020B0704030203060203" pitchFamily="34" charset="0"/>
              </a:rPr>
              <a:t>“</a:t>
            </a:r>
          </a:p>
        </p:txBody>
      </p:sp>
      <p:sp>
        <p:nvSpPr>
          <p:cNvPr id="13" name="Picture Placeholder 7">
            <a:extLst>
              <a:ext uri="{FF2B5EF4-FFF2-40B4-BE49-F238E27FC236}">
                <a16:creationId xmlns:a16="http://schemas.microsoft.com/office/drawing/2014/main" id="{E24E9FB1-80D9-E24B-8D32-3AB86CC50EDC}"/>
              </a:ext>
            </a:extLst>
          </p:cNvPr>
          <p:cNvSpPr>
            <a:spLocks noGrp="1"/>
          </p:cNvSpPr>
          <p:nvPr>
            <p:ph type="pic" sz="quarter" idx="15"/>
          </p:nvPr>
        </p:nvSpPr>
        <p:spPr>
          <a:xfrm>
            <a:off x="11100544" y="1429305"/>
            <a:ext cx="3885470" cy="3885470"/>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4" name="Picture Placeholder 3">
            <a:extLst>
              <a:ext uri="{FF2B5EF4-FFF2-40B4-BE49-F238E27FC236}">
                <a16:creationId xmlns:a16="http://schemas.microsoft.com/office/drawing/2014/main" id="{BF7053BB-1F93-3F4C-8EB7-1D03DFC39531}"/>
              </a:ext>
            </a:extLst>
          </p:cNvPr>
          <p:cNvSpPr>
            <a:spLocks noGrp="1"/>
          </p:cNvSpPr>
          <p:nvPr>
            <p:ph type="pic" sz="quarter" idx="16"/>
          </p:nvPr>
        </p:nvSpPr>
        <p:spPr>
          <a:xfrm>
            <a:off x="6509636" y="1427057"/>
            <a:ext cx="3970625" cy="3887718"/>
          </a:xfrm>
          <a:prstGeom prst="ellipse">
            <a:avLst/>
          </a:prstGeom>
          <a:gradFill>
            <a:gsLst>
              <a:gs pos="0">
                <a:schemeClr val="bg1">
                  <a:lumMod val="85000"/>
                </a:schemeClr>
              </a:gs>
              <a:gs pos="99000">
                <a:schemeClr val="bg1">
                  <a:lumMod val="75000"/>
                </a:schemeClr>
              </a:gs>
            </a:gsLst>
            <a:lin ang="5400000" scaled="1"/>
          </a:gradFill>
        </p:spPr>
        <p:txBody>
          <a:bodyPr anchor="ctr" anchorCtr="0">
            <a:normAutofit/>
          </a:bodyPr>
          <a:lstStyle>
            <a:lvl1pPr algn="ctr">
              <a:defRPr sz="1200">
                <a:latin typeface="Century Gothic" panose="020B0502020202020204" pitchFamily="34" charset="0"/>
              </a:defRPr>
            </a:lvl1pPr>
          </a:lstStyle>
          <a:p>
            <a:endParaRPr lang="en-US"/>
          </a:p>
        </p:txBody>
      </p:sp>
      <p:sp>
        <p:nvSpPr>
          <p:cNvPr id="12" name="Oval 11"/>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4"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5" name="Picture 14">
            <a:extLst>
              <a:ext uri="{FF2B5EF4-FFF2-40B4-BE49-F238E27FC236}">
                <a16:creationId xmlns:a16="http://schemas.microsoft.com/office/drawing/2014/main" id="{5CAC0041-1D48-F841-85AE-5E39298477B8}"/>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190908305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rgbClr val="1E22AA"/>
        </a:solidFill>
        <a:effectLst/>
      </p:bgPr>
    </p:bg>
    <p:spTree>
      <p:nvGrpSpPr>
        <p:cNvPr id="1" name=""/>
        <p:cNvGrpSpPr/>
        <p:nvPr/>
      </p:nvGrpSpPr>
      <p:grpSpPr>
        <a:xfrm>
          <a:off x="0" y="0"/>
          <a:ext cx="0" cy="0"/>
          <a:chOff x="0" y="0"/>
          <a:chExt cx="0" cy="0"/>
        </a:xfrm>
      </p:grpSpPr>
      <p:sp>
        <p:nvSpPr>
          <p:cNvPr id="5" name="Picture Placeholder 7"/>
          <p:cNvSpPr>
            <a:spLocks noGrp="1"/>
          </p:cNvSpPr>
          <p:nvPr>
            <p:ph type="pic" sz="quarter" idx="12"/>
          </p:nvPr>
        </p:nvSpPr>
        <p:spPr>
          <a:xfrm>
            <a:off x="948068" y="-1924878"/>
            <a:ext cx="10707756" cy="1070775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4" name="Title 1"/>
          <p:cNvSpPr>
            <a:spLocks noGrp="1"/>
          </p:cNvSpPr>
          <p:nvPr>
            <p:ph type="title"/>
          </p:nvPr>
        </p:nvSpPr>
        <p:spPr>
          <a:xfrm>
            <a:off x="1802517" y="2389412"/>
            <a:ext cx="4187371" cy="1783443"/>
          </a:xfrm>
        </p:spPr>
        <p:txBody>
          <a:bodyPr/>
          <a:lstStyle>
            <a:lvl1pPr>
              <a:lnSpc>
                <a:spcPct val="100000"/>
              </a:lnSpc>
              <a:defRPr sz="4000">
                <a:solidFill>
                  <a:srgbClr val="FFFFFF"/>
                </a:solidFill>
                <a:latin typeface="Prometo Medium" panose="020B0704030203060203" pitchFamily="34" charset="0"/>
              </a:defRPr>
            </a:lvl1pPr>
          </a:lstStyle>
          <a:p>
            <a:r>
              <a:rPr lang="en-US" dirty="0"/>
              <a:t>Click to edit Master title style</a:t>
            </a:r>
          </a:p>
        </p:txBody>
      </p:sp>
      <p:sp>
        <p:nvSpPr>
          <p:cNvPr id="6" name="Oval 5"/>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7"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8092482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4_Custom Layout">
    <p:bg>
      <p:bgPr>
        <a:solidFill>
          <a:srgbClr val="1E22AA"/>
        </a:solidFill>
        <a:effectLst/>
      </p:bgPr>
    </p:bg>
    <p:spTree>
      <p:nvGrpSpPr>
        <p:cNvPr id="1" name=""/>
        <p:cNvGrpSpPr/>
        <p:nvPr/>
      </p:nvGrpSpPr>
      <p:grpSpPr>
        <a:xfrm>
          <a:off x="0" y="0"/>
          <a:ext cx="0" cy="0"/>
          <a:chOff x="0" y="0"/>
          <a:chExt cx="0" cy="0"/>
        </a:xfrm>
      </p:grpSpPr>
      <p:sp>
        <p:nvSpPr>
          <p:cNvPr id="6" name="Picture Placeholder 7"/>
          <p:cNvSpPr>
            <a:spLocks noGrp="1"/>
          </p:cNvSpPr>
          <p:nvPr>
            <p:ph type="pic" sz="quarter" idx="12"/>
          </p:nvPr>
        </p:nvSpPr>
        <p:spPr>
          <a:xfrm>
            <a:off x="4117702" y="-2038880"/>
            <a:ext cx="9089318" cy="9089318"/>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dirty="0"/>
          </a:p>
        </p:txBody>
      </p:sp>
      <p:sp>
        <p:nvSpPr>
          <p:cNvPr id="7" name="Title 1"/>
          <p:cNvSpPr>
            <a:spLocks noGrp="1"/>
          </p:cNvSpPr>
          <p:nvPr>
            <p:ph type="title" hasCustomPrompt="1"/>
          </p:nvPr>
        </p:nvSpPr>
        <p:spPr>
          <a:xfrm>
            <a:off x="863324" y="2142277"/>
            <a:ext cx="4187371" cy="1783443"/>
          </a:xfrm>
        </p:spPr>
        <p:txBody>
          <a:bodyPr/>
          <a:lstStyle>
            <a:lvl1pPr>
              <a:lnSpc>
                <a:spcPct val="100000"/>
              </a:lnSpc>
              <a:defRPr sz="5400">
                <a:solidFill>
                  <a:srgbClr val="FFFFFF"/>
                </a:solidFill>
                <a:latin typeface="Prometo Medium" panose="020B0704030203060203" pitchFamily="34" charset="0"/>
              </a:defRPr>
            </a:lvl1pPr>
          </a:lstStyle>
          <a:p>
            <a:r>
              <a:rPr lang="en-US" dirty="0"/>
              <a:t>Click To Edit Master Title Style</a:t>
            </a:r>
          </a:p>
        </p:txBody>
      </p:sp>
      <p:sp>
        <p:nvSpPr>
          <p:cNvPr id="5" name="Oval 4"/>
          <p:cNvSpPr/>
          <p:nvPr userDrawn="1"/>
        </p:nvSpPr>
        <p:spPr>
          <a:xfrm>
            <a:off x="11432327" y="6318703"/>
            <a:ext cx="370114" cy="37011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8"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accent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pic>
        <p:nvPicPr>
          <p:cNvPr id="10" name="Picture 9">
            <a:extLst>
              <a:ext uri="{FF2B5EF4-FFF2-40B4-BE49-F238E27FC236}">
                <a16:creationId xmlns:a16="http://schemas.microsoft.com/office/drawing/2014/main" id="{D191E9B4-8DED-D549-B0C0-0F3187C038D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331031" y="6249780"/>
            <a:ext cx="4656419" cy="447588"/>
          </a:xfrm>
          <a:prstGeom prst="rect">
            <a:avLst/>
          </a:prstGeom>
        </p:spPr>
      </p:pic>
    </p:spTree>
    <p:extLst>
      <p:ext uri="{BB962C8B-B14F-4D97-AF65-F5344CB8AC3E}">
        <p14:creationId xmlns:p14="http://schemas.microsoft.com/office/powerpoint/2010/main" val="63803028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13" name="Oval 12"/>
          <p:cNvSpPr/>
          <p:nvPr userDrawn="1"/>
        </p:nvSpPr>
        <p:spPr>
          <a:xfrm>
            <a:off x="2139931" y="-529198"/>
            <a:ext cx="7916398" cy="7916396"/>
          </a:xfrm>
          <a:prstGeom prst="ellipse">
            <a:avLst/>
          </a:prstGeom>
          <a:noFill/>
          <a:ln w="6350">
            <a:solidFill>
              <a:schemeClr val="tx1">
                <a:alpha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7"/>
          <p:cNvSpPr>
            <a:spLocks noGrp="1"/>
          </p:cNvSpPr>
          <p:nvPr>
            <p:ph type="pic" sz="quarter" idx="16"/>
          </p:nvPr>
        </p:nvSpPr>
        <p:spPr>
          <a:xfrm>
            <a:off x="1846312"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7"/>
          <p:cNvSpPr>
            <a:spLocks noGrp="1"/>
          </p:cNvSpPr>
          <p:nvPr>
            <p:ph type="pic" sz="quarter" idx="17"/>
          </p:nvPr>
        </p:nvSpPr>
        <p:spPr>
          <a:xfrm>
            <a:off x="4152190"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8"/>
          </p:nvPr>
        </p:nvSpPr>
        <p:spPr>
          <a:xfrm>
            <a:off x="6458068"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9"/>
          </p:nvPr>
        </p:nvSpPr>
        <p:spPr>
          <a:xfrm>
            <a:off x="8763946" y="1129899"/>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7"/>
          <p:cNvSpPr>
            <a:spLocks noGrp="1"/>
          </p:cNvSpPr>
          <p:nvPr>
            <p:ph type="pic" sz="quarter" idx="20"/>
          </p:nvPr>
        </p:nvSpPr>
        <p:spPr>
          <a:xfrm>
            <a:off x="1846312"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21"/>
          </p:nvPr>
        </p:nvSpPr>
        <p:spPr>
          <a:xfrm>
            <a:off x="4152190"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22"/>
          </p:nvPr>
        </p:nvSpPr>
        <p:spPr>
          <a:xfrm>
            <a:off x="6458068"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23"/>
          </p:nvPr>
        </p:nvSpPr>
        <p:spPr>
          <a:xfrm>
            <a:off x="8763946" y="3753830"/>
            <a:ext cx="1486294" cy="148629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28422483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80579" y="4388424"/>
            <a:ext cx="9833429" cy="1028700"/>
          </a:xfrm>
        </p:spPr>
        <p:txBody>
          <a:bodyPr/>
          <a:lstStyle>
            <a:lvl1pPr>
              <a:lnSpc>
                <a:spcPct val="100000"/>
              </a:lnSpc>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7" name="Picture Placeholder 7"/>
          <p:cNvSpPr>
            <a:spLocks noGrp="1"/>
          </p:cNvSpPr>
          <p:nvPr>
            <p:ph type="pic" sz="quarter" idx="14"/>
          </p:nvPr>
        </p:nvSpPr>
        <p:spPr>
          <a:xfrm>
            <a:off x="4846824"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8097077" y="1625593"/>
            <a:ext cx="2498351" cy="249835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6763040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1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5566" y="2216418"/>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9" name="Picture Placeholder 8"/>
          <p:cNvSpPr>
            <a:spLocks noGrp="1"/>
          </p:cNvSpPr>
          <p:nvPr>
            <p:ph type="pic" sz="quarter" idx="12"/>
          </p:nvPr>
        </p:nvSpPr>
        <p:spPr>
          <a:xfrm>
            <a:off x="5000496" y="3429000"/>
            <a:ext cx="7191504" cy="3429000"/>
          </a:xfrm>
          <a:custGeom>
            <a:avLst/>
            <a:gdLst>
              <a:gd name="connsiteX0" fmla="*/ 4106744 w 7191504"/>
              <a:gd name="connsiteY0" fmla="*/ 0 h 3429000"/>
              <a:gd name="connsiteX1" fmla="*/ 7058515 w 7191504"/>
              <a:gd name="connsiteY1" fmla="*/ 1222664 h 3429000"/>
              <a:gd name="connsiteX2" fmla="*/ 7191504 w 7191504"/>
              <a:gd name="connsiteY2" fmla="*/ 1368988 h 3429000"/>
              <a:gd name="connsiteX3" fmla="*/ 7191504 w 7191504"/>
              <a:gd name="connsiteY3" fmla="*/ 3429000 h 3429000"/>
              <a:gd name="connsiteX4" fmla="*/ 0 w 7191504"/>
              <a:gd name="connsiteY4" fmla="*/ 3429000 h 3429000"/>
              <a:gd name="connsiteX5" fmla="*/ 17119 w 7191504"/>
              <a:gd name="connsiteY5" fmla="*/ 3333141 h 3429000"/>
              <a:gd name="connsiteX6" fmla="*/ 4106744 w 7191504"/>
              <a:gd name="connsiteY6" fmla="*/ 0 h 342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91504" h="3429000">
                <a:moveTo>
                  <a:pt x="4106744" y="0"/>
                </a:moveTo>
                <a:cubicBezTo>
                  <a:pt x="5259482" y="0"/>
                  <a:pt x="6303091" y="467240"/>
                  <a:pt x="7058515" y="1222664"/>
                </a:cubicBezTo>
                <a:lnTo>
                  <a:pt x="7191504" y="1368988"/>
                </a:lnTo>
                <a:lnTo>
                  <a:pt x="7191504" y="3429000"/>
                </a:lnTo>
                <a:lnTo>
                  <a:pt x="0" y="3429000"/>
                </a:lnTo>
                <a:lnTo>
                  <a:pt x="17119" y="3333141"/>
                </a:lnTo>
                <a:cubicBezTo>
                  <a:pt x="406370" y="1430921"/>
                  <a:pt x="2089452" y="0"/>
                  <a:pt x="4106744" y="0"/>
                </a:cubicBezTo>
                <a:close/>
              </a:path>
            </a:pathLst>
          </a:cu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defRPr>
            </a:lvl1pPr>
          </a:lstStyle>
          <a:p>
            <a:endParaRPr lang="en-US"/>
          </a:p>
        </p:txBody>
      </p:sp>
    </p:spTree>
    <p:extLst>
      <p:ext uri="{BB962C8B-B14F-4D97-AF65-F5344CB8AC3E}">
        <p14:creationId xmlns:p14="http://schemas.microsoft.com/office/powerpoint/2010/main" val="248389483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35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8" y="2230840"/>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7" name="Picture Placeholder 7"/>
          <p:cNvSpPr>
            <a:spLocks noGrp="1"/>
          </p:cNvSpPr>
          <p:nvPr>
            <p:ph type="pic" sz="quarter" idx="14"/>
          </p:nvPr>
        </p:nvSpPr>
        <p:spPr>
          <a:xfrm>
            <a:off x="6096000" y="524535"/>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8" name="Picture Placeholder 7"/>
          <p:cNvSpPr>
            <a:spLocks noGrp="1"/>
          </p:cNvSpPr>
          <p:nvPr>
            <p:ph type="pic" sz="quarter" idx="15"/>
          </p:nvPr>
        </p:nvSpPr>
        <p:spPr>
          <a:xfrm>
            <a:off x="6096000" y="2553237"/>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0" name="Picture Placeholder 7"/>
          <p:cNvSpPr>
            <a:spLocks noGrp="1"/>
          </p:cNvSpPr>
          <p:nvPr>
            <p:ph type="pic" sz="quarter" idx="16"/>
          </p:nvPr>
        </p:nvSpPr>
        <p:spPr>
          <a:xfrm>
            <a:off x="6096000" y="4581940"/>
            <a:ext cx="1722783" cy="1722781"/>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25563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3433" y="2339984"/>
            <a:ext cx="4187371" cy="1783443"/>
          </a:xfrm>
        </p:spPr>
        <p:txBody>
          <a:bodyPr wrap="square" anchor="ctr" anchorCtr="0"/>
          <a:lstStyle>
            <a:lvl1pPr>
              <a:lnSpc>
                <a:spcPct val="100000"/>
              </a:lnSpc>
              <a:defRPr sz="4000" b="0" i="1">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39567901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4" name="Rectangle 3">
            <a:extLst>
              <a:ext uri="{FF2B5EF4-FFF2-40B4-BE49-F238E27FC236}">
                <a16:creationId xmlns:a16="http://schemas.microsoft.com/office/drawing/2014/main" id="{3BD26AAE-1113-4B4E-915B-C360D35D8537}"/>
              </a:ext>
            </a:extLst>
          </p:cNvPr>
          <p:cNvSpPr/>
          <p:nvPr userDrawn="1"/>
        </p:nvSpPr>
        <p:spPr>
          <a:xfrm>
            <a:off x="712381" y="361507"/>
            <a:ext cx="4247546" cy="4678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5" name="Picture Placeholder 7"/>
          <p:cNvSpPr>
            <a:spLocks noGrp="1"/>
          </p:cNvSpPr>
          <p:nvPr>
            <p:ph type="pic" sz="quarter" idx="12"/>
          </p:nvPr>
        </p:nvSpPr>
        <p:spPr>
          <a:xfrm>
            <a:off x="2478157" y="-188843"/>
            <a:ext cx="7235686" cy="7235686"/>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04093091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54583" y="1171169"/>
            <a:ext cx="9833429" cy="1028700"/>
          </a:xfrm>
        </p:spPr>
        <p:txBody>
          <a:bodyPr/>
          <a:lstStyle>
            <a:lvl1pPr>
              <a:defRPr sz="32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Picture Placeholder 7"/>
          <p:cNvSpPr>
            <a:spLocks noGrp="1"/>
          </p:cNvSpPr>
          <p:nvPr>
            <p:ph type="pic" sz="quarter" idx="13"/>
          </p:nvPr>
        </p:nvSpPr>
        <p:spPr>
          <a:xfrm>
            <a:off x="1596571"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1" name="Picture Placeholder 7"/>
          <p:cNvSpPr>
            <a:spLocks noGrp="1"/>
          </p:cNvSpPr>
          <p:nvPr>
            <p:ph type="pic" sz="quarter" idx="14"/>
          </p:nvPr>
        </p:nvSpPr>
        <p:spPr>
          <a:xfrm>
            <a:off x="4959468"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7"/>
          <p:cNvSpPr>
            <a:spLocks noGrp="1"/>
          </p:cNvSpPr>
          <p:nvPr>
            <p:ph type="pic" sz="quarter" idx="15"/>
          </p:nvPr>
        </p:nvSpPr>
        <p:spPr>
          <a:xfrm>
            <a:off x="8322365" y="2318838"/>
            <a:ext cx="2273064" cy="2273064"/>
          </a:xfrm>
          <a:prstGeom prst="ellipse">
            <a:avLst/>
          </a:prstGeom>
          <a:gradFill>
            <a:gsLst>
              <a:gs pos="0">
                <a:schemeClr val="bg1">
                  <a:lumMod val="85000"/>
                </a:schemeClr>
              </a:gs>
              <a:gs pos="99000">
                <a:schemeClr val="bg1">
                  <a:lumMod val="75000"/>
                </a:schemeClr>
              </a:gs>
            </a:gsLst>
            <a:lin ang="5400000" scaled="1"/>
          </a:gradFill>
          <a:ln>
            <a:noFill/>
          </a:ln>
        </p:spPr>
        <p:txBody>
          <a:bodyPr anchor="ctr">
            <a:norm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42654852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0" y="0"/>
            <a:ext cx="12192000"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35979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46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5" name="Picture Placeholder 4"/>
          <p:cNvSpPr>
            <a:spLocks noGrp="1"/>
          </p:cNvSpPr>
          <p:nvPr>
            <p:ph type="pic" sz="quarter" idx="14"/>
          </p:nvPr>
        </p:nvSpPr>
        <p:spPr>
          <a:xfrm>
            <a:off x="-1"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6" name="Picture Placeholder 4"/>
          <p:cNvSpPr>
            <a:spLocks noGrp="1"/>
          </p:cNvSpPr>
          <p:nvPr>
            <p:ph type="pic" sz="quarter" idx="15"/>
          </p:nvPr>
        </p:nvSpPr>
        <p:spPr>
          <a:xfrm>
            <a:off x="6057207" y="0"/>
            <a:ext cx="6134793" cy="6858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5137219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36_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63329"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flipH="1">
            <a:off x="4135582" y="-412387"/>
            <a:ext cx="5359399" cy="9161367"/>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5855284" y="1633719"/>
            <a:ext cx="2064897" cy="4209756"/>
          </a:xfrm>
          <a:prstGeom prst="rect">
            <a:avLst/>
          </a:prstGeom>
        </p:spPr>
      </p:pic>
      <p:sp>
        <p:nvSpPr>
          <p:cNvPr id="8" name="Picture Placeholder 4"/>
          <p:cNvSpPr>
            <a:spLocks noGrp="1"/>
          </p:cNvSpPr>
          <p:nvPr>
            <p:ph type="pic" sz="quarter" idx="14"/>
          </p:nvPr>
        </p:nvSpPr>
        <p:spPr>
          <a:xfrm>
            <a:off x="5989782" y="2171700"/>
            <a:ext cx="1790700" cy="31623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140101280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4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18633" y="465318"/>
            <a:ext cx="2915798" cy="5944509"/>
          </a:xfrm>
          <a:prstGeom prst="rect">
            <a:avLst/>
          </a:prstGeom>
        </p:spPr>
      </p:pic>
      <p:sp>
        <p:nvSpPr>
          <p:cNvPr id="8" name="Picture Placeholder 4"/>
          <p:cNvSpPr>
            <a:spLocks noGrp="1"/>
          </p:cNvSpPr>
          <p:nvPr>
            <p:ph type="pic" sz="quarter" idx="14"/>
          </p:nvPr>
        </p:nvSpPr>
        <p:spPr>
          <a:xfrm>
            <a:off x="5212227"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9" name="Picture Placeholder 4"/>
          <p:cNvSpPr>
            <a:spLocks noGrp="1"/>
          </p:cNvSpPr>
          <p:nvPr>
            <p:ph type="pic" sz="quarter" idx="15"/>
          </p:nvPr>
        </p:nvSpPr>
        <p:spPr>
          <a:xfrm>
            <a:off x="8057027"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2" name="Picture Placeholder 4"/>
          <p:cNvSpPr>
            <a:spLocks noGrp="1"/>
          </p:cNvSpPr>
          <p:nvPr>
            <p:ph type="pic" sz="quarter" idx="18"/>
          </p:nvPr>
        </p:nvSpPr>
        <p:spPr>
          <a:xfrm>
            <a:off x="2334529" y="1211482"/>
            <a:ext cx="2528610" cy="446541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Tree>
    <p:extLst>
      <p:ext uri="{BB962C8B-B14F-4D97-AF65-F5344CB8AC3E}">
        <p14:creationId xmlns:p14="http://schemas.microsoft.com/office/powerpoint/2010/main" val="320766464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7_Custom Layout">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8523" y="-7716539"/>
            <a:ext cx="2935516" cy="22532368"/>
          </a:xfrm>
          <a:prstGeom prst="rect">
            <a:avLst/>
          </a:prstGeom>
        </p:spPr>
      </p:pic>
      <p:sp>
        <p:nvSpPr>
          <p:cNvPr id="11" name="Picture Placeholder 4"/>
          <p:cNvSpPr>
            <a:spLocks noGrp="1"/>
          </p:cNvSpPr>
          <p:nvPr>
            <p:ph type="pic" sz="quarter" idx="14"/>
          </p:nvPr>
        </p:nvSpPr>
        <p:spPr>
          <a:xfrm>
            <a:off x="5445531" y="2389412"/>
            <a:ext cx="1829708" cy="2286000"/>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59827"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0643791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8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694264" y="1551026"/>
            <a:ext cx="5189635" cy="4363312"/>
          </a:xfrm>
          <a:prstGeom prst="rect">
            <a:avLst/>
          </a:prstGeom>
        </p:spPr>
      </p:pic>
      <p:sp>
        <p:nvSpPr>
          <p:cNvPr id="11" name="Picture Placeholder 4"/>
          <p:cNvSpPr>
            <a:spLocks noGrp="1"/>
          </p:cNvSpPr>
          <p:nvPr>
            <p:ph type="pic" sz="quarter" idx="14"/>
          </p:nvPr>
        </p:nvSpPr>
        <p:spPr>
          <a:xfrm>
            <a:off x="5884154" y="1805212"/>
            <a:ext cx="4809245" cy="2703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 name="Title 1"/>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64352457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9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285240" y="1277828"/>
            <a:ext cx="7470157" cy="4386036"/>
          </a:xfrm>
          <a:prstGeom prst="rect">
            <a:avLst/>
          </a:prstGeom>
        </p:spPr>
      </p:pic>
      <p:sp>
        <p:nvSpPr>
          <p:cNvPr id="11" name="Picture Placeholder 4"/>
          <p:cNvSpPr>
            <a:spLocks noGrp="1"/>
          </p:cNvSpPr>
          <p:nvPr>
            <p:ph type="pic" sz="quarter" idx="14"/>
          </p:nvPr>
        </p:nvSpPr>
        <p:spPr>
          <a:xfrm>
            <a:off x="5200072" y="1602012"/>
            <a:ext cx="5641445" cy="3537119"/>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AC6E2F5-516F-A44D-B464-9D7A095798B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22367063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40_Custom Layou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109454" y="913305"/>
            <a:ext cx="5343632" cy="7508718"/>
          </a:xfrm>
          <a:prstGeom prst="rect">
            <a:avLst/>
          </a:prstGeom>
        </p:spPr>
      </p:pic>
      <p:sp>
        <p:nvSpPr>
          <p:cNvPr id="11" name="Picture Placeholder 4"/>
          <p:cNvSpPr>
            <a:spLocks noGrp="1"/>
          </p:cNvSpPr>
          <p:nvPr>
            <p:ph type="pic" sz="quarter" idx="14"/>
          </p:nvPr>
        </p:nvSpPr>
        <p:spPr>
          <a:xfrm>
            <a:off x="5553954" y="1690912"/>
            <a:ext cx="4453646" cy="59417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Title 1">
            <a:extLst>
              <a:ext uri="{FF2B5EF4-FFF2-40B4-BE49-F238E27FC236}">
                <a16:creationId xmlns:a16="http://schemas.microsoft.com/office/drawing/2014/main" id="{23AC0103-C813-EA42-943D-A7EB9354902F}"/>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21052720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a:lstStyle>
            <a:lvl1pPr>
              <a:defRPr sz="3600">
                <a:latin typeface="Prometo Medium" panose="020B0704030203060203" pitchFamily="34" charset="0"/>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15171343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1_Custom Layout">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942839" y="1106866"/>
            <a:ext cx="2408238" cy="4909739"/>
          </a:xfrm>
          <a:prstGeom prst="rect">
            <a:avLst/>
          </a:prstGeom>
        </p:spPr>
      </p:pic>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46761" y="1106866"/>
            <a:ext cx="2408238" cy="4909739"/>
          </a:xfrm>
          <a:prstGeom prst="rect">
            <a:avLst/>
          </a:prstGeom>
        </p:spPr>
      </p:pic>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50683" y="1106866"/>
            <a:ext cx="2408238" cy="4909739"/>
          </a:xfrm>
          <a:prstGeom prst="rect">
            <a:avLst/>
          </a:prstGeom>
        </p:spPr>
      </p:pic>
      <p:sp>
        <p:nvSpPr>
          <p:cNvPr id="11" name="Picture Placeholder 4"/>
          <p:cNvSpPr>
            <a:spLocks noGrp="1"/>
          </p:cNvSpPr>
          <p:nvPr>
            <p:ph type="pic" sz="quarter" idx="14"/>
          </p:nvPr>
        </p:nvSpPr>
        <p:spPr>
          <a:xfrm>
            <a:off x="509885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2" name="Picture Placeholder 4"/>
          <p:cNvSpPr>
            <a:spLocks noGrp="1"/>
          </p:cNvSpPr>
          <p:nvPr>
            <p:ph type="pic" sz="quarter" idx="15"/>
          </p:nvPr>
        </p:nvSpPr>
        <p:spPr>
          <a:xfrm>
            <a:off x="7690919"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3" name="Picture Placeholder 4"/>
          <p:cNvSpPr>
            <a:spLocks noGrp="1"/>
          </p:cNvSpPr>
          <p:nvPr>
            <p:ph type="pic" sz="quarter" idx="16"/>
          </p:nvPr>
        </p:nvSpPr>
        <p:spPr>
          <a:xfrm>
            <a:off x="10290984" y="1716652"/>
            <a:ext cx="2114746" cy="3719288"/>
          </a:xfrm>
          <a:prstGeom prst="rect">
            <a:avLst/>
          </a:prstGeom>
          <a:gradFill>
            <a:gsLst>
              <a:gs pos="0">
                <a:schemeClr val="bg1">
                  <a:lumMod val="85000"/>
                </a:schemeClr>
              </a:gs>
              <a:gs pos="99000">
                <a:schemeClr val="bg1">
                  <a:lumMod val="75000"/>
                </a:schemeClr>
              </a:gs>
            </a:gsLst>
            <a:lin ang="5400000" scaled="1"/>
          </a:gradFill>
          <a:ln>
            <a:noFill/>
          </a:ln>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4" name="Title 1">
            <a:extLst>
              <a:ext uri="{FF2B5EF4-FFF2-40B4-BE49-F238E27FC236}">
                <a16:creationId xmlns:a16="http://schemas.microsoft.com/office/drawing/2014/main" id="{CCE815C3-EA89-EF43-83E5-6BC3E05D4F7A}"/>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1374956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2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15" name="Picture Placeholder 4"/>
          <p:cNvSpPr>
            <a:spLocks noGrp="1"/>
          </p:cNvSpPr>
          <p:nvPr>
            <p:ph type="pic" sz="quarter" idx="15"/>
          </p:nvPr>
        </p:nvSpPr>
        <p:spPr>
          <a:xfrm>
            <a:off x="5544619" y="3316697"/>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6" name="Picture Placeholder 4"/>
          <p:cNvSpPr>
            <a:spLocks noGrp="1"/>
          </p:cNvSpPr>
          <p:nvPr>
            <p:ph type="pic" sz="quarter" idx="16"/>
          </p:nvPr>
        </p:nvSpPr>
        <p:spPr>
          <a:xfrm>
            <a:off x="7195619" y="2313211"/>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7" name="Picture Placeholder 4"/>
          <p:cNvSpPr>
            <a:spLocks noGrp="1"/>
          </p:cNvSpPr>
          <p:nvPr>
            <p:ph type="pic" sz="quarter" idx="17"/>
          </p:nvPr>
        </p:nvSpPr>
        <p:spPr>
          <a:xfrm>
            <a:off x="8833919" y="136052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8" name="Picture Placeholder 4"/>
          <p:cNvSpPr>
            <a:spLocks noGrp="1"/>
          </p:cNvSpPr>
          <p:nvPr>
            <p:ph type="pic" sz="quarter" idx="18"/>
          </p:nvPr>
        </p:nvSpPr>
        <p:spPr>
          <a:xfrm>
            <a:off x="10473840" y="4051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9" name="Picture Placeholder 4"/>
          <p:cNvSpPr>
            <a:spLocks noGrp="1"/>
          </p:cNvSpPr>
          <p:nvPr>
            <p:ph type="pic" sz="quarter" idx="19"/>
          </p:nvPr>
        </p:nvSpPr>
        <p:spPr>
          <a:xfrm>
            <a:off x="9959945" y="3910315"/>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20" name="Picture Placeholder 4"/>
          <p:cNvSpPr>
            <a:spLocks noGrp="1"/>
          </p:cNvSpPr>
          <p:nvPr>
            <p:ph type="pic" sz="quarter" idx="20"/>
          </p:nvPr>
        </p:nvSpPr>
        <p:spPr>
          <a:xfrm>
            <a:off x="6056893" y="-243022"/>
            <a:ext cx="2114746" cy="3719288"/>
          </a:xfrm>
          <a:prstGeom prst="rect">
            <a:avLst/>
          </a:prstGeom>
          <a:gradFill>
            <a:gsLst>
              <a:gs pos="0">
                <a:schemeClr val="bg1">
                  <a:lumMod val="85000"/>
                </a:schemeClr>
              </a:gs>
              <a:gs pos="99000">
                <a:schemeClr val="bg1">
                  <a:lumMod val="75000"/>
                </a:schemeClr>
              </a:gs>
            </a:gsLst>
            <a:lin ang="5400000" scaled="1"/>
          </a:gradFill>
          <a:ln>
            <a:noFill/>
          </a:ln>
          <a:effectLst>
            <a:outerShdw blurRad="38100" dist="152400" dir="8100000" algn="tr" rotWithShape="0">
              <a:prstClr val="black">
                <a:alpha val="10000"/>
              </a:prstClr>
            </a:outerShdw>
          </a:effectLst>
          <a:scene3d>
            <a:camera prst="isometricTopUp"/>
            <a:lightRig rig="threePt" dir="t"/>
          </a:scene3d>
        </p:spPr>
        <p:txBody>
          <a:bodyPr wrap="square" anchor="ctr">
            <a:noAutofit/>
          </a:bodyPr>
          <a:lstStyle>
            <a:lvl1pPr algn="ctr">
              <a:defRPr sz="1200">
                <a:solidFill>
                  <a:schemeClr val="tx1"/>
                </a:solidFill>
                <a:latin typeface="Century Gothic" panose="020B0502020202020204" pitchFamily="34" charset="0"/>
              </a:defRPr>
            </a:lvl1pPr>
          </a:lstStyle>
          <a:p>
            <a:endParaRPr lang="en-US"/>
          </a:p>
        </p:txBody>
      </p:sp>
      <p:sp>
        <p:nvSpPr>
          <p:cNvPr id="10" name="Title 1">
            <a:extLst>
              <a:ext uri="{FF2B5EF4-FFF2-40B4-BE49-F238E27FC236}">
                <a16:creationId xmlns:a16="http://schemas.microsoft.com/office/drawing/2014/main" id="{A81C6300-5826-004E-AE7F-E062A3C4E043}"/>
              </a:ext>
            </a:extLst>
          </p:cNvPr>
          <p:cNvSpPr>
            <a:spLocks noGrp="1"/>
          </p:cNvSpPr>
          <p:nvPr>
            <p:ph type="title"/>
          </p:nvPr>
        </p:nvSpPr>
        <p:spPr>
          <a:xfrm>
            <a:off x="863325" y="2307032"/>
            <a:ext cx="4187371" cy="1783443"/>
          </a:xfrm>
        </p:spPr>
        <p:txBody>
          <a:bodyPr/>
          <a:lstStyle>
            <a:lvl1pPr>
              <a:lnSpc>
                <a:spcPct val="100000"/>
              </a:lnSpc>
              <a:defRPr sz="40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62869341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Default Slide">
    <p:spTree>
      <p:nvGrpSpPr>
        <p:cNvPr id="1" name=""/>
        <p:cNvGrpSpPr/>
        <p:nvPr/>
      </p:nvGrpSpPr>
      <p:grpSpPr>
        <a:xfrm>
          <a:off x="0" y="0"/>
          <a:ext cx="0" cy="0"/>
          <a:chOff x="0" y="0"/>
          <a:chExt cx="0" cy="0"/>
        </a:xfrm>
      </p:grpSpPr>
      <p:sp>
        <p:nvSpPr>
          <p:cNvPr id="5" name="Номер слайда 21">
            <a:extLst>
              <a:ext uri="{FF2B5EF4-FFF2-40B4-BE49-F238E27FC236}">
                <a16:creationId xmlns:a16="http://schemas.microsoft.com/office/drawing/2014/main" id="{BD80ABFB-92CE-9A48-ABAC-163856957F6E}"/>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8" name="Title 1">
            <a:extLst>
              <a:ext uri="{FF2B5EF4-FFF2-40B4-BE49-F238E27FC236}">
                <a16:creationId xmlns:a16="http://schemas.microsoft.com/office/drawing/2014/main" id="{19D354AA-690E-A840-BB35-89E92223EFE8}"/>
              </a:ext>
            </a:extLst>
          </p:cNvPr>
          <p:cNvSpPr>
            <a:spLocks noGrp="1"/>
          </p:cNvSpPr>
          <p:nvPr>
            <p:ph type="title" hasCustomPrompt="1"/>
          </p:nvPr>
        </p:nvSpPr>
        <p:spPr>
          <a:xfrm>
            <a:off x="854583" y="1171169"/>
            <a:ext cx="9833429" cy="1028700"/>
          </a:xfrm>
        </p:spPr>
        <p:txBody>
          <a:bodyPr/>
          <a:lstStyle>
            <a:lvl1pPr>
              <a:defRPr sz="3600">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39522378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A9306CF-8BA4-4012-9D7F-AED7DA25D301}"/>
              </a:ext>
            </a:extLst>
          </p:cNvPr>
          <p:cNvSpPr>
            <a:spLocks noGrp="1"/>
          </p:cNvSpPr>
          <p:nvPr>
            <p:ph type="dt" sz="half" idx="10"/>
          </p:nvPr>
        </p:nvSpPr>
        <p:spPr/>
        <p:txBody>
          <a:bodyPr/>
          <a:lstStyle/>
          <a:p>
            <a:fld id="{D5EF2A79-6140-49DD-B20F-AE6EDC531A1B}" type="datetimeFigureOut">
              <a:rPr lang="en-US" smtClean="0"/>
              <a:t>5/12/2022</a:t>
            </a:fld>
            <a:endParaRPr lang="en-US"/>
          </a:p>
        </p:txBody>
      </p:sp>
      <p:sp>
        <p:nvSpPr>
          <p:cNvPr id="3" name="Footer Placeholder 2">
            <a:extLst>
              <a:ext uri="{FF2B5EF4-FFF2-40B4-BE49-F238E27FC236}">
                <a16:creationId xmlns:a16="http://schemas.microsoft.com/office/drawing/2014/main" id="{20E8765B-6553-474D-BE8B-797DB6ABAA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2F00D5D-6D1E-41B7-8130-7AFDD5F8BDB4}"/>
              </a:ext>
            </a:extLst>
          </p:cNvPr>
          <p:cNvSpPr>
            <a:spLocks noGrp="1"/>
          </p:cNvSpPr>
          <p:nvPr>
            <p:ph type="sldNum" sz="quarter" idx="12"/>
          </p:nvPr>
        </p:nvSpPr>
        <p:spPr/>
        <p:txBody>
          <a:bodyPr/>
          <a:lstStyle/>
          <a:p>
            <a:fld id="{C5359E86-5A46-4A68-B9B2-6EA8576868F6}" type="slidenum">
              <a:rPr lang="en-US" smtClean="0"/>
              <a:t>‹#›</a:t>
            </a:fld>
            <a:endParaRPr lang="en-US"/>
          </a:p>
        </p:txBody>
      </p:sp>
    </p:spTree>
    <p:extLst>
      <p:ext uri="{BB962C8B-B14F-4D97-AF65-F5344CB8AC3E}">
        <p14:creationId xmlns:p14="http://schemas.microsoft.com/office/powerpoint/2010/main" val="24156106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7" name="TextBox 6"/>
          <p:cNvSpPr txBox="1"/>
          <p:nvPr userDrawn="1"/>
        </p:nvSpPr>
        <p:spPr>
          <a:xfrm>
            <a:off x="0" y="6629400"/>
            <a:ext cx="508000" cy="215444"/>
          </a:xfrm>
          <a:prstGeom prst="rect">
            <a:avLst/>
          </a:prstGeom>
          <a:noFill/>
        </p:spPr>
        <p:txBody>
          <a:bodyPr wrap="square" rtlCol="0">
            <a:spAutoFit/>
          </a:bodyPr>
          <a:lstStyle/>
          <a:p>
            <a:pPr>
              <a:tabLst>
                <a:tab pos="230182" algn="l"/>
              </a:tabLst>
            </a:pPr>
            <a:fld id="{CA9CD2DD-40EA-47C8-83BA-F65037AC888D}" type="slidenum">
              <a:rPr lang="en-US" sz="800" smtClean="0">
                <a:solidFill>
                  <a:schemeClr val="tx1"/>
                </a:solidFill>
                <a:latin typeface="Arial" pitchFamily="34" charset="0"/>
                <a:cs typeface="Arial" pitchFamily="34" charset="0"/>
              </a:rPr>
              <a:pPr>
                <a:tabLst>
                  <a:tab pos="230182" algn="l"/>
                </a:tabLst>
              </a:pPr>
              <a:t>‹#›</a:t>
            </a:fld>
            <a:r>
              <a:rPr lang="en-US" sz="800" dirty="0">
                <a:solidFill>
                  <a:schemeClr val="tx1"/>
                </a:solidFill>
                <a:latin typeface="Arial" pitchFamily="34" charset="0"/>
                <a:cs typeface="Arial" pitchFamily="34" charset="0"/>
              </a:rPr>
              <a:t>	</a:t>
            </a:r>
          </a:p>
        </p:txBody>
      </p:sp>
    </p:spTree>
    <p:extLst>
      <p:ext uri="{BB962C8B-B14F-4D97-AF65-F5344CB8AC3E}">
        <p14:creationId xmlns:p14="http://schemas.microsoft.com/office/powerpoint/2010/main" val="296866675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695266" cy="685800"/>
          </a:xfrm>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677334" y="1519989"/>
            <a:ext cx="4190198" cy="4292773"/>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81600" y="1524000"/>
            <a:ext cx="4191000" cy="42887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66169407"/>
      </p:ext>
    </p:extLst>
  </p:cSld>
  <p:clrMapOvr>
    <a:masterClrMapping/>
  </p:clrMapOvr>
  <p:extLst>
    <p:ext uri="{DCECCB84-F9BA-43D5-87BE-67443E8EF086}">
      <p15:sldGuideLst xmlns:p15="http://schemas.microsoft.com/office/powerpoint/2012/main"/>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One Column">
    <p:spTree>
      <p:nvGrpSpPr>
        <p:cNvPr id="1" name=""/>
        <p:cNvGrpSpPr/>
        <p:nvPr/>
      </p:nvGrpSpPr>
      <p:grpSpPr>
        <a:xfrm>
          <a:off x="0" y="0"/>
          <a:ext cx="0" cy="0"/>
          <a:chOff x="0" y="0"/>
          <a:chExt cx="0" cy="0"/>
        </a:xfrm>
      </p:grpSpPr>
      <p:sp>
        <p:nvSpPr>
          <p:cNvPr id="14" name="Title 13"/>
          <p:cNvSpPr>
            <a:spLocks noGrp="1"/>
          </p:cNvSpPr>
          <p:nvPr>
            <p:ph type="title" hasCustomPrompt="1"/>
          </p:nvPr>
        </p:nvSpPr>
        <p:spPr>
          <a:xfrm>
            <a:off x="902209" y="369895"/>
            <a:ext cx="10394276" cy="521208"/>
          </a:xfrm>
        </p:spPr>
        <p:txBody>
          <a:bodyPr anchor="ctr" anchorCtr="0"/>
          <a:lstStyle>
            <a:lvl1pPr>
              <a:defRPr/>
            </a:lvl1pPr>
          </a:lstStyle>
          <a:p>
            <a:r>
              <a:rPr lang="en-US" dirty="0"/>
              <a:t>Slide Title</a:t>
            </a:r>
          </a:p>
        </p:txBody>
      </p:sp>
      <p:sp>
        <p:nvSpPr>
          <p:cNvPr id="4" name="Content Placeholder 3"/>
          <p:cNvSpPr>
            <a:spLocks noGrp="1"/>
          </p:cNvSpPr>
          <p:nvPr>
            <p:ph sz="quarter" idx="11"/>
          </p:nvPr>
        </p:nvSpPr>
        <p:spPr>
          <a:xfrm>
            <a:off x="902208" y="1260475"/>
            <a:ext cx="10394443" cy="4762500"/>
          </a:xfrm>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2"/>
          <p:cNvSpPr>
            <a:spLocks noGrp="1"/>
          </p:cNvSpPr>
          <p:nvPr>
            <p:ph type="sldNum" sz="quarter" idx="4"/>
          </p:nvPr>
        </p:nvSpPr>
        <p:spPr>
          <a:xfrm>
            <a:off x="9609157" y="6533137"/>
            <a:ext cx="667320" cy="230832"/>
          </a:xfrm>
          <a:prstGeom prst="rect">
            <a:avLst/>
          </a:prstGeom>
        </p:spPr>
        <p:txBody>
          <a:bodyPr vert="horz" lIns="91440" tIns="45720" rIns="91440" bIns="45720" rtlCol="0" anchor="ctr"/>
          <a:lstStyle>
            <a:lvl1pPr algn="r">
              <a:defRPr sz="900">
                <a:solidFill>
                  <a:srgbClr val="C9F0FF"/>
                </a:solidFill>
              </a:defRPr>
            </a:lvl1pPr>
          </a:lstStyle>
          <a:p>
            <a:fld id="{9C13A8A6-69D8-9640-BC37-DB3BDB2A8FEA}" type="slidenum">
              <a:rPr lang="en-US" smtClean="0"/>
              <a:pPr/>
              <a:t>‹#›</a:t>
            </a:fld>
            <a:endParaRPr lang="en-US" dirty="0"/>
          </a:p>
        </p:txBody>
      </p:sp>
    </p:spTree>
    <p:extLst>
      <p:ext uri="{BB962C8B-B14F-4D97-AF65-F5344CB8AC3E}">
        <p14:creationId xmlns:p14="http://schemas.microsoft.com/office/powerpoint/2010/main" val="538342566"/>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B8D4806-3DB5-6142-AB3F-0CFC82A34357}"/>
              </a:ext>
            </a:extLst>
          </p:cNvPr>
          <p:cNvSpPr>
            <a:spLocks noGrp="1"/>
          </p:cNvSpPr>
          <p:nvPr>
            <p:ph idx="1"/>
          </p:nvPr>
        </p:nvSpPr>
        <p:spPr>
          <a:xfrm>
            <a:off x="854699" y="2017946"/>
            <a:ext cx="9833429" cy="3429000"/>
          </a:xfrm>
          <a:prstGeom prst="rect">
            <a:avLst/>
          </a:prstGeom>
        </p:spPr>
        <p:txBody>
          <a:bodyPr wrap="square"/>
          <a:lstStyle>
            <a:lvl1pPr marL="295275" indent="-295275">
              <a:buClr>
                <a:srgbClr val="FF5A5A"/>
              </a:buClr>
              <a:buFont typeface="Arial" panose="020B0604020202020204" pitchFamily="34" charset="0"/>
              <a:buChar char="•"/>
              <a:tabLst/>
              <a:defRPr sz="2000" b="1">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4737283B-E040-3A45-A872-FBF3D45B805A}"/>
              </a:ext>
            </a:extLst>
          </p:cNvPr>
          <p:cNvSpPr>
            <a:spLocks noGrp="1"/>
          </p:cNvSpPr>
          <p:nvPr>
            <p:ph type="sldNum" sz="quarter" idx="12"/>
          </p:nvPr>
        </p:nvSpPr>
        <p:spPr/>
        <p:txBody>
          <a:bodyPr/>
          <a:lstStyle>
            <a:lvl1pPr>
              <a:defRPr>
                <a:latin typeface="Century Gothic" panose="020B0502020202020204" pitchFamily="34" charset="0"/>
              </a:defRPr>
            </a:lvl1pPr>
          </a:lstStyle>
          <a:p>
            <a:fld id="{2F8AF2E6-64A8-0F46-AF27-0A96D82A033B}" type="slidenum">
              <a:rPr lang="en-US" smtClean="0"/>
              <a:pPr/>
              <a:t>‹#›</a:t>
            </a:fld>
            <a:endParaRPr lang="en-US" dirty="0"/>
          </a:p>
        </p:txBody>
      </p:sp>
      <p:sp>
        <p:nvSpPr>
          <p:cNvPr id="15" name="TextBox 14">
            <a:extLst>
              <a:ext uri="{FF2B5EF4-FFF2-40B4-BE49-F238E27FC236}">
                <a16:creationId xmlns:a16="http://schemas.microsoft.com/office/drawing/2014/main" id="{DA618BEE-9DFE-263F-2BAE-0DC316176F76}"/>
              </a:ext>
            </a:extLst>
          </p:cNvPr>
          <p:cNvSpPr txBox="1"/>
          <p:nvPr userDrawn="1"/>
        </p:nvSpPr>
        <p:spPr>
          <a:xfrm>
            <a:off x="1925053" y="606392"/>
            <a:ext cx="184731" cy="369332"/>
          </a:xfrm>
          <a:prstGeom prst="rect">
            <a:avLst/>
          </a:prstGeom>
          <a:noFill/>
        </p:spPr>
        <p:txBody>
          <a:bodyPr wrap="none" rtlCol="0">
            <a:spAutoFit/>
          </a:bodyPr>
          <a:lstStyle/>
          <a:p>
            <a:endParaRPr lang="en-US" dirty="0"/>
          </a:p>
        </p:txBody>
      </p:sp>
      <p:sp>
        <p:nvSpPr>
          <p:cNvPr id="18" name="TextBox 17">
            <a:extLst>
              <a:ext uri="{FF2B5EF4-FFF2-40B4-BE49-F238E27FC236}">
                <a16:creationId xmlns:a16="http://schemas.microsoft.com/office/drawing/2014/main" id="{D169E2E1-9E1A-5984-8D1D-568E980BD84E}"/>
              </a:ext>
            </a:extLst>
          </p:cNvPr>
          <p:cNvSpPr txBox="1"/>
          <p:nvPr userDrawn="1"/>
        </p:nvSpPr>
        <p:spPr>
          <a:xfrm>
            <a:off x="2578443" y="601362"/>
            <a:ext cx="184731" cy="369332"/>
          </a:xfrm>
          <a:prstGeom prst="rect">
            <a:avLst/>
          </a:prstGeom>
          <a:noFill/>
        </p:spPr>
        <p:txBody>
          <a:bodyPr wrap="none" rtlCol="0">
            <a:spAutoFit/>
          </a:bodyPr>
          <a:lstStyle/>
          <a:p>
            <a:endParaRPr lang="en-US" dirty="0"/>
          </a:p>
        </p:txBody>
      </p:sp>
      <p:sp>
        <p:nvSpPr>
          <p:cNvPr id="21" name="Title 20">
            <a:extLst>
              <a:ext uri="{FF2B5EF4-FFF2-40B4-BE49-F238E27FC236}">
                <a16:creationId xmlns:a16="http://schemas.microsoft.com/office/drawing/2014/main" id="{B11303A5-9BED-15BB-9DD9-B270ABC720F3}"/>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279095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1_Custom Layout">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4F3037B-1C48-8541-B535-58A0D84084A4}"/>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61430" y="6188662"/>
            <a:ext cx="1378271" cy="643459"/>
          </a:xfrm>
          <a:prstGeom prst="rect">
            <a:avLst/>
          </a:prstGeom>
        </p:spPr>
      </p:pic>
      <p:sp>
        <p:nvSpPr>
          <p:cNvPr id="5" name="Oval 4">
            <a:extLst>
              <a:ext uri="{FF2B5EF4-FFF2-40B4-BE49-F238E27FC236}">
                <a16:creationId xmlns:a16="http://schemas.microsoft.com/office/drawing/2014/main" id="{F1BC835E-1FDE-6041-8926-84031BDA9C3E}"/>
              </a:ext>
            </a:extLst>
          </p:cNvPr>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a:extLst>
              <a:ext uri="{FF2B5EF4-FFF2-40B4-BE49-F238E27FC236}">
                <a16:creationId xmlns:a16="http://schemas.microsoft.com/office/drawing/2014/main" id="{BB676755-0E40-6F4B-AD9C-FFCD5A442711}"/>
              </a:ext>
            </a:extLst>
          </p:cNvPr>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Century Gothic" panose="020B0502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436022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3" name="Slide Number Placeholder 2"/>
          <p:cNvSpPr>
            <a:spLocks noGrp="1"/>
          </p:cNvSpPr>
          <p:nvPr>
            <p:ph type="sldNum" sz="quarter" idx="10"/>
          </p:nvPr>
        </p:nvSpPr>
        <p:spPr/>
        <p:txBody>
          <a:bodyPr/>
          <a:lstStyle>
            <a:lvl1pPr>
              <a:defRPr>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Tree>
    <p:extLst>
      <p:ext uri="{BB962C8B-B14F-4D97-AF65-F5344CB8AC3E}">
        <p14:creationId xmlns:p14="http://schemas.microsoft.com/office/powerpoint/2010/main" val="2017893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pic>
        <p:nvPicPr>
          <p:cNvPr id="11" name="Picture Placeholder 4">
            <a:extLst>
              <a:ext uri="{FF2B5EF4-FFF2-40B4-BE49-F238E27FC236}">
                <a16:creationId xmlns:a16="http://schemas.microsoft.com/office/drawing/2014/main" id="{631FDD3D-8ED8-CE46-BAA2-72A8866A94EF}"/>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2409957" y="4031554"/>
            <a:ext cx="2331719" cy="2179388"/>
          </a:xfrm>
          <a:prstGeom prst="rect">
            <a:avLst/>
          </a:prstGeom>
          <a:noFill/>
        </p:spPr>
      </p:pic>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8" name="Oval 7">
            <a:extLst>
              <a:ext uri="{FF2B5EF4-FFF2-40B4-BE49-F238E27FC236}">
                <a16:creationId xmlns:a16="http://schemas.microsoft.com/office/drawing/2014/main" id="{DC1CD14E-4A4D-B744-99A0-27C09CA41F71}"/>
              </a:ext>
            </a:extLst>
          </p:cNvPr>
          <p:cNvSpPr/>
          <p:nvPr userDrawn="1"/>
        </p:nvSpPr>
        <p:spPr>
          <a:xfrm>
            <a:off x="-370703" y="985696"/>
            <a:ext cx="4795509" cy="4795509"/>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10" name="Title 2">
            <a:extLst>
              <a:ext uri="{FF2B5EF4-FFF2-40B4-BE49-F238E27FC236}">
                <a16:creationId xmlns:a16="http://schemas.microsoft.com/office/drawing/2014/main" id="{6D03C6C9-AEF7-7D4A-A337-2DA1DC1A6360}"/>
              </a:ext>
            </a:extLst>
          </p:cNvPr>
          <p:cNvSpPr>
            <a:spLocks noGrp="1"/>
          </p:cNvSpPr>
          <p:nvPr>
            <p:ph type="title"/>
          </p:nvPr>
        </p:nvSpPr>
        <p:spPr>
          <a:xfrm>
            <a:off x="871176" y="2389412"/>
            <a:ext cx="4187371" cy="1783443"/>
          </a:xfrm>
        </p:spPr>
        <p:txBody>
          <a:bodyPr wrap="square" anchor="ctr" anchorCtr="0"/>
          <a:lstStyle>
            <a:lvl1pPr>
              <a:lnSpc>
                <a:spcPct val="100000"/>
              </a:lnSpc>
              <a:defRPr>
                <a:latin typeface="Prometo Medium" panose="020B0704030203060203" pitchFamily="34" charset="0"/>
              </a:defRPr>
            </a:lvl1pPr>
          </a:lstStyle>
          <a:p>
            <a:endParaRPr lang="en-US" dirty="0">
              <a:solidFill>
                <a:schemeClr val="bg1"/>
              </a:solidFill>
            </a:endParaRPr>
          </a:p>
        </p:txBody>
      </p:sp>
    </p:spTree>
    <p:extLst>
      <p:ext uri="{BB962C8B-B14F-4D97-AF65-F5344CB8AC3E}">
        <p14:creationId xmlns:p14="http://schemas.microsoft.com/office/powerpoint/2010/main" val="41576175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3_Custom Layout">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43F71052-DA50-4B4B-8DFB-1DABC7DF992D}"/>
              </a:ext>
            </a:extLst>
          </p:cNvPr>
          <p:cNvSpPr/>
          <p:nvPr userDrawn="1"/>
        </p:nvSpPr>
        <p:spPr>
          <a:xfrm>
            <a:off x="10239153" y="382772"/>
            <a:ext cx="1743740" cy="4997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3" name="Slide Number Placeholder 2"/>
          <p:cNvSpPr>
            <a:spLocks noGrp="1"/>
          </p:cNvSpPr>
          <p:nvPr>
            <p:ph type="sldNum" sz="quarter" idx="10"/>
          </p:nvPr>
        </p:nvSpPr>
        <p:spPr/>
        <p:txBody>
          <a:bodyPr/>
          <a:lstStyle>
            <a:lvl1pPr>
              <a:defRPr>
                <a:latin typeface="Century Gothic" panose="020B0502020202020204" pitchFamily="34" charset="0"/>
              </a:defRPr>
            </a:lvl1pPr>
          </a:lstStyle>
          <a:p>
            <a:fld id="{D8D877B3-D348-4611-9BDB-C5374591D951}" type="slidenum">
              <a:rPr lang="en-US" smtClean="0"/>
              <a:pPr/>
              <a:t>‹#›</a:t>
            </a:fld>
            <a:endParaRPr lang="en-US" dirty="0"/>
          </a:p>
        </p:txBody>
      </p:sp>
      <p:sp>
        <p:nvSpPr>
          <p:cNvPr id="6" name="Oval 5">
            <a:extLst>
              <a:ext uri="{FF2B5EF4-FFF2-40B4-BE49-F238E27FC236}">
                <a16:creationId xmlns:a16="http://schemas.microsoft.com/office/drawing/2014/main" id="{DB817CDA-7B77-AB40-BB83-5A74ECA3C43C}"/>
              </a:ext>
            </a:extLst>
          </p:cNvPr>
          <p:cNvSpPr/>
          <p:nvPr userDrawn="1"/>
        </p:nvSpPr>
        <p:spPr>
          <a:xfrm>
            <a:off x="9841783" y="325400"/>
            <a:ext cx="4700433" cy="4700433"/>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pic>
        <p:nvPicPr>
          <p:cNvPr id="7" name="Picture Placeholder 4">
            <a:extLst>
              <a:ext uri="{FF2B5EF4-FFF2-40B4-BE49-F238E27FC236}">
                <a16:creationId xmlns:a16="http://schemas.microsoft.com/office/drawing/2014/main" id="{DF4CBD03-A70F-1748-A3E3-DA22AF751CA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7848" t="34591" r="37010" b="13962"/>
          <a:stretch/>
        </p:blipFill>
        <p:spPr>
          <a:xfrm>
            <a:off x="4943790" y="4437954"/>
            <a:ext cx="2331719" cy="2179388"/>
          </a:xfrm>
          <a:prstGeom prst="rect">
            <a:avLst/>
          </a:prstGeom>
          <a:noFill/>
        </p:spPr>
      </p:pic>
      <p:sp>
        <p:nvSpPr>
          <p:cNvPr id="12" name="Content Placeholder 2">
            <a:extLst>
              <a:ext uri="{FF2B5EF4-FFF2-40B4-BE49-F238E27FC236}">
                <a16:creationId xmlns:a16="http://schemas.microsoft.com/office/drawing/2014/main" id="{D1C1B83B-3828-BC4C-8CF0-14A7E57C9618}"/>
              </a:ext>
            </a:extLst>
          </p:cNvPr>
          <p:cNvSpPr>
            <a:spLocks noGrp="1"/>
          </p:cNvSpPr>
          <p:nvPr>
            <p:ph idx="1"/>
          </p:nvPr>
        </p:nvSpPr>
        <p:spPr>
          <a:xfrm>
            <a:off x="846075" y="2302071"/>
            <a:ext cx="4892958" cy="3429000"/>
          </a:xfrm>
          <a:prstGeom prst="rect">
            <a:avLst/>
          </a:prstGeom>
        </p:spPr>
        <p:txBody>
          <a:bodyPr wrap="square"/>
          <a:lstStyle>
            <a:lvl1pPr marL="295275" indent="-295275">
              <a:lnSpc>
                <a:spcPct val="100000"/>
              </a:lnSpc>
              <a:buClr>
                <a:srgbClr val="FF5A5A"/>
              </a:buClr>
              <a:buFont typeface="Arial" panose="020B0604020202020204" pitchFamily="34" charset="0"/>
              <a:buChar char="•"/>
              <a:tabLst/>
              <a:defRPr sz="2000" b="1">
                <a:solidFill>
                  <a:schemeClr val="bg2"/>
                </a:solidFill>
                <a:latin typeface="Century Gothic" panose="020B0502020202020204" pitchFamily="34" charset="0"/>
              </a:defRPr>
            </a:lvl1pPr>
            <a:lvl2pPr marL="517525" indent="-168275">
              <a:lnSpc>
                <a:spcPct val="100000"/>
              </a:lnSpc>
              <a:buClr>
                <a:srgbClr val="FF5A5A"/>
              </a:buClr>
              <a:buFont typeface="Arial" panose="020B0604020202020204" pitchFamily="34" charset="0"/>
              <a:buChar char="•"/>
              <a:tabLst/>
              <a:defRPr sz="1800" b="0" i="0">
                <a:solidFill>
                  <a:schemeClr val="bg2"/>
                </a:solidFill>
                <a:latin typeface="Century Gothic" panose="020B0502020202020204" pitchFamily="34" charset="0"/>
              </a:defRPr>
            </a:lvl2pPr>
            <a:lvl3pPr marL="687388" indent="-169863">
              <a:lnSpc>
                <a:spcPct val="100000"/>
              </a:lnSpc>
              <a:buClr>
                <a:srgbClr val="FF5A5A"/>
              </a:buClr>
              <a:buFont typeface="Arial" panose="020B0604020202020204" pitchFamily="34" charset="0"/>
              <a:buChar char="•"/>
              <a:tabLst/>
              <a:defRPr sz="1600">
                <a:solidFill>
                  <a:schemeClr val="bg2"/>
                </a:solidFill>
                <a:latin typeface="Century Gothic" panose="020B0502020202020204" pitchFamily="34" charset="0"/>
              </a:defRPr>
            </a:lvl3pPr>
            <a:lvl4pPr marL="866775" indent="-179388">
              <a:lnSpc>
                <a:spcPct val="100000"/>
              </a:lnSpc>
              <a:buClr>
                <a:srgbClr val="FF5A5A"/>
              </a:buClr>
              <a:buFont typeface="Arial" panose="020B0604020202020204" pitchFamily="34" charset="0"/>
              <a:buChar char="•"/>
              <a:tabLst/>
              <a:defRPr sz="1400">
                <a:solidFill>
                  <a:schemeClr val="bg2"/>
                </a:solidFill>
                <a:latin typeface="Century Gothic" panose="020B0502020202020204" pitchFamily="34" charset="0"/>
              </a:defRPr>
            </a:lvl4pPr>
            <a:lvl5pPr marL="1036638" indent="-169863">
              <a:lnSpc>
                <a:spcPct val="150000"/>
              </a:lnSpc>
              <a:buClr>
                <a:srgbClr val="FF5A5A"/>
              </a:buClr>
              <a:buFont typeface="Arial" panose="020B0604020202020204" pitchFamily="34" charset="0"/>
              <a:buChar char="•"/>
              <a:tabLst/>
              <a:defRPr sz="1200">
                <a:solidFill>
                  <a:schemeClr val="bg2"/>
                </a:solidFill>
                <a:latin typeface="Century Gothic" panose="020B0502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Picture Placeholder 3">
            <a:extLst>
              <a:ext uri="{FF2B5EF4-FFF2-40B4-BE49-F238E27FC236}">
                <a16:creationId xmlns:a16="http://schemas.microsoft.com/office/drawing/2014/main" id="{29E5534A-D5FE-9440-AE5B-B141C578A7C5}"/>
              </a:ext>
            </a:extLst>
          </p:cNvPr>
          <p:cNvSpPr>
            <a:spLocks noGrp="1"/>
          </p:cNvSpPr>
          <p:nvPr>
            <p:ph type="pic" sz="quarter" idx="11"/>
          </p:nvPr>
        </p:nvSpPr>
        <p:spPr>
          <a:xfrm>
            <a:off x="6109398" y="1432831"/>
            <a:ext cx="5687367" cy="4324874"/>
          </a:xfrm>
          <a:gradFill>
            <a:gsLst>
              <a:gs pos="0">
                <a:schemeClr val="bg1">
                  <a:lumMod val="85000"/>
                </a:schemeClr>
              </a:gs>
              <a:gs pos="99000">
                <a:schemeClr val="bg1">
                  <a:lumMod val="75000"/>
                </a:schemeClr>
              </a:gs>
            </a:gsLst>
            <a:lin ang="5400000" scaled="1"/>
          </a:gradFill>
        </p:spPr>
        <p:txBody>
          <a:bodyPr anchor="ctr">
            <a:normAutofit/>
          </a:bodyPr>
          <a:lstStyle>
            <a:lvl1pPr algn="ctr">
              <a:defRPr sz="1200">
                <a:latin typeface="Century Gothic" panose="020B0502020202020204" pitchFamily="34" charset="0"/>
              </a:defRPr>
            </a:lvl1pPr>
          </a:lstStyle>
          <a:p>
            <a:endParaRPr lang="en-US" dirty="0"/>
          </a:p>
        </p:txBody>
      </p:sp>
      <p:sp>
        <p:nvSpPr>
          <p:cNvPr id="14" name="Title 1">
            <a:extLst>
              <a:ext uri="{FF2B5EF4-FFF2-40B4-BE49-F238E27FC236}">
                <a16:creationId xmlns:a16="http://schemas.microsoft.com/office/drawing/2014/main" id="{2C581AF7-14F2-A444-B73B-0A2E5A896822}"/>
              </a:ext>
            </a:extLst>
          </p:cNvPr>
          <p:cNvSpPr>
            <a:spLocks noGrp="1"/>
          </p:cNvSpPr>
          <p:nvPr>
            <p:ph type="title" hasCustomPrompt="1"/>
          </p:nvPr>
        </p:nvSpPr>
        <p:spPr>
          <a:xfrm>
            <a:off x="846074" y="1051047"/>
            <a:ext cx="5069272" cy="1028700"/>
          </a:xfrm>
        </p:spPr>
        <p:txBody>
          <a:bodyPr/>
          <a:lstStyle>
            <a:lvl1pPr>
              <a:lnSpc>
                <a:spcPct val="100000"/>
              </a:lnSpc>
              <a:defRPr sz="3600" i="1">
                <a:latin typeface="Prometo Medium" panose="020B0704030203060203" pitchFamily="34" charset="0"/>
              </a:defRPr>
            </a:lvl1pPr>
          </a:lstStyle>
          <a:p>
            <a:r>
              <a:rPr lang="en-US" dirty="0"/>
              <a:t>Click To Edit Master Title Style</a:t>
            </a:r>
          </a:p>
        </p:txBody>
      </p:sp>
    </p:spTree>
    <p:extLst>
      <p:ext uri="{BB962C8B-B14F-4D97-AF65-F5344CB8AC3E}">
        <p14:creationId xmlns:p14="http://schemas.microsoft.com/office/powerpoint/2010/main" val="152163258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theme" Target="../theme/theme1.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image" Target="../media/image1.png"/><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AE39BD8-EBC9-E547-93BB-4BEF1C26E50A}"/>
              </a:ext>
            </a:extLst>
          </p:cNvPr>
          <p:cNvPicPr>
            <a:picLocks noChangeAspect="1"/>
          </p:cNvPicPr>
          <p:nvPr userDrawn="1"/>
        </p:nvPicPr>
        <p:blipFill>
          <a:blip r:embed="rId48" cstate="print">
            <a:extLst>
              <a:ext uri="{28A0092B-C50C-407E-A947-70E740481C1C}">
                <a14:useLocalDpi xmlns:a14="http://schemas.microsoft.com/office/drawing/2010/main" val="0"/>
              </a:ext>
            </a:extLst>
          </a:blip>
          <a:srcRect/>
          <a:stretch/>
        </p:blipFill>
        <p:spPr>
          <a:xfrm>
            <a:off x="331026" y="6249780"/>
            <a:ext cx="4656430" cy="447588"/>
          </a:xfrm>
          <a:prstGeom prst="rect">
            <a:avLst/>
          </a:prstGeom>
        </p:spPr>
      </p:pic>
      <p:sp>
        <p:nvSpPr>
          <p:cNvPr id="2" name="Заголовок 1"/>
          <p:cNvSpPr>
            <a:spLocks noGrp="1"/>
          </p:cNvSpPr>
          <p:nvPr>
            <p:ph type="title"/>
          </p:nvPr>
        </p:nvSpPr>
        <p:spPr>
          <a:xfrm>
            <a:off x="854699" y="1153918"/>
            <a:ext cx="9833429" cy="1028700"/>
          </a:xfrm>
          <a:prstGeom prst="rect">
            <a:avLst/>
          </a:prstGeom>
          <a:effectLst/>
        </p:spPr>
        <p:txBody>
          <a:bodyPr vert="horz" wrap="square" lIns="0" tIns="0" rIns="0" bIns="0" rtlCol="0" anchor="t" anchorCtr="0">
            <a:noAutofit/>
          </a:bodyPr>
          <a:lstStyle/>
          <a:p>
            <a:r>
              <a:rPr lang="en-US" dirty="0"/>
              <a:t>Your Title Here</a:t>
            </a:r>
          </a:p>
        </p:txBody>
      </p:sp>
      <p:sp>
        <p:nvSpPr>
          <p:cNvPr id="3" name="Текст 2"/>
          <p:cNvSpPr>
            <a:spLocks noGrp="1"/>
          </p:cNvSpPr>
          <p:nvPr>
            <p:ph type="body" idx="1"/>
          </p:nvPr>
        </p:nvSpPr>
        <p:spPr>
          <a:xfrm>
            <a:off x="854699" y="2343436"/>
            <a:ext cx="9833429" cy="3429000"/>
          </a:xfrm>
          <a:prstGeom prst="rect">
            <a:avLst/>
          </a:prstGeom>
        </p:spPr>
        <p:txBody>
          <a:bodyPr vert="horz" lIns="0" tIns="0" rIns="0" bIns="0" rtlCol="0">
            <a:normAutofit/>
          </a:bodyPr>
          <a:lstStyle/>
          <a:p>
            <a:pPr lvl="0"/>
            <a:r>
              <a:rPr lang="en-US" dirty="0"/>
              <a:t>Write here subtitle</a:t>
            </a:r>
          </a:p>
          <a:p>
            <a:pPr lvl="1"/>
            <a:r>
              <a:rPr lang="en-US" dirty="0"/>
              <a:t>WRITE HERE SUBTITLE</a:t>
            </a:r>
          </a:p>
          <a:p>
            <a:pPr lvl="1"/>
            <a:endParaRPr lang="en-US" dirty="0"/>
          </a:p>
          <a:p>
            <a:pPr lvl="2"/>
            <a:r>
              <a:rPr lang="en-US" dirty="0"/>
              <a:t>Write here text</a:t>
            </a:r>
          </a:p>
          <a:p>
            <a:pPr lvl="3"/>
            <a:r>
              <a:rPr lang="en-US" dirty="0"/>
              <a:t>Write here text</a:t>
            </a:r>
          </a:p>
          <a:p>
            <a:pPr lvl="4"/>
            <a:r>
              <a:rPr lang="en-US" dirty="0"/>
              <a:t>Write here text </a:t>
            </a:r>
          </a:p>
        </p:txBody>
      </p:sp>
      <p:sp>
        <p:nvSpPr>
          <p:cNvPr id="5" name="Oval 4"/>
          <p:cNvSpPr/>
          <p:nvPr userDrawn="1"/>
        </p:nvSpPr>
        <p:spPr>
          <a:xfrm>
            <a:off x="11432327" y="6318703"/>
            <a:ext cx="370114" cy="370114"/>
          </a:xfrm>
          <a:prstGeom prst="ellipse">
            <a:avLst/>
          </a:prstGeom>
          <a:solidFill>
            <a:srgbClr val="1E22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Century Gothic" panose="020B0502020202020204" pitchFamily="34" charset="0"/>
            </a:endParaRPr>
          </a:p>
        </p:txBody>
      </p:sp>
      <p:sp>
        <p:nvSpPr>
          <p:cNvPr id="6" name="Номер слайда 21"/>
          <p:cNvSpPr>
            <a:spLocks noGrp="1"/>
          </p:cNvSpPr>
          <p:nvPr>
            <p:ph type="sldNum" sz="quarter" idx="4"/>
          </p:nvPr>
        </p:nvSpPr>
        <p:spPr>
          <a:xfrm>
            <a:off x="11360517" y="6390178"/>
            <a:ext cx="513735" cy="227164"/>
          </a:xfrm>
          <a:prstGeom prst="rect">
            <a:avLst/>
          </a:prstGeom>
          <a:noFill/>
        </p:spPr>
        <p:txBody>
          <a:bodyPr vert="horz" wrap="square" lIns="0" tIns="0" rIns="0" bIns="0" rtlCol="0" anchor="ctr"/>
          <a:lstStyle>
            <a:lvl1pPr algn="ctr">
              <a:defRPr sz="803" b="0" i="0">
                <a:solidFill>
                  <a:schemeClr val="bg1"/>
                </a:solidFill>
                <a:latin typeface="Century Gothic" panose="020B0502020202020204" pitchFamily="34" charset="0"/>
                <a:ea typeface="Century Gothic" panose="020B0502020202020204" pitchFamily="34" charset="0"/>
                <a:cs typeface="Arial" panose="020B0604020202020204" pitchFamily="34" charset="0"/>
              </a:defRPr>
            </a:lvl1pPr>
          </a:lstStyle>
          <a:p>
            <a:fld id="{D8D877B3-D348-4611-9BDB-C5374591D951}" type="slidenum">
              <a:rPr lang="en-US" smtClean="0"/>
              <a:pPr/>
              <a:t>‹#›</a:t>
            </a:fld>
            <a:endParaRPr lang="en-US" dirty="0"/>
          </a:p>
        </p:txBody>
      </p:sp>
      <p:sp>
        <p:nvSpPr>
          <p:cNvPr id="9" name="Title 1">
            <a:extLst>
              <a:ext uri="{FF2B5EF4-FFF2-40B4-BE49-F238E27FC236}">
                <a16:creationId xmlns:a16="http://schemas.microsoft.com/office/drawing/2014/main" id="{E0CEF597-DB9C-6745-9BD8-58F51E22A892}"/>
              </a:ext>
            </a:extLst>
          </p:cNvPr>
          <p:cNvSpPr txBox="1">
            <a:spLocks/>
          </p:cNvSpPr>
          <p:nvPr userDrawn="1"/>
        </p:nvSpPr>
        <p:spPr>
          <a:xfrm>
            <a:off x="862937" y="589281"/>
            <a:ext cx="5504537" cy="255846"/>
          </a:xfrm>
          <a:prstGeom prst="rect">
            <a:avLst/>
          </a:prstGeom>
        </p:spPr>
        <p:txBody>
          <a:bodyPr lIns="0" tIns="0" rIns="0" bIns="0"/>
          <a:lstStyle>
            <a:lvl1pPr algn="l" defTabSz="914318" rtl="0" eaLnBrk="1" latinLnBrk="0" hangingPunct="1">
              <a:lnSpc>
                <a:spcPct val="75000"/>
              </a:lnSpc>
              <a:spcBef>
                <a:spcPct val="0"/>
              </a:spcBef>
              <a:buNone/>
              <a:defRPr sz="4000" b="0" i="1" kern="1200" spc="0" baseline="0">
                <a:solidFill>
                  <a:srgbClr val="1E22AA"/>
                </a:solidFill>
                <a:latin typeface="Prometo Medium" panose="020B0604030203060203" pitchFamily="34" charset="77"/>
                <a:ea typeface="+mj-ea"/>
                <a:cs typeface="+mj-cs"/>
              </a:defRPr>
            </a:lvl1pPr>
          </a:lstStyle>
          <a:p>
            <a:r>
              <a:rPr lang="en-US" sz="1000" b="0" i="0" dirty="0">
                <a:latin typeface="Century Gothic" panose="020B0502020202020204" pitchFamily="34" charset="0"/>
              </a:rPr>
              <a:t>Data Driven Health System</a:t>
            </a:r>
          </a:p>
        </p:txBody>
      </p:sp>
    </p:spTree>
    <p:extLst>
      <p:ext uri="{BB962C8B-B14F-4D97-AF65-F5344CB8AC3E}">
        <p14:creationId xmlns:p14="http://schemas.microsoft.com/office/powerpoint/2010/main" val="3047552151"/>
      </p:ext>
    </p:extLst>
  </p:cSld>
  <p:clrMap bg1="lt1" tx1="dk1" bg2="lt2" tx2="dk2" accent1="accent1" accent2="accent2" accent3="accent3" accent4="accent4" accent5="accent5" accent6="accent6" hlink="hlink" folHlink="folHlink"/>
  <p:sldLayoutIdLst>
    <p:sldLayoutId id="2147483699" r:id="rId1"/>
    <p:sldLayoutId id="2147483698" r:id="rId2"/>
    <p:sldLayoutId id="2147483654" r:id="rId3"/>
    <p:sldLayoutId id="2147483655" r:id="rId4"/>
    <p:sldLayoutId id="2147483656" r:id="rId5"/>
    <p:sldLayoutId id="2147483657" r:id="rId6"/>
    <p:sldLayoutId id="2147483658" r:id="rId7"/>
    <p:sldLayoutId id="2147483659" r:id="rId8"/>
    <p:sldLayoutId id="2147483660" r:id="rId9"/>
    <p:sldLayoutId id="2147483661" r:id="rId10"/>
    <p:sldLayoutId id="2147483663" r:id="rId11"/>
    <p:sldLayoutId id="2147483664" r:id="rId12"/>
    <p:sldLayoutId id="2147483665" r:id="rId13"/>
    <p:sldLayoutId id="2147483666" r:id="rId14"/>
    <p:sldLayoutId id="2147483667" r:id="rId15"/>
    <p:sldLayoutId id="2147483668" r:id="rId16"/>
    <p:sldLayoutId id="2147483669" r:id="rId17"/>
    <p:sldLayoutId id="2147483670" r:id="rId18"/>
    <p:sldLayoutId id="2147483689" r:id="rId19"/>
    <p:sldLayoutId id="2147483694" r:id="rId20"/>
    <p:sldLayoutId id="2147483690" r:id="rId21"/>
    <p:sldLayoutId id="2147483696" r:id="rId22"/>
    <p:sldLayoutId id="2147483695" r:id="rId23"/>
    <p:sldLayoutId id="2147483691" r:id="rId24"/>
    <p:sldLayoutId id="2147483692" r:id="rId25"/>
    <p:sldLayoutId id="2147483671" r:id="rId26"/>
    <p:sldLayoutId id="2147483672" r:id="rId27"/>
    <p:sldLayoutId id="2147483673" r:id="rId28"/>
    <p:sldLayoutId id="2147483674" r:id="rId29"/>
    <p:sldLayoutId id="2147483675" r:id="rId30"/>
    <p:sldLayoutId id="2147483676" r:id="rId31"/>
    <p:sldLayoutId id="2147483677" r:id="rId32"/>
    <p:sldLayoutId id="2147483678" r:id="rId33"/>
    <p:sldLayoutId id="2147483679" r:id="rId34"/>
    <p:sldLayoutId id="2147483680" r:id="rId35"/>
    <p:sldLayoutId id="2147483681" r:id="rId36"/>
    <p:sldLayoutId id="2147483682" r:id="rId37"/>
    <p:sldLayoutId id="2147483683" r:id="rId38"/>
    <p:sldLayoutId id="2147483684" r:id="rId39"/>
    <p:sldLayoutId id="2147483685" r:id="rId40"/>
    <p:sldLayoutId id="2147483687" r:id="rId41"/>
    <p:sldLayoutId id="2147483688" r:id="rId42"/>
    <p:sldLayoutId id="2147483700" r:id="rId43"/>
    <p:sldLayoutId id="2147483701" r:id="rId44"/>
    <p:sldLayoutId id="2147483702" r:id="rId45"/>
    <p:sldLayoutId id="2147483703" r:id="rId46"/>
  </p:sldLayoutIdLst>
  <p:hf hdr="0" ftr="0"/>
  <p:txStyles>
    <p:titleStyle>
      <a:lvl1pPr algn="l" defTabSz="914318" rtl="0" eaLnBrk="1" latinLnBrk="0" hangingPunct="1">
        <a:lnSpc>
          <a:spcPct val="75000"/>
        </a:lnSpc>
        <a:spcBef>
          <a:spcPct val="0"/>
        </a:spcBef>
        <a:buNone/>
        <a:defRPr sz="3600" b="0" i="1" kern="1200" spc="0" baseline="0">
          <a:solidFill>
            <a:srgbClr val="1E22AA"/>
          </a:solidFill>
          <a:latin typeface="Prometo Medium" panose="020B0704030203060203" pitchFamily="34" charset="0"/>
          <a:ea typeface="+mj-ea"/>
          <a:cs typeface="+mj-cs"/>
        </a:defRPr>
      </a:lvl1pPr>
    </p:titleStyle>
    <p:bodyStyle>
      <a:lvl1pPr marL="0" indent="0" algn="l" defTabSz="914318" rtl="0" eaLnBrk="1" latinLnBrk="0" hangingPunct="1">
        <a:lnSpc>
          <a:spcPct val="150000"/>
        </a:lnSpc>
        <a:spcBef>
          <a:spcPts val="1000"/>
        </a:spcBef>
        <a:buFont typeface="Arial" panose="020B0604020202020204" pitchFamily="34" charset="0"/>
        <a:buNone/>
        <a:defRPr sz="2800" b="0" i="0" kern="1200">
          <a:solidFill>
            <a:schemeClr val="bg2"/>
          </a:solidFill>
          <a:latin typeface="Century Gothic" panose="020B0502020202020204" pitchFamily="34" charset="0"/>
          <a:ea typeface="+mn-ea"/>
          <a:cs typeface="+mn-cs"/>
        </a:defRPr>
      </a:lvl1pPr>
      <a:lvl2pPr marL="0" indent="0" algn="l" defTabSz="914318" rtl="0" eaLnBrk="1" latinLnBrk="0" hangingPunct="1">
        <a:lnSpc>
          <a:spcPct val="150000"/>
        </a:lnSpc>
        <a:spcBef>
          <a:spcPts val="499"/>
        </a:spcBef>
        <a:buFont typeface="Arial" panose="020B0604020202020204" pitchFamily="34" charset="0"/>
        <a:buNone/>
        <a:defRPr sz="1200" kern="1200">
          <a:solidFill>
            <a:srgbClr val="FF5A5A"/>
          </a:solidFill>
          <a:latin typeface="Century Gothic" panose="020B0502020202020204" pitchFamily="34" charset="0"/>
          <a:ea typeface="+mn-ea"/>
          <a:cs typeface="+mn-cs"/>
        </a:defRPr>
      </a:lvl2pPr>
      <a:lvl3pPr marL="0" indent="0" algn="l" defTabSz="914318" rtl="0" eaLnBrk="1" latinLnBrk="0" hangingPunct="1">
        <a:lnSpc>
          <a:spcPct val="150000"/>
        </a:lnSpc>
        <a:spcBef>
          <a:spcPts val="499"/>
        </a:spcBef>
        <a:buFont typeface="Arial" panose="020B0604020202020204" pitchFamily="34" charset="0"/>
        <a:buNone/>
        <a:defRPr sz="1600" b="0" i="0" kern="1200">
          <a:solidFill>
            <a:schemeClr val="bg2"/>
          </a:solidFill>
          <a:latin typeface="Century Gothic" panose="020B0502020202020204" pitchFamily="34" charset="0"/>
          <a:ea typeface="+mn-ea"/>
          <a:cs typeface="+mn-cs"/>
        </a:defRPr>
      </a:lvl3pPr>
      <a:lvl4pPr marL="0" indent="0" algn="l" defTabSz="914318" rtl="0" eaLnBrk="1" latinLnBrk="0" hangingPunct="1">
        <a:lnSpc>
          <a:spcPct val="150000"/>
        </a:lnSpc>
        <a:spcBef>
          <a:spcPts val="499"/>
        </a:spcBef>
        <a:buFont typeface="Arial" panose="020B0604020202020204" pitchFamily="34" charset="0"/>
        <a:buNone/>
        <a:defRPr sz="1400" b="0" i="0" kern="1200">
          <a:solidFill>
            <a:schemeClr val="bg2"/>
          </a:solidFill>
          <a:latin typeface="Century Gothic" panose="020B0502020202020204" pitchFamily="34" charset="0"/>
          <a:ea typeface="+mn-ea"/>
          <a:cs typeface="+mn-cs"/>
        </a:defRPr>
      </a:lvl4pPr>
      <a:lvl5pPr marL="0" indent="0" algn="l" defTabSz="914318" rtl="0" eaLnBrk="1" latinLnBrk="0" hangingPunct="1">
        <a:lnSpc>
          <a:spcPct val="150000"/>
        </a:lnSpc>
        <a:spcBef>
          <a:spcPts val="499"/>
        </a:spcBef>
        <a:buFont typeface="Arial" panose="020B0604020202020204" pitchFamily="34" charset="0"/>
        <a:buNone/>
        <a:defRPr sz="1200" b="0" i="0" kern="1200" baseline="0">
          <a:solidFill>
            <a:schemeClr val="bg2"/>
          </a:solidFill>
          <a:latin typeface="Century Gothic" panose="020B0502020202020204" pitchFamily="34" charset="0"/>
          <a:ea typeface="+mn-ea"/>
          <a:cs typeface="+mn-cs"/>
        </a:defRPr>
      </a:lvl5pPr>
      <a:lvl6pPr marL="251437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6pPr>
      <a:lvl7pPr marL="2971534"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7pPr>
      <a:lvl8pPr marL="3428692"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8pPr>
      <a:lvl9pPr marL="3885850" indent="-228580" algn="l" defTabSz="914318" rtl="0" eaLnBrk="1" latinLnBrk="0" hangingPunct="1">
        <a:lnSpc>
          <a:spcPct val="90000"/>
        </a:lnSpc>
        <a:spcBef>
          <a:spcPts val="499"/>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18" rtl="0" eaLnBrk="1" latinLnBrk="0" hangingPunct="1">
        <a:defRPr sz="1800" kern="1200">
          <a:solidFill>
            <a:schemeClr val="tx1"/>
          </a:solidFill>
          <a:latin typeface="+mn-lt"/>
          <a:ea typeface="+mn-ea"/>
          <a:cs typeface="+mn-cs"/>
        </a:defRPr>
      </a:lvl1pPr>
      <a:lvl2pPr marL="457159" algn="l" defTabSz="914318" rtl="0" eaLnBrk="1" latinLnBrk="0" hangingPunct="1">
        <a:defRPr sz="1800" kern="1200">
          <a:solidFill>
            <a:schemeClr val="tx1"/>
          </a:solidFill>
          <a:latin typeface="+mn-lt"/>
          <a:ea typeface="+mn-ea"/>
          <a:cs typeface="+mn-cs"/>
        </a:defRPr>
      </a:lvl2pPr>
      <a:lvl3pPr marL="914318" algn="l" defTabSz="914318" rtl="0" eaLnBrk="1" latinLnBrk="0" hangingPunct="1">
        <a:defRPr sz="1800" kern="1200">
          <a:solidFill>
            <a:schemeClr val="tx1"/>
          </a:solidFill>
          <a:latin typeface="+mn-lt"/>
          <a:ea typeface="+mn-ea"/>
          <a:cs typeface="+mn-cs"/>
        </a:defRPr>
      </a:lvl3pPr>
      <a:lvl4pPr marL="1371478" algn="l" defTabSz="914318" rtl="0" eaLnBrk="1" latinLnBrk="0" hangingPunct="1">
        <a:defRPr sz="1800" kern="1200">
          <a:solidFill>
            <a:schemeClr val="tx1"/>
          </a:solidFill>
          <a:latin typeface="+mn-lt"/>
          <a:ea typeface="+mn-ea"/>
          <a:cs typeface="+mn-cs"/>
        </a:defRPr>
      </a:lvl4pPr>
      <a:lvl5pPr marL="1828636" algn="l" defTabSz="914318" rtl="0" eaLnBrk="1" latinLnBrk="0" hangingPunct="1">
        <a:defRPr sz="1800" kern="1200">
          <a:solidFill>
            <a:schemeClr val="tx1"/>
          </a:solidFill>
          <a:latin typeface="+mn-lt"/>
          <a:ea typeface="+mn-ea"/>
          <a:cs typeface="+mn-cs"/>
        </a:defRPr>
      </a:lvl5pPr>
      <a:lvl6pPr marL="2285794" algn="l" defTabSz="914318" rtl="0" eaLnBrk="1" latinLnBrk="0" hangingPunct="1">
        <a:defRPr sz="1800" kern="1200">
          <a:solidFill>
            <a:schemeClr val="tx1"/>
          </a:solidFill>
          <a:latin typeface="+mn-lt"/>
          <a:ea typeface="+mn-ea"/>
          <a:cs typeface="+mn-cs"/>
        </a:defRPr>
      </a:lvl6pPr>
      <a:lvl7pPr marL="2742953" algn="l" defTabSz="914318" rtl="0" eaLnBrk="1" latinLnBrk="0" hangingPunct="1">
        <a:defRPr sz="1800" kern="1200">
          <a:solidFill>
            <a:schemeClr val="tx1"/>
          </a:solidFill>
          <a:latin typeface="+mn-lt"/>
          <a:ea typeface="+mn-ea"/>
          <a:cs typeface="+mn-cs"/>
        </a:defRPr>
      </a:lvl7pPr>
      <a:lvl8pPr marL="3200112" algn="l" defTabSz="914318" rtl="0" eaLnBrk="1" latinLnBrk="0" hangingPunct="1">
        <a:defRPr sz="1800" kern="1200">
          <a:solidFill>
            <a:schemeClr val="tx1"/>
          </a:solidFill>
          <a:latin typeface="+mn-lt"/>
          <a:ea typeface="+mn-ea"/>
          <a:cs typeface="+mn-cs"/>
        </a:defRPr>
      </a:lvl8pPr>
      <a:lvl9pPr marL="3657271" algn="l" defTabSz="914318"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0" pos="3840">
          <p15:clr>
            <a:srgbClr val="F26B43"/>
          </p15:clr>
        </p15:guide>
        <p15:guide id="1" orient="horz" pos="4032" userDrawn="1">
          <p15:clr>
            <a:srgbClr val="F26B43"/>
          </p15:clr>
        </p15:guide>
        <p15:guide id="29" pos="7200">
          <p15:clr>
            <a:srgbClr val="F26B43"/>
          </p15:clr>
        </p15:guide>
        <p15:guide id="48" pos="312" userDrawn="1">
          <p15:clr>
            <a:srgbClr val="F26B43"/>
          </p15:clr>
        </p15:guide>
        <p15:guide id="51" orient="horz" pos="1003">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43.xml"/><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29.tmp"/><Relationship Id="rId2" Type="http://schemas.openxmlformats.org/officeDocument/2006/relationships/notesSlide" Target="../notesSlides/notesSlide5.xml"/><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3" Type="http://schemas.openxmlformats.org/officeDocument/2006/relationships/image" Target="../media/image32.tmp"/><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3.tmp"/><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4.tmp"/><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5.tmp"/><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6.tmp"/><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8.tmp"/><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9.tmp"/><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3" Type="http://schemas.openxmlformats.org/officeDocument/2006/relationships/image" Target="../media/image40.tmp"/><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41.tmp"/></Relationships>
</file>

<file path=ppt/slides/_rels/slide3.xml.rels><?xml version="1.0" encoding="UTF-8" standalone="yes"?>
<Relationships xmlns="http://schemas.openxmlformats.org/package/2006/relationships"><Relationship Id="rId2" Type="http://schemas.openxmlformats.org/officeDocument/2006/relationships/hyperlink" Target="https://www.prnewswire.com/news-releases/survey-shows-data-centric-businesses-are-58-more-likely-to-exceed-revenue-goals-301060363.html" TargetMode="External"/><Relationship Id="rId1" Type="http://schemas.openxmlformats.org/officeDocument/2006/relationships/slideLayout" Target="../slideLayouts/slideLayout44.xml"/></Relationships>
</file>

<file path=ppt/slides/_rels/slide3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7.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3" Type="http://schemas.openxmlformats.org/officeDocument/2006/relationships/hyperlink" Target="https://www.amazon.com/Getting-Front-Thomas-Redman-Ph-D/dp/1634621263/ref=sr_1_3" TargetMode="External"/><Relationship Id="rId2" Type="http://schemas.openxmlformats.org/officeDocument/2006/relationships/image" Target="../media/image46.tmp"/><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hyperlink" Target="https://www.forbes.com/sites/tableau/2021/07/06/5-trends-that-set-data-driven-companies-apart" TargetMode="External"/><Relationship Id="rId2" Type="http://schemas.openxmlformats.org/officeDocument/2006/relationships/image" Target="../media/image19.tmp"/><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48.jpeg"/><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1.xml"/><Relationship Id="rId1" Type="http://schemas.openxmlformats.org/officeDocument/2006/relationships/slideLayout" Target="../slideLayouts/slideLayout5.xml"/></Relationships>
</file>

<file path=ppt/slides/_rels/slide4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hyperlink" Target="https://hbr.org/2021/02/why-is-it-so-hard-to-become-a-data-driven-company" TargetMode="External"/><Relationship Id="rId2" Type="http://schemas.openxmlformats.org/officeDocument/2006/relationships/image" Target="../media/image20.tmp"/><Relationship Id="rId1" Type="http://schemas.openxmlformats.org/officeDocument/2006/relationships/slideLayout" Target="../slideLayouts/slideLayout5.xml"/><Relationship Id="rId4" Type="http://schemas.openxmlformats.org/officeDocument/2006/relationships/image" Target="../media/image21.tmp"/></Relationships>
</file>

<file path=ppt/slides/_rels/slide50.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4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a:extLst>
              <a:ext uri="{FF2B5EF4-FFF2-40B4-BE49-F238E27FC236}">
                <a16:creationId xmlns:a16="http://schemas.microsoft.com/office/drawing/2014/main" id="{AD32F7D9-4369-F049-A2C1-18EB47D2C7A7}"/>
              </a:ext>
            </a:extLst>
          </p:cNvPr>
          <p:cNvSpPr>
            <a:spLocks noGrp="1"/>
          </p:cNvSpPr>
          <p:nvPr>
            <p:ph type="sldNum" sz="quarter" idx="4294967295"/>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11" name="Title 3">
            <a:extLst>
              <a:ext uri="{FF2B5EF4-FFF2-40B4-BE49-F238E27FC236}">
                <a16:creationId xmlns:a16="http://schemas.microsoft.com/office/drawing/2014/main" id="{E3178E4C-1259-1943-8CB4-C222AF264339}"/>
              </a:ext>
            </a:extLst>
          </p:cNvPr>
          <p:cNvSpPr txBox="1">
            <a:spLocks/>
          </p:cNvSpPr>
          <p:nvPr/>
        </p:nvSpPr>
        <p:spPr>
          <a:xfrm>
            <a:off x="810883" y="2389412"/>
            <a:ext cx="10948726" cy="1783443"/>
          </a:xfrm>
          <a:prstGeom prst="rect">
            <a:avLst/>
          </a:prstGeom>
        </p:spPr>
        <p:txBody>
          <a:bodyPr wrap="square" lIns="0" rIns="0"/>
          <a:lstStyle>
            <a:lvl1pPr algn="l" defTabSz="914318" rtl="0" eaLnBrk="1" latinLnBrk="0" hangingPunct="1">
              <a:lnSpc>
                <a:spcPct val="75000"/>
              </a:lnSpc>
              <a:spcBef>
                <a:spcPct val="0"/>
              </a:spcBef>
              <a:buNone/>
              <a:defRPr sz="3600" b="0" i="1" kern="1200" spc="0" baseline="0">
                <a:solidFill>
                  <a:srgbClr val="1E22AA"/>
                </a:solidFill>
                <a:latin typeface="Prometo Medium" panose="020B0604030203060203" pitchFamily="34" charset="77"/>
                <a:ea typeface="+mj-ea"/>
                <a:cs typeface="+mj-cs"/>
              </a:defRPr>
            </a:lvl1pPr>
          </a:lstStyle>
          <a:p>
            <a:r>
              <a:rPr lang="en-US" sz="6000" dirty="0">
                <a:solidFill>
                  <a:srgbClr val="FFFFFF"/>
                </a:solidFill>
                <a:latin typeface="Prometo Medium" panose="020B0704030203060203" pitchFamily="34" charset="0"/>
              </a:rPr>
              <a:t>Data Driven Health System</a:t>
            </a:r>
          </a:p>
        </p:txBody>
      </p:sp>
      <p:sp>
        <p:nvSpPr>
          <p:cNvPr id="14" name="Slide Number Placeholder 3">
            <a:extLst>
              <a:ext uri="{FF2B5EF4-FFF2-40B4-BE49-F238E27FC236}">
                <a16:creationId xmlns:a16="http://schemas.microsoft.com/office/drawing/2014/main" id="{AD32F7D9-4369-F049-A2C1-18EB47D2C7A7}"/>
              </a:ext>
            </a:extLst>
          </p:cNvPr>
          <p:cNvSpPr>
            <a:spLocks noGrp="1"/>
          </p:cNvSpPr>
          <p:nvPr>
            <p:ph type="sldNum" sz="quarter" idx="4"/>
          </p:nvPr>
        </p:nvSpPr>
        <p:spPr>
          <a:xfrm>
            <a:off x="11360517" y="6390178"/>
            <a:ext cx="513735" cy="227164"/>
          </a:xfrm>
          <a:noFill/>
          <a:ln>
            <a:noFill/>
          </a:ln>
        </p:spPr>
        <p:txBody>
          <a:bodyPr>
            <a:normAutofit/>
          </a:bodyPr>
          <a:lstStyle/>
          <a:p>
            <a:fld id="{2F8AF2E6-64A8-0F46-AF27-0A96D82A033B}" type="slidenum">
              <a:rPr lang="en-US" smtClean="0"/>
              <a:t>1</a:t>
            </a:fld>
            <a:endParaRPr lang="en-US" dirty="0"/>
          </a:p>
        </p:txBody>
      </p:sp>
      <p:sp>
        <p:nvSpPr>
          <p:cNvPr id="3" name="TextBox 2"/>
          <p:cNvSpPr txBox="1"/>
          <p:nvPr/>
        </p:nvSpPr>
        <p:spPr>
          <a:xfrm>
            <a:off x="790335" y="4786560"/>
            <a:ext cx="3811712" cy="400110"/>
          </a:xfrm>
          <a:prstGeom prst="rect">
            <a:avLst/>
          </a:prstGeom>
          <a:noFill/>
        </p:spPr>
        <p:txBody>
          <a:bodyPr wrap="square" rtlCol="0">
            <a:spAutoFit/>
          </a:bodyPr>
          <a:lstStyle/>
          <a:p>
            <a:r>
              <a:rPr lang="en-US" sz="2000" dirty="0">
                <a:solidFill>
                  <a:schemeClr val="accent2"/>
                </a:solidFill>
                <a:latin typeface="Prometo Medium" panose="020B0704030203060203" pitchFamily="34" charset="0"/>
              </a:rPr>
              <a:t>J.D. Whitlock</a:t>
            </a:r>
          </a:p>
        </p:txBody>
      </p:sp>
      <p:sp>
        <p:nvSpPr>
          <p:cNvPr id="15" name="TextBox 14"/>
          <p:cNvSpPr txBox="1"/>
          <p:nvPr/>
        </p:nvSpPr>
        <p:spPr>
          <a:xfrm>
            <a:off x="810883" y="5179581"/>
            <a:ext cx="3811712" cy="323165"/>
          </a:xfrm>
          <a:prstGeom prst="rect">
            <a:avLst/>
          </a:prstGeom>
          <a:noFill/>
        </p:spPr>
        <p:txBody>
          <a:bodyPr wrap="square" rtlCol="0">
            <a:spAutoFit/>
          </a:bodyPr>
          <a:lstStyle/>
          <a:p>
            <a:r>
              <a:rPr lang="en-US" sz="1500" dirty="0">
                <a:solidFill>
                  <a:schemeClr val="bg1"/>
                </a:solidFill>
              </a:rPr>
              <a:t>CIO, Dayton Children’s</a:t>
            </a:r>
          </a:p>
        </p:txBody>
      </p:sp>
    </p:spTree>
    <p:extLst>
      <p:ext uri="{BB962C8B-B14F-4D97-AF65-F5344CB8AC3E}">
        <p14:creationId xmlns:p14="http://schemas.microsoft.com/office/powerpoint/2010/main" val="1984147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ate's Free Seminar &quot;What does good look like?&quot; - In Welwyn Hatfield  Business Matters">
            <a:extLst>
              <a:ext uri="{FF2B5EF4-FFF2-40B4-BE49-F238E27FC236}">
                <a16:creationId xmlns:a16="http://schemas.microsoft.com/office/drawing/2014/main" id="{E6B6DF90-8233-4362-AC9A-695575E4D98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630" y="1649521"/>
            <a:ext cx="11495426" cy="35705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0470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A1E6A3-22F4-4F67-9416-A841F41754E5}"/>
              </a:ext>
            </a:extLst>
          </p:cNvPr>
          <p:cNvSpPr>
            <a:spLocks noGrp="1"/>
          </p:cNvSpPr>
          <p:nvPr>
            <p:ph type="title"/>
          </p:nvPr>
        </p:nvSpPr>
        <p:spPr>
          <a:xfrm>
            <a:off x="335683" y="816429"/>
            <a:ext cx="11631416" cy="639490"/>
          </a:xfrm>
        </p:spPr>
        <p:txBody>
          <a:bodyPr>
            <a:normAutofit/>
          </a:bodyPr>
          <a:lstStyle/>
          <a:p>
            <a:r>
              <a:rPr lang="en-US" dirty="0"/>
              <a:t>Lt Gen (Dr) Bruce Green -- </a:t>
            </a:r>
            <a:r>
              <a:rPr lang="en-US" sz="3200" dirty="0"/>
              <a:t>Air Force Surgeon General 2009-2012</a:t>
            </a:r>
            <a:endParaRPr lang="en-US" dirty="0"/>
          </a:p>
        </p:txBody>
      </p:sp>
      <p:sp>
        <p:nvSpPr>
          <p:cNvPr id="3" name="Content Placeholder 2">
            <a:extLst>
              <a:ext uri="{FF2B5EF4-FFF2-40B4-BE49-F238E27FC236}">
                <a16:creationId xmlns:a16="http://schemas.microsoft.com/office/drawing/2014/main" id="{6108FA5B-39DD-446B-8B6A-CF3A32687E83}"/>
              </a:ext>
            </a:extLst>
          </p:cNvPr>
          <p:cNvSpPr>
            <a:spLocks noGrp="1"/>
          </p:cNvSpPr>
          <p:nvPr>
            <p:ph idx="1"/>
          </p:nvPr>
        </p:nvSpPr>
        <p:spPr>
          <a:xfrm>
            <a:off x="335683" y="1681967"/>
            <a:ext cx="6903317" cy="4508728"/>
          </a:xfrm>
        </p:spPr>
        <p:txBody>
          <a:bodyPr>
            <a:normAutofit fontScale="85000" lnSpcReduction="10000"/>
          </a:bodyPr>
          <a:lstStyle/>
          <a:p>
            <a:r>
              <a:rPr lang="en-US" sz="2400" dirty="0"/>
              <a:t>Gen Green had a passion for data driven culture “before it was cool” back in 2006-2008</a:t>
            </a:r>
          </a:p>
          <a:p>
            <a:r>
              <a:rPr lang="en-US" sz="2400" dirty="0"/>
              <a:t>As Deputy Surgeon General of the Air Force (COO of a $6B, 40K employee organization), he led the transformation of the Air Force Medical Service into a data driven organization</a:t>
            </a:r>
          </a:p>
          <a:p>
            <a:r>
              <a:rPr lang="en-US" sz="2400" dirty="0"/>
              <a:t>Monthly meetings with all 75 hospital commanders. Both “Top 5” and “Bottom 5” performer hospitals on each KPI had to report to the group </a:t>
            </a:r>
          </a:p>
        </p:txBody>
      </p:sp>
      <p:pic>
        <p:nvPicPr>
          <p:cNvPr id="4" name="Picture 2" descr="Charles B. Green - Wikipedia">
            <a:extLst>
              <a:ext uri="{FF2B5EF4-FFF2-40B4-BE49-F238E27FC236}">
                <a16:creationId xmlns:a16="http://schemas.microsoft.com/office/drawing/2014/main" id="{8AC9DEE7-158B-412D-8219-9D396D112BD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67600" y="1371600"/>
            <a:ext cx="3735977" cy="4669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03674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134A2F-54F3-46FA-84FD-20A89508510B}"/>
              </a:ext>
            </a:extLst>
          </p:cNvPr>
          <p:cNvSpPr>
            <a:spLocks noGrp="1"/>
          </p:cNvSpPr>
          <p:nvPr>
            <p:ph type="title"/>
          </p:nvPr>
        </p:nvSpPr>
        <p:spPr>
          <a:xfrm>
            <a:off x="596094" y="794468"/>
            <a:ext cx="10228745" cy="1202871"/>
          </a:xfrm>
        </p:spPr>
        <p:txBody>
          <a:bodyPr>
            <a:normAutofit/>
          </a:bodyPr>
          <a:lstStyle/>
          <a:p>
            <a:r>
              <a:rPr lang="en-US" altLang="en-US" dirty="0"/>
              <a:t>Surgeon General’s Executive Global Look (SG EGL)</a:t>
            </a:r>
            <a:endParaRPr lang="en-US" dirty="0"/>
          </a:p>
        </p:txBody>
      </p:sp>
      <p:pic>
        <p:nvPicPr>
          <p:cNvPr id="6" name="Picture 5" descr="sg egl logo transparent">
            <a:extLst>
              <a:ext uri="{FF2B5EF4-FFF2-40B4-BE49-F238E27FC236}">
                <a16:creationId xmlns:a16="http://schemas.microsoft.com/office/drawing/2014/main" id="{2FB8DB08-ECBD-464A-9135-23EF32095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44431" y="1540342"/>
            <a:ext cx="3810000" cy="37773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D9294367-BBE5-45AB-B16A-A0EAF360BF03}"/>
              </a:ext>
            </a:extLst>
          </p:cNvPr>
          <p:cNvSpPr txBox="1">
            <a:spLocks noChangeArrowheads="1"/>
          </p:cNvSpPr>
          <p:nvPr/>
        </p:nvSpPr>
        <p:spPr bwMode="auto">
          <a:xfrm>
            <a:off x="782136" y="1759887"/>
            <a:ext cx="6076253" cy="3924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457200" eaLnBrk="1" hangingPunct="1">
              <a:spcBef>
                <a:spcPts val="1000"/>
              </a:spcBef>
              <a:buClr>
                <a:schemeClr val="accent2"/>
              </a:buClr>
              <a:buSzPct val="80000"/>
              <a:buFont typeface="Wingdings 3" charset="2"/>
              <a:buChar char=""/>
            </a:pPr>
            <a:r>
              <a:rPr lang="en-US" altLang="en-US" sz="2800" dirty="0">
                <a:solidFill>
                  <a:schemeClr val="tx1">
                    <a:lumMod val="75000"/>
                    <a:lumOff val="25000"/>
                  </a:schemeClr>
                </a:solidFill>
                <a:latin typeface="+mn-lt"/>
              </a:rPr>
              <a:t>Air Force Surgeon General’s Balanced Scorecard</a:t>
            </a:r>
          </a:p>
          <a:p>
            <a:pPr marL="342900" lvl="1" indent="-342900" defTabSz="457200" eaLnBrk="1" hangingPunct="1">
              <a:spcBef>
                <a:spcPts val="1000"/>
              </a:spcBef>
              <a:buClr>
                <a:schemeClr val="accent2"/>
              </a:buClr>
              <a:buSzPct val="80000"/>
              <a:buFont typeface="Wingdings 3" charset="2"/>
              <a:buChar char=""/>
            </a:pPr>
            <a:r>
              <a:rPr lang="en-US" altLang="en-US" sz="2800" dirty="0">
                <a:solidFill>
                  <a:schemeClr val="tx1">
                    <a:lumMod val="75000"/>
                    <a:lumOff val="25000"/>
                  </a:schemeClr>
                </a:solidFill>
                <a:latin typeface="+mn-lt"/>
              </a:rPr>
              <a:t>Financial, Customer, Internal Process, Learning and Growth</a:t>
            </a:r>
          </a:p>
          <a:p>
            <a:pPr marL="342900" indent="-342900" defTabSz="457200" eaLnBrk="1" hangingPunct="1">
              <a:spcBef>
                <a:spcPts val="1000"/>
              </a:spcBef>
              <a:buClr>
                <a:schemeClr val="accent2"/>
              </a:buClr>
              <a:buSzPct val="80000"/>
              <a:buFont typeface="Wingdings 3" charset="2"/>
              <a:buChar char=""/>
            </a:pPr>
            <a:r>
              <a:rPr lang="en-US" altLang="en-US" sz="2800" dirty="0">
                <a:solidFill>
                  <a:schemeClr val="tx1">
                    <a:lumMod val="75000"/>
                    <a:lumOff val="25000"/>
                  </a:schemeClr>
                </a:solidFill>
                <a:latin typeface="+mn-lt"/>
              </a:rPr>
              <a:t>Mature analytics and data visualization (for 2006)</a:t>
            </a:r>
          </a:p>
          <a:p>
            <a:pPr marL="342900" indent="-342900" defTabSz="457200" eaLnBrk="1" hangingPunct="1">
              <a:spcBef>
                <a:spcPts val="1000"/>
              </a:spcBef>
              <a:buClr>
                <a:schemeClr val="accent2"/>
              </a:buClr>
              <a:buSzPct val="80000"/>
              <a:buFont typeface="Wingdings 3" charset="2"/>
              <a:buChar char=""/>
            </a:pPr>
            <a:r>
              <a:rPr lang="en-US" altLang="en-US" sz="2800" dirty="0">
                <a:solidFill>
                  <a:schemeClr val="tx1">
                    <a:lumMod val="75000"/>
                    <a:lumOff val="25000"/>
                  </a:schemeClr>
                </a:solidFill>
                <a:latin typeface="+mn-lt"/>
              </a:rPr>
              <a:t>Robust statistical control charting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3">
            <a:extLst>
              <a:ext uri="{FF2B5EF4-FFF2-40B4-BE49-F238E27FC236}">
                <a16:creationId xmlns:a16="http://schemas.microsoft.com/office/drawing/2014/main" id="{48757F42-AD32-4E7E-92E0-101F091E4191}"/>
              </a:ext>
            </a:extLst>
          </p:cNvPr>
          <p:cNvSpPr>
            <a:spLocks noGrp="1" noChangeArrowheads="1"/>
          </p:cNvSpPr>
          <p:nvPr>
            <p:ph type="body" idx="1"/>
          </p:nvPr>
        </p:nvSpPr>
        <p:spPr>
          <a:xfrm>
            <a:off x="301870" y="1447800"/>
            <a:ext cx="5562600" cy="4525963"/>
          </a:xfrm>
        </p:spPr>
        <p:txBody>
          <a:bodyPr>
            <a:normAutofit fontScale="92500"/>
          </a:bodyPr>
          <a:lstStyle/>
          <a:p>
            <a:pPr>
              <a:buClr>
                <a:schemeClr val="accent2"/>
              </a:buClr>
            </a:pPr>
            <a:r>
              <a:rPr lang="en-US" altLang="en-US" sz="2800" dirty="0"/>
              <a:t>“P-Charts” help visualize special versus normal cause variation</a:t>
            </a:r>
          </a:p>
          <a:p>
            <a:pPr>
              <a:buClr>
                <a:schemeClr val="accent2"/>
              </a:buClr>
            </a:pPr>
            <a:r>
              <a:rPr lang="en-US" altLang="en-US" sz="2800" dirty="0"/>
              <a:t>“Bar and Whisker Plots” depict changes in process variation over time</a:t>
            </a:r>
          </a:p>
          <a:p>
            <a:pPr>
              <a:buClr>
                <a:schemeClr val="accent2"/>
              </a:buClr>
            </a:pPr>
            <a:r>
              <a:rPr lang="en-US" altLang="en-US" sz="2800" dirty="0"/>
              <a:t>Top and Bottom performers help drive lessons learned</a:t>
            </a:r>
          </a:p>
        </p:txBody>
      </p:sp>
      <p:pic>
        <p:nvPicPr>
          <p:cNvPr id="63492" name="Picture 4">
            <a:extLst>
              <a:ext uri="{FF2B5EF4-FFF2-40B4-BE49-F238E27FC236}">
                <a16:creationId xmlns:a16="http://schemas.microsoft.com/office/drawing/2014/main" id="{BA644C7A-472E-4BFB-8C12-0103F445D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1" y="1498924"/>
            <a:ext cx="4627418" cy="53086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6" name="Rectangle 5">
            <a:extLst>
              <a:ext uri="{FF2B5EF4-FFF2-40B4-BE49-F238E27FC236}">
                <a16:creationId xmlns:a16="http://schemas.microsoft.com/office/drawing/2014/main" id="{21B06751-DAB3-4118-9060-02C516E6E4A6}"/>
              </a:ext>
            </a:extLst>
          </p:cNvPr>
          <p:cNvSpPr>
            <a:spLocks noGrp="1" noChangeArrowheads="1"/>
          </p:cNvSpPr>
          <p:nvPr>
            <p:ph type="title"/>
          </p:nvPr>
        </p:nvSpPr>
        <p:spPr>
          <a:xfrm>
            <a:off x="436654" y="871829"/>
            <a:ext cx="9726614" cy="762000"/>
          </a:xfrm>
          <a:noFill/>
        </p:spPr>
        <p:txBody>
          <a:bodyPr>
            <a:normAutofit/>
          </a:bodyPr>
          <a:lstStyle/>
          <a:p>
            <a:pPr eaLnBrk="1" hangingPunct="1"/>
            <a:r>
              <a:rPr lang="en-US" altLang="en-US" dirty="0"/>
              <a:t>SG EGL Metric View: Quality Control Charts</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a:extLst>
              <a:ext uri="{FF2B5EF4-FFF2-40B4-BE49-F238E27FC236}">
                <a16:creationId xmlns:a16="http://schemas.microsoft.com/office/drawing/2014/main" id="{1F8036E6-8974-493B-982C-5ECE288C0BFC}"/>
              </a:ext>
            </a:extLst>
          </p:cNvPr>
          <p:cNvSpPr>
            <a:spLocks noChangeArrowheads="1"/>
          </p:cNvSpPr>
          <p:nvPr/>
        </p:nvSpPr>
        <p:spPr bwMode="auto">
          <a:xfrm>
            <a:off x="609599" y="598516"/>
            <a:ext cx="10075863" cy="870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defTabSz="914318" eaLnBrk="1" hangingPunct="1">
              <a:lnSpc>
                <a:spcPct val="75000"/>
              </a:lnSpc>
              <a:spcBef>
                <a:spcPct val="0"/>
              </a:spcBef>
            </a:pPr>
            <a:r>
              <a:rPr lang="en-US" altLang="en-US" sz="3600" i="1" dirty="0">
                <a:solidFill>
                  <a:srgbClr val="1E22AA"/>
                </a:solidFill>
                <a:latin typeface="Prometo Medium" panose="020B0704030203060203" pitchFamily="34" charset="0"/>
                <a:ea typeface="+mj-ea"/>
                <a:cs typeface="+mj-cs"/>
              </a:rPr>
              <a:t>Virtual Analyst Push Reports</a:t>
            </a:r>
          </a:p>
        </p:txBody>
      </p:sp>
      <p:pic>
        <p:nvPicPr>
          <p:cNvPr id="37891" name="Picture 3">
            <a:extLst>
              <a:ext uri="{FF2B5EF4-FFF2-40B4-BE49-F238E27FC236}">
                <a16:creationId xmlns:a16="http://schemas.microsoft.com/office/drawing/2014/main" id="{0C3B76D5-9F25-4774-BF7C-80AEC80E02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47556" y="1272262"/>
            <a:ext cx="5159657" cy="32057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pic>
        <p:nvPicPr>
          <p:cNvPr id="37892" name="Picture 4">
            <a:extLst>
              <a:ext uri="{FF2B5EF4-FFF2-40B4-BE49-F238E27FC236}">
                <a16:creationId xmlns:a16="http://schemas.microsoft.com/office/drawing/2014/main" id="{10BD8111-CC6D-4E13-9048-4C384AD140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4438" y="4611950"/>
            <a:ext cx="5629275" cy="147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pic>
      <p:sp>
        <p:nvSpPr>
          <p:cNvPr id="37894" name="Oval 6">
            <a:extLst>
              <a:ext uri="{FF2B5EF4-FFF2-40B4-BE49-F238E27FC236}">
                <a16:creationId xmlns:a16="http://schemas.microsoft.com/office/drawing/2014/main" id="{F8F09858-37B0-44BA-A0ED-A4F0B213EF7F}"/>
              </a:ext>
            </a:extLst>
          </p:cNvPr>
          <p:cNvSpPr>
            <a:spLocks noChangeArrowheads="1"/>
          </p:cNvSpPr>
          <p:nvPr/>
        </p:nvSpPr>
        <p:spPr bwMode="auto">
          <a:xfrm>
            <a:off x="3780631" y="4549006"/>
            <a:ext cx="3733800" cy="317500"/>
          </a:xfrm>
          <a:prstGeom prst="ellipse">
            <a:avLst/>
          </a:prstGeom>
          <a:solidFill>
            <a:srgbClr val="0C2D83">
              <a:alpha val="0"/>
            </a:srgbClr>
          </a:solidFill>
          <a:ln w="38100">
            <a:solidFill>
              <a:srgbClr val="FF0000"/>
            </a:solidFill>
            <a:round/>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DC134A2F-54F3-46FA-84FD-20A89508510B}"/>
              </a:ext>
            </a:extLst>
          </p:cNvPr>
          <p:cNvSpPr>
            <a:spLocks noGrp="1"/>
          </p:cNvSpPr>
          <p:nvPr>
            <p:ph type="title"/>
          </p:nvPr>
        </p:nvSpPr>
        <p:spPr>
          <a:xfrm>
            <a:off x="410496" y="829581"/>
            <a:ext cx="11631417" cy="1202871"/>
          </a:xfrm>
        </p:spPr>
        <p:txBody>
          <a:bodyPr>
            <a:normAutofit/>
          </a:bodyPr>
          <a:lstStyle/>
          <a:p>
            <a:r>
              <a:rPr lang="en-US" altLang="en-US" dirty="0"/>
              <a:t>Surgeon General’s Executive Global Look (SG EGL): Takeaways </a:t>
            </a:r>
            <a:endParaRPr lang="en-US" dirty="0"/>
          </a:p>
        </p:txBody>
      </p:sp>
      <p:pic>
        <p:nvPicPr>
          <p:cNvPr id="6" name="Picture 5" descr="sg egl logo transparent">
            <a:extLst>
              <a:ext uri="{FF2B5EF4-FFF2-40B4-BE49-F238E27FC236}">
                <a16:creationId xmlns:a16="http://schemas.microsoft.com/office/drawing/2014/main" id="{2FB8DB08-ECBD-464A-9135-23EF320951D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86904" y="1431017"/>
            <a:ext cx="4287735" cy="42509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
            <a:extLst>
              <a:ext uri="{FF2B5EF4-FFF2-40B4-BE49-F238E27FC236}">
                <a16:creationId xmlns:a16="http://schemas.microsoft.com/office/drawing/2014/main" id="{D9294367-BBE5-45AB-B16A-A0EAF360BF03}"/>
              </a:ext>
            </a:extLst>
          </p:cNvPr>
          <p:cNvSpPr txBox="1">
            <a:spLocks noChangeArrowheads="1"/>
          </p:cNvSpPr>
          <p:nvPr/>
        </p:nvSpPr>
        <p:spPr bwMode="auto">
          <a:xfrm>
            <a:off x="329820" y="1431017"/>
            <a:ext cx="6299580" cy="42370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342900" indent="-342900" defTabSz="457200" eaLnBrk="1" hangingPunct="1">
              <a:spcBef>
                <a:spcPts val="1000"/>
              </a:spcBef>
              <a:buClr>
                <a:schemeClr val="accent2"/>
              </a:buClr>
              <a:buSzPct val="80000"/>
              <a:buFont typeface="Wingdings 3" charset="2"/>
              <a:buChar char=""/>
            </a:pPr>
            <a:r>
              <a:rPr lang="en-US" altLang="en-US" sz="2800" dirty="0">
                <a:solidFill>
                  <a:schemeClr val="tx1">
                    <a:lumMod val="75000"/>
                    <a:lumOff val="25000"/>
                  </a:schemeClr>
                </a:solidFill>
                <a:latin typeface="+mn-lt"/>
              </a:rPr>
              <a:t>Successfully built a culture of data driven accountability in a large organization, 15 years ago</a:t>
            </a:r>
          </a:p>
          <a:p>
            <a:pPr marL="342900" indent="-342900" defTabSz="457200" eaLnBrk="1" hangingPunct="1">
              <a:spcBef>
                <a:spcPts val="1000"/>
              </a:spcBef>
              <a:buClr>
                <a:schemeClr val="accent2"/>
              </a:buClr>
              <a:buSzPct val="80000"/>
              <a:buFont typeface="Wingdings 3" charset="2"/>
              <a:buChar char=""/>
            </a:pPr>
            <a:r>
              <a:rPr lang="en-US" altLang="en-US" sz="2800" dirty="0">
                <a:solidFill>
                  <a:schemeClr val="tx1">
                    <a:lumMod val="75000"/>
                    <a:lumOff val="25000"/>
                  </a:schemeClr>
                </a:solidFill>
                <a:latin typeface="+mn-lt"/>
              </a:rPr>
              <a:t>Key components:</a:t>
            </a:r>
          </a:p>
          <a:p>
            <a:pPr marL="1085850" lvl="1" indent="-342900" defTabSz="457200" eaLnBrk="1" hangingPunct="1">
              <a:spcBef>
                <a:spcPts val="1000"/>
              </a:spcBef>
              <a:buClr>
                <a:schemeClr val="accent2"/>
              </a:buClr>
              <a:buSzPct val="80000"/>
              <a:buFont typeface="Wingdings 3" charset="2"/>
              <a:buChar char=""/>
            </a:pPr>
            <a:r>
              <a:rPr lang="en-US" altLang="en-US" sz="2400" dirty="0">
                <a:solidFill>
                  <a:schemeClr val="tx1">
                    <a:lumMod val="75000"/>
                    <a:lumOff val="25000"/>
                  </a:schemeClr>
                </a:solidFill>
                <a:latin typeface="+mn-lt"/>
              </a:rPr>
              <a:t>Visionary leadership</a:t>
            </a:r>
          </a:p>
          <a:p>
            <a:pPr marL="1085850" lvl="1" indent="-342900" defTabSz="457200" eaLnBrk="1" hangingPunct="1">
              <a:spcBef>
                <a:spcPts val="1000"/>
              </a:spcBef>
              <a:buClr>
                <a:schemeClr val="accent2"/>
              </a:buClr>
              <a:buSzPct val="80000"/>
              <a:buFont typeface="Wingdings 3" charset="2"/>
              <a:buChar char=""/>
            </a:pPr>
            <a:r>
              <a:rPr lang="en-US" altLang="en-US" sz="2400">
                <a:solidFill>
                  <a:schemeClr val="tx1">
                    <a:lumMod val="75000"/>
                    <a:lumOff val="25000"/>
                  </a:schemeClr>
                </a:solidFill>
                <a:latin typeface="+mn-lt"/>
              </a:rPr>
              <a:t>Leveraged </a:t>
            </a:r>
            <a:r>
              <a:rPr lang="en-US" altLang="en-US" sz="2400" dirty="0">
                <a:solidFill>
                  <a:schemeClr val="tx1">
                    <a:lumMod val="75000"/>
                    <a:lumOff val="25000"/>
                  </a:schemeClr>
                </a:solidFill>
                <a:latin typeface="+mn-lt"/>
              </a:rPr>
              <a:t>healthcare quality improvement knowledge and experience </a:t>
            </a:r>
            <a:endParaRPr lang="en-US" altLang="en-US" sz="2800" dirty="0">
              <a:solidFill>
                <a:schemeClr val="tx1">
                  <a:lumMod val="75000"/>
                  <a:lumOff val="25000"/>
                </a:schemeClr>
              </a:solidFill>
              <a:latin typeface="+mn-lt"/>
            </a:endParaRPr>
          </a:p>
          <a:p>
            <a:pPr marL="342900" indent="-342900" defTabSz="457200" eaLnBrk="1" hangingPunct="1">
              <a:spcBef>
                <a:spcPts val="1000"/>
              </a:spcBef>
              <a:buClr>
                <a:schemeClr val="accent2"/>
              </a:buClr>
              <a:buSzPct val="80000"/>
              <a:buFont typeface="Wingdings 3" charset="2"/>
              <a:buChar char=""/>
            </a:pPr>
            <a:endParaRPr lang="en-US" altLang="en-US" sz="2800" dirty="0">
              <a:solidFill>
                <a:schemeClr val="tx1">
                  <a:lumMod val="75000"/>
                  <a:lumOff val="25000"/>
                </a:schemeClr>
              </a:solidFill>
              <a:latin typeface="+mn-lt"/>
            </a:endParaRPr>
          </a:p>
        </p:txBody>
      </p:sp>
    </p:spTree>
    <p:extLst>
      <p:ext uri="{BB962C8B-B14F-4D97-AF65-F5344CB8AC3E}">
        <p14:creationId xmlns:p14="http://schemas.microsoft.com/office/powerpoint/2010/main" val="5054843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39FCCD-845F-4A2E-882F-81A9C4C38103}"/>
              </a:ext>
            </a:extLst>
          </p:cNvPr>
          <p:cNvSpPr>
            <a:spLocks noGrp="1"/>
          </p:cNvSpPr>
          <p:nvPr>
            <p:ph type="title"/>
          </p:nvPr>
        </p:nvSpPr>
        <p:spPr>
          <a:xfrm>
            <a:off x="379615" y="988769"/>
            <a:ext cx="8695266" cy="685800"/>
          </a:xfrm>
        </p:spPr>
        <p:txBody>
          <a:bodyPr/>
          <a:lstStyle/>
          <a:p>
            <a:r>
              <a:rPr lang="en-US" dirty="0"/>
              <a:t>Fast-Forward 10 Years … </a:t>
            </a:r>
          </a:p>
        </p:txBody>
      </p:sp>
      <p:pic>
        <p:nvPicPr>
          <p:cNvPr id="3076" name="Picture 4" descr="Animation Time GIF by Tony Babel - Find &amp;amp; Share on GIPHY">
            <a:extLst>
              <a:ext uri="{FF2B5EF4-FFF2-40B4-BE49-F238E27FC236}">
                <a16:creationId xmlns:a16="http://schemas.microsoft.com/office/drawing/2014/main" id="{13B486D9-B80B-4A07-AF76-B4EEDEF84038}"/>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6172200" y="0"/>
            <a:ext cx="2209800" cy="165735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A2276078-5F2E-458D-BC7C-BAF082E452D3}"/>
              </a:ext>
            </a:extLst>
          </p:cNvPr>
          <p:cNvSpPr>
            <a:spLocks noGrp="1"/>
          </p:cNvSpPr>
          <p:nvPr>
            <p:ph idx="1"/>
          </p:nvPr>
        </p:nvSpPr>
        <p:spPr>
          <a:xfrm>
            <a:off x="381000" y="1691788"/>
            <a:ext cx="11177726" cy="4175612"/>
          </a:xfrm>
        </p:spPr>
        <p:txBody>
          <a:bodyPr>
            <a:normAutofit fontScale="85000" lnSpcReduction="20000"/>
          </a:bodyPr>
          <a:lstStyle/>
          <a:p>
            <a:r>
              <a:rPr lang="en-US" sz="2800" dirty="0"/>
              <a:t>In 2016 I am working in the private sector for Mercy Health (now Bon Secours Mercy Health), a health system similar in size to the Air Force Medical Service ($6B)</a:t>
            </a:r>
          </a:p>
          <a:p>
            <a:r>
              <a:rPr lang="en-US" sz="2800" dirty="0"/>
              <a:t>Similar job focused on enterprise analytics, but now with a team of 35 data engineers and Business Intelligence developers (instead of government contracts)</a:t>
            </a:r>
          </a:p>
          <a:p>
            <a:r>
              <a:rPr lang="en-US" sz="2800" dirty="0"/>
              <a:t>Once again, blessed to be working for visionary leaders focused on building a data driven organization (COO and Chief Clinical Officer)</a:t>
            </a:r>
          </a:p>
          <a:p>
            <a:endParaRPr lang="en-US" sz="2800" dirty="0"/>
          </a:p>
        </p:txBody>
      </p:sp>
    </p:spTree>
    <p:extLst>
      <p:ext uri="{BB962C8B-B14F-4D97-AF65-F5344CB8AC3E}">
        <p14:creationId xmlns:p14="http://schemas.microsoft.com/office/powerpoint/2010/main" val="9466876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307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791200" y="1247596"/>
            <a:ext cx="2631063" cy="400110"/>
          </a:xfrm>
          <a:prstGeom prst="rect">
            <a:avLst/>
          </a:prstGeom>
        </p:spPr>
        <p:txBody>
          <a:bodyPr wrap="square">
            <a:spAutoFit/>
          </a:bodyPr>
          <a:lstStyle/>
          <a:p>
            <a:r>
              <a:rPr lang="en-US" sz="2000" dirty="0">
                <a:solidFill>
                  <a:srgbClr val="0F325E"/>
                </a:solidFill>
              </a:rPr>
              <a:t>Development</a:t>
            </a:r>
          </a:p>
        </p:txBody>
      </p:sp>
      <p:sp>
        <p:nvSpPr>
          <p:cNvPr id="5" name="Rectangle 4"/>
          <p:cNvSpPr/>
          <p:nvPr/>
        </p:nvSpPr>
        <p:spPr>
          <a:xfrm>
            <a:off x="5562600" y="1647706"/>
            <a:ext cx="4546877" cy="2292935"/>
          </a:xfrm>
          <a:prstGeom prst="rect">
            <a:avLst/>
          </a:prstGeom>
        </p:spPr>
        <p:txBody>
          <a:bodyPr wrap="square">
            <a:spAutoFit/>
          </a:bodyPr>
          <a:lstStyle/>
          <a:p>
            <a:pPr marL="285744" indent="-285744">
              <a:spcAft>
                <a:spcPts val="600"/>
              </a:spcAft>
              <a:buFont typeface="Arial" charset="0"/>
              <a:buChar char="•"/>
            </a:pPr>
            <a:r>
              <a:rPr lang="en-US" sz="1600" dirty="0">
                <a:solidFill>
                  <a:schemeClr val="tx1">
                    <a:lumMod val="75000"/>
                    <a:lumOff val="25000"/>
                  </a:schemeClr>
                </a:solidFill>
              </a:rPr>
              <a:t>Leadership heavily involved in developing and setting performance targets for KPIs</a:t>
            </a:r>
          </a:p>
          <a:p>
            <a:pPr marL="285744" indent="-285744">
              <a:spcAft>
                <a:spcPts val="600"/>
              </a:spcAft>
              <a:buFont typeface="Arial" charset="0"/>
              <a:buChar char="•"/>
            </a:pPr>
            <a:r>
              <a:rPr lang="en-US" sz="1600" dirty="0">
                <a:solidFill>
                  <a:schemeClr val="tx1">
                    <a:lumMod val="75000"/>
                    <a:lumOff val="25000"/>
                  </a:schemeClr>
                </a:solidFill>
              </a:rPr>
              <a:t>Many KPIs also have self-service drilldowns provided</a:t>
            </a:r>
          </a:p>
          <a:p>
            <a:pPr marL="285744" indent="-285744">
              <a:spcAft>
                <a:spcPts val="600"/>
              </a:spcAft>
              <a:buFont typeface="Arial" charset="0"/>
              <a:buChar char="•"/>
            </a:pPr>
            <a:r>
              <a:rPr lang="en-US" sz="1600" dirty="0">
                <a:solidFill>
                  <a:schemeClr val="tx1">
                    <a:lumMod val="75000"/>
                    <a:lumOff val="25000"/>
                  </a:schemeClr>
                </a:solidFill>
              </a:rPr>
              <a:t>Each KPI is assigned a clinical and operational owner in each market, as well as a system leader and data analyst</a:t>
            </a:r>
          </a:p>
          <a:p>
            <a:pPr marL="285744" indent="-285744">
              <a:spcAft>
                <a:spcPts val="600"/>
              </a:spcAft>
              <a:buFont typeface="Arial" charset="0"/>
              <a:buChar char="•"/>
            </a:pPr>
            <a:endParaRPr lang="en-US" sz="1600" dirty="0">
              <a:solidFill>
                <a:schemeClr val="tx1">
                  <a:lumMod val="75000"/>
                  <a:lumOff val="25000"/>
                </a:schemeClr>
              </a:solidFill>
            </a:endParaRPr>
          </a:p>
        </p:txBody>
      </p:sp>
      <p:sp>
        <p:nvSpPr>
          <p:cNvPr id="7" name="Rectangle 6"/>
          <p:cNvSpPr/>
          <p:nvPr/>
        </p:nvSpPr>
        <p:spPr>
          <a:xfrm>
            <a:off x="5594618" y="4340751"/>
            <a:ext cx="4673877" cy="1723549"/>
          </a:xfrm>
          <a:prstGeom prst="rect">
            <a:avLst/>
          </a:prstGeom>
        </p:spPr>
        <p:txBody>
          <a:bodyPr wrap="square">
            <a:spAutoFit/>
          </a:bodyPr>
          <a:lstStyle/>
          <a:p>
            <a:pPr marL="285744" indent="-285744">
              <a:spcAft>
                <a:spcPts val="600"/>
              </a:spcAft>
              <a:buFont typeface="Arial" charset="0"/>
              <a:buChar char="•"/>
            </a:pPr>
            <a:r>
              <a:rPr lang="en-US" sz="1600" dirty="0">
                <a:solidFill>
                  <a:schemeClr val="tx1">
                    <a:lumMod val="75000"/>
                    <a:lumOff val="25000"/>
                  </a:schemeClr>
                </a:solidFill>
              </a:rPr>
              <a:t>Reported at the system and (7) market levels</a:t>
            </a:r>
          </a:p>
          <a:p>
            <a:pPr marL="285744" indent="-285744">
              <a:spcAft>
                <a:spcPts val="600"/>
              </a:spcAft>
              <a:buFont typeface="Arial" charset="0"/>
              <a:buChar char="•"/>
            </a:pPr>
            <a:r>
              <a:rPr lang="en-US" sz="1600" dirty="0">
                <a:solidFill>
                  <a:schemeClr val="tx1">
                    <a:lumMod val="75000"/>
                    <a:lumOff val="25000"/>
                  </a:schemeClr>
                </a:solidFill>
              </a:rPr>
              <a:t>Distributed to 700 Directors (and above) and 2,400 CIN providers on a monthly basis</a:t>
            </a:r>
          </a:p>
          <a:p>
            <a:pPr marL="285744" indent="-285744">
              <a:spcAft>
                <a:spcPts val="600"/>
              </a:spcAft>
              <a:buFont typeface="Arial" charset="0"/>
              <a:buChar char="•"/>
            </a:pPr>
            <a:r>
              <a:rPr lang="en-US" sz="1600" dirty="0">
                <a:solidFill>
                  <a:schemeClr val="tx1">
                    <a:lumMod val="75000"/>
                    <a:lumOff val="25000"/>
                  </a:schemeClr>
                </a:solidFill>
              </a:rPr>
              <a:t>Each KPI has a dedicated SharePoint intranet site to encourage sharing of best practices and other collaboration</a:t>
            </a:r>
          </a:p>
        </p:txBody>
      </p:sp>
      <p:sp>
        <p:nvSpPr>
          <p:cNvPr id="10" name="Rectangle 9"/>
          <p:cNvSpPr/>
          <p:nvPr/>
        </p:nvSpPr>
        <p:spPr>
          <a:xfrm>
            <a:off x="5791200" y="3810000"/>
            <a:ext cx="2631063" cy="400110"/>
          </a:xfrm>
          <a:prstGeom prst="rect">
            <a:avLst/>
          </a:prstGeom>
        </p:spPr>
        <p:txBody>
          <a:bodyPr wrap="square">
            <a:spAutoFit/>
          </a:bodyPr>
          <a:lstStyle/>
          <a:p>
            <a:r>
              <a:rPr lang="en-US" sz="2000" dirty="0">
                <a:solidFill>
                  <a:srgbClr val="0F325E"/>
                </a:solidFill>
              </a:rPr>
              <a:t>Deployment</a:t>
            </a:r>
          </a:p>
        </p:txBody>
      </p:sp>
      <p:pic>
        <p:nvPicPr>
          <p:cNvPr id="2" name="Picture 1" descr="Screen Clipping"/>
          <p:cNvPicPr>
            <a:picLocks noChangeAspect="1"/>
          </p:cNvPicPr>
          <p:nvPr/>
        </p:nvPicPr>
        <p:blipFill>
          <a:blip r:embed="rId3"/>
          <a:stretch>
            <a:fillRect/>
          </a:stretch>
        </p:blipFill>
        <p:spPr>
          <a:xfrm>
            <a:off x="485992" y="131946"/>
            <a:ext cx="4393961" cy="5537200"/>
          </a:xfrm>
          <a:prstGeom prst="rect">
            <a:avLst/>
          </a:prstGeom>
          <a:ln>
            <a:noFill/>
          </a:ln>
          <a:effectLst>
            <a:outerShdw blurRad="292100" dist="139700" dir="2700000" algn="tl" rotWithShape="0">
              <a:srgbClr val="333333">
                <a:alpha val="65000"/>
              </a:srgbClr>
            </a:outerShdw>
          </a:effectLst>
        </p:spPr>
      </p:pic>
      <p:sp>
        <p:nvSpPr>
          <p:cNvPr id="8" name="Title 1"/>
          <p:cNvSpPr txBox="1">
            <a:spLocks/>
          </p:cNvSpPr>
          <p:nvPr/>
        </p:nvSpPr>
        <p:spPr>
          <a:xfrm>
            <a:off x="5791200" y="332207"/>
            <a:ext cx="4343400" cy="784748"/>
          </a:xfrm>
          <a:prstGeom prst="rect">
            <a:avLst/>
          </a:prstGeom>
        </p:spPr>
        <p:txBody>
          <a:bodyPr/>
          <a:lstStyle>
            <a:lvl1pPr algn="l" defTabSz="457200" rtl="0" eaLnBrk="1" latinLnBrk="0" hangingPunct="1">
              <a:spcBef>
                <a:spcPct val="0"/>
              </a:spcBef>
              <a:buNone/>
              <a:defRPr sz="2800" b="1" i="0" kern="1200">
                <a:solidFill>
                  <a:srgbClr val="6B8F38"/>
                </a:solidFill>
                <a:latin typeface="Verdana"/>
                <a:ea typeface="+mj-ea"/>
                <a:cs typeface="Verdana"/>
              </a:defRPr>
            </a:lvl1pPr>
          </a:lstStyle>
          <a:p>
            <a:r>
              <a:rPr lang="en-US" sz="3600" b="0" i="1" dirty="0">
                <a:solidFill>
                  <a:srgbClr val="1E22AA"/>
                </a:solidFill>
                <a:latin typeface="Prometo Medium" panose="020B0704030203060203" pitchFamily="34" charset="0"/>
                <a:cs typeface="+mj-cs"/>
              </a:rPr>
              <a:t>COPR Overview</a:t>
            </a:r>
          </a:p>
        </p:txBody>
      </p:sp>
    </p:spTree>
    <p:extLst>
      <p:ext uri="{BB962C8B-B14F-4D97-AF65-F5344CB8AC3E}">
        <p14:creationId xmlns:p14="http://schemas.microsoft.com/office/powerpoint/2010/main" val="4950385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24995" y="1282409"/>
            <a:ext cx="9718708" cy="3479031"/>
          </a:xfrm>
        </p:spPr>
        <p:txBody>
          <a:bodyPr/>
          <a:lstStyle/>
          <a:p>
            <a:pPr marL="0" indent="0">
              <a:buNone/>
            </a:pPr>
            <a:r>
              <a:rPr lang="en-US" dirty="0"/>
              <a:t>Strategic Initiative KPIs			    				COPR KPIs</a:t>
            </a:r>
          </a:p>
        </p:txBody>
      </p:sp>
      <p:sp>
        <p:nvSpPr>
          <p:cNvPr id="4" name="Title 1"/>
          <p:cNvSpPr txBox="1">
            <a:spLocks/>
          </p:cNvSpPr>
          <p:nvPr/>
        </p:nvSpPr>
        <p:spPr>
          <a:xfrm>
            <a:off x="724995" y="753107"/>
            <a:ext cx="10567139" cy="784748"/>
          </a:xfrm>
          <a:prstGeom prst="rect">
            <a:avLst/>
          </a:prstGeom>
        </p:spPr>
        <p:txBody>
          <a:bodyPr/>
          <a:lstStyle>
            <a:lvl1pPr algn="l" defTabSz="457200" rtl="0" eaLnBrk="1" latinLnBrk="0" hangingPunct="1">
              <a:spcBef>
                <a:spcPct val="0"/>
              </a:spcBef>
              <a:buNone/>
              <a:defRPr sz="2800" b="1" i="0" kern="1200">
                <a:solidFill>
                  <a:srgbClr val="6B8F38"/>
                </a:solidFill>
                <a:latin typeface="Verdana"/>
                <a:ea typeface="+mj-ea"/>
                <a:cs typeface="Verdana"/>
              </a:defRPr>
            </a:lvl1pPr>
          </a:lstStyle>
          <a:p>
            <a:pPr defTabSz="914318">
              <a:lnSpc>
                <a:spcPct val="75000"/>
              </a:lnSpc>
            </a:pPr>
            <a:r>
              <a:rPr lang="en-US" sz="3600" b="0" i="1" dirty="0">
                <a:solidFill>
                  <a:srgbClr val="1E22AA"/>
                </a:solidFill>
                <a:latin typeface="Prometo Medium" panose="020B0704030203060203" pitchFamily="34" charset="0"/>
                <a:cs typeface="+mj-cs"/>
              </a:rPr>
              <a:t>2018 COPR KPIs</a:t>
            </a:r>
          </a:p>
        </p:txBody>
      </p:sp>
      <p:graphicFrame>
        <p:nvGraphicFramePr>
          <p:cNvPr id="2" name="Table 1"/>
          <p:cNvGraphicFramePr>
            <a:graphicFrameLocks noGrp="1"/>
          </p:cNvGraphicFramePr>
          <p:nvPr/>
        </p:nvGraphicFramePr>
        <p:xfrm>
          <a:off x="6095997" y="1766461"/>
          <a:ext cx="5350936" cy="4506323"/>
        </p:xfrm>
        <a:graphic>
          <a:graphicData uri="http://schemas.openxmlformats.org/drawingml/2006/table">
            <a:tbl>
              <a:tblPr>
                <a:tableStyleId>{5C22544A-7EE6-4342-B048-85BDC9FD1C3A}</a:tableStyleId>
              </a:tblPr>
              <a:tblGrid>
                <a:gridCol w="5350936">
                  <a:extLst>
                    <a:ext uri="{9D8B030D-6E8A-4147-A177-3AD203B41FA5}">
                      <a16:colId xmlns:a16="http://schemas.microsoft.com/office/drawing/2014/main" val="3511119350"/>
                    </a:ext>
                  </a:extLst>
                </a:gridCol>
              </a:tblGrid>
              <a:tr h="434975">
                <a:tc>
                  <a:txBody>
                    <a:bodyPr/>
                    <a:lstStyle/>
                    <a:p>
                      <a:pPr algn="l" fontAlgn="ctr"/>
                      <a:r>
                        <a:rPr lang="en-US" sz="1900" u="none" strike="noStrike">
                          <a:effectLst/>
                        </a:rPr>
                        <a:t>Inpatient &amp; ED Patient Experience</a:t>
                      </a:r>
                      <a:endParaRPr lang="en-US" sz="1900" b="0" i="0" u="none" strike="noStrike">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1872818461"/>
                  </a:ext>
                </a:extLst>
              </a:tr>
              <a:tr h="434975">
                <a:tc>
                  <a:txBody>
                    <a:bodyPr/>
                    <a:lstStyle/>
                    <a:p>
                      <a:pPr algn="l" fontAlgn="ctr"/>
                      <a:r>
                        <a:rPr lang="en-US" sz="1900" u="none" strike="noStrike" dirty="0">
                          <a:effectLst/>
                        </a:rPr>
                        <a:t>7 Day Follow Up (High Readmission Risk ACO)</a:t>
                      </a:r>
                      <a:endParaRPr lang="en-US" sz="1900" b="0" i="0" u="none" strike="noStrike" dirty="0">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3486588957"/>
                  </a:ext>
                </a:extLst>
              </a:tr>
              <a:tr h="434975">
                <a:tc>
                  <a:txBody>
                    <a:bodyPr/>
                    <a:lstStyle/>
                    <a:p>
                      <a:pPr algn="l" fontAlgn="ctr"/>
                      <a:r>
                        <a:rPr lang="en-US" sz="1900" u="none" strike="noStrike" dirty="0">
                          <a:effectLst/>
                        </a:rPr>
                        <a:t>Medical Practice Patient Experience</a:t>
                      </a:r>
                      <a:endParaRPr lang="en-US" sz="1900" b="0" i="0" u="none" strike="noStrike" dirty="0">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245891703"/>
                  </a:ext>
                </a:extLst>
              </a:tr>
              <a:tr h="434975">
                <a:tc>
                  <a:txBody>
                    <a:bodyPr/>
                    <a:lstStyle/>
                    <a:p>
                      <a:pPr algn="l" fontAlgn="ctr"/>
                      <a:r>
                        <a:rPr lang="en-US" sz="1900" u="none" strike="noStrike">
                          <a:effectLst/>
                        </a:rPr>
                        <a:t>Profit/Loss per MCARE Patient by Condition</a:t>
                      </a:r>
                      <a:endParaRPr lang="en-US" sz="1900" b="0" i="0" u="none" strike="noStrike">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2441597449"/>
                  </a:ext>
                </a:extLst>
              </a:tr>
              <a:tr h="434975">
                <a:tc>
                  <a:txBody>
                    <a:bodyPr/>
                    <a:lstStyle/>
                    <a:p>
                      <a:pPr algn="l" fontAlgn="ctr"/>
                      <a:r>
                        <a:rPr lang="en-US" sz="1900" u="none" strike="noStrike" dirty="0">
                          <a:effectLst/>
                        </a:rPr>
                        <a:t>Hospital Salaries &amp; Supplies/WEIPA</a:t>
                      </a:r>
                      <a:endParaRPr lang="en-US" sz="1900" b="0" i="0" u="none" strike="noStrike" dirty="0">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3081635599"/>
                  </a:ext>
                </a:extLst>
              </a:tr>
              <a:tr h="434975">
                <a:tc>
                  <a:txBody>
                    <a:bodyPr/>
                    <a:lstStyle/>
                    <a:p>
                      <a:pPr algn="l" fontAlgn="ctr"/>
                      <a:r>
                        <a:rPr lang="en-US" sz="1900" u="none" strike="noStrike">
                          <a:effectLst/>
                        </a:rPr>
                        <a:t>Domestic Admissions to Improve Quality</a:t>
                      </a:r>
                      <a:endParaRPr lang="en-US" sz="1900" b="0" i="0" u="none" strike="noStrike">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1453546825"/>
                  </a:ext>
                </a:extLst>
              </a:tr>
              <a:tr h="434975">
                <a:tc>
                  <a:txBody>
                    <a:bodyPr/>
                    <a:lstStyle/>
                    <a:p>
                      <a:pPr algn="l" fontAlgn="ctr"/>
                      <a:r>
                        <a:rPr lang="en-US" sz="1900" u="none" strike="noStrike" dirty="0">
                          <a:effectLst/>
                        </a:rPr>
                        <a:t>CIN PCPs as a % of all PCPs in the Market</a:t>
                      </a:r>
                      <a:endParaRPr lang="en-US" sz="1900" b="0" i="0" u="none" strike="noStrike" dirty="0">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907389686"/>
                  </a:ext>
                </a:extLst>
              </a:tr>
              <a:tr h="434975">
                <a:tc>
                  <a:txBody>
                    <a:bodyPr/>
                    <a:lstStyle/>
                    <a:p>
                      <a:pPr algn="l" fontAlgn="ctr"/>
                      <a:r>
                        <a:rPr lang="en-US" sz="1900" u="none" strike="noStrike" dirty="0">
                          <a:effectLst/>
                        </a:rPr>
                        <a:t>Ambulatory Care Sensitive Condition Admissions</a:t>
                      </a:r>
                      <a:endParaRPr lang="en-US" sz="1900" b="0" i="0" u="none" strike="noStrike" dirty="0">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1425605132"/>
                  </a:ext>
                </a:extLst>
              </a:tr>
              <a:tr h="434975">
                <a:tc>
                  <a:txBody>
                    <a:bodyPr/>
                    <a:lstStyle/>
                    <a:p>
                      <a:pPr algn="l" fontAlgn="ctr"/>
                      <a:r>
                        <a:rPr lang="en-US" sz="1900" u="none" strike="noStrike">
                          <a:effectLst/>
                        </a:rPr>
                        <a:t>RN Voluntary Turnover</a:t>
                      </a:r>
                      <a:endParaRPr lang="en-US" sz="1900" b="0" i="0" u="none" strike="noStrike">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4142162065"/>
                  </a:ext>
                </a:extLst>
              </a:tr>
              <a:tr h="434975">
                <a:tc>
                  <a:txBody>
                    <a:bodyPr/>
                    <a:lstStyle/>
                    <a:p>
                      <a:pPr algn="l" fontAlgn="ctr"/>
                      <a:r>
                        <a:rPr lang="en-US" sz="1900" u="none" strike="noStrike" dirty="0">
                          <a:effectLst/>
                        </a:rPr>
                        <a:t>Reduce Epic Documentation Time</a:t>
                      </a:r>
                      <a:endParaRPr lang="en-US" sz="1900" b="0" i="0" u="none" strike="noStrike" dirty="0">
                        <a:solidFill>
                          <a:srgbClr val="000000"/>
                        </a:solidFill>
                        <a:effectLst/>
                        <a:latin typeface="Calibri" panose="020F0502020204030204" pitchFamily="34" charset="0"/>
                      </a:endParaRPr>
                    </a:p>
                  </a:txBody>
                  <a:tcPr marL="12428" marR="12428" marT="12428" marB="0" anchor="ctr"/>
                </a:tc>
                <a:extLst>
                  <a:ext uri="{0D108BD9-81ED-4DB2-BD59-A6C34878D82A}">
                    <a16:rowId xmlns:a16="http://schemas.microsoft.com/office/drawing/2014/main" val="3463858908"/>
                  </a:ext>
                </a:extLst>
              </a:tr>
            </a:tbl>
          </a:graphicData>
        </a:graphic>
      </p:graphicFrame>
      <p:graphicFrame>
        <p:nvGraphicFramePr>
          <p:cNvPr id="5" name="Table 4"/>
          <p:cNvGraphicFramePr>
            <a:graphicFrameLocks noGrp="1"/>
          </p:cNvGraphicFramePr>
          <p:nvPr/>
        </p:nvGraphicFramePr>
        <p:xfrm>
          <a:off x="838276" y="1793300"/>
          <a:ext cx="4155768" cy="2814320"/>
        </p:xfrm>
        <a:graphic>
          <a:graphicData uri="http://schemas.openxmlformats.org/drawingml/2006/table">
            <a:tbl>
              <a:tblPr>
                <a:tableStyleId>{5C22544A-7EE6-4342-B048-85BDC9FD1C3A}</a:tableStyleId>
              </a:tblPr>
              <a:tblGrid>
                <a:gridCol w="4155768">
                  <a:extLst>
                    <a:ext uri="{9D8B030D-6E8A-4147-A177-3AD203B41FA5}">
                      <a16:colId xmlns:a16="http://schemas.microsoft.com/office/drawing/2014/main" val="3391523240"/>
                    </a:ext>
                  </a:extLst>
                </a:gridCol>
              </a:tblGrid>
              <a:tr h="444500">
                <a:tc>
                  <a:txBody>
                    <a:bodyPr/>
                    <a:lstStyle/>
                    <a:p>
                      <a:pPr algn="l" fontAlgn="ctr"/>
                      <a:r>
                        <a:rPr lang="en-US" sz="1900" u="none" strike="noStrike">
                          <a:effectLst/>
                        </a:rPr>
                        <a:t>Net Revenue Growth</a:t>
                      </a:r>
                      <a:endParaRPr lang="en-US" sz="1900" b="0" i="0" u="none" strike="noStrike">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1143405213"/>
                  </a:ext>
                </a:extLst>
              </a:tr>
              <a:tr h="444500">
                <a:tc>
                  <a:txBody>
                    <a:bodyPr/>
                    <a:lstStyle/>
                    <a:p>
                      <a:pPr algn="l" fontAlgn="ctr"/>
                      <a:r>
                        <a:rPr lang="en-US" sz="1900" u="none" strike="noStrike" dirty="0">
                          <a:effectLst/>
                        </a:rPr>
                        <a:t>Reducing Avoidable Readmissions</a:t>
                      </a:r>
                      <a:endParaRPr lang="en-US" sz="1900" b="0" i="0" u="none" strike="noStrike" dirty="0">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203570108"/>
                  </a:ext>
                </a:extLst>
              </a:tr>
              <a:tr h="444500">
                <a:tc>
                  <a:txBody>
                    <a:bodyPr/>
                    <a:lstStyle/>
                    <a:p>
                      <a:pPr algn="l" fontAlgn="ctr"/>
                      <a:r>
                        <a:rPr lang="en-US" sz="1900" u="none" strike="noStrike" dirty="0">
                          <a:effectLst/>
                        </a:rPr>
                        <a:t>Patient Safety</a:t>
                      </a:r>
                      <a:endParaRPr lang="en-US" sz="1900" b="0" i="0" u="none" strike="noStrike" dirty="0">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2671524954"/>
                  </a:ext>
                </a:extLst>
              </a:tr>
              <a:tr h="444500">
                <a:tc>
                  <a:txBody>
                    <a:bodyPr/>
                    <a:lstStyle/>
                    <a:p>
                      <a:pPr algn="l" fontAlgn="ctr"/>
                      <a:r>
                        <a:rPr lang="en-US" sz="1900" u="none" strike="noStrike">
                          <a:effectLst/>
                        </a:rPr>
                        <a:t>Primary Care Access</a:t>
                      </a:r>
                      <a:endParaRPr lang="en-US" sz="1900" b="0" i="0" u="none" strike="noStrike">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457422325"/>
                  </a:ext>
                </a:extLst>
              </a:tr>
              <a:tr h="444500">
                <a:tc>
                  <a:txBody>
                    <a:bodyPr/>
                    <a:lstStyle/>
                    <a:p>
                      <a:pPr algn="l" fontAlgn="ctr"/>
                      <a:r>
                        <a:rPr lang="en-US" sz="1900" u="none" strike="noStrike">
                          <a:effectLst/>
                        </a:rPr>
                        <a:t>Disease Prevention (Primary Care 6)</a:t>
                      </a:r>
                      <a:endParaRPr lang="en-US" sz="1900" b="0" i="0" u="none" strike="noStrike">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1261946190"/>
                  </a:ext>
                </a:extLst>
              </a:tr>
              <a:tr h="444500">
                <a:tc>
                  <a:txBody>
                    <a:bodyPr/>
                    <a:lstStyle/>
                    <a:p>
                      <a:pPr algn="l" fontAlgn="ctr"/>
                      <a:r>
                        <a:rPr lang="en-US" sz="1900" u="none" strike="noStrike" dirty="0">
                          <a:effectLst/>
                        </a:rPr>
                        <a:t>Reducing Opioid Dependency</a:t>
                      </a:r>
                      <a:endParaRPr lang="en-US" sz="1900" b="0" i="0" u="none" strike="noStrike" dirty="0">
                        <a:solidFill>
                          <a:srgbClr val="000000"/>
                        </a:solidFill>
                        <a:effectLst/>
                        <a:latin typeface="Calibri" panose="020F0502020204030204" pitchFamily="34" charset="0"/>
                      </a:endParaRPr>
                    </a:p>
                  </a:txBody>
                  <a:tcPr marL="12700" marR="12700" marT="12700" marB="0" anchor="ctr"/>
                </a:tc>
                <a:extLst>
                  <a:ext uri="{0D108BD9-81ED-4DB2-BD59-A6C34878D82A}">
                    <a16:rowId xmlns:a16="http://schemas.microsoft.com/office/drawing/2014/main" val="758055615"/>
                  </a:ext>
                </a:extLst>
              </a:tr>
            </a:tbl>
          </a:graphicData>
        </a:graphic>
      </p:graphicFrame>
    </p:spTree>
    <p:extLst>
      <p:ext uri="{BB962C8B-B14F-4D97-AF65-F5344CB8AC3E}">
        <p14:creationId xmlns:p14="http://schemas.microsoft.com/office/powerpoint/2010/main" val="41529225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9901" y="1066800"/>
            <a:ext cx="8695266" cy="685800"/>
          </a:xfrm>
        </p:spPr>
        <p:txBody>
          <a:bodyPr/>
          <a:lstStyle/>
          <a:p>
            <a:r>
              <a:rPr lang="en-US" dirty="0"/>
              <a:t>COPR Roles (Per KPI)</a:t>
            </a:r>
          </a:p>
        </p:txBody>
      </p:sp>
      <p:sp>
        <p:nvSpPr>
          <p:cNvPr id="3" name="Content Placeholder 2"/>
          <p:cNvSpPr>
            <a:spLocks noGrp="1"/>
          </p:cNvSpPr>
          <p:nvPr>
            <p:ph idx="1"/>
          </p:nvPr>
        </p:nvSpPr>
        <p:spPr>
          <a:xfrm>
            <a:off x="685800" y="1752600"/>
            <a:ext cx="9514820" cy="3848484"/>
          </a:xfrm>
        </p:spPr>
        <p:txBody>
          <a:bodyPr>
            <a:normAutofit fontScale="92500" lnSpcReduction="10000"/>
          </a:bodyPr>
          <a:lstStyle/>
          <a:p>
            <a:r>
              <a:rPr lang="en-US" sz="2400" dirty="0"/>
              <a:t>System Leader</a:t>
            </a:r>
          </a:p>
          <a:p>
            <a:pPr lvl="1"/>
            <a:r>
              <a:rPr lang="en-US" sz="2000" dirty="0"/>
              <a:t>Overall lead for the KPI, convenes regional Dyad Owners to share best practices</a:t>
            </a:r>
          </a:p>
          <a:p>
            <a:r>
              <a:rPr lang="en-US" sz="2400" dirty="0"/>
              <a:t>System Data Analyst</a:t>
            </a:r>
          </a:p>
          <a:p>
            <a:pPr lvl="1"/>
            <a:r>
              <a:rPr lang="en-US" sz="2000" dirty="0"/>
              <a:t>Responsible for data quality, answering data questions</a:t>
            </a:r>
          </a:p>
          <a:p>
            <a:r>
              <a:rPr lang="en-US" sz="2400" dirty="0"/>
              <a:t>14 (7 x 2) regional “Dyad Owners” held accountable for KPI performance</a:t>
            </a:r>
          </a:p>
          <a:p>
            <a:pPr lvl="1"/>
            <a:r>
              <a:rPr lang="en-US" sz="2000" dirty="0"/>
              <a:t>Clinical</a:t>
            </a:r>
          </a:p>
          <a:p>
            <a:pPr lvl="1"/>
            <a:r>
              <a:rPr lang="en-US" sz="2000" dirty="0"/>
              <a:t>Business</a:t>
            </a:r>
          </a:p>
        </p:txBody>
      </p:sp>
      <p:pic>
        <p:nvPicPr>
          <p:cNvPr id="4" name="Picture 3"/>
          <p:cNvPicPr>
            <a:picLocks noChangeAspect="1"/>
          </p:cNvPicPr>
          <p:nvPr/>
        </p:nvPicPr>
        <p:blipFill>
          <a:blip r:embed="rId3"/>
          <a:stretch>
            <a:fillRect/>
          </a:stretch>
        </p:blipFill>
        <p:spPr>
          <a:xfrm>
            <a:off x="8092242" y="292312"/>
            <a:ext cx="3311304" cy="1682249"/>
          </a:xfrm>
          <a:prstGeom prst="rect">
            <a:avLst/>
          </a:prstGeom>
        </p:spPr>
      </p:pic>
    </p:spTree>
    <p:extLst>
      <p:ext uri="{BB962C8B-B14F-4D97-AF65-F5344CB8AC3E}">
        <p14:creationId xmlns:p14="http://schemas.microsoft.com/office/powerpoint/2010/main" val="29599046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66900" y="1539197"/>
            <a:ext cx="8458200" cy="3979152"/>
          </a:xfrm>
          <a:prstGeom prst="rect">
            <a:avLst/>
          </a:prstGeom>
        </p:spPr>
      </p:pic>
    </p:spTree>
    <p:extLst>
      <p:ext uri="{BB962C8B-B14F-4D97-AF65-F5344CB8AC3E}">
        <p14:creationId xmlns:p14="http://schemas.microsoft.com/office/powerpoint/2010/main" val="316555650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6914" y="906054"/>
            <a:ext cx="8695266" cy="685800"/>
          </a:xfrm>
        </p:spPr>
        <p:txBody>
          <a:bodyPr/>
          <a:lstStyle/>
          <a:p>
            <a:r>
              <a:rPr lang="en-US" dirty="0" err="1"/>
              <a:t>Actionability</a:t>
            </a:r>
            <a:r>
              <a:rPr lang="en-US" dirty="0"/>
              <a:t> &amp; Accountability</a:t>
            </a:r>
          </a:p>
        </p:txBody>
      </p:sp>
      <p:sp>
        <p:nvSpPr>
          <p:cNvPr id="3" name="Content Placeholder 2"/>
          <p:cNvSpPr>
            <a:spLocks noGrp="1"/>
          </p:cNvSpPr>
          <p:nvPr>
            <p:ph idx="1"/>
          </p:nvPr>
        </p:nvSpPr>
        <p:spPr>
          <a:xfrm>
            <a:off x="366346" y="1424247"/>
            <a:ext cx="8199620" cy="3479031"/>
          </a:xfrm>
        </p:spPr>
        <p:txBody>
          <a:bodyPr>
            <a:normAutofit fontScale="85000" lnSpcReduction="20000"/>
          </a:bodyPr>
          <a:lstStyle/>
          <a:p>
            <a:r>
              <a:rPr lang="en-US" sz="2667" dirty="0"/>
              <a:t>“Dyad Owners” (and ultimately Regional CEO) held accountable for KPI performance</a:t>
            </a:r>
          </a:p>
          <a:p>
            <a:r>
              <a:rPr lang="en-US" sz="2667" dirty="0"/>
              <a:t>Expectations set related to collaboration with other markets’ Dyad Owners</a:t>
            </a:r>
          </a:p>
          <a:p>
            <a:r>
              <a:rPr lang="en-US" sz="2667" dirty="0"/>
              <a:t>KPI drilldowns provided where most beneficial</a:t>
            </a:r>
          </a:p>
          <a:p>
            <a:r>
              <a:rPr lang="en-US" sz="2667" dirty="0"/>
              <a:t>Culture of performance transparency</a:t>
            </a:r>
          </a:p>
          <a:p>
            <a:pPr lvl="1"/>
            <a:r>
              <a:rPr lang="en-US" sz="2667" dirty="0"/>
              <a:t>E.g. provider level performance is not blinded </a:t>
            </a:r>
          </a:p>
          <a:p>
            <a:endParaRPr lang="en-US" dirty="0"/>
          </a:p>
        </p:txBody>
      </p:sp>
      <p:pic>
        <p:nvPicPr>
          <p:cNvPr id="4" name="Picture 3"/>
          <p:cNvPicPr>
            <a:picLocks noChangeAspect="1"/>
          </p:cNvPicPr>
          <p:nvPr/>
        </p:nvPicPr>
        <p:blipFill>
          <a:blip r:embed="rId3"/>
          <a:stretch>
            <a:fillRect/>
          </a:stretch>
        </p:blipFill>
        <p:spPr>
          <a:xfrm>
            <a:off x="4466156" y="4530415"/>
            <a:ext cx="2391844" cy="2330515"/>
          </a:xfrm>
          <a:prstGeom prst="rect">
            <a:avLst/>
          </a:prstGeom>
        </p:spPr>
      </p:pic>
    </p:spTree>
    <p:extLst>
      <p:ext uri="{BB962C8B-B14F-4D97-AF65-F5344CB8AC3E}">
        <p14:creationId xmlns:p14="http://schemas.microsoft.com/office/powerpoint/2010/main" val="21496080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35840"/>
            <a:ext cx="9718707" cy="804333"/>
          </a:xfrm>
        </p:spPr>
        <p:txBody>
          <a:bodyPr>
            <a:normAutofit/>
          </a:bodyPr>
          <a:lstStyle/>
          <a:p>
            <a:r>
              <a:rPr lang="en-US" dirty="0"/>
              <a:t>KPI: Patient Portal Message Response Timeliness</a:t>
            </a:r>
          </a:p>
        </p:txBody>
      </p:sp>
      <p:pic>
        <p:nvPicPr>
          <p:cNvPr id="4" name="Content Placeholder 3" descr="Screen Clipping"/>
          <p:cNvPicPr>
            <a:picLocks noGrp="1" noChangeAspect="1"/>
          </p:cNvPicPr>
          <p:nvPr>
            <p:ph idx="1"/>
          </p:nvPr>
        </p:nvPicPr>
        <p:blipFill>
          <a:blip r:embed="rId3"/>
          <a:stretch>
            <a:fillRect/>
          </a:stretch>
        </p:blipFill>
        <p:spPr>
          <a:xfrm>
            <a:off x="3880400" y="2209801"/>
            <a:ext cx="4826633" cy="3837519"/>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338504" y="2125134"/>
            <a:ext cx="3395297" cy="3046411"/>
          </a:xfrm>
          <a:prstGeom prst="rect">
            <a:avLst/>
          </a:prstGeom>
          <a:noFill/>
        </p:spPr>
        <p:txBody>
          <a:bodyPr wrap="square" rtlCol="0">
            <a:spAutoFit/>
          </a:bodyPr>
          <a:lstStyle/>
          <a:p>
            <a:r>
              <a:rPr lang="en-US" sz="2133" dirty="0"/>
              <a:t>Links to KPI-dedicated </a:t>
            </a:r>
          </a:p>
          <a:p>
            <a:r>
              <a:rPr lang="en-US" sz="2133" dirty="0"/>
              <a:t>site on intranet which </a:t>
            </a:r>
          </a:p>
          <a:p>
            <a:r>
              <a:rPr lang="en-US" sz="2133" dirty="0"/>
              <a:t>includes:</a:t>
            </a:r>
          </a:p>
          <a:p>
            <a:r>
              <a:rPr lang="en-US" sz="2133" dirty="0"/>
              <a:t>-Drilldown Analytics</a:t>
            </a:r>
          </a:p>
          <a:p>
            <a:r>
              <a:rPr lang="en-US" sz="2133" dirty="0"/>
              <a:t>-Discussion Forum</a:t>
            </a:r>
          </a:p>
          <a:p>
            <a:r>
              <a:rPr lang="en-US" sz="2133" dirty="0"/>
              <a:t>-KPI Profile Document</a:t>
            </a:r>
          </a:p>
          <a:p>
            <a:r>
              <a:rPr lang="en-US" sz="2133" dirty="0"/>
              <a:t>-Dyad Owner Roster</a:t>
            </a:r>
          </a:p>
          <a:p>
            <a:r>
              <a:rPr lang="en-US" sz="2133" dirty="0"/>
              <a:t>-Collaboration Documents</a:t>
            </a:r>
          </a:p>
          <a:p>
            <a:pPr marL="380990" indent="-380990">
              <a:buFont typeface="Arial" panose="020B0604020202020204" pitchFamily="34" charset="0"/>
              <a:buChar char="•"/>
            </a:pPr>
            <a:endParaRPr lang="en-US" sz="2133" dirty="0"/>
          </a:p>
        </p:txBody>
      </p:sp>
      <p:cxnSp>
        <p:nvCxnSpPr>
          <p:cNvPr id="8" name="Straight Arrow Connector 7"/>
          <p:cNvCxnSpPr/>
          <p:nvPr/>
        </p:nvCxnSpPr>
        <p:spPr>
          <a:xfrm>
            <a:off x="3419168" y="2344724"/>
            <a:ext cx="1838632"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a:cxnSpLocks/>
          </p:cNvCxnSpPr>
          <p:nvPr/>
        </p:nvCxnSpPr>
        <p:spPr>
          <a:xfrm flipH="1">
            <a:off x="7509935" y="2751667"/>
            <a:ext cx="1405465"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8915400" y="2542315"/>
            <a:ext cx="1667934" cy="1733488"/>
          </a:xfrm>
          <a:prstGeom prst="rect">
            <a:avLst/>
          </a:prstGeom>
          <a:noFill/>
        </p:spPr>
        <p:txBody>
          <a:bodyPr wrap="square" rtlCol="0">
            <a:spAutoFit/>
          </a:bodyPr>
          <a:lstStyle/>
          <a:p>
            <a:r>
              <a:rPr lang="en-US" sz="2133" dirty="0"/>
              <a:t>Email links to Dyad Owners for this Market</a:t>
            </a:r>
          </a:p>
          <a:p>
            <a:pPr marL="380990" indent="-380990">
              <a:buFont typeface="Arial" panose="020B0604020202020204" pitchFamily="34" charset="0"/>
              <a:buChar char="•"/>
            </a:pPr>
            <a:endParaRPr lang="en-US" sz="2133" dirty="0"/>
          </a:p>
        </p:txBody>
      </p:sp>
    </p:spTree>
    <p:extLst>
      <p:ext uri="{BB962C8B-B14F-4D97-AF65-F5344CB8AC3E}">
        <p14:creationId xmlns:p14="http://schemas.microsoft.com/office/powerpoint/2010/main" val="108005125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5455" y="842184"/>
            <a:ext cx="9718707" cy="804333"/>
          </a:xfrm>
        </p:spPr>
        <p:txBody>
          <a:bodyPr/>
          <a:lstStyle/>
          <a:p>
            <a:r>
              <a:rPr lang="en-US" dirty="0"/>
              <a:t>COPR KPI Intranet Site</a:t>
            </a:r>
          </a:p>
        </p:txBody>
      </p:sp>
      <p:pic>
        <p:nvPicPr>
          <p:cNvPr id="3" name="Picture 2" descr="Screen Clipping"/>
          <p:cNvPicPr>
            <a:picLocks noChangeAspect="1"/>
          </p:cNvPicPr>
          <p:nvPr/>
        </p:nvPicPr>
        <p:blipFill>
          <a:blip r:embed="rId3"/>
          <a:stretch>
            <a:fillRect/>
          </a:stretch>
        </p:blipFill>
        <p:spPr>
          <a:xfrm>
            <a:off x="1014153" y="1252720"/>
            <a:ext cx="10421388" cy="508967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9213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7081" y="835429"/>
            <a:ext cx="11619564" cy="804333"/>
          </a:xfrm>
        </p:spPr>
        <p:txBody>
          <a:bodyPr/>
          <a:lstStyle/>
          <a:p>
            <a:r>
              <a:rPr lang="en-US" sz="3200" dirty="0"/>
              <a:t>3 “Key Takeaways” from COO/CCO Each Month</a:t>
            </a:r>
          </a:p>
        </p:txBody>
      </p:sp>
      <p:pic>
        <p:nvPicPr>
          <p:cNvPr id="4" name="Content Placeholder 3" descr="Screen Clipping"/>
          <p:cNvPicPr>
            <a:picLocks noGrp="1" noChangeAspect="1"/>
          </p:cNvPicPr>
          <p:nvPr>
            <p:ph idx="1"/>
          </p:nvPr>
        </p:nvPicPr>
        <p:blipFill>
          <a:blip r:embed="rId3"/>
          <a:stretch>
            <a:fillRect/>
          </a:stretch>
        </p:blipFill>
        <p:spPr>
          <a:xfrm>
            <a:off x="225824" y="1371600"/>
            <a:ext cx="11537244" cy="362930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4888514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0964" y="763471"/>
            <a:ext cx="9718707" cy="804333"/>
          </a:xfrm>
        </p:spPr>
        <p:txBody>
          <a:bodyPr/>
          <a:lstStyle/>
          <a:p>
            <a:r>
              <a:rPr lang="en-US" dirty="0"/>
              <a:t>More Than Charts</a:t>
            </a:r>
          </a:p>
        </p:txBody>
      </p:sp>
      <p:pic>
        <p:nvPicPr>
          <p:cNvPr id="4" name="Content Placeholder 3" descr="Screen Clipping"/>
          <p:cNvPicPr>
            <a:picLocks noGrp="1" noChangeAspect="1"/>
          </p:cNvPicPr>
          <p:nvPr>
            <p:ph idx="1"/>
          </p:nvPr>
        </p:nvPicPr>
        <p:blipFill>
          <a:blip r:embed="rId3"/>
          <a:stretch>
            <a:fillRect/>
          </a:stretch>
        </p:blipFill>
        <p:spPr>
          <a:xfrm>
            <a:off x="6435852" y="304800"/>
            <a:ext cx="5610344" cy="6324600"/>
          </a:xfrm>
          <a:prstGeom prst="rect">
            <a:avLst/>
          </a:prstGeom>
          <a:ln>
            <a:noFill/>
          </a:ln>
          <a:effectLst>
            <a:outerShdw blurRad="292100" dist="139700" dir="2700000" algn="tl" rotWithShape="0">
              <a:srgbClr val="333333">
                <a:alpha val="65000"/>
              </a:srgbClr>
            </a:outerShdw>
          </a:effectLst>
        </p:spPr>
      </p:pic>
      <p:sp>
        <p:nvSpPr>
          <p:cNvPr id="5" name="Content Placeholder 2"/>
          <p:cNvSpPr txBox="1">
            <a:spLocks/>
          </p:cNvSpPr>
          <p:nvPr/>
        </p:nvSpPr>
        <p:spPr>
          <a:xfrm>
            <a:off x="291897" y="1307816"/>
            <a:ext cx="6032704" cy="3848484"/>
          </a:xfrm>
          <a:prstGeom prst="rect">
            <a:avLst/>
          </a:prstGeom>
        </p:spPr>
        <p:txBody>
          <a:bodyPr/>
          <a:lstStyle>
            <a:lvl1pPr marL="192024" indent="-192024"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1pPr>
            <a:lvl2pPr marL="742950" indent="-285750"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2pPr>
            <a:lvl3pPr marL="1143000" indent="-228600"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1000"/>
              </a:spcBef>
              <a:spcAft>
                <a:spcPts val="0"/>
              </a:spcAft>
              <a:buClr>
                <a:schemeClr val="accent1"/>
              </a:buClr>
              <a:buSzPct val="80000"/>
              <a:buFont typeface="Wingdings 3" charset="2"/>
              <a:buChar char=""/>
            </a:pPr>
            <a:r>
              <a:rPr lang="en-US" sz="2800" dirty="0">
                <a:solidFill>
                  <a:schemeClr val="tx1">
                    <a:lumMod val="75000"/>
                    <a:lumOff val="25000"/>
                  </a:schemeClr>
                </a:solidFill>
                <a:latin typeface="+mn-lt"/>
                <a:cs typeface="+mn-cs"/>
              </a:rPr>
              <a:t>Market Execs contribute text for Executive Summary which includes:</a:t>
            </a:r>
          </a:p>
          <a:p>
            <a:pPr marL="742950" lvl="2" indent="-342900">
              <a:spcBef>
                <a:spcPts val="1000"/>
              </a:spcBef>
              <a:spcAft>
                <a:spcPts val="0"/>
              </a:spcAft>
              <a:buClr>
                <a:schemeClr val="accent1"/>
              </a:buClr>
              <a:buSzPct val="80000"/>
              <a:buFont typeface="Wingdings 3" charset="2"/>
              <a:buChar char=""/>
            </a:pPr>
            <a:r>
              <a:rPr lang="en-US" sz="2800" dirty="0">
                <a:solidFill>
                  <a:schemeClr val="tx1">
                    <a:lumMod val="75000"/>
                    <a:lumOff val="25000"/>
                  </a:schemeClr>
                </a:solidFill>
                <a:latin typeface="+mn-lt"/>
                <a:cs typeface="+mn-cs"/>
              </a:rPr>
              <a:t>Clinical KPI progress</a:t>
            </a:r>
          </a:p>
          <a:p>
            <a:pPr marL="742950" lvl="2" indent="-342900">
              <a:spcBef>
                <a:spcPts val="1000"/>
              </a:spcBef>
              <a:spcAft>
                <a:spcPts val="0"/>
              </a:spcAft>
              <a:buClr>
                <a:schemeClr val="accent1"/>
              </a:buClr>
              <a:buSzPct val="80000"/>
              <a:buFont typeface="Wingdings 3" charset="2"/>
              <a:buChar char=""/>
            </a:pPr>
            <a:r>
              <a:rPr lang="en-US" sz="2800" dirty="0">
                <a:solidFill>
                  <a:schemeClr val="tx1">
                    <a:lumMod val="75000"/>
                    <a:lumOff val="25000"/>
                  </a:schemeClr>
                </a:solidFill>
                <a:latin typeface="+mn-lt"/>
                <a:cs typeface="+mn-cs"/>
              </a:rPr>
              <a:t>Operational KPI progress</a:t>
            </a:r>
          </a:p>
          <a:p>
            <a:pPr marL="742950" lvl="2" indent="-342900">
              <a:spcBef>
                <a:spcPts val="1000"/>
              </a:spcBef>
              <a:spcAft>
                <a:spcPts val="0"/>
              </a:spcAft>
              <a:buClr>
                <a:schemeClr val="accent1"/>
              </a:buClr>
              <a:buSzPct val="80000"/>
              <a:buFont typeface="Wingdings 3" charset="2"/>
              <a:buChar char=""/>
            </a:pPr>
            <a:r>
              <a:rPr lang="en-US" sz="2800" dirty="0">
                <a:solidFill>
                  <a:schemeClr val="tx1">
                    <a:lumMod val="75000"/>
                    <a:lumOff val="25000"/>
                  </a:schemeClr>
                </a:solidFill>
                <a:latin typeface="+mn-lt"/>
                <a:cs typeface="+mn-cs"/>
              </a:rPr>
              <a:t>Strategic KPI progress</a:t>
            </a:r>
          </a:p>
          <a:p>
            <a:pPr marL="742950" lvl="2" indent="-342900">
              <a:spcBef>
                <a:spcPts val="1000"/>
              </a:spcBef>
              <a:spcAft>
                <a:spcPts val="0"/>
              </a:spcAft>
              <a:buClr>
                <a:schemeClr val="accent1"/>
              </a:buClr>
              <a:buSzPct val="80000"/>
              <a:buFont typeface="Wingdings 3" charset="2"/>
              <a:buChar char=""/>
            </a:pPr>
            <a:r>
              <a:rPr lang="en-US" sz="2800" dirty="0">
                <a:solidFill>
                  <a:schemeClr val="tx1">
                    <a:lumMod val="75000"/>
                    <a:lumOff val="25000"/>
                  </a:schemeClr>
                </a:solidFill>
                <a:latin typeface="+mn-lt"/>
                <a:cs typeface="+mn-cs"/>
              </a:rPr>
              <a:t>Patient Story</a:t>
            </a:r>
          </a:p>
          <a:p>
            <a:pPr marL="742950" lvl="2" indent="-342900">
              <a:spcBef>
                <a:spcPts val="1000"/>
              </a:spcBef>
              <a:spcAft>
                <a:spcPts val="0"/>
              </a:spcAft>
              <a:buClr>
                <a:schemeClr val="accent1"/>
              </a:buClr>
              <a:buSzPct val="80000"/>
              <a:buFont typeface="Wingdings 3" charset="2"/>
              <a:buChar char=""/>
            </a:pPr>
            <a:r>
              <a:rPr lang="en-US" sz="2800" dirty="0">
                <a:solidFill>
                  <a:schemeClr val="tx1">
                    <a:lumMod val="75000"/>
                    <a:lumOff val="25000"/>
                  </a:schemeClr>
                </a:solidFill>
                <a:latin typeface="+mn-lt"/>
                <a:cs typeface="+mn-cs"/>
              </a:rPr>
              <a:t>Clinician Story</a:t>
            </a:r>
          </a:p>
        </p:txBody>
      </p:sp>
    </p:spTree>
    <p:extLst>
      <p:ext uri="{BB962C8B-B14F-4D97-AF65-F5344CB8AC3E}">
        <p14:creationId xmlns:p14="http://schemas.microsoft.com/office/powerpoint/2010/main" val="365875984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779" y="842447"/>
            <a:ext cx="9718707" cy="804333"/>
          </a:xfrm>
        </p:spPr>
        <p:txBody>
          <a:bodyPr/>
          <a:lstStyle/>
          <a:p>
            <a:r>
              <a:rPr lang="en-US" dirty="0"/>
              <a:t>Flip Builder for Online Presentation</a:t>
            </a:r>
          </a:p>
        </p:txBody>
      </p:sp>
      <p:pic>
        <p:nvPicPr>
          <p:cNvPr id="4" name="Content Placeholder 3" descr="Screen Clipping"/>
          <p:cNvPicPr>
            <a:picLocks noGrp="1" noChangeAspect="1"/>
          </p:cNvPicPr>
          <p:nvPr>
            <p:ph idx="1"/>
          </p:nvPr>
        </p:nvPicPr>
        <p:blipFill>
          <a:blip r:embed="rId3"/>
          <a:stretch>
            <a:fillRect/>
          </a:stretch>
        </p:blipFill>
        <p:spPr>
          <a:xfrm>
            <a:off x="2734887" y="1646780"/>
            <a:ext cx="7368147" cy="441083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7613088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9277" y="899160"/>
            <a:ext cx="9718707" cy="804333"/>
          </a:xfrm>
        </p:spPr>
        <p:txBody>
          <a:bodyPr/>
          <a:lstStyle/>
          <a:p>
            <a:r>
              <a:rPr lang="en-US" dirty="0"/>
              <a:t>COPR Miners</a:t>
            </a:r>
          </a:p>
        </p:txBody>
      </p:sp>
      <p:pic>
        <p:nvPicPr>
          <p:cNvPr id="4" name="Content Placeholder 3"/>
          <p:cNvPicPr>
            <a:picLocks noGrp="1" noChangeAspect="1"/>
          </p:cNvPicPr>
          <p:nvPr>
            <p:ph idx="1"/>
          </p:nvPr>
        </p:nvPicPr>
        <p:blipFill>
          <a:blip r:embed="rId3"/>
          <a:stretch>
            <a:fillRect/>
          </a:stretch>
        </p:blipFill>
        <p:spPr>
          <a:xfrm>
            <a:off x="8403301" y="1388404"/>
            <a:ext cx="3464836" cy="2598627"/>
          </a:xfrm>
        </p:spPr>
      </p:pic>
      <p:sp>
        <p:nvSpPr>
          <p:cNvPr id="5" name="Content Placeholder 2"/>
          <p:cNvSpPr txBox="1">
            <a:spLocks/>
          </p:cNvSpPr>
          <p:nvPr/>
        </p:nvSpPr>
        <p:spPr>
          <a:xfrm>
            <a:off x="384774" y="1565563"/>
            <a:ext cx="7918241" cy="4473916"/>
          </a:xfrm>
          <a:prstGeom prst="rect">
            <a:avLst/>
          </a:prstGeom>
        </p:spPr>
        <p:txBody>
          <a:bodyPr/>
          <a:lstStyle>
            <a:lvl1pPr marL="192024" indent="-192024"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1pPr>
            <a:lvl2pPr marL="742950" indent="-285750"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2pPr>
            <a:lvl3pPr marL="1143000" indent="-228600"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3pPr>
            <a:lvl4pPr marL="1600200" indent="-228600"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4pPr>
            <a:lvl5pPr marL="2057400" indent="-228600" algn="l" defTabSz="457200" rtl="0" eaLnBrk="1" latinLnBrk="0" hangingPunct="1">
              <a:lnSpc>
                <a:spcPct val="80000"/>
              </a:lnSpc>
              <a:spcBef>
                <a:spcPct val="20000"/>
              </a:spcBef>
              <a:spcAft>
                <a:spcPts val="600"/>
              </a:spcAft>
              <a:buFont typeface="Arial"/>
              <a:buChar char="»"/>
              <a:defRPr sz="1800" b="0" i="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2400" dirty="0"/>
              <a:t>A lot of data shoveling is involved in producing the COPR</a:t>
            </a:r>
          </a:p>
          <a:p>
            <a:pPr lvl="1"/>
            <a:r>
              <a:rPr lang="en-US" sz="2400" dirty="0"/>
              <a:t>Not realistic that all the data for all the KPIs is sitting in a data warehouse</a:t>
            </a:r>
          </a:p>
          <a:p>
            <a:pPr lvl="1"/>
            <a:r>
              <a:rPr lang="en-US" sz="2400" dirty="0"/>
              <a:t>Tough choices on what to fully automate vs. monthly flat file transfer  </a:t>
            </a:r>
          </a:p>
          <a:p>
            <a:r>
              <a:rPr lang="en-US" sz="2400" dirty="0"/>
              <a:t>Centralized data warehouse (COPR Mine) and data warehouse team (COPR Miners) for COPR production and some of the KPI  drilldowns</a:t>
            </a:r>
          </a:p>
          <a:p>
            <a:r>
              <a:rPr lang="en-US" sz="2400" dirty="0"/>
              <a:t>De-centralized analyst teams for drilldowns where more appropriate</a:t>
            </a:r>
          </a:p>
          <a:p>
            <a:endParaRPr lang="en-US" sz="2400" dirty="0"/>
          </a:p>
          <a:p>
            <a:endParaRPr lang="en-US" sz="2400" dirty="0"/>
          </a:p>
          <a:p>
            <a:endParaRPr lang="en-US" sz="2400" dirty="0"/>
          </a:p>
        </p:txBody>
      </p:sp>
    </p:spTree>
    <p:extLst>
      <p:ext uri="{BB962C8B-B14F-4D97-AF65-F5344CB8AC3E}">
        <p14:creationId xmlns:p14="http://schemas.microsoft.com/office/powerpoint/2010/main" val="29966033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6611" y="892490"/>
            <a:ext cx="10778736" cy="804333"/>
          </a:xfrm>
        </p:spPr>
        <p:txBody>
          <a:bodyPr/>
          <a:lstStyle/>
          <a:p>
            <a:r>
              <a:rPr lang="en-US" dirty="0"/>
              <a:t>Finding a Balance with Standardization</a:t>
            </a:r>
          </a:p>
        </p:txBody>
      </p:sp>
      <p:pic>
        <p:nvPicPr>
          <p:cNvPr id="4" name="Content Placeholder 3" descr="Screen Clipping"/>
          <p:cNvPicPr>
            <a:picLocks noGrp="1" noChangeAspect="1"/>
          </p:cNvPicPr>
          <p:nvPr>
            <p:ph idx="1"/>
          </p:nvPr>
        </p:nvPicPr>
        <p:blipFill>
          <a:blip r:embed="rId3"/>
          <a:stretch>
            <a:fillRect/>
          </a:stretch>
        </p:blipFill>
        <p:spPr>
          <a:xfrm>
            <a:off x="3082206" y="1630349"/>
            <a:ext cx="5237080" cy="3477684"/>
          </a:xfrm>
          <a:prstGeom prst="rect">
            <a:avLst/>
          </a:prstGeom>
          <a:ln>
            <a:noFill/>
          </a:ln>
          <a:effectLst>
            <a:outerShdw blurRad="292100" dist="139700" dir="2700000" algn="tl" rotWithShape="0">
              <a:srgbClr val="333333">
                <a:alpha val="65000"/>
              </a:srgbClr>
            </a:outerShdw>
          </a:effectLst>
        </p:spPr>
      </p:pic>
      <p:grpSp>
        <p:nvGrpSpPr>
          <p:cNvPr id="14" name="Group 13"/>
          <p:cNvGrpSpPr/>
          <p:nvPr/>
        </p:nvGrpSpPr>
        <p:grpSpPr>
          <a:xfrm>
            <a:off x="8715175" y="2348195"/>
            <a:ext cx="2739923" cy="2214927"/>
            <a:chOff x="6376583" y="1911241"/>
            <a:chExt cx="2054942" cy="1143201"/>
          </a:xfrm>
        </p:grpSpPr>
        <p:sp>
          <p:nvSpPr>
            <p:cNvPr id="6" name="TextBox 5"/>
            <p:cNvSpPr txBox="1"/>
            <p:nvPr/>
          </p:nvSpPr>
          <p:spPr>
            <a:xfrm>
              <a:off x="6376583" y="1911241"/>
              <a:ext cx="2054942" cy="1053942"/>
            </a:xfrm>
            <a:prstGeom prst="rect">
              <a:avLst/>
            </a:prstGeom>
            <a:noFill/>
          </p:spPr>
          <p:txBody>
            <a:bodyPr wrap="square" rtlCol="0">
              <a:spAutoFit/>
            </a:bodyPr>
            <a:lstStyle/>
            <a:p>
              <a:r>
                <a:rPr lang="en-US" sz="2133" dirty="0"/>
                <a:t>Important measures, </a:t>
              </a:r>
            </a:p>
            <a:p>
              <a:r>
                <a:rPr lang="en-US" sz="2133" dirty="0"/>
                <a:t>but juice-not-worth-</a:t>
              </a:r>
            </a:p>
            <a:p>
              <a:r>
                <a:rPr lang="en-US" sz="2133" dirty="0"/>
                <a:t>the-squeeze for</a:t>
              </a:r>
            </a:p>
            <a:p>
              <a:r>
                <a:rPr lang="en-US" sz="2133" dirty="0"/>
                <a:t>standardization</a:t>
              </a:r>
            </a:p>
          </p:txBody>
        </p:sp>
        <p:cxnSp>
          <p:nvCxnSpPr>
            <p:cNvPr id="7" name="Straight Arrow Connector 6"/>
            <p:cNvCxnSpPr/>
            <p:nvPr/>
          </p:nvCxnSpPr>
          <p:spPr>
            <a:xfrm flipH="1">
              <a:off x="6451829" y="3044610"/>
              <a:ext cx="511275" cy="9832"/>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grpSp>
        <p:nvGrpSpPr>
          <p:cNvPr id="13" name="Group 12"/>
          <p:cNvGrpSpPr/>
          <p:nvPr/>
        </p:nvGrpSpPr>
        <p:grpSpPr>
          <a:xfrm>
            <a:off x="150688" y="1371600"/>
            <a:ext cx="2681001" cy="1295400"/>
            <a:chOff x="113015" y="1028700"/>
            <a:chExt cx="2010751" cy="971550"/>
          </a:xfrm>
        </p:grpSpPr>
        <p:sp>
          <p:nvSpPr>
            <p:cNvPr id="5" name="TextBox 4"/>
            <p:cNvSpPr txBox="1"/>
            <p:nvPr/>
          </p:nvSpPr>
          <p:spPr>
            <a:xfrm>
              <a:off x="113015" y="1028700"/>
              <a:ext cx="1901723" cy="807769"/>
            </a:xfrm>
            <a:prstGeom prst="rect">
              <a:avLst/>
            </a:prstGeom>
            <a:noFill/>
          </p:spPr>
          <p:txBody>
            <a:bodyPr wrap="none" rtlCol="0">
              <a:spAutoFit/>
            </a:bodyPr>
            <a:lstStyle/>
            <a:p>
              <a:r>
                <a:rPr lang="en-US" sz="2133" dirty="0"/>
                <a:t>Standardized look, </a:t>
              </a:r>
            </a:p>
            <a:p>
              <a:r>
                <a:rPr lang="en-US" sz="2133" dirty="0"/>
                <a:t>production, process.</a:t>
              </a:r>
            </a:p>
            <a:p>
              <a:r>
                <a:rPr lang="en-US" sz="2133" dirty="0"/>
                <a:t>Putting the “K” in KPI</a:t>
              </a:r>
            </a:p>
          </p:txBody>
        </p:sp>
        <p:cxnSp>
          <p:nvCxnSpPr>
            <p:cNvPr id="8" name="Straight Arrow Connector 7"/>
            <p:cNvCxnSpPr/>
            <p:nvPr/>
          </p:nvCxnSpPr>
          <p:spPr>
            <a:xfrm>
              <a:off x="1651818" y="2000250"/>
              <a:ext cx="471948" cy="0"/>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41162455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8175" y="825730"/>
            <a:ext cx="10484041" cy="804333"/>
          </a:xfrm>
        </p:spPr>
        <p:txBody>
          <a:bodyPr/>
          <a:lstStyle/>
          <a:p>
            <a:r>
              <a:rPr lang="en-US" dirty="0"/>
              <a:t>Drilldown Example: Cost Per Case</a:t>
            </a:r>
          </a:p>
        </p:txBody>
      </p:sp>
      <p:pic>
        <p:nvPicPr>
          <p:cNvPr id="5" name="Picture 4" descr="Screen Clipping"/>
          <p:cNvPicPr>
            <a:picLocks noChangeAspect="1"/>
          </p:cNvPicPr>
          <p:nvPr/>
        </p:nvPicPr>
        <p:blipFill>
          <a:blip r:embed="rId3"/>
          <a:stretch>
            <a:fillRect/>
          </a:stretch>
        </p:blipFill>
        <p:spPr>
          <a:xfrm>
            <a:off x="78510" y="1447800"/>
            <a:ext cx="11993428" cy="40386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0407716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9640" y="785101"/>
            <a:ext cx="9718707" cy="804333"/>
          </a:xfrm>
        </p:spPr>
        <p:txBody>
          <a:bodyPr/>
          <a:lstStyle/>
          <a:p>
            <a:r>
              <a:rPr lang="en-US" dirty="0"/>
              <a:t>Drilldown Example: Opioid Metrics</a:t>
            </a:r>
          </a:p>
        </p:txBody>
      </p:sp>
      <p:pic>
        <p:nvPicPr>
          <p:cNvPr id="7" name="Picture 6" descr="Screen Clipping"/>
          <p:cNvPicPr>
            <a:picLocks noChangeAspect="1"/>
          </p:cNvPicPr>
          <p:nvPr/>
        </p:nvPicPr>
        <p:blipFill>
          <a:blip r:embed="rId3"/>
          <a:stretch>
            <a:fillRect/>
          </a:stretch>
        </p:blipFill>
        <p:spPr>
          <a:xfrm>
            <a:off x="846503" y="1407391"/>
            <a:ext cx="9603549" cy="4043217"/>
          </a:xfrm>
          <a:prstGeom prst="rect">
            <a:avLst/>
          </a:prstGeom>
          <a:ln>
            <a:noFill/>
          </a:ln>
          <a:effectLst>
            <a:outerShdw blurRad="292100" dist="139700" dir="2700000" algn="tl" rotWithShape="0">
              <a:srgbClr val="333333">
                <a:alpha val="65000"/>
              </a:srgbClr>
            </a:outerShdw>
          </a:effectLst>
        </p:spPr>
      </p:pic>
      <p:pic>
        <p:nvPicPr>
          <p:cNvPr id="8" name="Picture 7" descr="Screen Clipping"/>
          <p:cNvPicPr>
            <a:picLocks noChangeAspect="1"/>
          </p:cNvPicPr>
          <p:nvPr/>
        </p:nvPicPr>
        <p:blipFill>
          <a:blip r:embed="rId4"/>
          <a:stretch>
            <a:fillRect/>
          </a:stretch>
        </p:blipFill>
        <p:spPr>
          <a:xfrm>
            <a:off x="7619260" y="5175749"/>
            <a:ext cx="2438400" cy="154892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648036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6D6D5-9B07-4214-8A12-D3879E792B07}"/>
              </a:ext>
            </a:extLst>
          </p:cNvPr>
          <p:cNvSpPr>
            <a:spLocks noGrp="1"/>
          </p:cNvSpPr>
          <p:nvPr>
            <p:ph type="title" idx="4294967295"/>
          </p:nvPr>
        </p:nvSpPr>
        <p:spPr>
          <a:xfrm>
            <a:off x="465513" y="871537"/>
            <a:ext cx="11056938" cy="1025525"/>
          </a:xfrm>
        </p:spPr>
        <p:txBody>
          <a:bodyPr>
            <a:normAutofit/>
          </a:bodyPr>
          <a:lstStyle/>
          <a:p>
            <a:r>
              <a:rPr lang="en-US" dirty="0"/>
              <a:t>Data on the Success of Data-Driven Organizations</a:t>
            </a:r>
          </a:p>
        </p:txBody>
      </p:sp>
      <p:sp>
        <p:nvSpPr>
          <p:cNvPr id="3" name="Content Placeholder 2">
            <a:extLst>
              <a:ext uri="{FF2B5EF4-FFF2-40B4-BE49-F238E27FC236}">
                <a16:creationId xmlns:a16="http://schemas.microsoft.com/office/drawing/2014/main" id="{10D5A5B0-392E-44D9-A96A-36B4D7DD47DE}"/>
              </a:ext>
            </a:extLst>
          </p:cNvPr>
          <p:cNvSpPr>
            <a:spLocks noGrp="1"/>
          </p:cNvSpPr>
          <p:nvPr>
            <p:ph idx="4294967295"/>
          </p:nvPr>
        </p:nvSpPr>
        <p:spPr>
          <a:xfrm>
            <a:off x="465513" y="1447569"/>
            <a:ext cx="11395075" cy="4267200"/>
          </a:xfrm>
        </p:spPr>
        <p:txBody>
          <a:bodyPr>
            <a:normAutofit lnSpcReduction="10000"/>
          </a:bodyPr>
          <a:lstStyle/>
          <a:p>
            <a:r>
              <a:rPr lang="en-US" sz="2800" b="0" i="0" dirty="0">
                <a:solidFill>
                  <a:srgbClr val="373737"/>
                </a:solidFill>
                <a:effectLst/>
                <a:latin typeface="Montserrat"/>
              </a:rPr>
              <a:t>A study in 2020 surveyed almost 1,000 business leaders about the role data plays in their organizations </a:t>
            </a:r>
          </a:p>
          <a:p>
            <a:r>
              <a:rPr lang="en-US" sz="2800" b="0" i="0" dirty="0">
                <a:solidFill>
                  <a:srgbClr val="373737"/>
                </a:solidFill>
                <a:effectLst/>
                <a:latin typeface="Montserrat"/>
              </a:rPr>
              <a:t>Organizations deemed mature in data-driven capabilities (compared to those that were not) achieved:</a:t>
            </a:r>
          </a:p>
          <a:p>
            <a:pPr lvl="1"/>
            <a:r>
              <a:rPr lang="en-US" sz="2400" b="0" i="0" dirty="0">
                <a:solidFill>
                  <a:srgbClr val="373737"/>
                </a:solidFill>
                <a:effectLst/>
                <a:latin typeface="Montserrat"/>
              </a:rPr>
              <a:t>81% advantage in growing revenue</a:t>
            </a:r>
          </a:p>
          <a:p>
            <a:pPr lvl="1"/>
            <a:r>
              <a:rPr lang="en-US" sz="2400" b="0" i="0" dirty="0">
                <a:solidFill>
                  <a:srgbClr val="373737"/>
                </a:solidFill>
                <a:effectLst/>
                <a:latin typeface="Montserrat"/>
              </a:rPr>
              <a:t>173% advantage in better complying with regulations and requirements</a:t>
            </a:r>
          </a:p>
          <a:p>
            <a:pPr lvl="1"/>
            <a:r>
              <a:rPr lang="en-US" sz="2400" b="0" i="0" dirty="0">
                <a:solidFill>
                  <a:srgbClr val="373737"/>
                </a:solidFill>
                <a:effectLst/>
                <a:latin typeface="Montserrat"/>
              </a:rPr>
              <a:t>58% advantage in exceeding their revenue goals </a:t>
            </a:r>
            <a:endParaRPr lang="en-US" sz="2400" dirty="0"/>
          </a:p>
        </p:txBody>
      </p:sp>
      <p:sp>
        <p:nvSpPr>
          <p:cNvPr id="4" name="TextBox 3">
            <a:extLst>
              <a:ext uri="{FF2B5EF4-FFF2-40B4-BE49-F238E27FC236}">
                <a16:creationId xmlns:a16="http://schemas.microsoft.com/office/drawing/2014/main" id="{ED2260CD-D522-45C1-AE36-04612916D436}"/>
              </a:ext>
            </a:extLst>
          </p:cNvPr>
          <p:cNvSpPr txBox="1"/>
          <p:nvPr/>
        </p:nvSpPr>
        <p:spPr>
          <a:xfrm>
            <a:off x="826362" y="5923620"/>
            <a:ext cx="9921306" cy="261610"/>
          </a:xfrm>
          <a:prstGeom prst="rect">
            <a:avLst/>
          </a:prstGeom>
          <a:noFill/>
        </p:spPr>
        <p:txBody>
          <a:bodyPr wrap="none" rtlCol="0">
            <a:spAutoFit/>
          </a:bodyPr>
          <a:lstStyle/>
          <a:p>
            <a:r>
              <a:rPr lang="en-US" sz="1100" dirty="0">
                <a:hlinkClick r:id="rId2"/>
              </a:rPr>
              <a:t>https://www.prnewswire.com/news-releases/survey-shows-data-centric-businesses-are-58-more-likely-to-exceed-revenue-goals-301060363.html</a:t>
            </a:r>
            <a:endParaRPr lang="en-US" sz="1100" dirty="0"/>
          </a:p>
        </p:txBody>
      </p:sp>
    </p:spTree>
    <p:extLst>
      <p:ext uri="{BB962C8B-B14F-4D97-AF65-F5344CB8AC3E}">
        <p14:creationId xmlns:p14="http://schemas.microsoft.com/office/powerpoint/2010/main" val="2458452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785" y="778933"/>
            <a:ext cx="9718707" cy="804333"/>
          </a:xfrm>
        </p:spPr>
        <p:txBody>
          <a:bodyPr/>
          <a:lstStyle/>
          <a:p>
            <a:r>
              <a:rPr lang="en-US" dirty="0"/>
              <a:t>Challenges</a:t>
            </a:r>
          </a:p>
        </p:txBody>
      </p:sp>
      <p:sp>
        <p:nvSpPr>
          <p:cNvPr id="3" name="Content Placeholder 2"/>
          <p:cNvSpPr>
            <a:spLocks noGrp="1"/>
          </p:cNvSpPr>
          <p:nvPr>
            <p:ph idx="1"/>
          </p:nvPr>
        </p:nvSpPr>
        <p:spPr>
          <a:xfrm>
            <a:off x="406189" y="1463733"/>
            <a:ext cx="7908455" cy="4495800"/>
          </a:xfrm>
        </p:spPr>
        <p:txBody>
          <a:bodyPr>
            <a:normAutofit fontScale="92500" lnSpcReduction="20000"/>
          </a:bodyPr>
          <a:lstStyle/>
          <a:p>
            <a:r>
              <a:rPr lang="en-US" sz="2400" dirty="0"/>
              <a:t>Opportunity cost of all the development effort</a:t>
            </a:r>
          </a:p>
          <a:p>
            <a:r>
              <a:rPr lang="en-US" sz="2400" dirty="0"/>
              <a:t>KPI du jour sometimes means the hot new KPI this year drops off COPR next year</a:t>
            </a:r>
          </a:p>
          <a:p>
            <a:pPr lvl="1"/>
            <a:r>
              <a:rPr lang="en-US" sz="2000" dirty="0"/>
              <a:t>E.g. Patient portal message responsiveness</a:t>
            </a:r>
          </a:p>
          <a:p>
            <a:r>
              <a:rPr lang="en-US" sz="2400" dirty="0"/>
              <a:t>Finding the balance between the “perfect” KPI and data oblivion</a:t>
            </a:r>
          </a:p>
          <a:p>
            <a:r>
              <a:rPr lang="en-US" sz="2400" dirty="0"/>
              <a:t>Frustration with lack of progress on the most-difficult-to-improve KPIs, e.g.:</a:t>
            </a:r>
          </a:p>
          <a:p>
            <a:pPr lvl="1"/>
            <a:r>
              <a:rPr lang="en-US" sz="2000" dirty="0"/>
              <a:t>E.g. Acute care utilization rates</a:t>
            </a:r>
          </a:p>
          <a:p>
            <a:pPr lvl="1"/>
            <a:r>
              <a:rPr lang="en-US" sz="2000" dirty="0"/>
              <a:t>E.g. Patient satisfaction</a:t>
            </a:r>
          </a:p>
          <a:p>
            <a:endParaRPr lang="en-US" dirty="0"/>
          </a:p>
        </p:txBody>
      </p:sp>
      <p:pic>
        <p:nvPicPr>
          <p:cNvPr id="4" name="Picture 3"/>
          <p:cNvPicPr>
            <a:picLocks noChangeAspect="1"/>
          </p:cNvPicPr>
          <p:nvPr/>
        </p:nvPicPr>
        <p:blipFill>
          <a:blip r:embed="rId3"/>
          <a:stretch>
            <a:fillRect/>
          </a:stretch>
        </p:blipFill>
        <p:spPr>
          <a:xfrm>
            <a:off x="8340055" y="4317999"/>
            <a:ext cx="2642544" cy="1761067"/>
          </a:xfrm>
          <a:prstGeom prst="rect">
            <a:avLst/>
          </a:prstGeom>
        </p:spPr>
      </p:pic>
    </p:spTree>
    <p:extLst>
      <p:ext uri="{BB962C8B-B14F-4D97-AF65-F5344CB8AC3E}">
        <p14:creationId xmlns:p14="http://schemas.microsoft.com/office/powerpoint/2010/main" val="2183752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136" y="893233"/>
            <a:ext cx="9718709" cy="804333"/>
          </a:xfrm>
        </p:spPr>
        <p:txBody>
          <a:bodyPr/>
          <a:lstStyle/>
          <a:p>
            <a:r>
              <a:rPr lang="en-US" dirty="0"/>
              <a:t>COPR Key Success Factors</a:t>
            </a:r>
          </a:p>
        </p:txBody>
      </p:sp>
      <p:sp>
        <p:nvSpPr>
          <p:cNvPr id="3" name="Content Placeholder 2"/>
          <p:cNvSpPr>
            <a:spLocks noGrp="1"/>
          </p:cNvSpPr>
          <p:nvPr>
            <p:ph idx="1"/>
          </p:nvPr>
        </p:nvSpPr>
        <p:spPr>
          <a:xfrm>
            <a:off x="375136" y="1295400"/>
            <a:ext cx="11192467" cy="3862183"/>
          </a:xfrm>
        </p:spPr>
        <p:txBody>
          <a:bodyPr>
            <a:normAutofit fontScale="85000" lnSpcReduction="10000"/>
          </a:bodyPr>
          <a:lstStyle/>
          <a:p>
            <a:r>
              <a:rPr lang="en-US" sz="3200" dirty="0"/>
              <a:t>Teaming of Execs, Business Intelligence, and marketing results in a report that is actually fun to read</a:t>
            </a:r>
          </a:p>
          <a:p>
            <a:r>
              <a:rPr lang="en-US" sz="3200" dirty="0"/>
              <a:t>BI team bandwidth dedicated to COPR production each month</a:t>
            </a:r>
          </a:p>
          <a:p>
            <a:r>
              <a:rPr lang="en-US" sz="3200" dirty="0"/>
              <a:t>Collaboration sites + responsible parties being told to use them</a:t>
            </a:r>
          </a:p>
          <a:p>
            <a:r>
              <a:rPr lang="en-US" sz="3200" dirty="0"/>
              <a:t>Exec bonuses tied to </a:t>
            </a:r>
            <a:r>
              <a:rPr lang="en-US" sz="3200" u="sng" dirty="0"/>
              <a:t>common</a:t>
            </a:r>
            <a:r>
              <a:rPr lang="en-US" sz="3200" dirty="0"/>
              <a:t> Strategic Initiative KPIs</a:t>
            </a:r>
          </a:p>
          <a:p>
            <a:endParaRPr lang="en-US" sz="3200" dirty="0"/>
          </a:p>
        </p:txBody>
      </p:sp>
    </p:spTree>
    <p:extLst>
      <p:ext uri="{BB962C8B-B14F-4D97-AF65-F5344CB8AC3E}">
        <p14:creationId xmlns:p14="http://schemas.microsoft.com/office/powerpoint/2010/main" val="34695340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5615" y="817033"/>
            <a:ext cx="9718707" cy="804333"/>
          </a:xfrm>
        </p:spPr>
        <p:txBody>
          <a:bodyPr/>
          <a:lstStyle/>
          <a:p>
            <a:r>
              <a:rPr lang="en-US" dirty="0"/>
              <a:t>Recommendations</a:t>
            </a:r>
          </a:p>
        </p:txBody>
      </p:sp>
      <p:sp>
        <p:nvSpPr>
          <p:cNvPr id="3" name="Content Placeholder 2"/>
          <p:cNvSpPr>
            <a:spLocks noGrp="1"/>
          </p:cNvSpPr>
          <p:nvPr>
            <p:ph idx="1"/>
          </p:nvPr>
        </p:nvSpPr>
        <p:spPr>
          <a:xfrm>
            <a:off x="304800" y="1143000"/>
            <a:ext cx="9284235" cy="4495800"/>
          </a:xfrm>
        </p:spPr>
        <p:txBody>
          <a:bodyPr>
            <a:normAutofit fontScale="85000" lnSpcReduction="10000"/>
          </a:bodyPr>
          <a:lstStyle/>
          <a:p>
            <a:r>
              <a:rPr lang="en-US" sz="2400" dirty="0"/>
              <a:t>Is your leadership onboard with driving the strategy, and willing to assign accountability for KPI outcomes? </a:t>
            </a:r>
          </a:p>
          <a:p>
            <a:pPr lvl="1"/>
            <a:r>
              <a:rPr lang="en-US" sz="2000" dirty="0"/>
              <a:t>If not, </a:t>
            </a:r>
            <a:r>
              <a:rPr lang="en-US" sz="2000" u="sng" dirty="0"/>
              <a:t>stop</a:t>
            </a:r>
            <a:r>
              <a:rPr lang="en-US" sz="2000" dirty="0"/>
              <a:t>, do not pass GO</a:t>
            </a:r>
          </a:p>
          <a:p>
            <a:r>
              <a:rPr lang="en-US" sz="2400" dirty="0"/>
              <a:t>Formalize roles-per-KPI and assign the right people to them</a:t>
            </a:r>
          </a:p>
          <a:p>
            <a:r>
              <a:rPr lang="en-US" sz="2400" dirty="0"/>
              <a:t>Figure out the communications / collaboration strategy that works for your organization</a:t>
            </a:r>
          </a:p>
          <a:p>
            <a:r>
              <a:rPr lang="en-US" sz="2400" dirty="0"/>
              <a:t>Figure out the right balance of Business Intelligence standardization that works for your organization </a:t>
            </a:r>
          </a:p>
          <a:p>
            <a:r>
              <a:rPr lang="en-US" sz="2400" dirty="0"/>
              <a:t>Right size total enterprise scorecard level of effort for your organization</a:t>
            </a:r>
          </a:p>
          <a:p>
            <a:endParaRPr lang="en-US" dirty="0"/>
          </a:p>
          <a:p>
            <a:endParaRPr lang="en-US" dirty="0"/>
          </a:p>
        </p:txBody>
      </p:sp>
      <p:pic>
        <p:nvPicPr>
          <p:cNvPr id="4" name="Picture 3"/>
          <p:cNvPicPr>
            <a:picLocks noChangeAspect="1"/>
          </p:cNvPicPr>
          <p:nvPr/>
        </p:nvPicPr>
        <p:blipFill>
          <a:blip r:embed="rId3"/>
          <a:stretch>
            <a:fillRect/>
          </a:stretch>
        </p:blipFill>
        <p:spPr>
          <a:xfrm>
            <a:off x="9589036" y="1143000"/>
            <a:ext cx="2418354" cy="3622693"/>
          </a:xfrm>
          <a:prstGeom prst="rect">
            <a:avLst/>
          </a:prstGeom>
        </p:spPr>
      </p:pic>
    </p:spTree>
    <p:extLst>
      <p:ext uri="{BB962C8B-B14F-4D97-AF65-F5344CB8AC3E}">
        <p14:creationId xmlns:p14="http://schemas.microsoft.com/office/powerpoint/2010/main" val="21520093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w to Fix Your Data Quality Problem | by Barr Moses | Towards Data Science">
            <a:extLst>
              <a:ext uri="{FF2B5EF4-FFF2-40B4-BE49-F238E27FC236}">
                <a16:creationId xmlns:a16="http://schemas.microsoft.com/office/drawing/2014/main" id="{A139E256-5930-4D68-BEC9-4D93C23BF8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7666" y="1094833"/>
            <a:ext cx="9336667" cy="46683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61974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8" name="Group 67"/>
          <p:cNvGrpSpPr/>
          <p:nvPr/>
        </p:nvGrpSpPr>
        <p:grpSpPr>
          <a:xfrm>
            <a:off x="2162807" y="1233460"/>
            <a:ext cx="7818556" cy="5047840"/>
            <a:chOff x="668565" y="1638011"/>
            <a:chExt cx="8339793" cy="5384363"/>
          </a:xfrm>
        </p:grpSpPr>
        <p:grpSp>
          <p:nvGrpSpPr>
            <p:cNvPr id="105" name="Group 104"/>
            <p:cNvGrpSpPr/>
            <p:nvPr/>
          </p:nvGrpSpPr>
          <p:grpSpPr>
            <a:xfrm flipH="1">
              <a:off x="5061486" y="2756947"/>
              <a:ext cx="2206973" cy="3266274"/>
              <a:chOff x="2333733" y="2755624"/>
              <a:chExt cx="2206973" cy="3266274"/>
            </a:xfrm>
          </p:grpSpPr>
          <p:cxnSp>
            <p:nvCxnSpPr>
              <p:cNvPr id="106" name="Straight Connector 105"/>
              <p:cNvCxnSpPr/>
              <p:nvPr/>
            </p:nvCxnSpPr>
            <p:spPr>
              <a:xfrm flipH="1" flipV="1">
                <a:off x="4006256" y="2755624"/>
                <a:ext cx="534450" cy="1650377"/>
              </a:xfrm>
              <a:prstGeom prst="line">
                <a:avLst/>
              </a:prstGeom>
              <a:ln w="127000">
                <a:solidFill>
                  <a:srgbClr val="00468A"/>
                </a:solidFill>
                <a:headEnd type="triangle"/>
                <a:tailEnd type="non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107" name="Straight Connector 106"/>
              <p:cNvCxnSpPr/>
              <p:nvPr/>
            </p:nvCxnSpPr>
            <p:spPr>
              <a:xfrm flipH="1" flipV="1">
                <a:off x="3264195" y="3965944"/>
                <a:ext cx="709208" cy="770232"/>
              </a:xfrm>
              <a:prstGeom prst="line">
                <a:avLst/>
              </a:prstGeom>
              <a:ln w="127000">
                <a:solidFill>
                  <a:srgbClr val="00468A"/>
                </a:solidFill>
                <a:headEnd type="triangle"/>
                <a:tailEnd type="non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108" name="Straight Connector 107"/>
              <p:cNvCxnSpPr/>
              <p:nvPr/>
            </p:nvCxnSpPr>
            <p:spPr>
              <a:xfrm flipH="1" flipV="1">
                <a:off x="2567059" y="4896368"/>
                <a:ext cx="1052502" cy="481184"/>
              </a:xfrm>
              <a:prstGeom prst="line">
                <a:avLst/>
              </a:prstGeom>
              <a:ln w="127000">
                <a:solidFill>
                  <a:srgbClr val="00468A"/>
                </a:solidFill>
                <a:headEnd type="triangle"/>
                <a:tailEnd type="non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109" name="Straight Connector 108"/>
              <p:cNvCxnSpPr/>
              <p:nvPr/>
            </p:nvCxnSpPr>
            <p:spPr>
              <a:xfrm flipH="1">
                <a:off x="2333733" y="6021898"/>
                <a:ext cx="1257946" cy="0"/>
              </a:xfrm>
              <a:prstGeom prst="line">
                <a:avLst/>
              </a:prstGeom>
              <a:ln w="127000">
                <a:solidFill>
                  <a:srgbClr val="00468A"/>
                </a:solidFill>
                <a:headEnd type="triangle"/>
                <a:tailEnd type="non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grpSp>
        <p:grpSp>
          <p:nvGrpSpPr>
            <p:cNvPr id="65" name="Group 64"/>
            <p:cNvGrpSpPr/>
            <p:nvPr/>
          </p:nvGrpSpPr>
          <p:grpSpPr>
            <a:xfrm>
              <a:off x="2333733" y="2755624"/>
              <a:ext cx="2206973" cy="3266274"/>
              <a:chOff x="2333733" y="2755624"/>
              <a:chExt cx="2206973" cy="3266274"/>
            </a:xfrm>
          </p:grpSpPr>
          <p:cxnSp>
            <p:nvCxnSpPr>
              <p:cNvPr id="79" name="Straight Connector 78"/>
              <p:cNvCxnSpPr/>
              <p:nvPr/>
            </p:nvCxnSpPr>
            <p:spPr>
              <a:xfrm flipH="1" flipV="1">
                <a:off x="4006256" y="2755624"/>
                <a:ext cx="534450" cy="1650377"/>
              </a:xfrm>
              <a:prstGeom prst="line">
                <a:avLst/>
              </a:prstGeom>
              <a:ln w="127000">
                <a:solidFill>
                  <a:schemeClr val="tx1">
                    <a:lumMod val="75000"/>
                  </a:schemeClr>
                </a:solidFill>
                <a:headEnd type="triangle"/>
                <a:tailEnd type="non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a:xfrm flipH="1" flipV="1">
                <a:off x="3264195" y="3965944"/>
                <a:ext cx="709208" cy="770232"/>
              </a:xfrm>
              <a:prstGeom prst="line">
                <a:avLst/>
              </a:prstGeom>
              <a:ln w="127000">
                <a:solidFill>
                  <a:schemeClr val="tx1">
                    <a:lumMod val="75000"/>
                  </a:schemeClr>
                </a:solidFill>
                <a:headEnd type="triangle"/>
                <a:tailEnd type="non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67" name="Straight Connector 66"/>
              <p:cNvCxnSpPr/>
              <p:nvPr/>
            </p:nvCxnSpPr>
            <p:spPr>
              <a:xfrm flipH="1" flipV="1">
                <a:off x="2567059" y="4896368"/>
                <a:ext cx="1052502" cy="481184"/>
              </a:xfrm>
              <a:prstGeom prst="line">
                <a:avLst/>
              </a:prstGeom>
              <a:ln w="127000">
                <a:solidFill>
                  <a:schemeClr val="tx1">
                    <a:lumMod val="75000"/>
                  </a:schemeClr>
                </a:solidFill>
                <a:headEnd type="triangle"/>
                <a:tailEnd type="non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cxnSp>
            <p:nvCxnSpPr>
              <p:cNvPr id="63" name="Straight Connector 62"/>
              <p:cNvCxnSpPr/>
              <p:nvPr/>
            </p:nvCxnSpPr>
            <p:spPr>
              <a:xfrm flipH="1">
                <a:off x="2333733" y="6021898"/>
                <a:ext cx="1257946" cy="0"/>
              </a:xfrm>
              <a:prstGeom prst="line">
                <a:avLst/>
              </a:prstGeom>
              <a:ln w="127000">
                <a:solidFill>
                  <a:schemeClr val="tx1">
                    <a:lumMod val="75000"/>
                  </a:schemeClr>
                </a:solidFill>
                <a:headEnd type="triangle"/>
                <a:tailEnd type="none"/>
              </a:ln>
              <a:scene3d>
                <a:camera prst="orthographicFront"/>
                <a:lightRig rig="threePt" dir="t"/>
              </a:scene3d>
              <a:sp3d>
                <a:bevelT prst="angle"/>
              </a:sp3d>
            </p:spPr>
            <p:style>
              <a:lnRef idx="2">
                <a:schemeClr val="accent1"/>
              </a:lnRef>
              <a:fillRef idx="0">
                <a:schemeClr val="accent1"/>
              </a:fillRef>
              <a:effectRef idx="1">
                <a:schemeClr val="accent1"/>
              </a:effectRef>
              <a:fontRef idx="minor">
                <a:schemeClr val="tx1"/>
              </a:fontRef>
            </p:style>
          </p:cxnSp>
        </p:grpSp>
        <p:sp>
          <p:nvSpPr>
            <p:cNvPr id="5" name="Oval 4"/>
            <p:cNvSpPr/>
            <p:nvPr/>
          </p:nvSpPr>
          <p:spPr>
            <a:xfrm>
              <a:off x="3577299" y="4380614"/>
              <a:ext cx="2445488" cy="2641760"/>
            </a:xfrm>
            <a:prstGeom prst="ellipse">
              <a:avLst/>
            </a:prstGeom>
            <a:effectLst>
              <a:outerShdw blurRad="50800" dist="38100" dir="2700000" algn="tl" rotWithShape="0">
                <a:prstClr val="black">
                  <a:alpha val="40000"/>
                </a:prstClr>
              </a:outerShdw>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969" b="1" dirty="0">
                  <a:solidFill>
                    <a:schemeClr val="tx1">
                      <a:lumMod val="75000"/>
                    </a:schemeClr>
                  </a:solidFill>
                  <a:latin typeface="Arial  "/>
                </a:rPr>
                <a:t>Data </a:t>
              </a:r>
              <a:r>
                <a:rPr lang="en-US" b="1" dirty="0">
                  <a:solidFill>
                    <a:schemeClr val="tx1">
                      <a:lumMod val="75000"/>
                    </a:schemeClr>
                  </a:solidFill>
                  <a:latin typeface="Arial  "/>
                </a:rPr>
                <a:t>Governance</a:t>
              </a:r>
              <a:endParaRPr lang="en-US" sz="1969" b="1" dirty="0">
                <a:solidFill>
                  <a:schemeClr val="tx1">
                    <a:lumMod val="75000"/>
                  </a:schemeClr>
                </a:solidFill>
                <a:latin typeface="Arial  "/>
              </a:endParaRPr>
            </a:p>
          </p:txBody>
        </p:sp>
        <p:sp>
          <p:nvSpPr>
            <p:cNvPr id="36" name="TextBox 35"/>
            <p:cNvSpPr txBox="1"/>
            <p:nvPr/>
          </p:nvSpPr>
          <p:spPr>
            <a:xfrm>
              <a:off x="2903048" y="1638011"/>
              <a:ext cx="1737360" cy="1143000"/>
            </a:xfrm>
            <a:prstGeom prst="rect">
              <a:avLst/>
            </a:prstGeom>
            <a:gradFill>
              <a:gsLst>
                <a:gs pos="0">
                  <a:schemeClr val="accent1">
                    <a:tint val="100000"/>
                    <a:shade val="100000"/>
                    <a:satMod val="130000"/>
                  </a:schemeClr>
                </a:gs>
                <a:gs pos="100000">
                  <a:schemeClr val="accent1">
                    <a:tint val="50000"/>
                    <a:shade val="100000"/>
                    <a:satMod val="350000"/>
                  </a:schemeClr>
                </a:gs>
              </a:gsLs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11" tIns="45006" rIns="90011" bIns="45006" numCol="1" spcCol="0" rtlCol="0" fromWordArt="0" anchor="ctr" anchorCtr="0" forceAA="0" compatLnSpc="1">
              <a:prstTxWarp prst="textNoShape">
                <a:avLst/>
              </a:prstTxWarp>
              <a:noAutofit/>
            </a:bodyPr>
            <a:lstStyle>
              <a:defPPr>
                <a:defRPr lang="en-US"/>
              </a:defPPr>
              <a:lvl1pPr algn="ctr">
                <a:defRPr sz="1800" b="1">
                  <a:solidFill>
                    <a:schemeClr val="tx1">
                      <a:lumMod val="75000"/>
                    </a:schemeClr>
                  </a:solidFill>
                  <a:latin typeface="Arial  "/>
                </a:defRPr>
              </a:lvl1pPr>
            </a:lstStyle>
            <a:p>
              <a:r>
                <a:rPr lang="en-US" sz="1594" dirty="0"/>
                <a:t>Information</a:t>
              </a:r>
            </a:p>
            <a:p>
              <a:r>
                <a:rPr lang="en-US" sz="1594" dirty="0"/>
                <a:t>Management</a:t>
              </a:r>
            </a:p>
            <a:p>
              <a:r>
                <a:rPr lang="en-US" sz="1594" dirty="0"/>
                <a:t>Lifecycle</a:t>
              </a:r>
            </a:p>
          </p:txBody>
        </p:sp>
        <p:sp>
          <p:nvSpPr>
            <p:cNvPr id="11" name="TextBox 10"/>
            <p:cNvSpPr txBox="1"/>
            <p:nvPr/>
          </p:nvSpPr>
          <p:spPr>
            <a:xfrm>
              <a:off x="668565" y="5594782"/>
              <a:ext cx="1737360" cy="1143000"/>
            </a:xfrm>
            <a:prstGeom prst="rect">
              <a:avLst/>
            </a:prstGeom>
            <a:gradFill>
              <a:gsLst>
                <a:gs pos="0">
                  <a:schemeClr val="accent1">
                    <a:tint val="100000"/>
                    <a:shade val="100000"/>
                    <a:satMod val="130000"/>
                  </a:schemeClr>
                </a:gs>
                <a:gs pos="100000">
                  <a:schemeClr val="accent1">
                    <a:tint val="50000"/>
                    <a:shade val="100000"/>
                    <a:satMod val="350000"/>
                  </a:schemeClr>
                </a:gs>
              </a:gsLs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11" tIns="45006" rIns="90011" bIns="45006" numCol="1" spcCol="0" rtlCol="0" fromWordArt="0" anchor="ctr" anchorCtr="0" forceAA="0" compatLnSpc="1">
              <a:prstTxWarp prst="textNoShape">
                <a:avLst/>
              </a:prstTxWarp>
              <a:noAutofit/>
            </a:bodyPr>
            <a:lstStyle>
              <a:defPPr>
                <a:defRPr lang="en-US"/>
              </a:defPPr>
              <a:lvl1pPr algn="ctr">
                <a:defRPr sz="2000" b="1">
                  <a:solidFill>
                    <a:schemeClr val="tx1">
                      <a:lumMod val="75000"/>
                    </a:schemeClr>
                  </a:solidFill>
                  <a:latin typeface="Arial  "/>
                </a:defRPr>
              </a:lvl1pPr>
            </a:lstStyle>
            <a:p>
              <a:r>
                <a:rPr lang="en-US" sz="1594" dirty="0"/>
                <a:t>Organizational Awareness</a:t>
              </a:r>
            </a:p>
          </p:txBody>
        </p:sp>
        <p:sp>
          <p:nvSpPr>
            <p:cNvPr id="35" name="TextBox 34"/>
            <p:cNvSpPr txBox="1"/>
            <p:nvPr/>
          </p:nvSpPr>
          <p:spPr>
            <a:xfrm>
              <a:off x="957285" y="4261656"/>
              <a:ext cx="1737360" cy="1143000"/>
            </a:xfrm>
            <a:prstGeom prst="rect">
              <a:avLst/>
            </a:prstGeom>
            <a:gradFill>
              <a:gsLst>
                <a:gs pos="0">
                  <a:schemeClr val="accent1">
                    <a:tint val="100000"/>
                    <a:shade val="100000"/>
                    <a:satMod val="130000"/>
                  </a:schemeClr>
                </a:gs>
                <a:gs pos="100000">
                  <a:schemeClr val="accent1">
                    <a:tint val="50000"/>
                    <a:shade val="100000"/>
                    <a:satMod val="350000"/>
                  </a:schemeClr>
                </a:gs>
              </a:gsLs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11" tIns="45006" rIns="90011" bIns="45006" numCol="1" spcCol="0" rtlCol="0" fromWordArt="0" anchor="ctr" anchorCtr="0" forceAA="0" compatLnSpc="1">
              <a:prstTxWarp prst="textNoShape">
                <a:avLst/>
              </a:prstTxWarp>
              <a:noAutofit/>
            </a:bodyPr>
            <a:lstStyle>
              <a:defPPr>
                <a:defRPr lang="en-US"/>
              </a:defPPr>
              <a:lvl1pPr algn="ctr">
                <a:defRPr sz="2000" b="1">
                  <a:solidFill>
                    <a:schemeClr val="tx1">
                      <a:lumMod val="75000"/>
                    </a:schemeClr>
                  </a:solidFill>
                  <a:latin typeface="Arial  "/>
                </a:defRPr>
              </a:lvl1pPr>
            </a:lstStyle>
            <a:p>
              <a:r>
                <a:rPr lang="en-US" sz="1594" dirty="0"/>
                <a:t>Stewardship</a:t>
              </a:r>
            </a:p>
          </p:txBody>
        </p:sp>
        <p:sp>
          <p:nvSpPr>
            <p:cNvPr id="37" name="TextBox 36"/>
            <p:cNvSpPr txBox="1"/>
            <p:nvPr/>
          </p:nvSpPr>
          <p:spPr>
            <a:xfrm>
              <a:off x="1674068" y="2945496"/>
              <a:ext cx="1737360" cy="1143000"/>
            </a:xfrm>
            <a:prstGeom prst="rect">
              <a:avLst/>
            </a:prstGeom>
            <a:gradFill>
              <a:gsLst>
                <a:gs pos="0">
                  <a:schemeClr val="accent1">
                    <a:tint val="100000"/>
                    <a:shade val="100000"/>
                    <a:satMod val="130000"/>
                  </a:schemeClr>
                </a:gs>
                <a:gs pos="100000">
                  <a:schemeClr val="accent1">
                    <a:tint val="50000"/>
                    <a:shade val="100000"/>
                    <a:satMod val="350000"/>
                  </a:schemeClr>
                </a:gs>
              </a:gsLs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11" tIns="45006" rIns="90011" bIns="45006" numCol="1" spcCol="0" rtlCol="0" fromWordArt="0" anchor="ctr" anchorCtr="0" forceAA="0" compatLnSpc="1">
              <a:prstTxWarp prst="textNoShape">
                <a:avLst/>
              </a:prstTxWarp>
              <a:noAutofit/>
            </a:bodyPr>
            <a:lstStyle>
              <a:defPPr>
                <a:defRPr lang="en-US"/>
              </a:defPPr>
              <a:lvl1pPr algn="ctr">
                <a:defRPr sz="1800" b="1">
                  <a:solidFill>
                    <a:schemeClr val="tx1">
                      <a:lumMod val="75000"/>
                    </a:schemeClr>
                  </a:solidFill>
                  <a:latin typeface="Arial  "/>
                </a:defRPr>
              </a:lvl1pPr>
            </a:lstStyle>
            <a:p>
              <a:r>
                <a:rPr lang="en-US" sz="1594" dirty="0"/>
                <a:t>Data Quality</a:t>
              </a:r>
            </a:p>
          </p:txBody>
        </p:sp>
        <p:sp>
          <p:nvSpPr>
            <p:cNvPr id="38" name="TextBox 37"/>
            <p:cNvSpPr txBox="1"/>
            <p:nvPr/>
          </p:nvSpPr>
          <p:spPr>
            <a:xfrm>
              <a:off x="4994087" y="1638628"/>
              <a:ext cx="1737360" cy="1143000"/>
            </a:xfrm>
            <a:prstGeom prst="rect">
              <a:avLst/>
            </a:prstGeom>
            <a:gradFill>
              <a:gsLst>
                <a:gs pos="0">
                  <a:schemeClr val="accent1">
                    <a:tint val="100000"/>
                    <a:shade val="100000"/>
                    <a:satMod val="130000"/>
                  </a:schemeClr>
                </a:gs>
                <a:gs pos="100000">
                  <a:schemeClr val="accent1">
                    <a:tint val="50000"/>
                    <a:shade val="100000"/>
                    <a:satMod val="350000"/>
                  </a:schemeClr>
                </a:gs>
              </a:gsLs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11" tIns="45006" rIns="90011" bIns="45006" numCol="1" spcCol="0" rtlCol="0" fromWordArt="0" anchor="ctr" anchorCtr="0" forceAA="0" compatLnSpc="1">
              <a:prstTxWarp prst="textNoShape">
                <a:avLst/>
              </a:prstTxWarp>
              <a:noAutofit/>
            </a:bodyPr>
            <a:lstStyle>
              <a:defPPr>
                <a:defRPr lang="en-US"/>
              </a:defPPr>
              <a:lvl1pPr algn="ctr">
                <a:defRPr sz="1700" b="1">
                  <a:solidFill>
                    <a:schemeClr val="tx1">
                      <a:lumMod val="75000"/>
                    </a:schemeClr>
                  </a:solidFill>
                  <a:latin typeface="Arial  "/>
                </a:defRPr>
              </a:lvl1pPr>
            </a:lstStyle>
            <a:p>
              <a:r>
                <a:rPr lang="en-US" sz="1594" dirty="0"/>
                <a:t>Master data &amp;</a:t>
              </a:r>
            </a:p>
            <a:p>
              <a:r>
                <a:rPr lang="en-US" sz="1594" dirty="0"/>
                <a:t>Metadata</a:t>
              </a:r>
            </a:p>
            <a:p>
              <a:r>
                <a:rPr lang="en-US" sz="1594" dirty="0"/>
                <a:t>Management</a:t>
              </a:r>
            </a:p>
          </p:txBody>
        </p:sp>
        <p:grpSp>
          <p:nvGrpSpPr>
            <p:cNvPr id="111" name="Group 110"/>
            <p:cNvGrpSpPr/>
            <p:nvPr/>
          </p:nvGrpSpPr>
          <p:grpSpPr>
            <a:xfrm flipH="1">
              <a:off x="6265495" y="2939994"/>
              <a:ext cx="2742863" cy="3792286"/>
              <a:chOff x="668565" y="2945496"/>
              <a:chExt cx="2742863" cy="3792286"/>
            </a:xfrm>
          </p:grpSpPr>
          <p:sp>
            <p:nvSpPr>
              <p:cNvPr id="112" name="TextBox 111"/>
              <p:cNvSpPr txBox="1"/>
              <p:nvPr/>
            </p:nvSpPr>
            <p:spPr>
              <a:xfrm>
                <a:off x="668565" y="5594782"/>
                <a:ext cx="1737360" cy="1143000"/>
              </a:xfrm>
              <a:prstGeom prst="rect">
                <a:avLst/>
              </a:prstGeom>
              <a:gradFill>
                <a:gsLst>
                  <a:gs pos="0">
                    <a:schemeClr val="accent1">
                      <a:tint val="100000"/>
                      <a:shade val="100000"/>
                      <a:satMod val="130000"/>
                    </a:schemeClr>
                  </a:gs>
                  <a:gs pos="100000">
                    <a:schemeClr val="accent1">
                      <a:tint val="50000"/>
                      <a:shade val="100000"/>
                      <a:satMod val="350000"/>
                    </a:schemeClr>
                  </a:gs>
                </a:gsLs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11" tIns="45006" rIns="90011" bIns="45006" numCol="1" spcCol="0" rtlCol="0" fromWordArt="0" anchor="ctr" anchorCtr="0" forceAA="0" compatLnSpc="1">
                <a:prstTxWarp prst="textNoShape">
                  <a:avLst/>
                </a:prstTxWarp>
                <a:noAutofit/>
              </a:bodyPr>
              <a:lstStyle>
                <a:defPPr>
                  <a:defRPr lang="en-US"/>
                </a:defPPr>
                <a:lvl1pPr algn="ctr">
                  <a:defRPr sz="1700" b="1">
                    <a:solidFill>
                      <a:schemeClr val="tx1">
                        <a:lumMod val="75000"/>
                      </a:schemeClr>
                    </a:solidFill>
                    <a:latin typeface="Arial  "/>
                  </a:defRPr>
                </a:lvl1pPr>
              </a:lstStyle>
              <a:p>
                <a:r>
                  <a:rPr lang="en-US" sz="1594" dirty="0"/>
                  <a:t>Risk</a:t>
                </a:r>
              </a:p>
              <a:p>
                <a:r>
                  <a:rPr lang="en-US" sz="1594" dirty="0"/>
                  <a:t>Management</a:t>
                </a:r>
              </a:p>
            </p:txBody>
          </p:sp>
          <p:sp>
            <p:nvSpPr>
              <p:cNvPr id="113" name="TextBox 112"/>
              <p:cNvSpPr txBox="1"/>
              <p:nvPr/>
            </p:nvSpPr>
            <p:spPr>
              <a:xfrm>
                <a:off x="957285" y="4261656"/>
                <a:ext cx="1737360" cy="1143000"/>
              </a:xfrm>
              <a:prstGeom prst="rect">
                <a:avLst/>
              </a:prstGeom>
              <a:gradFill>
                <a:gsLst>
                  <a:gs pos="0">
                    <a:schemeClr val="accent1">
                      <a:tint val="100000"/>
                      <a:shade val="100000"/>
                      <a:satMod val="130000"/>
                    </a:schemeClr>
                  </a:gs>
                  <a:gs pos="100000">
                    <a:schemeClr val="accent1">
                      <a:tint val="50000"/>
                      <a:shade val="100000"/>
                      <a:satMod val="350000"/>
                    </a:schemeClr>
                  </a:gs>
                </a:gsLs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11" tIns="45006" rIns="90011" bIns="45006" numCol="1" spcCol="0" rtlCol="0" fromWordArt="0" anchor="ctr" anchorCtr="0" forceAA="0" compatLnSpc="1">
                <a:prstTxWarp prst="textNoShape">
                  <a:avLst/>
                </a:prstTxWarp>
                <a:noAutofit/>
              </a:bodyPr>
              <a:lstStyle>
                <a:defPPr>
                  <a:defRPr lang="en-US"/>
                </a:defPPr>
                <a:lvl1pPr algn="ctr">
                  <a:defRPr sz="1700" b="1">
                    <a:solidFill>
                      <a:schemeClr val="tx1">
                        <a:lumMod val="75000"/>
                      </a:schemeClr>
                    </a:solidFill>
                    <a:latin typeface="Arial  "/>
                  </a:defRPr>
                </a:lvl1pPr>
              </a:lstStyle>
              <a:p>
                <a:r>
                  <a:rPr lang="en-US" sz="1594" dirty="0"/>
                  <a:t>Security,</a:t>
                </a:r>
              </a:p>
              <a:p>
                <a:r>
                  <a:rPr lang="en-US" sz="1594" dirty="0"/>
                  <a:t>Privacy,</a:t>
                </a:r>
              </a:p>
              <a:p>
                <a:r>
                  <a:rPr lang="en-US" sz="1594" dirty="0"/>
                  <a:t>Compliance</a:t>
                </a:r>
              </a:p>
            </p:txBody>
          </p:sp>
          <p:sp>
            <p:nvSpPr>
              <p:cNvPr id="114" name="TextBox 113"/>
              <p:cNvSpPr txBox="1"/>
              <p:nvPr/>
            </p:nvSpPr>
            <p:spPr>
              <a:xfrm>
                <a:off x="1674068" y="2945496"/>
                <a:ext cx="1737360" cy="1143000"/>
              </a:xfrm>
              <a:prstGeom prst="rect">
                <a:avLst/>
              </a:prstGeom>
              <a:gradFill>
                <a:gsLst>
                  <a:gs pos="0">
                    <a:schemeClr val="accent1">
                      <a:tint val="100000"/>
                      <a:shade val="100000"/>
                      <a:satMod val="130000"/>
                    </a:schemeClr>
                  </a:gs>
                  <a:gs pos="100000">
                    <a:schemeClr val="accent1">
                      <a:tint val="50000"/>
                      <a:shade val="100000"/>
                      <a:satMod val="350000"/>
                    </a:schemeClr>
                  </a:gs>
                </a:gsLst>
              </a:gradFill>
              <a:ln>
                <a:noFill/>
              </a:ln>
              <a:effectLst>
                <a:outerShdw blurRad="50800" dist="38100" dir="2700000" algn="tl" rotWithShape="0">
                  <a:prstClr val="black">
                    <a:alpha val="40000"/>
                  </a:prstClr>
                </a:outerShdw>
              </a:effectLst>
              <a:scene3d>
                <a:camera prst="orthographicFront">
                  <a:rot lat="0" lon="0" rev="0"/>
                </a:camera>
                <a:lightRig rig="contrasting" dir="t">
                  <a:rot lat="0" lon="0" rev="1500000"/>
                </a:lightRig>
              </a:scene3d>
              <a:sp3d prstMaterial="metal">
                <a:bevelT w="88900" h="88900"/>
              </a:sp3d>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0011" tIns="45006" rIns="90011" bIns="45006" numCol="1" spcCol="0" rtlCol="0" fromWordArt="0" anchor="ctr" anchorCtr="0" forceAA="0" compatLnSpc="1">
                <a:prstTxWarp prst="textNoShape">
                  <a:avLst/>
                </a:prstTxWarp>
                <a:noAutofit/>
              </a:bodyPr>
              <a:lstStyle>
                <a:defPPr>
                  <a:defRPr lang="en-US"/>
                </a:defPPr>
                <a:lvl1pPr algn="ctr">
                  <a:defRPr sz="1700" b="1">
                    <a:solidFill>
                      <a:schemeClr val="tx1">
                        <a:lumMod val="75000"/>
                      </a:schemeClr>
                    </a:solidFill>
                    <a:latin typeface="Arial  "/>
                  </a:defRPr>
                </a:lvl1pPr>
              </a:lstStyle>
              <a:p>
                <a:r>
                  <a:rPr lang="en-US" sz="1594" dirty="0"/>
                  <a:t>Reporting</a:t>
                </a:r>
              </a:p>
            </p:txBody>
          </p:sp>
        </p:grpSp>
      </p:grpSp>
      <p:sp>
        <p:nvSpPr>
          <p:cNvPr id="3" name="Title 2">
            <a:extLst>
              <a:ext uri="{FF2B5EF4-FFF2-40B4-BE49-F238E27FC236}">
                <a16:creationId xmlns:a16="http://schemas.microsoft.com/office/drawing/2014/main" id="{FE58B13D-B02F-4FD6-B1F0-8EFBA44AFB10}"/>
              </a:ext>
            </a:extLst>
          </p:cNvPr>
          <p:cNvSpPr>
            <a:spLocks noGrp="1"/>
          </p:cNvSpPr>
          <p:nvPr>
            <p:ph type="title"/>
          </p:nvPr>
        </p:nvSpPr>
        <p:spPr>
          <a:xfrm>
            <a:off x="386608" y="845608"/>
            <a:ext cx="8695266" cy="685800"/>
          </a:xfrm>
        </p:spPr>
        <p:txBody>
          <a:bodyPr/>
          <a:lstStyle/>
          <a:p>
            <a:r>
              <a:rPr lang="en-US" dirty="0"/>
              <a:t>Data Governance 101</a:t>
            </a:r>
          </a:p>
        </p:txBody>
      </p:sp>
    </p:spTree>
    <p:extLst>
      <p:ext uri="{BB962C8B-B14F-4D97-AF65-F5344CB8AC3E}">
        <p14:creationId xmlns:p14="http://schemas.microsoft.com/office/powerpoint/2010/main" val="4721990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5920" y="844961"/>
            <a:ext cx="9638017" cy="47089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rmAutofit/>
          </a:bodyPr>
          <a:lstStyle/>
          <a:p>
            <a:r>
              <a:rPr lang="en-US" altLang="en-US" sz="3600" dirty="0"/>
              <a:t>Not enough data governance looks like:</a:t>
            </a:r>
          </a:p>
        </p:txBody>
      </p:sp>
      <p:sp>
        <p:nvSpPr>
          <p:cNvPr id="3" name="Content Placeholder 2"/>
          <p:cNvSpPr>
            <a:spLocks noGrp="1"/>
          </p:cNvSpPr>
          <p:nvPr>
            <p:ph sz="quarter" idx="11"/>
          </p:nvPr>
        </p:nvSpPr>
        <p:spPr>
          <a:xfrm>
            <a:off x="375920" y="1677643"/>
            <a:ext cx="11342703" cy="4493710"/>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Autofit/>
          </a:bodyPr>
          <a:lstStyle/>
          <a:p>
            <a:pPr marL="457200" indent="-457200">
              <a:lnSpc>
                <a:spcPct val="90000"/>
              </a:lnSpc>
              <a:buFont typeface="Arial" panose="020B0604020202020204" pitchFamily="34" charset="0"/>
              <a:buChar char="•"/>
            </a:pPr>
            <a:r>
              <a:rPr lang="en-US" altLang="en-US" sz="2800" dirty="0"/>
              <a:t>Decentralized, uncoordinated data analysis resources – human and technology</a:t>
            </a:r>
          </a:p>
          <a:p>
            <a:pPr marL="457200" indent="-457200">
              <a:lnSpc>
                <a:spcPct val="90000"/>
              </a:lnSpc>
              <a:buFont typeface="Arial" panose="020B0604020202020204" pitchFamily="34" charset="0"/>
              <a:buChar char="•"/>
            </a:pPr>
            <a:r>
              <a:rPr lang="en-US" altLang="en-US" sz="2800" dirty="0"/>
              <a:t>Inconsistent analytic results from different sources, attempting to answer the same question</a:t>
            </a:r>
          </a:p>
          <a:p>
            <a:pPr marL="457200" indent="-457200">
              <a:lnSpc>
                <a:spcPct val="90000"/>
              </a:lnSpc>
              <a:buFont typeface="Arial" panose="020B0604020202020204" pitchFamily="34" charset="0"/>
              <a:buChar char="•"/>
            </a:pPr>
            <a:r>
              <a:rPr lang="en-US" altLang="en-US" sz="2800" dirty="0"/>
              <a:t>Poor data quality</a:t>
            </a:r>
          </a:p>
          <a:p>
            <a:pPr marL="457200" indent="-457200">
              <a:lnSpc>
                <a:spcPct val="90000"/>
              </a:lnSpc>
              <a:buFont typeface="Arial" panose="020B0604020202020204" pitchFamily="34" charset="0"/>
              <a:buChar char="•"/>
            </a:pPr>
            <a:r>
              <a:rPr lang="en-US" altLang="en-US" sz="2800" dirty="0"/>
              <a:t>When data quality problems are surfaced, there is no formal body nor process for fixing those problems</a:t>
            </a:r>
          </a:p>
          <a:p>
            <a:pPr marL="457200" indent="-457200">
              <a:lnSpc>
                <a:spcPct val="90000"/>
              </a:lnSpc>
              <a:buFont typeface="Arial" panose="020B0604020202020204" pitchFamily="34" charset="0"/>
              <a:buChar char="•"/>
            </a:pPr>
            <a:r>
              <a:rPr lang="en-US" altLang="en-US" sz="2800" dirty="0"/>
              <a:t>Inability to respond to new analytic use cases and requirements</a:t>
            </a:r>
          </a:p>
        </p:txBody>
      </p:sp>
      <p:sp>
        <p:nvSpPr>
          <p:cNvPr id="4" name="Slide Number Placeholder 3"/>
          <p:cNvSpPr>
            <a:spLocks noGrp="1"/>
          </p:cNvSpPr>
          <p:nvPr>
            <p:ph type="sldNum" sz="quarter" idx="4"/>
          </p:nvPr>
        </p:nvSpPr>
        <p:spPr/>
        <p:txBody>
          <a:bodyPr/>
          <a:lstStyle/>
          <a:p>
            <a:fld id="{9C13A8A6-69D8-9640-BC37-DB3BDB2A8FEA}" type="slidenum">
              <a:rPr lang="en-US" smtClean="0"/>
              <a:pPr/>
              <a:t>35</a:t>
            </a:fld>
            <a:endParaRPr lang="en-US" dirty="0"/>
          </a:p>
        </p:txBody>
      </p:sp>
    </p:spTree>
    <p:extLst>
      <p:ext uri="{BB962C8B-B14F-4D97-AF65-F5344CB8AC3E}">
        <p14:creationId xmlns:p14="http://schemas.microsoft.com/office/powerpoint/2010/main" val="137917094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897559"/>
            <a:ext cx="9691689" cy="77244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rmAutofit/>
          </a:bodyPr>
          <a:lstStyle/>
          <a:p>
            <a:r>
              <a:rPr lang="en-US" altLang="en-US" sz="3600" dirty="0"/>
              <a:t>Too much data governance looks like:</a:t>
            </a:r>
          </a:p>
        </p:txBody>
      </p:sp>
      <p:sp>
        <p:nvSpPr>
          <p:cNvPr id="3" name="Content Placeholder 2"/>
          <p:cNvSpPr>
            <a:spLocks noGrp="1"/>
          </p:cNvSpPr>
          <p:nvPr>
            <p:ph sz="quarter" idx="11"/>
          </p:nvPr>
        </p:nvSpPr>
        <p:spPr>
          <a:xfrm>
            <a:off x="457199" y="1951478"/>
            <a:ext cx="10657643" cy="4433046"/>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rmAutofit/>
          </a:bodyPr>
          <a:lstStyle/>
          <a:p>
            <a:pPr marL="457200" indent="-457200">
              <a:lnSpc>
                <a:spcPct val="90000"/>
              </a:lnSpc>
              <a:buFont typeface="Arial" panose="020B0604020202020204" pitchFamily="34" charset="0"/>
              <a:buChar char="•"/>
            </a:pPr>
            <a:r>
              <a:rPr lang="en-US" altLang="en-US" sz="2800" dirty="0"/>
              <a:t>Unhappy data analysts … and unhappy data customers</a:t>
            </a:r>
          </a:p>
          <a:p>
            <a:pPr marL="457200" indent="-457200">
              <a:lnSpc>
                <a:spcPct val="90000"/>
              </a:lnSpc>
              <a:buFont typeface="Arial" panose="020B0604020202020204" pitchFamily="34" charset="0"/>
              <a:buChar char="•"/>
            </a:pPr>
            <a:r>
              <a:rPr lang="en-US" altLang="en-US" sz="2800" dirty="0"/>
              <a:t>Everything takes too long:</a:t>
            </a:r>
          </a:p>
          <a:p>
            <a:pPr marL="690562" lvl="1" indent="-457200">
              <a:spcBef>
                <a:spcPts val="1200"/>
              </a:spcBef>
              <a:buFont typeface="Arial" panose="020B0604020202020204" pitchFamily="34" charset="0"/>
              <a:buChar char="•"/>
            </a:pPr>
            <a:r>
              <a:rPr lang="en-US" altLang="en-US" sz="2400" spc="-20" dirty="0">
                <a:solidFill>
                  <a:schemeClr val="tx1"/>
                </a:solidFill>
              </a:rPr>
              <a:t>Loading new data</a:t>
            </a:r>
          </a:p>
          <a:p>
            <a:pPr marL="690562" lvl="1" indent="-457200">
              <a:spcBef>
                <a:spcPts val="1200"/>
              </a:spcBef>
              <a:buFont typeface="Arial" panose="020B0604020202020204" pitchFamily="34" charset="0"/>
              <a:buChar char="•"/>
            </a:pPr>
            <a:r>
              <a:rPr lang="en-US" altLang="en-US" sz="2400" spc="-20" dirty="0">
                <a:solidFill>
                  <a:schemeClr val="tx1"/>
                </a:solidFill>
              </a:rPr>
              <a:t>Making changes to data models to support new analytic use cases</a:t>
            </a:r>
          </a:p>
          <a:p>
            <a:pPr marL="690562" lvl="1" indent="-457200">
              <a:spcBef>
                <a:spcPts val="1200"/>
              </a:spcBef>
              <a:buFont typeface="Arial" panose="020B0604020202020204" pitchFamily="34" charset="0"/>
              <a:buChar char="•"/>
            </a:pPr>
            <a:r>
              <a:rPr lang="en-US" altLang="en-US" sz="2400" spc="-20" dirty="0">
                <a:solidFill>
                  <a:schemeClr val="tx1"/>
                </a:solidFill>
              </a:rPr>
              <a:t>Getting access to data</a:t>
            </a:r>
          </a:p>
          <a:p>
            <a:pPr marL="690562" lvl="1" indent="-457200">
              <a:spcBef>
                <a:spcPts val="1200"/>
              </a:spcBef>
              <a:buFont typeface="Arial" panose="020B0604020202020204" pitchFamily="34" charset="0"/>
              <a:buChar char="•"/>
            </a:pPr>
            <a:r>
              <a:rPr lang="en-US" altLang="en-US" sz="2400" spc="-20" dirty="0">
                <a:solidFill>
                  <a:schemeClr val="tx1"/>
                </a:solidFill>
              </a:rPr>
              <a:t>Resolving data quality problems</a:t>
            </a:r>
          </a:p>
          <a:p>
            <a:pPr marL="690562" lvl="1" indent="-457200">
              <a:spcBef>
                <a:spcPts val="1200"/>
              </a:spcBef>
              <a:buFont typeface="Arial" panose="020B0604020202020204" pitchFamily="34" charset="0"/>
              <a:buChar char="•"/>
            </a:pPr>
            <a:r>
              <a:rPr lang="en-US" altLang="en-US" sz="2400" spc="-20" dirty="0">
                <a:solidFill>
                  <a:schemeClr val="tx1"/>
                </a:solidFill>
              </a:rPr>
              <a:t>Developing new reports and analyses</a:t>
            </a:r>
          </a:p>
        </p:txBody>
      </p:sp>
      <p:sp>
        <p:nvSpPr>
          <p:cNvPr id="6" name="Slide Number Placeholder 5"/>
          <p:cNvSpPr>
            <a:spLocks noGrp="1"/>
          </p:cNvSpPr>
          <p:nvPr>
            <p:ph type="sldNum" sz="quarter" idx="4"/>
          </p:nvPr>
        </p:nvSpPr>
        <p:spPr/>
        <p:txBody>
          <a:bodyPr/>
          <a:lstStyle/>
          <a:p>
            <a:fld id="{9C13A8A6-69D8-9640-BC37-DB3BDB2A8FEA}" type="slidenum">
              <a:rPr lang="en-US" smtClean="0"/>
              <a:pPr/>
              <a:t>36</a:t>
            </a:fld>
            <a:endParaRPr lang="en-US" dirty="0"/>
          </a:p>
        </p:txBody>
      </p:sp>
    </p:spTree>
    <p:extLst>
      <p:ext uri="{BB962C8B-B14F-4D97-AF65-F5344CB8AC3E}">
        <p14:creationId xmlns:p14="http://schemas.microsoft.com/office/powerpoint/2010/main" val="349623034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Goldilocks Principle: Getting Your Software Implementation Just Right -  Wilson Allen">
            <a:extLst>
              <a:ext uri="{FF2B5EF4-FFF2-40B4-BE49-F238E27FC236}">
                <a16:creationId xmlns:a16="http://schemas.microsoft.com/office/drawing/2014/main" id="{200AFA93-F519-4F24-8484-65459B3BDEF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1176" r="11715" b="-2"/>
          <a:stretch/>
        </p:blipFill>
        <p:spPr bwMode="auto">
          <a:xfrm>
            <a:off x="4269854" y="-1"/>
            <a:ext cx="7922146" cy="6858001"/>
          </a:xfrm>
          <a:custGeom>
            <a:avLst/>
            <a:gdLst/>
            <a:ahLst/>
            <a:cxnLst/>
            <a:rect l="l" t="t" r="r" b="b"/>
            <a:pathLst>
              <a:path w="7922146" h="6858001">
                <a:moveTo>
                  <a:pt x="379987" y="0"/>
                </a:moveTo>
                <a:lnTo>
                  <a:pt x="5304971" y="0"/>
                </a:lnTo>
                <a:lnTo>
                  <a:pt x="7065281" y="0"/>
                </a:lnTo>
                <a:lnTo>
                  <a:pt x="7397540" y="0"/>
                </a:lnTo>
                <a:lnTo>
                  <a:pt x="7397540" y="1"/>
                </a:lnTo>
                <a:lnTo>
                  <a:pt x="7922146" y="1"/>
                </a:lnTo>
                <a:lnTo>
                  <a:pt x="7922146" y="6858001"/>
                </a:lnTo>
                <a:lnTo>
                  <a:pt x="7065281" y="6858001"/>
                </a:lnTo>
                <a:lnTo>
                  <a:pt x="7065281" y="6858000"/>
                </a:lnTo>
                <a:lnTo>
                  <a:pt x="5932989" y="6858000"/>
                </a:lnTo>
                <a:lnTo>
                  <a:pt x="5932989" y="6858001"/>
                </a:lnTo>
                <a:lnTo>
                  <a:pt x="27809" y="6858001"/>
                </a:lnTo>
                <a:lnTo>
                  <a:pt x="1803228" y="4521201"/>
                </a:lnTo>
                <a:close/>
                <a:moveTo>
                  <a:pt x="0" y="0"/>
                </a:moveTo>
                <a:lnTo>
                  <a:pt x="379987" y="0"/>
                </a:lnTo>
                <a:lnTo>
                  <a:pt x="0" y="407"/>
                </a:lnTo>
                <a:close/>
              </a:path>
            </a:pathLst>
          </a:cu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ECE2C4E8-4F46-44EB-97F2-A69679BD3D5D}"/>
              </a:ext>
            </a:extLst>
          </p:cNvPr>
          <p:cNvSpPr>
            <a:spLocks noGrp="1"/>
          </p:cNvSpPr>
          <p:nvPr>
            <p:ph type="title"/>
          </p:nvPr>
        </p:nvSpPr>
        <p:spPr>
          <a:xfrm>
            <a:off x="498631" y="982178"/>
            <a:ext cx="3851123" cy="1320800"/>
          </a:xfrm>
        </p:spPr>
        <p:txBody>
          <a:bodyPr>
            <a:normAutofit/>
          </a:bodyPr>
          <a:lstStyle/>
          <a:p>
            <a:r>
              <a:rPr lang="en-US" dirty="0"/>
              <a:t>Goldilocks Data Governance</a:t>
            </a:r>
          </a:p>
        </p:txBody>
      </p:sp>
      <p:sp>
        <p:nvSpPr>
          <p:cNvPr id="3" name="Content Placeholder 2">
            <a:extLst>
              <a:ext uri="{FF2B5EF4-FFF2-40B4-BE49-F238E27FC236}">
                <a16:creationId xmlns:a16="http://schemas.microsoft.com/office/drawing/2014/main" id="{9F539DBA-A208-4C61-9815-4BD7FEC134D0}"/>
              </a:ext>
            </a:extLst>
          </p:cNvPr>
          <p:cNvSpPr>
            <a:spLocks noGrp="1"/>
          </p:cNvSpPr>
          <p:nvPr>
            <p:ph idx="1"/>
          </p:nvPr>
        </p:nvSpPr>
        <p:spPr>
          <a:xfrm>
            <a:off x="418732" y="2169813"/>
            <a:ext cx="4610468" cy="3880773"/>
          </a:xfrm>
        </p:spPr>
        <p:txBody>
          <a:bodyPr>
            <a:normAutofit fontScale="92500" lnSpcReduction="20000"/>
          </a:bodyPr>
          <a:lstStyle/>
          <a:p>
            <a:r>
              <a:rPr lang="en-US" sz="2800" dirty="0"/>
              <a:t>Identify and fix the big data quality problems</a:t>
            </a:r>
          </a:p>
          <a:p>
            <a:r>
              <a:rPr lang="en-US" sz="2800" dirty="0"/>
              <a:t>Centralized data governance committee  referees tough decisions between business units</a:t>
            </a:r>
          </a:p>
          <a:p>
            <a:r>
              <a:rPr lang="en-US" sz="2800" dirty="0"/>
              <a:t>Well defined KPIs</a:t>
            </a:r>
          </a:p>
        </p:txBody>
      </p:sp>
    </p:spTree>
    <p:extLst>
      <p:ext uri="{BB962C8B-B14F-4D97-AF65-F5344CB8AC3E}">
        <p14:creationId xmlns:p14="http://schemas.microsoft.com/office/powerpoint/2010/main" val="4659057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9491" y="1190920"/>
            <a:ext cx="8888309" cy="4800599"/>
          </a:xfrm>
        </p:spPr>
        <p:txBody>
          <a:bodyPr>
            <a:normAutofit fontScale="85000" lnSpcReduction="10000"/>
          </a:bodyPr>
          <a:lstStyle/>
          <a:p>
            <a:pPr>
              <a:spcBef>
                <a:spcPts val="1125"/>
              </a:spcBef>
            </a:pPr>
            <a:r>
              <a:rPr lang="en-US" sz="2400" dirty="0"/>
              <a:t>Data Quality must be led by the business (not IT):</a:t>
            </a:r>
          </a:p>
          <a:p>
            <a:pPr lvl="1">
              <a:spcBef>
                <a:spcPts val="1125"/>
              </a:spcBef>
            </a:pPr>
            <a:r>
              <a:rPr lang="en-US" sz="2000" i="1" dirty="0"/>
              <a:t>“Many companies mistake metadata for an esoteric IT problem …. It is a business issue and must be addressed as such”</a:t>
            </a:r>
          </a:p>
          <a:p>
            <a:pPr lvl="1">
              <a:spcBef>
                <a:spcPts val="1125"/>
              </a:spcBef>
            </a:pPr>
            <a:r>
              <a:rPr lang="en-US" sz="2000" i="1" dirty="0"/>
              <a:t>“Everything about data quality is political"</a:t>
            </a:r>
          </a:p>
          <a:p>
            <a:pPr>
              <a:spcBef>
                <a:spcPts val="1125"/>
              </a:spcBef>
            </a:pPr>
            <a:r>
              <a:rPr lang="en-US" sz="2400" dirty="0"/>
              <a:t>Don’t boil the ocean, focus on biggest pain points for business leaders:</a:t>
            </a:r>
          </a:p>
          <a:p>
            <a:pPr lvl="1">
              <a:spcBef>
                <a:spcPts val="1125"/>
              </a:spcBef>
            </a:pPr>
            <a:r>
              <a:rPr lang="en-US" sz="2000" i="1" dirty="0"/>
              <a:t>“Meet the most important needs of the most important customers”</a:t>
            </a:r>
          </a:p>
          <a:p>
            <a:pPr lvl="1">
              <a:spcBef>
                <a:spcPts val="1125"/>
              </a:spcBef>
            </a:pPr>
            <a:r>
              <a:rPr lang="en-US" sz="2000" i="1" dirty="0"/>
              <a:t>"90% of the data is never used for anything by anyone“</a:t>
            </a:r>
          </a:p>
          <a:p>
            <a:pPr lvl="1">
              <a:spcBef>
                <a:spcPts val="1125"/>
              </a:spcBef>
            </a:pPr>
            <a:r>
              <a:rPr lang="en-US" sz="2000" i="1" dirty="0"/>
              <a:t>"Don't overreach …. Even the most complex organizations require no more than 100 common data definitions"</a:t>
            </a:r>
          </a:p>
          <a:p>
            <a:pPr>
              <a:spcBef>
                <a:spcPts val="1125"/>
              </a:spcBef>
            </a:pPr>
            <a:r>
              <a:rPr lang="en-US" sz="2400" dirty="0"/>
              <a:t>Detailed “Voice of the Customer” process</a:t>
            </a:r>
          </a:p>
          <a:p>
            <a:pPr lvl="1">
              <a:spcBef>
                <a:spcPts val="1125"/>
              </a:spcBef>
            </a:pPr>
            <a:r>
              <a:rPr lang="en-US" sz="2000" dirty="0"/>
              <a:t>Formalized process to identify and fix the most important data quality problems</a:t>
            </a:r>
          </a:p>
          <a:p>
            <a:pPr lvl="2"/>
            <a:endParaRPr lang="en-US" i="1" dirty="0"/>
          </a:p>
          <a:p>
            <a:pPr lvl="1"/>
            <a:endParaRPr lang="en-US" dirty="0"/>
          </a:p>
        </p:txBody>
      </p:sp>
      <p:pic>
        <p:nvPicPr>
          <p:cNvPr id="4" name="Picture 3" descr="Screen Clippi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3109" y="0"/>
            <a:ext cx="2998891" cy="3733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itle 1">
            <a:extLst>
              <a:ext uri="{FF2B5EF4-FFF2-40B4-BE49-F238E27FC236}">
                <a16:creationId xmlns:a16="http://schemas.microsoft.com/office/drawing/2014/main" id="{7CF51617-2395-47B8-B882-D1E0065643BB}"/>
              </a:ext>
            </a:extLst>
          </p:cNvPr>
          <p:cNvSpPr>
            <a:spLocks noGrp="1"/>
          </p:cNvSpPr>
          <p:nvPr>
            <p:ph type="title"/>
          </p:nvPr>
        </p:nvSpPr>
        <p:spPr>
          <a:xfrm>
            <a:off x="325120" y="740130"/>
            <a:ext cx="9691689" cy="772449"/>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ormAutofit/>
          </a:bodyPr>
          <a:lstStyle/>
          <a:p>
            <a:r>
              <a:rPr lang="en-US" altLang="en-US" sz="3600" i="1" dirty="0"/>
              <a:t>“Getting in Front on Data”</a:t>
            </a:r>
          </a:p>
        </p:txBody>
      </p:sp>
      <p:sp>
        <p:nvSpPr>
          <p:cNvPr id="8" name="TextBox 7">
            <a:extLst>
              <a:ext uri="{FF2B5EF4-FFF2-40B4-BE49-F238E27FC236}">
                <a16:creationId xmlns:a16="http://schemas.microsoft.com/office/drawing/2014/main" id="{72A937EA-ECDA-485D-8766-61AF8D5E413E}"/>
              </a:ext>
            </a:extLst>
          </p:cNvPr>
          <p:cNvSpPr txBox="1"/>
          <p:nvPr/>
        </p:nvSpPr>
        <p:spPr>
          <a:xfrm>
            <a:off x="1792549" y="5991519"/>
            <a:ext cx="7591117" cy="307777"/>
          </a:xfrm>
          <a:prstGeom prst="rect">
            <a:avLst/>
          </a:prstGeom>
          <a:noFill/>
        </p:spPr>
        <p:txBody>
          <a:bodyPr wrap="none" rtlCol="0">
            <a:spAutoFit/>
          </a:bodyPr>
          <a:lstStyle/>
          <a:p>
            <a:r>
              <a:rPr lang="en-US" sz="1400" dirty="0">
                <a:hlinkClick r:id="rId3"/>
              </a:rPr>
              <a:t>https://www.amazon.com/Getting-Front-Thomas-Redman-Ph-D/dp/1634621263/ref=sr_1_3</a:t>
            </a:r>
            <a:endParaRPr lang="en-US" dirty="0"/>
          </a:p>
        </p:txBody>
      </p:sp>
    </p:spTree>
    <p:extLst>
      <p:ext uri="{BB962C8B-B14F-4D97-AF65-F5344CB8AC3E}">
        <p14:creationId xmlns:p14="http://schemas.microsoft.com/office/powerpoint/2010/main" val="284587463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660400" y="1198485"/>
            <a:ext cx="5012431" cy="754494"/>
          </a:xfrm>
        </p:spPr>
        <p:txBody>
          <a:bodyPr/>
          <a:lstStyle/>
          <a:p>
            <a:pPr eaLnBrk="1" hangingPunct="1"/>
            <a:r>
              <a:rPr lang="en-US" altLang="en-US" sz="3600" dirty="0">
                <a:latin typeface="Arial  " charset="0"/>
                <a:ea typeface="Geneva" pitchFamily="-1" charset="-128"/>
                <a:cs typeface="Arial  " charset="0"/>
              </a:rPr>
              <a:t>Analytics </a:t>
            </a:r>
            <a:br>
              <a:rPr lang="en-US" altLang="en-US" sz="3600" dirty="0">
                <a:latin typeface="Arial  " charset="0"/>
                <a:ea typeface="Geneva" pitchFamily="-1" charset="-128"/>
                <a:cs typeface="Arial  " charset="0"/>
              </a:rPr>
            </a:br>
            <a:r>
              <a:rPr lang="en-US" altLang="en-US" sz="3600" dirty="0">
                <a:latin typeface="Arial  " charset="0"/>
                <a:ea typeface="Geneva" pitchFamily="-1" charset="-128"/>
                <a:cs typeface="Arial  " charset="0"/>
              </a:rPr>
              <a:t>Governance </a:t>
            </a:r>
            <a:br>
              <a:rPr lang="en-US" altLang="en-US" sz="3600" dirty="0">
                <a:latin typeface="Arial  " charset="0"/>
                <a:ea typeface="Geneva" pitchFamily="-1" charset="-128"/>
                <a:cs typeface="Arial  " charset="0"/>
              </a:rPr>
            </a:br>
            <a:r>
              <a:rPr lang="en-US" altLang="en-US" sz="3600" dirty="0">
                <a:latin typeface="Arial  " charset="0"/>
                <a:ea typeface="Geneva" pitchFamily="-1" charset="-128"/>
                <a:cs typeface="Arial  " charset="0"/>
              </a:rPr>
              <a:t>101</a:t>
            </a:r>
          </a:p>
        </p:txBody>
      </p:sp>
      <p:pic>
        <p:nvPicPr>
          <p:cNvPr id="4" name="Picture 3">
            <a:extLst>
              <a:ext uri="{FF2B5EF4-FFF2-40B4-BE49-F238E27FC236}">
                <a16:creationId xmlns:a16="http://schemas.microsoft.com/office/drawing/2014/main" id="{FA947A2B-A8B0-4CD3-BEBB-4A08BCA197DB}"/>
              </a:ext>
            </a:extLst>
          </p:cNvPr>
          <p:cNvPicPr>
            <a:picLocks noChangeAspect="1"/>
          </p:cNvPicPr>
          <p:nvPr/>
        </p:nvPicPr>
        <p:blipFill>
          <a:blip r:embed="rId2"/>
          <a:stretch>
            <a:fillRect/>
          </a:stretch>
        </p:blipFill>
        <p:spPr>
          <a:xfrm>
            <a:off x="5042516" y="245286"/>
            <a:ext cx="5965795" cy="5965795"/>
          </a:xfrm>
          <a:prstGeom prst="rect">
            <a:avLst/>
          </a:prstGeom>
        </p:spPr>
      </p:pic>
    </p:spTree>
    <p:extLst>
      <p:ext uri="{BB962C8B-B14F-4D97-AF65-F5344CB8AC3E}">
        <p14:creationId xmlns:p14="http://schemas.microsoft.com/office/powerpoint/2010/main" val="41578070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57643-88C8-4FDD-BD53-A59B48BF6819}"/>
              </a:ext>
            </a:extLst>
          </p:cNvPr>
          <p:cNvSpPr>
            <a:spLocks noGrp="1"/>
          </p:cNvSpPr>
          <p:nvPr>
            <p:ph type="title"/>
          </p:nvPr>
        </p:nvSpPr>
        <p:spPr>
          <a:xfrm>
            <a:off x="472440" y="800793"/>
            <a:ext cx="8695266" cy="685800"/>
          </a:xfrm>
        </p:spPr>
        <p:txBody>
          <a:bodyPr/>
          <a:lstStyle/>
          <a:p>
            <a:r>
              <a:rPr lang="en-US" dirty="0"/>
              <a:t>What Leaders Want vs. What They Have</a:t>
            </a:r>
          </a:p>
        </p:txBody>
      </p:sp>
      <p:pic>
        <p:nvPicPr>
          <p:cNvPr id="5" name="Picture 4" descr="Graphical user interface, text&#10;&#10;Description automatically generated with medium confidence">
            <a:extLst>
              <a:ext uri="{FF2B5EF4-FFF2-40B4-BE49-F238E27FC236}">
                <a16:creationId xmlns:a16="http://schemas.microsoft.com/office/drawing/2014/main" id="{D56DAD4C-C229-4E3A-A907-9EBACCA7B747}"/>
              </a:ext>
            </a:extLst>
          </p:cNvPr>
          <p:cNvPicPr>
            <a:picLocks noChangeAspect="1"/>
          </p:cNvPicPr>
          <p:nvPr/>
        </p:nvPicPr>
        <p:blipFill>
          <a:blip r:embed="rId2"/>
          <a:stretch>
            <a:fillRect/>
          </a:stretch>
        </p:blipFill>
        <p:spPr>
          <a:xfrm>
            <a:off x="472440" y="1338349"/>
            <a:ext cx="11285118" cy="4262526"/>
          </a:xfrm>
          <a:prstGeom prst="rect">
            <a:avLst/>
          </a:prstGeom>
        </p:spPr>
      </p:pic>
      <p:sp>
        <p:nvSpPr>
          <p:cNvPr id="6" name="TextBox 5">
            <a:extLst>
              <a:ext uri="{FF2B5EF4-FFF2-40B4-BE49-F238E27FC236}">
                <a16:creationId xmlns:a16="http://schemas.microsoft.com/office/drawing/2014/main" id="{502A8884-D179-4E28-9053-9FE98E18BF54}"/>
              </a:ext>
            </a:extLst>
          </p:cNvPr>
          <p:cNvSpPr txBox="1"/>
          <p:nvPr/>
        </p:nvSpPr>
        <p:spPr>
          <a:xfrm>
            <a:off x="1819556" y="5867400"/>
            <a:ext cx="8268802" cy="307777"/>
          </a:xfrm>
          <a:prstGeom prst="rect">
            <a:avLst/>
          </a:prstGeom>
          <a:noFill/>
        </p:spPr>
        <p:txBody>
          <a:bodyPr wrap="none" rtlCol="0">
            <a:spAutoFit/>
          </a:bodyPr>
          <a:lstStyle/>
          <a:p>
            <a:r>
              <a:rPr lang="en-US" sz="1400" dirty="0">
                <a:hlinkClick r:id="rId3"/>
              </a:rPr>
              <a:t>https://www.forbes.com/sites/tableau/2021/07/06/5-trends-that-set-data-driven-companies-apart</a:t>
            </a:r>
            <a:endParaRPr lang="en-US" dirty="0"/>
          </a:p>
        </p:txBody>
      </p:sp>
    </p:spTree>
    <p:extLst>
      <p:ext uri="{BB962C8B-B14F-4D97-AF65-F5344CB8AC3E}">
        <p14:creationId xmlns:p14="http://schemas.microsoft.com/office/powerpoint/2010/main" val="147940170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3"/>
          <p:cNvSpPr>
            <a:spLocks noGrp="1"/>
          </p:cNvSpPr>
          <p:nvPr>
            <p:ph type="title"/>
          </p:nvPr>
        </p:nvSpPr>
        <p:spPr>
          <a:xfrm>
            <a:off x="685800" y="850666"/>
            <a:ext cx="9701644" cy="1143000"/>
          </a:xfrm>
        </p:spPr>
        <p:txBody>
          <a:bodyPr/>
          <a:lstStyle/>
          <a:p>
            <a:pPr eaLnBrk="1" hangingPunct="1"/>
            <a:r>
              <a:rPr lang="en-US" altLang="en-US" sz="3600" dirty="0">
                <a:latin typeface="Arial  " charset="0"/>
                <a:ea typeface="Geneva" pitchFamily="-1" charset="-128"/>
                <a:cs typeface="Arial  " charset="0"/>
              </a:rPr>
              <a:t>Without Analytics Governance …</a:t>
            </a:r>
          </a:p>
        </p:txBody>
      </p:sp>
      <p:sp>
        <p:nvSpPr>
          <p:cNvPr id="27651" name="Content Placeholder 4"/>
          <p:cNvSpPr>
            <a:spLocks noGrp="1"/>
          </p:cNvSpPr>
          <p:nvPr>
            <p:ph idx="1"/>
          </p:nvPr>
        </p:nvSpPr>
        <p:spPr>
          <a:xfrm>
            <a:off x="685800" y="1210962"/>
            <a:ext cx="9352006" cy="4872338"/>
          </a:xfrm>
        </p:spPr>
        <p:txBody>
          <a:bodyPr>
            <a:normAutofit fontScale="92500" lnSpcReduction="10000"/>
          </a:bodyPr>
          <a:lstStyle/>
          <a:p>
            <a:pPr marL="285750" indent="-285750"/>
            <a:r>
              <a:rPr lang="en-US" altLang="en-US" sz="3600" dirty="0">
                <a:latin typeface="Arial   " charset="0"/>
                <a:ea typeface="Geneva" pitchFamily="-1" charset="-128"/>
                <a:cs typeface="Arial   " charset="0"/>
              </a:rPr>
              <a:t>First in, first out?</a:t>
            </a:r>
          </a:p>
          <a:p>
            <a:pPr marL="285750" indent="-285750"/>
            <a:endParaRPr lang="en-US" altLang="en-US" sz="3600" dirty="0">
              <a:latin typeface="Arial   " charset="0"/>
              <a:ea typeface="Geneva" pitchFamily="-1" charset="-128"/>
              <a:cs typeface="Arial   " charset="0"/>
            </a:endParaRPr>
          </a:p>
          <a:p>
            <a:pPr marL="285750" indent="-285750"/>
            <a:r>
              <a:rPr lang="en-US" altLang="en-US" sz="3600" dirty="0">
                <a:latin typeface="Arial   " charset="0"/>
                <a:ea typeface="Geneva" pitchFamily="-1" charset="-128"/>
                <a:cs typeface="Arial   " charset="0"/>
              </a:rPr>
              <a:t>Squeaky wheel gets the grease?</a:t>
            </a:r>
          </a:p>
          <a:p>
            <a:pPr marL="285750" indent="-285750"/>
            <a:endParaRPr lang="en-US" altLang="en-US" sz="3600" dirty="0">
              <a:latin typeface="Arial   " charset="0"/>
              <a:ea typeface="Geneva" pitchFamily="-1" charset="-128"/>
              <a:cs typeface="Arial   " charset="0"/>
            </a:endParaRPr>
          </a:p>
          <a:p>
            <a:pPr marL="285750" indent="-285750"/>
            <a:r>
              <a:rPr lang="en-US" altLang="en-US" sz="3600" dirty="0">
                <a:latin typeface="Arial   " charset="0"/>
                <a:ea typeface="Geneva" pitchFamily="-1" charset="-128"/>
                <a:cs typeface="Arial   " charset="0"/>
              </a:rPr>
              <a:t>Business Intelligence Analysts making decisions on prioritization?</a:t>
            </a:r>
          </a:p>
          <a:p>
            <a:pPr marL="285750" indent="-285750"/>
            <a:endParaRPr lang="en-US" altLang="en-US" dirty="0">
              <a:latin typeface="Arial   " charset="0"/>
              <a:ea typeface="Geneva" pitchFamily="-1" charset="-128"/>
              <a:cs typeface="Arial   " charset="0"/>
            </a:endParaRPr>
          </a:p>
          <a:p>
            <a:pPr marL="285750" indent="-285750"/>
            <a:endParaRPr lang="en-US" altLang="en-US" sz="2400" dirty="0">
              <a:latin typeface="Arial   " charset="0"/>
              <a:ea typeface="Geneva" pitchFamily="-1" charset="-128"/>
              <a:cs typeface="Arial   " charset="0"/>
            </a:endParaRPr>
          </a:p>
        </p:txBody>
      </p:sp>
      <p:pic>
        <p:nvPicPr>
          <p:cNvPr id="2" name="Picture 1"/>
          <p:cNvPicPr>
            <a:picLocks noChangeAspect="1"/>
          </p:cNvPicPr>
          <p:nvPr/>
        </p:nvPicPr>
        <p:blipFill>
          <a:blip r:embed="rId2"/>
          <a:stretch>
            <a:fillRect/>
          </a:stretch>
        </p:blipFill>
        <p:spPr>
          <a:xfrm>
            <a:off x="8077200" y="2353962"/>
            <a:ext cx="1510445" cy="1490306"/>
          </a:xfrm>
          <a:prstGeom prst="rect">
            <a:avLst/>
          </a:prstGeom>
        </p:spPr>
      </p:pic>
      <p:pic>
        <p:nvPicPr>
          <p:cNvPr id="3" name="Picture 2"/>
          <p:cNvPicPr>
            <a:picLocks noChangeAspect="1"/>
          </p:cNvPicPr>
          <p:nvPr/>
        </p:nvPicPr>
        <p:blipFill>
          <a:blip r:embed="rId3"/>
          <a:stretch>
            <a:fillRect/>
          </a:stretch>
        </p:blipFill>
        <p:spPr>
          <a:xfrm>
            <a:off x="4753127" y="1388772"/>
            <a:ext cx="3324073" cy="825490"/>
          </a:xfrm>
          <a:prstGeom prst="rect">
            <a:avLst/>
          </a:prstGeom>
        </p:spPr>
      </p:pic>
      <p:pic>
        <p:nvPicPr>
          <p:cNvPr id="4" name="Picture 3"/>
          <p:cNvPicPr>
            <a:picLocks noChangeAspect="1"/>
          </p:cNvPicPr>
          <p:nvPr/>
        </p:nvPicPr>
        <p:blipFill>
          <a:blip r:embed="rId4"/>
          <a:stretch>
            <a:fillRect/>
          </a:stretch>
        </p:blipFill>
        <p:spPr>
          <a:xfrm>
            <a:off x="7224204" y="4564861"/>
            <a:ext cx="2053123" cy="1378739"/>
          </a:xfrm>
          <a:prstGeom prst="rect">
            <a:avLst/>
          </a:prstGeom>
        </p:spPr>
      </p:pic>
    </p:spTree>
    <p:extLst>
      <p:ext uri="{BB962C8B-B14F-4D97-AF65-F5344CB8AC3E}">
        <p14:creationId xmlns:p14="http://schemas.microsoft.com/office/powerpoint/2010/main" val="3001694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8057" y="819706"/>
            <a:ext cx="6477000" cy="1359614"/>
          </a:xfrm>
        </p:spPr>
        <p:txBody>
          <a:bodyPr>
            <a:normAutofit/>
          </a:bodyPr>
          <a:lstStyle/>
          <a:p>
            <a:r>
              <a:rPr lang="en-US" dirty="0"/>
              <a:t>Analytics Governance 101</a:t>
            </a:r>
          </a:p>
        </p:txBody>
      </p:sp>
      <p:pic>
        <p:nvPicPr>
          <p:cNvPr id="5" name="Content Placeholder 4"/>
          <p:cNvPicPr>
            <a:picLocks noGrp="1" noChangeAspect="1"/>
          </p:cNvPicPr>
          <p:nvPr>
            <p:ph idx="1"/>
          </p:nvPr>
        </p:nvPicPr>
        <p:blipFill>
          <a:blip r:embed="rId3"/>
          <a:stretch>
            <a:fillRect/>
          </a:stretch>
        </p:blipFill>
        <p:spPr>
          <a:xfrm>
            <a:off x="7620000" y="3380974"/>
            <a:ext cx="4441913" cy="3358086"/>
          </a:xfrm>
        </p:spPr>
      </p:pic>
      <p:sp>
        <p:nvSpPr>
          <p:cNvPr id="6" name="Content Placeholder 2"/>
          <p:cNvSpPr txBox="1">
            <a:spLocks/>
          </p:cNvSpPr>
          <p:nvPr/>
        </p:nvSpPr>
        <p:spPr bwMode="auto">
          <a:xfrm>
            <a:off x="304800" y="1295400"/>
            <a:ext cx="8382000" cy="32896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l" defTabSz="457200" rtl="0" eaLnBrk="1" fontAlgn="base" hangingPunct="1">
              <a:spcBef>
                <a:spcPct val="20000"/>
              </a:spcBef>
              <a:spcAft>
                <a:spcPct val="0"/>
              </a:spcAft>
              <a:buChar char="•"/>
              <a:defRPr sz="3200" kern="1200">
                <a:solidFill>
                  <a:schemeClr val="tx1"/>
                </a:solidFill>
                <a:latin typeface="Arial   "/>
                <a:ea typeface="Geneva" charset="-128"/>
                <a:cs typeface="Arial   "/>
              </a:defRPr>
            </a:lvl1pPr>
            <a:lvl2pPr marL="512763" indent="-168275" algn="l" defTabSz="457200" rtl="0" eaLnBrk="1" fontAlgn="base" hangingPunct="1">
              <a:spcBef>
                <a:spcPct val="20000"/>
              </a:spcBef>
              <a:spcAft>
                <a:spcPct val="0"/>
              </a:spcAft>
              <a:buFont typeface="Arial" pitchFamily="34" charset="0"/>
              <a:buChar char="•"/>
              <a:defRPr sz="2800" kern="1200">
                <a:solidFill>
                  <a:schemeClr val="tx1"/>
                </a:solidFill>
                <a:latin typeface="Arial   "/>
                <a:ea typeface="Geneva" charset="-128"/>
                <a:cs typeface="Arial   "/>
              </a:defRPr>
            </a:lvl2pPr>
            <a:lvl3pPr marL="1027113" indent="-227013" algn="l" defTabSz="457200" rtl="0" eaLnBrk="1" fontAlgn="base" hangingPunct="1">
              <a:spcBef>
                <a:spcPct val="20000"/>
              </a:spcBef>
              <a:spcAft>
                <a:spcPct val="0"/>
              </a:spcAft>
              <a:buFont typeface="Lucida Grande" charset="0"/>
              <a:buChar char="-"/>
              <a:defRPr sz="2400" kern="1200">
                <a:solidFill>
                  <a:schemeClr val="tx1"/>
                </a:solidFill>
                <a:latin typeface="Arial   "/>
                <a:ea typeface="Geneva" charset="-128"/>
                <a:cs typeface="Arial   "/>
              </a:defRPr>
            </a:lvl3pPr>
            <a:lvl4pPr marL="1371600" indent="-171450" algn="l" defTabSz="457200" rtl="0" eaLnBrk="1" fontAlgn="base" hangingPunct="1">
              <a:spcBef>
                <a:spcPct val="20000"/>
              </a:spcBef>
              <a:spcAft>
                <a:spcPct val="0"/>
              </a:spcAft>
              <a:buFont typeface="Arial" pitchFamily="34" charset="0"/>
              <a:buChar char="•"/>
              <a:defRPr sz="2000" kern="1200">
                <a:solidFill>
                  <a:schemeClr val="tx1"/>
                </a:solidFill>
                <a:latin typeface="Arial   "/>
                <a:ea typeface="Geneva" charset="-128"/>
                <a:cs typeface="Arial   "/>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Arial   "/>
                <a:ea typeface="Geneva" charset="-128"/>
                <a:cs typeface="Arial   "/>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1000"/>
              </a:spcBef>
              <a:spcAft>
                <a:spcPts val="0"/>
              </a:spcAft>
              <a:buClr>
                <a:schemeClr val="accent1"/>
              </a:buClr>
              <a:buSzPct val="80000"/>
              <a:buFont typeface="Wingdings 3" charset="2"/>
              <a:buChar char=""/>
            </a:pPr>
            <a:r>
              <a:rPr lang="en-US" dirty="0">
                <a:solidFill>
                  <a:schemeClr val="tx1">
                    <a:lumMod val="75000"/>
                    <a:lumOff val="25000"/>
                  </a:schemeClr>
                </a:solidFill>
                <a:latin typeface="+mn-lt"/>
                <a:ea typeface="+mn-ea"/>
                <a:cs typeface="+mn-cs"/>
              </a:rPr>
              <a:t>Prioritization decisions should be made by business leaders not IT</a:t>
            </a:r>
          </a:p>
          <a:p>
            <a:pPr marL="342900" indent="-342900">
              <a:spcBef>
                <a:spcPts val="1000"/>
              </a:spcBef>
              <a:spcAft>
                <a:spcPts val="0"/>
              </a:spcAft>
              <a:buClr>
                <a:schemeClr val="accent1"/>
              </a:buClr>
              <a:buSzPct val="80000"/>
              <a:buFont typeface="Wingdings 3" charset="2"/>
              <a:buChar char=""/>
            </a:pPr>
            <a:r>
              <a:rPr lang="en-US" dirty="0">
                <a:solidFill>
                  <a:schemeClr val="tx1">
                    <a:lumMod val="75000"/>
                    <a:lumOff val="25000"/>
                  </a:schemeClr>
                </a:solidFill>
                <a:latin typeface="+mn-lt"/>
                <a:ea typeface="+mn-ea"/>
                <a:cs typeface="+mn-cs"/>
              </a:rPr>
              <a:t>Representative of stakeholders given your organizational structure</a:t>
            </a:r>
          </a:p>
          <a:p>
            <a:pPr marL="342900" indent="-342900">
              <a:spcBef>
                <a:spcPts val="1000"/>
              </a:spcBef>
              <a:spcAft>
                <a:spcPts val="0"/>
              </a:spcAft>
              <a:buClr>
                <a:schemeClr val="accent1"/>
              </a:buClr>
              <a:buSzPct val="80000"/>
              <a:buFont typeface="Wingdings 3" charset="2"/>
              <a:buChar char=""/>
            </a:pPr>
            <a:r>
              <a:rPr lang="en-US" dirty="0">
                <a:solidFill>
                  <a:schemeClr val="tx1">
                    <a:lumMod val="75000"/>
                    <a:lumOff val="25000"/>
                  </a:schemeClr>
                </a:solidFill>
                <a:latin typeface="+mn-lt"/>
                <a:ea typeface="+mn-ea"/>
                <a:cs typeface="+mn-cs"/>
              </a:rPr>
              <a:t>Goal of enterprise reporting standardization whenever feasible</a:t>
            </a:r>
          </a:p>
        </p:txBody>
      </p:sp>
    </p:spTree>
    <p:extLst>
      <p:ext uri="{BB962C8B-B14F-4D97-AF65-F5344CB8AC3E}">
        <p14:creationId xmlns:p14="http://schemas.microsoft.com/office/powerpoint/2010/main" val="13752644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3720" y="774511"/>
            <a:ext cx="8763000" cy="710217"/>
          </a:xfrm>
        </p:spPr>
        <p:txBody>
          <a:bodyPr>
            <a:normAutofit/>
          </a:bodyPr>
          <a:lstStyle/>
          <a:p>
            <a:r>
              <a:rPr lang="en-US" dirty="0"/>
              <a:t>Analytics Governance Team Members</a:t>
            </a:r>
          </a:p>
        </p:txBody>
      </p:sp>
      <p:sp>
        <p:nvSpPr>
          <p:cNvPr id="3" name="Content Placeholder 2"/>
          <p:cNvSpPr>
            <a:spLocks noGrp="1"/>
          </p:cNvSpPr>
          <p:nvPr>
            <p:ph idx="1"/>
          </p:nvPr>
        </p:nvSpPr>
        <p:spPr>
          <a:xfrm>
            <a:off x="301478" y="1484728"/>
            <a:ext cx="9522354" cy="3426667"/>
          </a:xfrm>
        </p:spPr>
        <p:txBody>
          <a:bodyPr>
            <a:normAutofit fontScale="85000" lnSpcReduction="10000"/>
          </a:bodyPr>
          <a:lstStyle/>
          <a:p>
            <a:r>
              <a:rPr lang="en-US" sz="2800" dirty="0"/>
              <a:t>Appropriate variety and seniority of operational leadership</a:t>
            </a:r>
          </a:p>
          <a:p>
            <a:pPr lvl="1"/>
            <a:r>
              <a:rPr lang="en-US" sz="2600" dirty="0"/>
              <a:t>Able to balance operational requirements with enterprise perspective</a:t>
            </a:r>
          </a:p>
          <a:p>
            <a:pPr lvl="1"/>
            <a:r>
              <a:rPr lang="en-US" sz="2600" dirty="0"/>
              <a:t>Able to say “no” </a:t>
            </a:r>
          </a:p>
          <a:p>
            <a:r>
              <a:rPr lang="en-US" sz="2800" dirty="0"/>
              <a:t>Include report requesters as “guest stars” to explain requirements and advocate for the importance of their request</a:t>
            </a:r>
          </a:p>
        </p:txBody>
      </p:sp>
      <p:pic>
        <p:nvPicPr>
          <p:cNvPr id="7" name="Picture 6"/>
          <p:cNvPicPr>
            <a:picLocks noChangeAspect="1"/>
          </p:cNvPicPr>
          <p:nvPr/>
        </p:nvPicPr>
        <p:blipFill>
          <a:blip r:embed="rId3"/>
          <a:stretch>
            <a:fillRect/>
          </a:stretch>
        </p:blipFill>
        <p:spPr>
          <a:xfrm>
            <a:off x="6030964" y="4187168"/>
            <a:ext cx="2434634" cy="2372208"/>
          </a:xfrm>
          <a:prstGeom prst="rect">
            <a:avLst/>
          </a:prstGeom>
        </p:spPr>
      </p:pic>
    </p:spTree>
    <p:extLst>
      <p:ext uri="{BB962C8B-B14F-4D97-AF65-F5344CB8AC3E}">
        <p14:creationId xmlns:p14="http://schemas.microsoft.com/office/powerpoint/2010/main" val="253659945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2440" y="817855"/>
            <a:ext cx="10058400" cy="685800"/>
          </a:xfrm>
        </p:spPr>
        <p:txBody>
          <a:bodyPr>
            <a:normAutofit/>
          </a:bodyPr>
          <a:lstStyle/>
          <a:p>
            <a:r>
              <a:rPr lang="en-US" dirty="0"/>
              <a:t>Analytics Governance: What Good Looks Like</a:t>
            </a:r>
          </a:p>
        </p:txBody>
      </p:sp>
      <p:sp>
        <p:nvSpPr>
          <p:cNvPr id="3" name="Content Placeholder 2"/>
          <p:cNvSpPr>
            <a:spLocks noGrp="1"/>
          </p:cNvSpPr>
          <p:nvPr>
            <p:ph idx="1"/>
          </p:nvPr>
        </p:nvSpPr>
        <p:spPr>
          <a:xfrm>
            <a:off x="228599" y="1611296"/>
            <a:ext cx="11152573" cy="4343401"/>
          </a:xfrm>
        </p:spPr>
        <p:txBody>
          <a:bodyPr>
            <a:normAutofit fontScale="85000" lnSpcReduction="10000"/>
          </a:bodyPr>
          <a:lstStyle/>
          <a:p>
            <a:r>
              <a:rPr lang="en-US" sz="2800" dirty="0"/>
              <a:t>Maximize “enterprise bang for the buck” per hour of BI developer time</a:t>
            </a:r>
          </a:p>
          <a:p>
            <a:r>
              <a:rPr lang="en-US" sz="2800" dirty="0"/>
              <a:t>Leadership is satisfied with balance between size (cost) of analytics team and requirements being met</a:t>
            </a:r>
          </a:p>
          <a:p>
            <a:r>
              <a:rPr lang="en-US" sz="2800" dirty="0"/>
              <a:t>Analytics governance groups are satisfied they have the right amount of input</a:t>
            </a:r>
          </a:p>
          <a:p>
            <a:r>
              <a:rPr lang="en-US" sz="2800" dirty="0"/>
              <a:t>BI developers are satisfied they are working on the most important projects </a:t>
            </a:r>
          </a:p>
        </p:txBody>
      </p:sp>
    </p:spTree>
    <p:extLst>
      <p:ext uri="{BB962C8B-B14F-4D97-AF65-F5344CB8AC3E}">
        <p14:creationId xmlns:p14="http://schemas.microsoft.com/office/powerpoint/2010/main" val="25601632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BEE6-8949-47AA-913D-8DADFAAD49C1}"/>
              </a:ext>
            </a:extLst>
          </p:cNvPr>
          <p:cNvSpPr>
            <a:spLocks noGrp="1"/>
          </p:cNvSpPr>
          <p:nvPr>
            <p:ph type="title"/>
          </p:nvPr>
        </p:nvSpPr>
        <p:spPr>
          <a:xfrm>
            <a:off x="304800" y="790240"/>
            <a:ext cx="8695266" cy="685800"/>
          </a:xfrm>
        </p:spPr>
        <p:txBody>
          <a:bodyPr/>
          <a:lstStyle/>
          <a:p>
            <a:r>
              <a:rPr lang="en-US" dirty="0"/>
              <a:t>Quality Improvement </a:t>
            </a:r>
            <a:br>
              <a:rPr lang="en-US" dirty="0"/>
            </a:br>
            <a:r>
              <a:rPr lang="en-US" dirty="0"/>
              <a:t>Science 101</a:t>
            </a:r>
          </a:p>
        </p:txBody>
      </p:sp>
      <p:sp>
        <p:nvSpPr>
          <p:cNvPr id="3" name="Content Placeholder 2">
            <a:extLst>
              <a:ext uri="{FF2B5EF4-FFF2-40B4-BE49-F238E27FC236}">
                <a16:creationId xmlns:a16="http://schemas.microsoft.com/office/drawing/2014/main" id="{D791A4DE-FE45-45CE-B9FF-772B27F6A9F5}"/>
              </a:ext>
            </a:extLst>
          </p:cNvPr>
          <p:cNvSpPr>
            <a:spLocks noGrp="1"/>
          </p:cNvSpPr>
          <p:nvPr>
            <p:ph idx="1"/>
          </p:nvPr>
        </p:nvSpPr>
        <p:spPr>
          <a:xfrm>
            <a:off x="304800" y="1747502"/>
            <a:ext cx="5791199" cy="1976438"/>
          </a:xfrm>
        </p:spPr>
        <p:txBody>
          <a:bodyPr>
            <a:normAutofit/>
          </a:bodyPr>
          <a:lstStyle/>
          <a:p>
            <a:pPr marL="342900" indent="-342900" defTabSz="457200">
              <a:lnSpc>
                <a:spcPct val="90000"/>
              </a:lnSpc>
              <a:buClr>
                <a:schemeClr val="accent1"/>
              </a:buClr>
              <a:buSzPct val="80000"/>
              <a:buFont typeface="Wingdings 3" charset="2"/>
              <a:buChar char=""/>
            </a:pPr>
            <a:r>
              <a:rPr lang="en-US" sz="2400" b="0" dirty="0">
                <a:solidFill>
                  <a:schemeClr val="tx1">
                    <a:lumMod val="75000"/>
                    <a:lumOff val="25000"/>
                  </a:schemeClr>
                </a:solidFill>
                <a:latin typeface="+mn-lt"/>
              </a:rPr>
              <a:t>The good news: with modern BI tools like </a:t>
            </a:r>
            <a:r>
              <a:rPr lang="en-US" sz="2400" b="0" dirty="0" err="1">
                <a:solidFill>
                  <a:schemeClr val="tx1">
                    <a:lumMod val="75000"/>
                    <a:lumOff val="25000"/>
                  </a:schemeClr>
                </a:solidFill>
                <a:latin typeface="+mn-lt"/>
              </a:rPr>
              <a:t>PowerBI</a:t>
            </a:r>
            <a:r>
              <a:rPr lang="en-US" sz="2400" b="0" dirty="0">
                <a:solidFill>
                  <a:schemeClr val="tx1">
                    <a:lumMod val="75000"/>
                    <a:lumOff val="25000"/>
                  </a:schemeClr>
                </a:solidFill>
                <a:latin typeface="+mn-lt"/>
              </a:rPr>
              <a:t>, (almost) everyone can build pretty dashboards!</a:t>
            </a:r>
          </a:p>
        </p:txBody>
      </p:sp>
      <p:pic>
        <p:nvPicPr>
          <p:cNvPr id="6146" name="Picture 2" descr="Creating a Power BI Dashboard - A Step by Step Guide | InsightWhale">
            <a:extLst>
              <a:ext uri="{FF2B5EF4-FFF2-40B4-BE49-F238E27FC236}">
                <a16:creationId xmlns:a16="http://schemas.microsoft.com/office/drawing/2014/main" id="{747C14A5-E666-4540-A31E-9BBFD7030D2A}"/>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5998" y="1133140"/>
            <a:ext cx="4605867" cy="25908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82C47554-C407-465F-9AF0-FE50D5140080}"/>
              </a:ext>
            </a:extLst>
          </p:cNvPr>
          <p:cNvGrpSpPr/>
          <p:nvPr/>
        </p:nvGrpSpPr>
        <p:grpSpPr>
          <a:xfrm>
            <a:off x="228600" y="3841811"/>
            <a:ext cx="10473266" cy="2590800"/>
            <a:chOff x="152400" y="3886200"/>
            <a:chExt cx="10473266" cy="2590800"/>
          </a:xfrm>
        </p:grpSpPr>
        <p:sp>
          <p:nvSpPr>
            <p:cNvPr id="6" name="Content Placeholder 2">
              <a:extLst>
                <a:ext uri="{FF2B5EF4-FFF2-40B4-BE49-F238E27FC236}">
                  <a16:creationId xmlns:a16="http://schemas.microsoft.com/office/drawing/2014/main" id="{B7AB09A9-F4B4-43D8-BD97-0DB62843E923}"/>
                </a:ext>
              </a:extLst>
            </p:cNvPr>
            <p:cNvSpPr txBox="1">
              <a:spLocks/>
            </p:cNvSpPr>
            <p:nvPr/>
          </p:nvSpPr>
          <p:spPr>
            <a:xfrm>
              <a:off x="152400" y="3886200"/>
              <a:ext cx="5791199" cy="1976438"/>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r>
                <a:rPr lang="en-US" sz="2800" dirty="0"/>
                <a:t>The </a:t>
              </a:r>
              <a:r>
                <a:rPr lang="en-US" sz="2800" u="sng" dirty="0"/>
                <a:t>bad</a:t>
              </a:r>
              <a:r>
                <a:rPr lang="en-US" sz="2800" dirty="0"/>
                <a:t> news: with modern BI tools like </a:t>
              </a:r>
              <a:r>
                <a:rPr lang="en-US" sz="2800" dirty="0" err="1"/>
                <a:t>PowerBI</a:t>
              </a:r>
              <a:r>
                <a:rPr lang="en-US" sz="2800" dirty="0"/>
                <a:t>, (almost) everyone can build pretty dashboards, whether or not they understand anything about quality improvement science or basic statistics!</a:t>
              </a:r>
              <a:endParaRPr lang="en-US" sz="2600" dirty="0"/>
            </a:p>
          </p:txBody>
        </p:sp>
        <p:pic>
          <p:nvPicPr>
            <p:cNvPr id="7" name="Picture 2" descr="Creating a Power BI Dashboard - A Step by Step Guide | InsightWhale">
              <a:extLst>
                <a:ext uri="{FF2B5EF4-FFF2-40B4-BE49-F238E27FC236}">
                  <a16:creationId xmlns:a16="http://schemas.microsoft.com/office/drawing/2014/main" id="{424AD6BA-CF1F-4F9E-B191-A2B7A4BA355B}"/>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799" y="3886200"/>
              <a:ext cx="4605867" cy="25908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105783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95BEE6-8949-47AA-913D-8DADFAAD49C1}"/>
              </a:ext>
            </a:extLst>
          </p:cNvPr>
          <p:cNvSpPr>
            <a:spLocks noGrp="1"/>
          </p:cNvSpPr>
          <p:nvPr>
            <p:ph type="title"/>
          </p:nvPr>
        </p:nvSpPr>
        <p:spPr>
          <a:xfrm>
            <a:off x="335282" y="728662"/>
            <a:ext cx="8695266" cy="685800"/>
          </a:xfrm>
        </p:spPr>
        <p:txBody>
          <a:bodyPr/>
          <a:lstStyle/>
          <a:p>
            <a:r>
              <a:rPr lang="en-US" dirty="0"/>
              <a:t>Quality Improvement Science 101</a:t>
            </a:r>
          </a:p>
        </p:txBody>
      </p:sp>
      <p:sp>
        <p:nvSpPr>
          <p:cNvPr id="3" name="Content Placeholder 2">
            <a:extLst>
              <a:ext uri="{FF2B5EF4-FFF2-40B4-BE49-F238E27FC236}">
                <a16:creationId xmlns:a16="http://schemas.microsoft.com/office/drawing/2014/main" id="{D791A4DE-FE45-45CE-B9FF-772B27F6A9F5}"/>
              </a:ext>
            </a:extLst>
          </p:cNvPr>
          <p:cNvSpPr>
            <a:spLocks noGrp="1"/>
          </p:cNvSpPr>
          <p:nvPr>
            <p:ph idx="1"/>
          </p:nvPr>
        </p:nvSpPr>
        <p:spPr>
          <a:xfrm>
            <a:off x="304801" y="1071562"/>
            <a:ext cx="5791199" cy="5405438"/>
          </a:xfrm>
        </p:spPr>
        <p:txBody>
          <a:bodyPr>
            <a:normAutofit fontScale="92500"/>
          </a:bodyPr>
          <a:lstStyle/>
          <a:p>
            <a:r>
              <a:rPr lang="en-US" sz="2800" dirty="0"/>
              <a:t>First, do no harm!</a:t>
            </a:r>
          </a:p>
          <a:p>
            <a:pPr lvl="1"/>
            <a:r>
              <a:rPr lang="en-US" sz="2600" dirty="0"/>
              <a:t>The worst thing you can do in analytics is waste a lot of time and effort developing and sharing incorrect conclusions from data</a:t>
            </a:r>
          </a:p>
          <a:p>
            <a:r>
              <a:rPr lang="en-US" sz="2800" dirty="0"/>
              <a:t>Understand the difference between special cause variation and normal cause variation</a:t>
            </a:r>
          </a:p>
          <a:p>
            <a:pPr lvl="1"/>
            <a:r>
              <a:rPr lang="en-US" sz="2600" dirty="0"/>
              <a:t>Don’t over-react to common cause variation!</a:t>
            </a:r>
          </a:p>
        </p:txBody>
      </p:sp>
      <p:pic>
        <p:nvPicPr>
          <p:cNvPr id="5126" name="Picture 6" descr="Control Chart Rules | Process Stability Analysis | Process Control">
            <a:extLst>
              <a:ext uri="{FF2B5EF4-FFF2-40B4-BE49-F238E27FC236}">
                <a16:creationId xmlns:a16="http://schemas.microsoft.com/office/drawing/2014/main" id="{5D63A915-1F70-481C-BE0A-8A10595F49F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59388" y="1447800"/>
            <a:ext cx="5627811" cy="40953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82573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What is Plan-Do-Check-Act (PDCA) Cycle? | Kanbanize">
            <a:extLst>
              <a:ext uri="{FF2B5EF4-FFF2-40B4-BE49-F238E27FC236}">
                <a16:creationId xmlns:a16="http://schemas.microsoft.com/office/drawing/2014/main" id="{021DC21F-0BA3-41D3-9D08-E48929DC26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721781" y="3267261"/>
            <a:ext cx="5470219" cy="346075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195BEE6-8949-47AA-913D-8DADFAAD49C1}"/>
              </a:ext>
            </a:extLst>
          </p:cNvPr>
          <p:cNvSpPr>
            <a:spLocks noGrp="1"/>
          </p:cNvSpPr>
          <p:nvPr>
            <p:ph type="title"/>
          </p:nvPr>
        </p:nvSpPr>
        <p:spPr>
          <a:xfrm>
            <a:off x="447040" y="762000"/>
            <a:ext cx="8695266" cy="685800"/>
          </a:xfrm>
        </p:spPr>
        <p:txBody>
          <a:bodyPr/>
          <a:lstStyle/>
          <a:p>
            <a:r>
              <a:rPr lang="en-US" dirty="0"/>
              <a:t>Quality Improvement Science 101</a:t>
            </a:r>
          </a:p>
        </p:txBody>
      </p:sp>
      <p:sp>
        <p:nvSpPr>
          <p:cNvPr id="3" name="Content Placeholder 2">
            <a:extLst>
              <a:ext uri="{FF2B5EF4-FFF2-40B4-BE49-F238E27FC236}">
                <a16:creationId xmlns:a16="http://schemas.microsoft.com/office/drawing/2014/main" id="{D791A4DE-FE45-45CE-B9FF-772B27F6A9F5}"/>
              </a:ext>
            </a:extLst>
          </p:cNvPr>
          <p:cNvSpPr>
            <a:spLocks noGrp="1"/>
          </p:cNvSpPr>
          <p:nvPr>
            <p:ph idx="1"/>
          </p:nvPr>
        </p:nvSpPr>
        <p:spPr>
          <a:xfrm>
            <a:off x="272562" y="1071562"/>
            <a:ext cx="6890237" cy="5024438"/>
          </a:xfrm>
        </p:spPr>
        <p:txBody>
          <a:bodyPr>
            <a:normAutofit/>
          </a:bodyPr>
          <a:lstStyle/>
          <a:p>
            <a:r>
              <a:rPr lang="en-US" sz="2800" dirty="0"/>
              <a:t>Ensure a minimum knowledge of statistics among analysts / data customers</a:t>
            </a:r>
          </a:p>
          <a:p>
            <a:pPr lvl="1"/>
            <a:r>
              <a:rPr lang="en-US" sz="2600" dirty="0"/>
              <a:t>Socialize statistical significance (or lack thereof)</a:t>
            </a:r>
          </a:p>
          <a:p>
            <a:pPr lvl="1"/>
            <a:r>
              <a:rPr lang="en-US" sz="2600" dirty="0"/>
              <a:t>Bag of marbles analogy </a:t>
            </a:r>
          </a:p>
          <a:p>
            <a:r>
              <a:rPr lang="en-US" sz="2800" dirty="0"/>
              <a:t>Plan / Do / Check / Act</a:t>
            </a:r>
          </a:p>
          <a:p>
            <a:pPr lvl="1"/>
            <a:r>
              <a:rPr lang="en-US" sz="2600" dirty="0"/>
              <a:t>Disciplined process of demonstrating progress or acknowledging failure</a:t>
            </a:r>
          </a:p>
        </p:txBody>
      </p:sp>
      <p:pic>
        <p:nvPicPr>
          <p:cNvPr id="5122" name="Picture 2" descr="You say you want statistical significance? | by Sarah Nooravi | GLAD  Community | Medium">
            <a:extLst>
              <a:ext uri="{FF2B5EF4-FFF2-40B4-BE49-F238E27FC236}">
                <a16:creationId xmlns:a16="http://schemas.microsoft.com/office/drawing/2014/main" id="{723BE79D-6B61-4C23-BB50-961A7FF3F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6200" y="533400"/>
            <a:ext cx="3447274"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524540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41B905-D562-45F5-BA9F-F623E1D38819}"/>
              </a:ext>
            </a:extLst>
          </p:cNvPr>
          <p:cNvSpPr>
            <a:spLocks noGrp="1"/>
          </p:cNvSpPr>
          <p:nvPr>
            <p:ph type="title"/>
          </p:nvPr>
        </p:nvSpPr>
        <p:spPr>
          <a:xfrm>
            <a:off x="416560" y="871121"/>
            <a:ext cx="8695266" cy="685800"/>
          </a:xfrm>
        </p:spPr>
        <p:txBody>
          <a:bodyPr/>
          <a:lstStyle/>
          <a:p>
            <a:r>
              <a:rPr lang="en-US" dirty="0"/>
              <a:t>Right tool for the right job</a:t>
            </a:r>
          </a:p>
        </p:txBody>
      </p:sp>
      <p:sp>
        <p:nvSpPr>
          <p:cNvPr id="3" name="Content Placeholder 2">
            <a:extLst>
              <a:ext uri="{FF2B5EF4-FFF2-40B4-BE49-F238E27FC236}">
                <a16:creationId xmlns:a16="http://schemas.microsoft.com/office/drawing/2014/main" id="{B6305232-EF1E-4CA5-8E57-D8AD600F3711}"/>
              </a:ext>
            </a:extLst>
          </p:cNvPr>
          <p:cNvSpPr>
            <a:spLocks noGrp="1"/>
          </p:cNvSpPr>
          <p:nvPr>
            <p:ph idx="1"/>
          </p:nvPr>
        </p:nvSpPr>
        <p:spPr>
          <a:xfrm>
            <a:off x="301101" y="1661604"/>
            <a:ext cx="7859486" cy="4648200"/>
          </a:xfrm>
        </p:spPr>
        <p:txBody>
          <a:bodyPr>
            <a:normAutofit/>
          </a:bodyPr>
          <a:lstStyle/>
          <a:p>
            <a:r>
              <a:rPr lang="en-US" sz="2800" dirty="0"/>
              <a:t>Respect the need for, and implement well, 3 types of analytics</a:t>
            </a:r>
          </a:p>
          <a:p>
            <a:pPr marL="914400" lvl="1" indent="-457200">
              <a:buFont typeface="+mj-lt"/>
              <a:buAutoNum type="arabicPeriod"/>
            </a:pPr>
            <a:r>
              <a:rPr lang="en-US" sz="2400" dirty="0"/>
              <a:t>Top-down, leadership led, focus on top KPIs </a:t>
            </a:r>
          </a:p>
          <a:p>
            <a:pPr marL="914400" lvl="1" indent="-457200">
              <a:buFont typeface="+mj-lt"/>
              <a:buAutoNum type="arabicPeriod"/>
            </a:pPr>
            <a:r>
              <a:rPr lang="en-US" sz="2400" i="1" dirty="0"/>
              <a:t>“I need this reporting / analytics in order to get better results from my department”</a:t>
            </a:r>
          </a:p>
          <a:p>
            <a:pPr lvl="2"/>
            <a:r>
              <a:rPr lang="en-US" sz="2200" dirty="0"/>
              <a:t>Bottom-up, but productionized and built by analysts</a:t>
            </a:r>
          </a:p>
          <a:p>
            <a:pPr marL="914400" lvl="1" indent="-457200">
              <a:buFont typeface="+mj-lt"/>
              <a:buAutoNum type="arabicPeriod"/>
            </a:pPr>
            <a:r>
              <a:rPr lang="en-US" sz="2400" dirty="0"/>
              <a:t>Self-service analytics </a:t>
            </a:r>
          </a:p>
          <a:p>
            <a:pPr lvl="2"/>
            <a:r>
              <a:rPr lang="en-US" sz="2200" dirty="0"/>
              <a:t>For the subset of enterprise data that can be predicted to be important and commonly re-used</a:t>
            </a:r>
          </a:p>
        </p:txBody>
      </p:sp>
      <p:pic>
        <p:nvPicPr>
          <p:cNvPr id="4098" name="Picture 2" descr="The Right Tool For The Job | Popular Woodworking Magazine">
            <a:extLst>
              <a:ext uri="{FF2B5EF4-FFF2-40B4-BE49-F238E27FC236}">
                <a16:creationId xmlns:a16="http://schemas.microsoft.com/office/drawing/2014/main" id="{E183B1AD-0B02-42E3-A9B4-3567ADFAA132}"/>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82529" y="1450548"/>
            <a:ext cx="3722914" cy="37229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81150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8D0FA-5911-444D-B212-1520A4D30697}"/>
              </a:ext>
            </a:extLst>
          </p:cNvPr>
          <p:cNvSpPr>
            <a:spLocks noGrp="1"/>
          </p:cNvSpPr>
          <p:nvPr>
            <p:ph type="title"/>
          </p:nvPr>
        </p:nvSpPr>
        <p:spPr>
          <a:xfrm>
            <a:off x="381000" y="891269"/>
            <a:ext cx="8695266" cy="685800"/>
          </a:xfrm>
        </p:spPr>
        <p:txBody>
          <a:bodyPr/>
          <a:lstStyle/>
          <a:p>
            <a:r>
              <a:rPr lang="en-US" dirty="0"/>
              <a:t>Self-Service Analytics</a:t>
            </a:r>
          </a:p>
        </p:txBody>
      </p:sp>
      <p:pic>
        <p:nvPicPr>
          <p:cNvPr id="8194" name="Picture 2" descr="Introduction to dataflows and self-service data prep - Power BI | Microsoft  Docs">
            <a:extLst>
              <a:ext uri="{FF2B5EF4-FFF2-40B4-BE49-F238E27FC236}">
                <a16:creationId xmlns:a16="http://schemas.microsoft.com/office/drawing/2014/main" id="{F7D3A631-CCC8-4843-A8A1-59E2760877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41120" y="1418076"/>
            <a:ext cx="8600047" cy="53067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1840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85691" y="626378"/>
            <a:ext cx="11133338" cy="6231622"/>
          </a:xfrm>
        </p:spPr>
        <p:txBody>
          <a:bodyPr>
            <a:normAutofit fontScale="85000" lnSpcReduction="10000"/>
          </a:bodyPr>
          <a:lstStyle/>
          <a:p>
            <a:pPr>
              <a:lnSpc>
                <a:spcPct val="150000"/>
              </a:lnSpc>
              <a:buNone/>
            </a:pPr>
            <a:r>
              <a:rPr lang="en-US" sz="3600" i="1" dirty="0"/>
              <a:t>There seems to be a growing trend that analytics is a 'thing' or a tool (bright shiny object) that someone can purchase. I personally believe that </a:t>
            </a:r>
            <a:r>
              <a:rPr lang="en-US" sz="3600" i="1" dirty="0">
                <a:solidFill>
                  <a:srgbClr val="2E83C3"/>
                </a:solidFill>
              </a:rPr>
              <a:t>analytics is about 80% smart people, 15% good organization and operation and only 5% or less about the tools</a:t>
            </a:r>
            <a:r>
              <a:rPr lang="en-US" sz="3600" i="1" dirty="0"/>
              <a:t>. Too many people are chasing a magic solution, but have not focused enough on developing a </a:t>
            </a:r>
            <a:r>
              <a:rPr lang="en-US" sz="3600" b="1" i="1" dirty="0">
                <a:solidFill>
                  <a:srgbClr val="2E83C3"/>
                </a:solidFill>
              </a:rPr>
              <a:t>culture of analytics </a:t>
            </a:r>
            <a:r>
              <a:rPr lang="en-US" sz="3600" i="1" dirty="0"/>
              <a:t>and the 'smart people' who can make them work.</a:t>
            </a:r>
          </a:p>
          <a:p>
            <a:pPr>
              <a:buNone/>
            </a:pPr>
            <a:endParaRPr lang="en-US" i="1" dirty="0"/>
          </a:p>
          <a:p>
            <a:pPr lvl="2" algn="r">
              <a:buNone/>
            </a:pPr>
            <a:r>
              <a:rPr lang="en-US" sz="1900" dirty="0"/>
              <a:t>		-- Mark Probst, (former) CIO, Intermountain Healthcare</a:t>
            </a:r>
          </a:p>
        </p:txBody>
      </p:sp>
    </p:spTree>
    <p:extLst>
      <p:ext uri="{BB962C8B-B14F-4D97-AF65-F5344CB8AC3E}">
        <p14:creationId xmlns:p14="http://schemas.microsoft.com/office/powerpoint/2010/main" val="7317788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 whiteboard&#10;&#10;Description automatically generated">
            <a:extLst>
              <a:ext uri="{FF2B5EF4-FFF2-40B4-BE49-F238E27FC236}">
                <a16:creationId xmlns:a16="http://schemas.microsoft.com/office/drawing/2014/main" id="{14CC9C45-A6CE-4988-8223-03F471BADEB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393" y="139064"/>
            <a:ext cx="9009115" cy="6579872"/>
          </a:xfrm>
          <a:prstGeom prst="rect">
            <a:avLst/>
          </a:prstGeom>
          <a:ln>
            <a:noFill/>
          </a:ln>
          <a:effectLst>
            <a:outerShdw blurRad="190500" algn="tl" rotWithShape="0">
              <a:srgbClr val="000000">
                <a:alpha val="70000"/>
              </a:srgbClr>
            </a:outerShdw>
          </a:effectLst>
        </p:spPr>
      </p:pic>
      <p:sp>
        <p:nvSpPr>
          <p:cNvPr id="6" name="TextBox 5">
            <a:extLst>
              <a:ext uri="{FF2B5EF4-FFF2-40B4-BE49-F238E27FC236}">
                <a16:creationId xmlns:a16="http://schemas.microsoft.com/office/drawing/2014/main" id="{A6E48319-E70E-4D2D-B185-90F658BA6CD5}"/>
              </a:ext>
            </a:extLst>
          </p:cNvPr>
          <p:cNvSpPr txBox="1"/>
          <p:nvPr/>
        </p:nvSpPr>
        <p:spPr>
          <a:xfrm>
            <a:off x="685800" y="6248400"/>
            <a:ext cx="7487947" cy="369332"/>
          </a:xfrm>
          <a:prstGeom prst="rect">
            <a:avLst/>
          </a:prstGeom>
          <a:noFill/>
        </p:spPr>
        <p:txBody>
          <a:bodyPr wrap="none" rtlCol="0">
            <a:spAutoFit/>
          </a:bodyPr>
          <a:lstStyle/>
          <a:p>
            <a:r>
              <a:rPr lang="en-US" dirty="0">
                <a:hlinkClick r:id="rId3"/>
              </a:rPr>
              <a:t>https://hbr.org/2021/02/why-is-it-so-hard-to-become-a-data-driven-company</a:t>
            </a:r>
            <a:endParaRPr lang="en-US" dirty="0"/>
          </a:p>
        </p:txBody>
      </p:sp>
      <p:pic>
        <p:nvPicPr>
          <p:cNvPr id="8" name="Picture 7" descr="Graphical user interface, text&#10;&#10;Description automatically generated">
            <a:extLst>
              <a:ext uri="{FF2B5EF4-FFF2-40B4-BE49-F238E27FC236}">
                <a16:creationId xmlns:a16="http://schemas.microsoft.com/office/drawing/2014/main" id="{363068A2-0575-46B5-924C-C0221E5B6C2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52910" y="1936432"/>
            <a:ext cx="5608806" cy="384081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6894773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Qs - Frequently Asked Questions. Please find answers to several FAQs">
            <a:extLst>
              <a:ext uri="{FF2B5EF4-FFF2-40B4-BE49-F238E27FC236}">
                <a16:creationId xmlns:a16="http://schemas.microsoft.com/office/drawing/2014/main" id="{81EB99F5-25B2-4788-ABAC-7385646AA3C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 b="26150"/>
          <a:stretch/>
        </p:blipFill>
        <p:spPr bwMode="auto">
          <a:xfrm>
            <a:off x="1195947" y="797195"/>
            <a:ext cx="9800106" cy="52636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8009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4934-E541-41E4-B44C-60F7E2AF4650}"/>
              </a:ext>
            </a:extLst>
          </p:cNvPr>
          <p:cNvSpPr>
            <a:spLocks noGrp="1"/>
          </p:cNvSpPr>
          <p:nvPr>
            <p:ph type="title"/>
          </p:nvPr>
        </p:nvSpPr>
        <p:spPr>
          <a:xfrm>
            <a:off x="677333" y="908859"/>
            <a:ext cx="11032313" cy="1143000"/>
          </a:xfrm>
        </p:spPr>
        <p:txBody>
          <a:bodyPr>
            <a:normAutofit/>
          </a:bodyPr>
          <a:lstStyle/>
          <a:p>
            <a:r>
              <a:rPr lang="en-US" dirty="0"/>
              <a:t>Why is it So Hard to Become a Data-Driven Company?</a:t>
            </a:r>
          </a:p>
        </p:txBody>
      </p:sp>
      <p:sp>
        <p:nvSpPr>
          <p:cNvPr id="3" name="Content Placeholder 2">
            <a:extLst>
              <a:ext uri="{FF2B5EF4-FFF2-40B4-BE49-F238E27FC236}">
                <a16:creationId xmlns:a16="http://schemas.microsoft.com/office/drawing/2014/main" id="{A380E7C7-8806-4BC2-9DAB-45E7F5EB1424}"/>
              </a:ext>
            </a:extLst>
          </p:cNvPr>
          <p:cNvSpPr>
            <a:spLocks noGrp="1"/>
          </p:cNvSpPr>
          <p:nvPr>
            <p:ph idx="1"/>
          </p:nvPr>
        </p:nvSpPr>
        <p:spPr>
          <a:xfrm>
            <a:off x="677332" y="1578031"/>
            <a:ext cx="11032313" cy="4164367"/>
          </a:xfrm>
        </p:spPr>
        <p:txBody>
          <a:bodyPr>
            <a:normAutofit/>
          </a:bodyPr>
          <a:lstStyle/>
          <a:p>
            <a:pPr marL="0" indent="0">
              <a:buNone/>
            </a:pPr>
            <a:r>
              <a:rPr lang="en-US" sz="2800" i="1" dirty="0"/>
              <a:t>“Findings from this year’s survey suggest that even with record levels of committed investment, firms are continuing to struggle to derive value from their Big Data and AI investments and to become data-driven organizations. Often saddled with </a:t>
            </a:r>
            <a:r>
              <a:rPr lang="en-US" sz="2800" b="1" i="1" dirty="0">
                <a:solidFill>
                  <a:schemeClr val="accent2"/>
                </a:solidFill>
              </a:rPr>
              <a:t>legacy data environments, business processes, skill sets, and traditional cultures</a:t>
            </a:r>
            <a:r>
              <a:rPr lang="en-US" sz="2800" i="1" dirty="0"/>
              <a:t> that can be reluctant to change”</a:t>
            </a:r>
          </a:p>
          <a:p>
            <a:endParaRPr lang="en-US" dirty="0"/>
          </a:p>
        </p:txBody>
      </p:sp>
    </p:spTree>
    <p:extLst>
      <p:ext uri="{BB962C8B-B14F-4D97-AF65-F5344CB8AC3E}">
        <p14:creationId xmlns:p14="http://schemas.microsoft.com/office/powerpoint/2010/main" val="20840513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A34934-E541-41E4-B44C-60F7E2AF4650}"/>
              </a:ext>
            </a:extLst>
          </p:cNvPr>
          <p:cNvSpPr>
            <a:spLocks noGrp="1"/>
          </p:cNvSpPr>
          <p:nvPr>
            <p:ph type="title"/>
          </p:nvPr>
        </p:nvSpPr>
        <p:spPr>
          <a:xfrm>
            <a:off x="735522" y="1116676"/>
            <a:ext cx="10224445" cy="1143000"/>
          </a:xfrm>
        </p:spPr>
        <p:txBody>
          <a:bodyPr>
            <a:normAutofit/>
          </a:bodyPr>
          <a:lstStyle/>
          <a:p>
            <a:r>
              <a:rPr lang="en-US" dirty="0"/>
              <a:t>Why is it So Hard to Become a Data-Driven Company?</a:t>
            </a:r>
          </a:p>
        </p:txBody>
      </p:sp>
      <p:sp>
        <p:nvSpPr>
          <p:cNvPr id="3" name="Content Placeholder 2">
            <a:extLst>
              <a:ext uri="{FF2B5EF4-FFF2-40B4-BE49-F238E27FC236}">
                <a16:creationId xmlns:a16="http://schemas.microsoft.com/office/drawing/2014/main" id="{A380E7C7-8806-4BC2-9DAB-45E7F5EB1424}"/>
              </a:ext>
            </a:extLst>
          </p:cNvPr>
          <p:cNvSpPr>
            <a:spLocks noGrp="1"/>
          </p:cNvSpPr>
          <p:nvPr>
            <p:ph idx="1"/>
          </p:nvPr>
        </p:nvSpPr>
        <p:spPr/>
        <p:txBody>
          <a:bodyPr>
            <a:normAutofit fontScale="92500"/>
          </a:bodyPr>
          <a:lstStyle/>
          <a:p>
            <a:pPr marL="0" indent="0">
              <a:buNone/>
            </a:pPr>
            <a:r>
              <a:rPr lang="en-US" sz="2800" i="1" dirty="0"/>
              <a:t>“Most tellingly, just 24% of respondents said that they thought their organization was data-driven this past year, a </a:t>
            </a:r>
            <a:r>
              <a:rPr lang="en-US" sz="2800" b="1" i="1" dirty="0">
                <a:solidFill>
                  <a:schemeClr val="accent2"/>
                </a:solidFill>
              </a:rPr>
              <a:t>decline</a:t>
            </a:r>
            <a:r>
              <a:rPr lang="en-US" sz="2800" i="1" dirty="0"/>
              <a:t> from 38% the year before — a figure that suggests that efforts to incorporate data into decision-making processes </a:t>
            </a:r>
            <a:r>
              <a:rPr lang="en-US" sz="2800" b="1" i="1" dirty="0">
                <a:solidFill>
                  <a:schemeClr val="accent2"/>
                </a:solidFill>
              </a:rPr>
              <a:t>were not as successful as leaders had previously believed</a:t>
            </a:r>
            <a:r>
              <a:rPr lang="en-US" sz="2800" i="1" dirty="0"/>
              <a:t>.”</a:t>
            </a:r>
          </a:p>
          <a:p>
            <a:endParaRPr lang="en-US" dirty="0"/>
          </a:p>
        </p:txBody>
      </p:sp>
    </p:spTree>
    <p:extLst>
      <p:ext uri="{BB962C8B-B14F-4D97-AF65-F5344CB8AC3E}">
        <p14:creationId xmlns:p14="http://schemas.microsoft.com/office/powerpoint/2010/main" val="3723131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DCC5-8785-4885-8D66-9296F8BB0AB9}"/>
              </a:ext>
            </a:extLst>
          </p:cNvPr>
          <p:cNvSpPr>
            <a:spLocks noGrp="1"/>
          </p:cNvSpPr>
          <p:nvPr>
            <p:ph type="title"/>
          </p:nvPr>
        </p:nvSpPr>
        <p:spPr>
          <a:xfrm>
            <a:off x="647518" y="1160810"/>
            <a:ext cx="10247790" cy="1066800"/>
          </a:xfrm>
        </p:spPr>
        <p:txBody>
          <a:bodyPr>
            <a:normAutofit/>
          </a:bodyPr>
          <a:lstStyle/>
          <a:p>
            <a:r>
              <a:rPr lang="en-US" dirty="0"/>
              <a:t>Why is it So Hard to Become a Data-Driven Company?</a:t>
            </a:r>
          </a:p>
        </p:txBody>
      </p:sp>
      <p:sp>
        <p:nvSpPr>
          <p:cNvPr id="3" name="Content Placeholder 2">
            <a:extLst>
              <a:ext uri="{FF2B5EF4-FFF2-40B4-BE49-F238E27FC236}">
                <a16:creationId xmlns:a16="http://schemas.microsoft.com/office/drawing/2014/main" id="{A94793C1-8626-49E6-84E2-3009E6BC2131}"/>
              </a:ext>
            </a:extLst>
          </p:cNvPr>
          <p:cNvSpPr>
            <a:spLocks noGrp="1"/>
          </p:cNvSpPr>
          <p:nvPr>
            <p:ph idx="1"/>
          </p:nvPr>
        </p:nvSpPr>
        <p:spPr/>
        <p:txBody>
          <a:bodyPr/>
          <a:lstStyle/>
          <a:p>
            <a:pPr marL="0" indent="0">
              <a:buNone/>
            </a:pPr>
            <a:r>
              <a:rPr lang="en-US" sz="2800" i="1" dirty="0">
                <a:solidFill>
                  <a:srgbClr val="282828"/>
                </a:solidFill>
                <a:effectLst/>
              </a:rPr>
              <a:t>“What’s at the root of this slow progress? For the fifth consecutive year, executives report that cultural challenges — </a:t>
            </a:r>
            <a:r>
              <a:rPr lang="en-US" sz="2800" i="1" dirty="0">
                <a:solidFill>
                  <a:schemeClr val="accent2"/>
                </a:solidFill>
                <a:effectLst/>
              </a:rPr>
              <a:t>not technological ones</a:t>
            </a:r>
            <a:r>
              <a:rPr lang="en-US" sz="2800" i="1" dirty="0">
                <a:solidFill>
                  <a:srgbClr val="282828"/>
                </a:solidFill>
                <a:effectLst/>
              </a:rPr>
              <a:t> — represent the biggest impediment around data initiatives.”</a:t>
            </a:r>
          </a:p>
          <a:p>
            <a:pPr marL="514350" indent="-514350">
              <a:buFont typeface="+mj-lt"/>
              <a:buAutoNum type="arabicPeriod"/>
            </a:pPr>
            <a:endParaRPr lang="en-US" dirty="0"/>
          </a:p>
        </p:txBody>
      </p:sp>
    </p:spTree>
    <p:extLst>
      <p:ext uri="{BB962C8B-B14F-4D97-AF65-F5344CB8AC3E}">
        <p14:creationId xmlns:p14="http://schemas.microsoft.com/office/powerpoint/2010/main" val="332546820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E2DCC5-8785-4885-8D66-9296F8BB0AB9}"/>
              </a:ext>
            </a:extLst>
          </p:cNvPr>
          <p:cNvSpPr>
            <a:spLocks noGrp="1"/>
          </p:cNvSpPr>
          <p:nvPr>
            <p:ph type="title"/>
          </p:nvPr>
        </p:nvSpPr>
        <p:spPr>
          <a:xfrm>
            <a:off x="698746" y="914400"/>
            <a:ext cx="10794507" cy="1066800"/>
          </a:xfrm>
        </p:spPr>
        <p:txBody>
          <a:bodyPr>
            <a:normAutofit/>
          </a:bodyPr>
          <a:lstStyle/>
          <a:p>
            <a:r>
              <a:rPr lang="en-US" dirty="0"/>
              <a:t>Why is it So Hard to Become a Data-Driven Company? … Recommendations:</a:t>
            </a:r>
          </a:p>
        </p:txBody>
      </p:sp>
      <p:sp>
        <p:nvSpPr>
          <p:cNvPr id="3" name="Content Placeholder 2">
            <a:extLst>
              <a:ext uri="{FF2B5EF4-FFF2-40B4-BE49-F238E27FC236}">
                <a16:creationId xmlns:a16="http://schemas.microsoft.com/office/drawing/2014/main" id="{A94793C1-8626-49E6-84E2-3009E6BC2131}"/>
              </a:ext>
            </a:extLst>
          </p:cNvPr>
          <p:cNvSpPr>
            <a:spLocks noGrp="1"/>
          </p:cNvSpPr>
          <p:nvPr>
            <p:ph idx="1"/>
          </p:nvPr>
        </p:nvSpPr>
        <p:spPr>
          <a:xfrm>
            <a:off x="397626" y="1780309"/>
            <a:ext cx="10946906" cy="4267200"/>
          </a:xfrm>
        </p:spPr>
        <p:txBody>
          <a:bodyPr>
            <a:normAutofit fontScale="92500" lnSpcReduction="10000"/>
          </a:bodyPr>
          <a:lstStyle/>
          <a:p>
            <a:pPr marL="514350" indent="-514350">
              <a:buFont typeface="+mj-lt"/>
              <a:buAutoNum type="arabicPeriod"/>
            </a:pPr>
            <a:r>
              <a:rPr lang="en-US" sz="2800" i="1" dirty="0"/>
              <a:t>Focus data initiatives on clearly identified </a:t>
            </a:r>
            <a:r>
              <a:rPr lang="en-US" sz="2800" b="1" i="1" dirty="0">
                <a:solidFill>
                  <a:schemeClr val="accent2"/>
                </a:solidFill>
              </a:rPr>
              <a:t>high-impact</a:t>
            </a:r>
            <a:r>
              <a:rPr lang="en-US" sz="2800" i="1" dirty="0"/>
              <a:t> business problems or use cases</a:t>
            </a:r>
          </a:p>
          <a:p>
            <a:pPr marL="514350" indent="-514350">
              <a:buFont typeface="+mj-lt"/>
              <a:buAutoNum type="arabicPeriod"/>
            </a:pPr>
            <a:r>
              <a:rPr lang="en-US" sz="2800" b="1" i="1" dirty="0">
                <a:solidFill>
                  <a:schemeClr val="accent2"/>
                </a:solidFill>
              </a:rPr>
              <a:t>Data flows like a river </a:t>
            </a:r>
            <a:r>
              <a:rPr lang="en-US" sz="2800" i="1" dirty="0"/>
              <a:t>through any organization. It must be managed from capture and production through its consumption and utilization at many points along the way</a:t>
            </a:r>
          </a:p>
          <a:p>
            <a:pPr marL="514350" indent="-514350">
              <a:buFont typeface="+mj-lt"/>
              <a:buAutoNum type="arabicPeriod"/>
            </a:pPr>
            <a:r>
              <a:rPr lang="en-US" sz="2800" i="1" dirty="0"/>
              <a:t>Data-driven business transformation is a </a:t>
            </a:r>
            <a:r>
              <a:rPr lang="en-US" sz="2800" b="1" i="1" dirty="0">
                <a:solidFill>
                  <a:schemeClr val="accent2"/>
                </a:solidFill>
              </a:rPr>
              <a:t>long-term process</a:t>
            </a:r>
            <a:r>
              <a:rPr lang="en-US" sz="2800" i="1" dirty="0"/>
              <a:t> that requires patience and fortitude</a:t>
            </a:r>
          </a:p>
          <a:p>
            <a:pPr marL="514350" indent="-514350">
              <a:buFont typeface="+mj-lt"/>
              <a:buAutoNum type="arabicPeriod"/>
            </a:pPr>
            <a:endParaRPr lang="en-US" dirty="0"/>
          </a:p>
        </p:txBody>
      </p:sp>
    </p:spTree>
    <p:extLst>
      <p:ext uri="{BB962C8B-B14F-4D97-AF65-F5344CB8AC3E}">
        <p14:creationId xmlns:p14="http://schemas.microsoft.com/office/powerpoint/2010/main" val="1122564871"/>
      </p:ext>
    </p:extLst>
  </p:cSld>
  <p:clrMapOvr>
    <a:masterClrMapping/>
  </p:clrMapOvr>
</p:sld>
</file>

<file path=ppt/theme/theme1.xml><?xml version="1.0" encoding="utf-8"?>
<a:theme xmlns:a="http://schemas.openxmlformats.org/drawingml/2006/main" name="Ravi Powerpoint Template">
  <a:themeElements>
    <a:clrScheme name="Body Copy">
      <a:dk1>
        <a:srgbClr val="000000"/>
      </a:dk1>
      <a:lt1>
        <a:srgbClr val="FFFFFF"/>
      </a:lt1>
      <a:dk2>
        <a:srgbClr val="777777"/>
      </a:dk2>
      <a:lt2>
        <a:srgbClr val="333333"/>
      </a:lt2>
      <a:accent1>
        <a:srgbClr val="1E22AA"/>
      </a:accent1>
      <a:accent2>
        <a:srgbClr val="55C1E9"/>
      </a:accent2>
      <a:accent3>
        <a:srgbClr val="FF5959"/>
      </a:accent3>
      <a:accent4>
        <a:srgbClr val="3CD5AF"/>
      </a:accent4>
      <a:accent5>
        <a:srgbClr val="FFC72C"/>
      </a:accent5>
      <a:accent6>
        <a:srgbClr val="D064CE"/>
      </a:accent6>
      <a:hlink>
        <a:srgbClr val="5352F5"/>
      </a:hlink>
      <a:folHlink>
        <a:srgbClr val="BFBFBF"/>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HIMSS_Powerpoint" id="{02F49452-A24F-E947-B927-5A8A0C6DACE2}" vid="{22F9A577-ABF8-6944-901B-C9DA339A83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5165</TotalTime>
  <Words>3393</Words>
  <Application>Microsoft Office PowerPoint</Application>
  <PresentationFormat>Widescreen</PresentationFormat>
  <Paragraphs>334</Paragraphs>
  <Slides>50</Slides>
  <Notes>23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50</vt:i4>
      </vt:variant>
    </vt:vector>
  </HeadingPairs>
  <TitlesOfParts>
    <vt:vector size="59" baseType="lpstr">
      <vt:lpstr>Arial</vt:lpstr>
      <vt:lpstr>Arial  </vt:lpstr>
      <vt:lpstr>Arial   </vt:lpstr>
      <vt:lpstr>Calibri</vt:lpstr>
      <vt:lpstr>Century Gothic</vt:lpstr>
      <vt:lpstr>Montserrat</vt:lpstr>
      <vt:lpstr>Prometo Medium</vt:lpstr>
      <vt:lpstr>Wingdings 3</vt:lpstr>
      <vt:lpstr>Ravi Powerpoint Template</vt:lpstr>
      <vt:lpstr>PowerPoint Presentation</vt:lpstr>
      <vt:lpstr>PowerPoint Presentation</vt:lpstr>
      <vt:lpstr>Data on the Success of Data-Driven Organizations</vt:lpstr>
      <vt:lpstr>What Leaders Want vs. What They Have</vt:lpstr>
      <vt:lpstr>PowerPoint Presentation</vt:lpstr>
      <vt:lpstr>Why is it So Hard to Become a Data-Driven Company?</vt:lpstr>
      <vt:lpstr>Why is it So Hard to Become a Data-Driven Company?</vt:lpstr>
      <vt:lpstr>Why is it So Hard to Become a Data-Driven Company?</vt:lpstr>
      <vt:lpstr>Why is it So Hard to Become a Data-Driven Company? … Recommendations:</vt:lpstr>
      <vt:lpstr>PowerPoint Presentation</vt:lpstr>
      <vt:lpstr>Lt Gen (Dr) Bruce Green -- Air Force Surgeon General 2009-2012</vt:lpstr>
      <vt:lpstr>Surgeon General’s Executive Global Look (SG EGL)</vt:lpstr>
      <vt:lpstr>SG EGL Metric View: Quality Control Charts</vt:lpstr>
      <vt:lpstr>PowerPoint Presentation</vt:lpstr>
      <vt:lpstr>Surgeon General’s Executive Global Look (SG EGL): Takeaways </vt:lpstr>
      <vt:lpstr>Fast-Forward 10 Years … </vt:lpstr>
      <vt:lpstr>PowerPoint Presentation</vt:lpstr>
      <vt:lpstr>PowerPoint Presentation</vt:lpstr>
      <vt:lpstr>COPR Roles (Per KPI)</vt:lpstr>
      <vt:lpstr>Actionability &amp; Accountability</vt:lpstr>
      <vt:lpstr>KPI: Patient Portal Message Response Timeliness</vt:lpstr>
      <vt:lpstr>COPR KPI Intranet Site</vt:lpstr>
      <vt:lpstr>3 “Key Takeaways” from COO/CCO Each Month</vt:lpstr>
      <vt:lpstr>More Than Charts</vt:lpstr>
      <vt:lpstr>Flip Builder for Online Presentation</vt:lpstr>
      <vt:lpstr>COPR Miners</vt:lpstr>
      <vt:lpstr>Finding a Balance with Standardization</vt:lpstr>
      <vt:lpstr>Drilldown Example: Cost Per Case</vt:lpstr>
      <vt:lpstr>Drilldown Example: Opioid Metrics</vt:lpstr>
      <vt:lpstr>Challenges</vt:lpstr>
      <vt:lpstr>COPR Key Success Factors</vt:lpstr>
      <vt:lpstr>Recommendations</vt:lpstr>
      <vt:lpstr>PowerPoint Presentation</vt:lpstr>
      <vt:lpstr>Data Governance 101</vt:lpstr>
      <vt:lpstr>Not enough data governance looks like:</vt:lpstr>
      <vt:lpstr>Too much data governance looks like:</vt:lpstr>
      <vt:lpstr>Goldilocks Data Governance</vt:lpstr>
      <vt:lpstr>“Getting in Front on Data”</vt:lpstr>
      <vt:lpstr>Analytics  Governance  101</vt:lpstr>
      <vt:lpstr>Without Analytics Governance …</vt:lpstr>
      <vt:lpstr>Analytics Governance 101</vt:lpstr>
      <vt:lpstr>Analytics Governance Team Members</vt:lpstr>
      <vt:lpstr>Analytics Governance: What Good Looks Like</vt:lpstr>
      <vt:lpstr>Quality Improvement  Science 101</vt:lpstr>
      <vt:lpstr>Quality Improvement Science 101</vt:lpstr>
      <vt:lpstr>Quality Improvement Science 101</vt:lpstr>
      <vt:lpstr>Right tool for the right job</vt:lpstr>
      <vt:lpstr>Self-Service Analytics</vt:lpstr>
      <vt:lpstr>PowerPoint Presentation</vt:lpstr>
      <vt:lpstr>PowerPoint Presentation</vt:lpstr>
    </vt:vector>
  </TitlesOfParts>
  <Company>HIMSS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Villano, Chris</dc:creator>
  <cp:lastModifiedBy>J.D. Whitlock</cp:lastModifiedBy>
  <cp:revision>93</cp:revision>
  <dcterms:created xsi:type="dcterms:W3CDTF">2019-10-16T19:16:43Z</dcterms:created>
  <dcterms:modified xsi:type="dcterms:W3CDTF">2022-05-12T15:44:27Z</dcterms:modified>
</cp:coreProperties>
</file>