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93" r:id="rId22"/>
    <p:sldId id="290" r:id="rId23"/>
    <p:sldId id="291" r:id="rId24"/>
    <p:sldId id="292" r:id="rId25"/>
    <p:sldId id="284" r:id="rId26"/>
    <p:sldId id="287" r:id="rId27"/>
    <p:sldId id="288" r:id="rId28"/>
    <p:sldId id="289" r:id="rId29"/>
    <p:sldId id="285" r:id="rId30"/>
    <p:sldId id="275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B5B5B5"/>
    <a:srgbClr val="217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69811" autoAdjust="0"/>
  </p:normalViewPr>
  <p:slideViewPr>
    <p:cSldViewPr snapToGrid="0" snapToObjects="1">
      <p:cViewPr varScale="1">
        <p:scale>
          <a:sx n="67" d="100"/>
          <a:sy n="67" d="100"/>
        </p:scale>
        <p:origin x="1600" y="184"/>
      </p:cViewPr>
      <p:guideLst>
        <p:guide orient="horz" pos="707"/>
        <p:guide pos="4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mpn002\Desktop\bpa%20stuf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BPA</a:t>
            </a:r>
            <a:r>
              <a:rPr lang="en-US" baseline="0" dirty="0"/>
              <a:t> Creation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Lit>
              <c:ptCount val="11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</c:strLit>
          </c:cat>
          <c:val>
            <c:numLit>
              <c:formatCode>General</c:formatCode>
              <c:ptCount val="11"/>
              <c:pt idx="0">
                <c:v>18</c:v>
              </c:pt>
              <c:pt idx="1">
                <c:v>8</c:v>
              </c:pt>
              <c:pt idx="2">
                <c:v>8</c:v>
              </c:pt>
              <c:pt idx="3">
                <c:v>6</c:v>
              </c:pt>
              <c:pt idx="4">
                <c:v>14</c:v>
              </c:pt>
              <c:pt idx="5">
                <c:v>32</c:v>
              </c:pt>
              <c:pt idx="6">
                <c:v>23</c:v>
              </c:pt>
              <c:pt idx="7">
                <c:v>56</c:v>
              </c:pt>
              <c:pt idx="8">
                <c:v>97</c:v>
              </c:pt>
              <c:pt idx="9">
                <c:v>83</c:v>
              </c:pt>
              <c:pt idx="10">
                <c:v>30</c:v>
              </c:pt>
            </c:numLit>
          </c:val>
          <c:extLst>
            <c:ext xmlns:c16="http://schemas.microsoft.com/office/drawing/2014/chart" uri="{C3380CC4-5D6E-409C-BE32-E72D297353CC}">
              <c16:uniqueId val="{00000000-74E9-44B8-9374-6AFECA92B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86514544"/>
        <c:axId val="-1119455296"/>
      </c:barChart>
      <c:catAx>
        <c:axId val="-108651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19455296"/>
        <c:crosses val="autoZero"/>
        <c:auto val="1"/>
        <c:lblAlgn val="ctr"/>
        <c:lblOffset val="100"/>
        <c:noMultiLvlLbl val="0"/>
      </c:catAx>
      <c:valAx>
        <c:axId val="-111945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651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Alerts Fired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Sheet1!$I$2:$I$19</c:f>
              <c:numCache>
                <c:formatCode>[$-409]mmmm\-yy;@</c:formatCode>
                <c:ptCount val="18"/>
                <c:pt idx="0">
                  <c:v>42614</c:v>
                </c:pt>
                <c:pt idx="1">
                  <c:v>42644</c:v>
                </c:pt>
                <c:pt idx="2">
                  <c:v>42675</c:v>
                </c:pt>
                <c:pt idx="3">
                  <c:v>42705</c:v>
                </c:pt>
                <c:pt idx="4">
                  <c:v>42736</c:v>
                </c:pt>
                <c:pt idx="5">
                  <c:v>42767</c:v>
                </c:pt>
                <c:pt idx="6">
                  <c:v>42795</c:v>
                </c:pt>
                <c:pt idx="7">
                  <c:v>42826</c:v>
                </c:pt>
                <c:pt idx="8">
                  <c:v>42856</c:v>
                </c:pt>
                <c:pt idx="9">
                  <c:v>42887</c:v>
                </c:pt>
                <c:pt idx="10">
                  <c:v>42917</c:v>
                </c:pt>
                <c:pt idx="11">
                  <c:v>42948</c:v>
                </c:pt>
                <c:pt idx="12">
                  <c:v>42979</c:v>
                </c:pt>
                <c:pt idx="13">
                  <c:v>43009</c:v>
                </c:pt>
                <c:pt idx="14">
                  <c:v>43040</c:v>
                </c:pt>
                <c:pt idx="15">
                  <c:v>43070</c:v>
                </c:pt>
                <c:pt idx="16">
                  <c:v>43101</c:v>
                </c:pt>
                <c:pt idx="17">
                  <c:v>43132</c:v>
                </c:pt>
              </c:numCache>
            </c:numRef>
          </c:cat>
          <c:val>
            <c:numRef>
              <c:f>Sheet1!$J$2:$J$19</c:f>
              <c:numCache>
                <c:formatCode>General</c:formatCode>
                <c:ptCount val="18"/>
                <c:pt idx="0">
                  <c:v>1268851</c:v>
                </c:pt>
                <c:pt idx="1">
                  <c:v>1275274</c:v>
                </c:pt>
                <c:pt idx="2">
                  <c:v>1277629</c:v>
                </c:pt>
                <c:pt idx="3">
                  <c:v>1259873</c:v>
                </c:pt>
                <c:pt idx="4">
                  <c:v>1382085</c:v>
                </c:pt>
                <c:pt idx="5">
                  <c:v>1343699</c:v>
                </c:pt>
                <c:pt idx="6">
                  <c:v>1395754</c:v>
                </c:pt>
                <c:pt idx="7">
                  <c:v>1381747</c:v>
                </c:pt>
                <c:pt idx="8">
                  <c:v>1754487</c:v>
                </c:pt>
                <c:pt idx="9">
                  <c:v>1692662</c:v>
                </c:pt>
                <c:pt idx="10">
                  <c:v>1686346</c:v>
                </c:pt>
                <c:pt idx="11">
                  <c:v>1703496</c:v>
                </c:pt>
                <c:pt idx="12">
                  <c:v>1909971</c:v>
                </c:pt>
                <c:pt idx="13">
                  <c:v>2087338</c:v>
                </c:pt>
                <c:pt idx="14">
                  <c:v>2009252</c:v>
                </c:pt>
                <c:pt idx="15">
                  <c:v>2025270</c:v>
                </c:pt>
                <c:pt idx="16">
                  <c:v>2071331</c:v>
                </c:pt>
                <c:pt idx="17">
                  <c:v>1935151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C-4621-89A3-335C55D80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61366688"/>
        <c:axId val="-1161364368"/>
      </c:barChart>
      <c:catAx>
        <c:axId val="-1161366688"/>
        <c:scaling>
          <c:orientation val="minMax"/>
        </c:scaling>
        <c:delete val="0"/>
        <c:axPos val="b"/>
        <c:numFmt formatCode="[$-409]m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1364368"/>
        <c:crosses val="autoZero"/>
        <c:auto val="0"/>
        <c:lblAlgn val="ctr"/>
        <c:lblOffset val="100"/>
        <c:noMultiLvlLbl val="0"/>
      </c:catAx>
      <c:valAx>
        <c:axId val="-116136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13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Total Alerts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 Alerts</c:v>
                </c:pt>
              </c:strCache>
            </c:strRef>
          </c:cat>
          <c:val>
            <c:numRef>
              <c:f>Sheet2!$B$5</c:f>
              <c:numCache>
                <c:formatCode>General</c:formatCode>
                <c:ptCount val="1"/>
                <c:pt idx="0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1-4C06-91D7-9BA4841FB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39287536"/>
        <c:axId val="-1039737440"/>
      </c:barChart>
      <c:catAx>
        <c:axId val="-103928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9737440"/>
        <c:crosses val="autoZero"/>
        <c:auto val="0"/>
        <c:lblAlgn val="ctr"/>
        <c:lblOffset val="100"/>
        <c:noMultiLvlLbl val="0"/>
      </c:catAx>
      <c:valAx>
        <c:axId val="-103973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928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095869203614895E-2"/>
          <c:y val="7.3783721466451499E-2"/>
          <c:w val="0.87857725929228603"/>
          <c:h val="0.8422952837605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Total Alerts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71-4F41-8183-342D084CE1A7}"/>
              </c:ext>
            </c:extLst>
          </c:dPt>
          <c:cat>
            <c:strRef>
              <c:f>Sheet2!$A$5</c:f>
              <c:strCache>
                <c:ptCount val="1"/>
                <c:pt idx="0">
                  <c:v>Total Alerts</c:v>
                </c:pt>
              </c:strCache>
            </c:strRef>
          </c:cat>
          <c:val>
            <c:numRef>
              <c:f>Sheet2!$B$6</c:f>
              <c:numCache>
                <c:formatCode>General</c:formatCode>
                <c:ptCount val="1"/>
                <c:pt idx="0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71-4F41-8183-342D084CE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61703728"/>
        <c:axId val="-1087597424"/>
      </c:barChart>
      <c:catAx>
        <c:axId val="-116170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7597424"/>
        <c:crosses val="autoZero"/>
        <c:auto val="0"/>
        <c:lblAlgn val="ctr"/>
        <c:lblOffset val="100"/>
        <c:noMultiLvlLbl val="0"/>
      </c:catAx>
      <c:valAx>
        <c:axId val="-1087597424"/>
        <c:scaling>
          <c:orientation val="minMax"/>
          <c:max val="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617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2630-563F-46F6-B1AB-8F64756B4CD8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E46A8-266C-4C95-88B9-39E6E64A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27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9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0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52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4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5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1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39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9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51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1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2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85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9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03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2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78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7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7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0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2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1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4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46A8-266C-4C95-88B9-39E6E64A3C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1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s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181" y="1919112"/>
            <a:ext cx="3502122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182" y="2955637"/>
            <a:ext cx="3502121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80" y="4541178"/>
            <a:ext cx="3694046" cy="7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Sub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214" y="1919112"/>
            <a:ext cx="8151090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955637"/>
            <a:ext cx="8151090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2" y="4698697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572002"/>
            <a:ext cx="7289030" cy="8043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3479031"/>
          </a:xfrm>
        </p:spPr>
        <p:txBody>
          <a:bodyPr/>
          <a:lstStyle>
            <a:lvl1pPr marL="192024" indent="-192024"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9" y="6137079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398473"/>
            <a:ext cx="79555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212" y="1775435"/>
            <a:ext cx="3766176" cy="3971636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5435"/>
            <a:ext cx="4041775" cy="3971636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2" y="6137079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627581"/>
            <a:ext cx="2734302" cy="1056410"/>
          </a:xfr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81"/>
            <a:ext cx="5111750" cy="4883450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1435102"/>
            <a:ext cx="2734302" cy="4075929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2" y="6149859"/>
            <a:ext cx="2756569" cy="5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4527493"/>
            <a:ext cx="7673879" cy="490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17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5018424"/>
            <a:ext cx="7673879" cy="76969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5458" y="6236901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body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818" y="1443183"/>
            <a:ext cx="7335212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19" y="2247517"/>
            <a:ext cx="7335212" cy="3479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41129" y="2927695"/>
            <a:ext cx="3502121" cy="1508605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Jessica Hehmeyer, MHA</a:t>
            </a:r>
          </a:p>
          <a:p>
            <a:pPr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Manjusri Nguyen, MBA, RHIA</a:t>
            </a:r>
          </a:p>
          <a:p>
            <a:pPr>
              <a:defRPr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380181" y="1792548"/>
            <a:ext cx="3502122" cy="1139152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Climbing Down the </a:t>
            </a:r>
            <a:br>
              <a:rPr lang="en-US" sz="2700" dirty="0"/>
            </a:br>
            <a:r>
              <a:rPr lang="en-US" sz="2700" dirty="0"/>
              <a:t>CDS Mountain</a:t>
            </a:r>
            <a:br>
              <a:rPr lang="en-US" dirty="0"/>
            </a:br>
            <a:endParaRPr lang="en-US" dirty="0">
              <a:solidFill>
                <a:srgbClr val="B5B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3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Other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 build standards</a:t>
            </a:r>
          </a:p>
          <a:p>
            <a:r>
              <a:rPr lang="en-US" sz="2400" dirty="0"/>
              <a:t>No governance </a:t>
            </a:r>
          </a:p>
          <a:p>
            <a:r>
              <a:rPr lang="en-US" sz="2400" dirty="0"/>
              <a:t>No intake</a:t>
            </a:r>
          </a:p>
          <a:p>
            <a:r>
              <a:rPr lang="en-US" sz="3200" b="1" dirty="0"/>
              <a:t>You request, you get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Image result for approval stamp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6051" r="4930" b="11017"/>
          <a:stretch/>
        </p:blipFill>
        <p:spPr bwMode="auto">
          <a:xfrm>
            <a:off x="6657703" y="4523201"/>
            <a:ext cx="22733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Intrusive Alert Team (IAT)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Investigation of BPAs always on the back burner</a:t>
            </a:r>
          </a:p>
          <a:p>
            <a:pPr lvl="1"/>
            <a:r>
              <a:rPr lang="en-US" sz="1400" dirty="0"/>
              <a:t>Nice to have but not important enough to dedicate full resources</a:t>
            </a:r>
          </a:p>
          <a:p>
            <a:r>
              <a:rPr lang="en-US" sz="2400" dirty="0"/>
              <a:t>Started with 2 system analysts (us)</a:t>
            </a:r>
          </a:p>
          <a:p>
            <a:r>
              <a:rPr lang="en-US" sz="2400" dirty="0"/>
              <a:t>Discovery/Investigation started </a:t>
            </a:r>
          </a:p>
          <a:p>
            <a:pPr lvl="1"/>
            <a:r>
              <a:rPr lang="en-US" sz="1400" dirty="0"/>
              <a:t>Lots of AHH HA! and WOAH! moments…</a:t>
            </a:r>
          </a:p>
          <a:p>
            <a:r>
              <a:rPr lang="en-US" sz="2400" dirty="0"/>
              <a:t>Realized we needed some reinforcements!</a:t>
            </a:r>
          </a:p>
          <a:p>
            <a:pPr lvl="1"/>
            <a:r>
              <a:rPr lang="en-US" sz="1400" dirty="0"/>
              <a:t>Insert doctors (Juan and Corey)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837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Alert Reduction for Providers</a:t>
            </a:r>
          </a:p>
          <a:p>
            <a:pPr lvl="1"/>
            <a:r>
              <a:rPr lang="en-US" sz="2400" dirty="0"/>
              <a:t>For top 10 interruptive alerts shown to providers, reduce volume of alerts by 20% and sustain for 6 months</a:t>
            </a:r>
          </a:p>
          <a:p>
            <a:pPr lvl="2"/>
            <a:r>
              <a:rPr lang="en-US" sz="2400" dirty="0"/>
              <a:t>Reduction of ~4,600 x 12 months = 55,000 fewer alerts annually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72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Style guide for BPAs</a:t>
            </a:r>
          </a:p>
          <a:p>
            <a:pPr lvl="1"/>
            <a:r>
              <a:rPr lang="en-US" sz="2400" dirty="0"/>
              <a:t>Fonts</a:t>
            </a:r>
          </a:p>
          <a:p>
            <a:pPr lvl="1"/>
            <a:r>
              <a:rPr lang="en-US" sz="2400" dirty="0"/>
              <a:t>Icon/graphics use</a:t>
            </a:r>
          </a:p>
          <a:p>
            <a:pPr lvl="1"/>
            <a:r>
              <a:rPr lang="en-US" sz="2400" dirty="0" err="1"/>
              <a:t>Templated</a:t>
            </a:r>
            <a:r>
              <a:rPr lang="en-US" sz="2400" dirty="0"/>
              <a:t> Layout </a:t>
            </a:r>
          </a:p>
          <a:p>
            <a:endParaRPr lang="en-US" sz="2400" dirty="0"/>
          </a:p>
          <a:p>
            <a:r>
              <a:rPr lang="en-US" sz="2400" dirty="0"/>
              <a:t>Style guide for </a:t>
            </a:r>
            <a:r>
              <a:rPr lang="en-US" sz="2400" dirty="0" err="1"/>
              <a:t>OrderSets</a:t>
            </a:r>
            <a:r>
              <a:rPr lang="en-US" sz="2400" dirty="0"/>
              <a:t> (EBM)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81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Targeting?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Zero alerts is not the goal, but zero incorrect or unhelpful alerts is. </a:t>
            </a:r>
          </a:p>
          <a:p>
            <a:r>
              <a:rPr lang="en-US" sz="2400" dirty="0"/>
              <a:t>Establish target baselines for each alert</a:t>
            </a:r>
          </a:p>
          <a:p>
            <a:pPr lvl="1"/>
            <a:r>
              <a:rPr lang="en-US" sz="2400" dirty="0"/>
              <a:t>What is an acceptable false-positive or over-fire rate?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43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at “bad” BPA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Create robust reporting</a:t>
            </a:r>
          </a:p>
          <a:p>
            <a:pPr lvl="1"/>
            <a:r>
              <a:rPr lang="en-US" sz="2400" dirty="0"/>
              <a:t>Identifying high-override BPAs</a:t>
            </a:r>
          </a:p>
          <a:p>
            <a:pPr lvl="1"/>
            <a:r>
              <a:rPr lang="en-US" sz="2400" dirty="0"/>
              <a:t>Spot checking BPA firings </a:t>
            </a:r>
          </a:p>
          <a:p>
            <a:pPr lvl="1"/>
            <a:r>
              <a:rPr lang="en-US" sz="2400" dirty="0"/>
              <a:t>Reviewing data for irregular firing patterns</a:t>
            </a:r>
          </a:p>
          <a:p>
            <a:r>
              <a:rPr lang="en-US" sz="2800" dirty="0"/>
              <a:t>Feedback from end-users</a:t>
            </a:r>
          </a:p>
          <a:p>
            <a:r>
              <a:rPr lang="en-US" sz="2800" dirty="0"/>
              <a:t>Full review of BPA when end user request modifications</a:t>
            </a:r>
          </a:p>
          <a:p>
            <a:endParaRPr lang="en-US" sz="2800" dirty="0"/>
          </a:p>
          <a:p>
            <a:endParaRPr lang="en-US" sz="20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1" b="12292"/>
          <a:stretch>
            <a:fillRect/>
          </a:stretch>
        </p:blipFill>
        <p:spPr bwMode="auto">
          <a:xfrm>
            <a:off x="7408908" y="4845731"/>
            <a:ext cx="1565275" cy="17319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2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85" y="2585066"/>
            <a:ext cx="7289031" cy="1687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Can we fix this…</a:t>
            </a:r>
          </a:p>
          <a:p>
            <a:pPr marL="0" indent="0">
              <a:buNone/>
            </a:pPr>
            <a:r>
              <a:rPr lang="en-US" sz="3200" dirty="0"/>
              <a:t>	Will this actually matter….</a:t>
            </a:r>
          </a:p>
          <a:p>
            <a:pPr marL="0" indent="0">
              <a:buNone/>
            </a:pPr>
            <a:r>
              <a:rPr lang="en-US" sz="3200" b="1" dirty="0"/>
              <a:t>		How are we going to fix this…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737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5 Rights of CDS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5675" y="1530692"/>
            <a:ext cx="8112650" cy="313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Well developed and deployed clinical decision support interventions must provide: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0139" y="335708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?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4040947" y="2819727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who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4351" y="3495039"/>
            <a:ext cx="1159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what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9432" y="4295379"/>
            <a:ext cx="12875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when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9412" y="3496038"/>
            <a:ext cx="1441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where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7362" y="4301373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how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965" y="3654457"/>
            <a:ext cx="2299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the right </a:t>
            </a:r>
            <a:r>
              <a:rPr lang="en-US" sz="1600" b="1" dirty="0"/>
              <a:t>information </a:t>
            </a:r>
            <a:r>
              <a:rPr lang="en-US" sz="1600" dirty="0"/>
              <a:t>-</a:t>
            </a:r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002235" y="2973615"/>
            <a:ext cx="202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- to the right </a:t>
            </a:r>
            <a:r>
              <a:rPr lang="en-US" sz="1600" b="1" dirty="0"/>
              <a:t>person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646996" y="4511707"/>
            <a:ext cx="1967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- in the right </a:t>
            </a:r>
            <a:r>
              <a:rPr lang="en-US" sz="1600" b="1" dirty="0"/>
              <a:t>format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327972" y="3635865"/>
            <a:ext cx="26388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- through the right </a:t>
            </a:r>
            <a:r>
              <a:rPr lang="en-US" sz="1600" b="1" dirty="0"/>
              <a:t>channel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10366" y="4447362"/>
            <a:ext cx="3031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at the right </a:t>
            </a:r>
            <a:r>
              <a:rPr lang="en-US" sz="1600" b="1" dirty="0"/>
              <a:t>point in workflow </a:t>
            </a:r>
            <a:r>
              <a:rPr lang="en-US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403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BPA Intake Form</a:t>
            </a:r>
          </a:p>
        </p:txBody>
      </p:sp>
      <p:pic>
        <p:nvPicPr>
          <p:cNvPr id="4" name="Picture 2" descr="C:\Users\mpn002\AppData\Local\Temp\SNAGHTML18cd8d7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50" y="1579563"/>
            <a:ext cx="4937301" cy="45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pn002\AppData\Local\Temp\SNAGHTML18cec9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2" y="3454575"/>
            <a:ext cx="264319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9593" y="3529585"/>
            <a:ext cx="209550" cy="128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3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Visualization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4" y="1538617"/>
            <a:ext cx="7919733" cy="41829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486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88" y="1136359"/>
            <a:ext cx="8151090" cy="11436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Place subtitle here</a:t>
            </a:r>
            <a:br>
              <a:rPr lang="en-US" dirty="0"/>
            </a:br>
            <a:r>
              <a:rPr lang="en-US" dirty="0">
                <a:solidFill>
                  <a:srgbClr val="B5B5B5"/>
                </a:solidFill>
              </a:rPr>
              <a:t>or remove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296750"/>
            <a:ext cx="8151090" cy="1600969"/>
          </a:xfrm>
        </p:spPr>
        <p:txBody>
          <a:bodyPr/>
          <a:lstStyle/>
          <a:p>
            <a:r>
              <a:rPr lang="en-US" dirty="0"/>
              <a:t>Add subtitle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14413"/>
            <a:ext cx="2398713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225425" y="42863"/>
            <a:ext cx="8229600" cy="85725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sz="3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Nationwide Children’s Hospital</a:t>
            </a: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-344488"/>
            <a:ext cx="12827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best-childrens-hospitals-honor-ro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79375"/>
            <a:ext cx="741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5425" y="622300"/>
            <a:ext cx="128428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Columbus, Ohio</a:t>
            </a:r>
          </a:p>
        </p:txBody>
      </p:sp>
      <p:pic>
        <p:nvPicPr>
          <p:cNvPr id="9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/>
          <a:stretch/>
        </p:blipFill>
        <p:spPr bwMode="auto">
          <a:xfrm>
            <a:off x="4778734" y="966787"/>
            <a:ext cx="4223070" cy="329511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16554" r="2213"/>
          <a:stretch>
            <a:fillRect/>
          </a:stretch>
        </p:blipFill>
        <p:spPr bwMode="auto">
          <a:xfrm>
            <a:off x="2702085" y="933450"/>
            <a:ext cx="1991991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690813"/>
            <a:ext cx="15255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665413"/>
            <a:ext cx="19875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852613" y="2552700"/>
            <a:ext cx="5730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Geneva" pitchFamily="125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5825" y="615678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5" name="Title 8"/>
          <p:cNvSpPr txBox="1">
            <a:spLocks/>
          </p:cNvSpPr>
          <p:nvPr/>
        </p:nvSpPr>
        <p:spPr>
          <a:xfrm>
            <a:off x="3063721" y="5728156"/>
            <a:ext cx="4470901" cy="85725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Best outcomes in everything we do, together delivering the best health care for children.</a:t>
            </a:r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2844077" y="5759145"/>
            <a:ext cx="511479" cy="503687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47500" lnSpcReduction="2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sz="95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endParaRPr lang="en-US" altLang="en-US" sz="20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Title 8"/>
          <p:cNvSpPr txBox="1">
            <a:spLocks/>
          </p:cNvSpPr>
          <p:nvPr/>
        </p:nvSpPr>
        <p:spPr>
          <a:xfrm>
            <a:off x="5131608" y="6335521"/>
            <a:ext cx="511479" cy="503687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47500" lnSpcReduction="2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sz="95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endParaRPr lang="en-US" altLang="en-US" sz="2000" b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nationwide childrens logo 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656472"/>
            <a:ext cx="2459477" cy="9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6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Visualization Tool</a:t>
            </a:r>
          </a:p>
        </p:txBody>
      </p:sp>
      <p:pic>
        <p:nvPicPr>
          <p:cNvPr id="5" name="Picture 8" descr="C:\Users\mpn002\AppData\Local\Temp\SNAGHTML77f45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9" y="1538617"/>
            <a:ext cx="7923088" cy="34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9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Newly Designed BPAS!</a:t>
            </a:r>
          </a:p>
          <a:p>
            <a:pPr lvl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Graphics </a:t>
            </a:r>
          </a:p>
          <a:p>
            <a:r>
              <a:rPr lang="en-US" dirty="0"/>
              <a:t>Meet “Kevin Kidney”</a:t>
            </a:r>
          </a:p>
          <a:p>
            <a:endParaRPr lang="en-US" sz="105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297961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Newly Designed BPAS!</a:t>
            </a:r>
          </a:p>
          <a:p>
            <a:pPr lvl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Graphics </a:t>
            </a:r>
          </a:p>
          <a:p>
            <a:r>
              <a:rPr lang="en-US" dirty="0"/>
              <a:t>Sepsis Risk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209492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Newly Designed BPAS!</a:t>
            </a:r>
          </a:p>
          <a:p>
            <a:pPr lvl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Pop-Up FLO </a:t>
            </a:r>
          </a:p>
          <a:p>
            <a:r>
              <a:rPr lang="en-US" dirty="0"/>
              <a:t>Antibiotic Challenge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2773205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Newly Designed BPAS!</a:t>
            </a:r>
          </a:p>
          <a:p>
            <a:pPr lvl="1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Pop-Up Activities </a:t>
            </a:r>
          </a:p>
          <a:p>
            <a:r>
              <a:rPr lang="en-US" dirty="0"/>
              <a:t>Cosign Orders</a:t>
            </a:r>
          </a:p>
          <a:p>
            <a:endParaRPr lang="en-US" sz="105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112076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Together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Incorporating 5 rights of CDS</a:t>
            </a:r>
          </a:p>
          <a:p>
            <a:r>
              <a:rPr lang="en-US" sz="2400" dirty="0"/>
              <a:t>Reviewing and improving text directions</a:t>
            </a:r>
          </a:p>
          <a:p>
            <a:r>
              <a:rPr lang="en-US" sz="2400" dirty="0"/>
              <a:t>Including icons for easier communication</a:t>
            </a:r>
          </a:p>
          <a:p>
            <a:r>
              <a:rPr lang="en-US" sz="2400" dirty="0"/>
              <a:t>Removing non-functioning or unnecessary alerts</a:t>
            </a:r>
          </a:p>
          <a:p>
            <a:r>
              <a:rPr lang="en-US" sz="2400" dirty="0"/>
              <a:t>Hold SME accountable for reporting an follow-up on BPAs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35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all LGLs with Provider type of </a:t>
            </a:r>
            <a:r>
              <a:rPr lang="en-US" b="1" dirty="0"/>
              <a:t>Physician Assistant (PA)</a:t>
            </a:r>
          </a:p>
          <a:p>
            <a:r>
              <a:rPr lang="en-US" dirty="0"/>
              <a:t>Standardize BPA text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2556731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Standards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6585" y="1604963"/>
            <a:ext cx="6172200" cy="311830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Defer to Primary Service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Department Groupers</a:t>
            </a:r>
          </a:p>
          <a:p>
            <a:pPr marL="0" indent="0">
              <a:buFont typeface="Arial"/>
              <a:buNone/>
            </a:pP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1576562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Testing vs actual 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Testing sometimes not authentic 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Discovery of unidentified issues afterwards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01" y="5058086"/>
            <a:ext cx="4286699" cy="1591469"/>
          </a:xfrm>
          <a:prstGeom prst="rect">
            <a:avLst/>
          </a:prstGeom>
          <a:blipFill dpi="0" rotWithShape="1">
            <a:blip r:embed="rId4">
              <a:alphaModFix amt="94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96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Continue monitoring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Continue to update old BPA builds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Keep each other accountable to new build standards</a:t>
            </a:r>
          </a:p>
          <a:p>
            <a:endParaRPr lang="en-US" sz="28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7" y="3843168"/>
            <a:ext cx="42529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1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88" y="1136359"/>
            <a:ext cx="8151090" cy="11436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Place subtitle here</a:t>
            </a:r>
            <a:br>
              <a:rPr lang="en-US" dirty="0"/>
            </a:br>
            <a:r>
              <a:rPr lang="en-US" dirty="0">
                <a:solidFill>
                  <a:srgbClr val="B5B5B5"/>
                </a:solidFill>
              </a:rPr>
              <a:t>or remove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296750"/>
            <a:ext cx="8151090" cy="1600969"/>
          </a:xfrm>
        </p:spPr>
        <p:txBody>
          <a:bodyPr/>
          <a:lstStyle/>
          <a:p>
            <a:r>
              <a:rPr lang="en-US" dirty="0"/>
              <a:t>Add subtitle</a:t>
            </a: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225425" y="42863"/>
            <a:ext cx="8229600" cy="85725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sz="3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Nationwide Children’s Hospital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425" y="622300"/>
            <a:ext cx="128428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Columbus, Ohio</a:t>
            </a:r>
          </a:p>
        </p:txBody>
      </p:sp>
      <p:pic>
        <p:nvPicPr>
          <p:cNvPr id="6" name="Picture 5" descr="147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1"/>
          <a:stretch>
            <a:fillRect/>
          </a:stretch>
        </p:blipFill>
        <p:spPr bwMode="auto">
          <a:xfrm>
            <a:off x="228600" y="880269"/>
            <a:ext cx="86868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3093976" y="5561645"/>
            <a:ext cx="5079468" cy="1139626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 the Right 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Create a Safe day Every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Promote Health and Well 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 Agile and Innovative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Get Results</a:t>
            </a:r>
          </a:p>
          <a:p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2" descr="Image result for nationwide childrens logo 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656472"/>
            <a:ext cx="2459477" cy="9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5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Happening!</a:t>
            </a:r>
          </a:p>
        </p:txBody>
      </p:sp>
      <p:pic>
        <p:nvPicPr>
          <p:cNvPr id="4" name="Picture 4" descr="C:\Users\mpn002\AppData\Local\Temp\SNAGHTML14c62d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782763"/>
            <a:ext cx="5857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258">
            <a:off x="-1258347" y="1138060"/>
            <a:ext cx="1278244" cy="9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4.44444E-6 L 0.81858 0.3451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/>
              <a:t>Questions?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66" y="1998663"/>
            <a:ext cx="3958669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81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Contact Information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5819" y="1743075"/>
            <a:ext cx="4795837" cy="3230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Jessica Hehmeyer, MHA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Jessica.Hehmeyer@nationwidechildrens.org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Manjusri Nguyen, MBA, RHIA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Manjusri.Nguyen@nationwidechildrens.org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0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CDS?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224726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38" y="4338275"/>
            <a:ext cx="403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BPA creation steadily increasing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Firing rate continuously increasing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783386"/>
              </p:ext>
            </p:extLst>
          </p:nvPr>
        </p:nvGraphicFramePr>
        <p:xfrm>
          <a:off x="172272" y="1385424"/>
          <a:ext cx="4239846" cy="214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488221"/>
              </p:ext>
            </p:extLst>
          </p:nvPr>
        </p:nvGraphicFramePr>
        <p:xfrm>
          <a:off x="4412118" y="13792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412118" y="1485198"/>
            <a:ext cx="0" cy="2469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4378" y="4338274"/>
            <a:ext cx="403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actual governance of best practice alerts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2" y="2379537"/>
            <a:ext cx="487017" cy="9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3.33333E-6 L -8.33333E-7 0.00023 C 0.00243 -0.00186 0.00556 -0.00278 0.00833 -0.00463 C 0.01094 -0.00672 0.01181 -0.01065 0.01372 -0.01343 C 0.01441 -0.01436 0.01493 -0.01551 0.01563 -0.01621 C 0.01788 -0.01598 0.02014 -0.01598 0.02222 -0.01505 C 0.02379 -0.01436 0.025 -0.01227 0.02656 -0.01227 C 0.03038 -0.01158 0.03438 -0.0132 0.03837 -0.01343 C 0.04045 -0.01621 0.04097 -0.0176 0.04375 -0.01945 C 0.04462 -0.02014 0.04583 -0.02037 0.04688 -0.02084 C 0.04861 -0.01991 0.0507 -0.01968 0.05226 -0.01806 C 0.06059 -0.0088 0.0533 -0.01343 0.05868 -0.00463 C 0.05972 -0.00278 0.06146 -0.00186 0.06285 3.33333E-6 C 0.0658 -0.00093 0.06875 -0.0007 0.07153 -0.00186 C 0.07257 -0.00209 0.07292 -0.00394 0.07361 -0.00463 C 0.07795 -0.00949 0.07674 -0.00857 0.08108 -0.01065 L 0.08767 -0.01621 C 0.08854 -0.0176 0.08958 -0.01875 0.0908 -0.01945 L 0.09514 -0.02223 C 0.09583 -0.02408 0.09601 -0.02616 0.09722 -0.02686 C 0.1 -0.02824 0.10382 -0.02547 0.10573 -0.02824 C 0.10781 -0.03102 0.10642 -0.03611 0.10695 -0.04028 C 0.10712 -0.0419 0.10712 -0.04445 0.10799 -0.04584 C 0.10868 -0.04723 0.11007 -0.04723 0.11129 -0.04746 C 0.11788 -0.04838 0.12465 -0.04838 0.1316 -0.04885 L 0.1691 -0.04746 C 0.18333 -0.04653 0.17951 -0.04815 0.18715 -0.04445 C 0.18976 -0.04491 0.19236 -0.04445 0.19462 -0.04584 C 0.19566 -0.04676 0.19497 -0.04931 0.19566 -0.05023 C 0.19757 -0.05301 0.20035 -0.05371 0.20226 -0.05625 C 0.20365 -0.05834 0.20451 -0.06158 0.20642 -0.06227 C 0.20816 -0.06273 0.21007 -0.06297 0.21163 -0.06366 C 0.21302 -0.06389 0.21406 -0.06459 0.21511 -0.06505 C 0.21684 -0.06574 0.21875 -0.06598 0.22049 -0.06644 C 0.22257 -0.06736 0.22674 -0.06945 0.22674 -0.06922 C 0.23281 -0.08218 0.22483 -0.06713 0.23212 -0.07547 C 0.23316 -0.07662 0.23351 -0.07848 0.2342 -0.07986 C 0.23542 -0.08125 0.23629 -0.08287 0.23733 -0.08403 C 0.23785 -0.08588 0.23767 -0.08773 0.23854 -0.08866 C 0.24115 -0.0919 0.24306 -0.08912 0.24479 -0.08704 C 0.24583 -0.08611 0.24653 -0.08542 0.24722 -0.08403 C 0.25208 -0.08542 0.25764 -0.08403 0.26215 -0.08704 C 0.26545 -0.08912 0.26597 -0.09537 0.26858 -0.09908 C 0.26927 -0.09977 0.27014 -0.10093 0.27083 -0.10209 C 0.27188 -0.10394 0.27274 -0.10625 0.27413 -0.10787 C 0.27604 -0.11042 0.28038 -0.11366 0.28038 -0.11343 C 0.2882 -0.1132 0.29601 -0.11343 0.30399 -0.11227 C 0.30521 -0.11227 0.3059 -0.10926 0.30729 -0.10926 C 0.31146 -0.1088 0.3158 -0.11042 0.32014 -0.11065 C 0.32083 -0.11158 0.32136 -0.11297 0.32222 -0.11366 C 0.32431 -0.11528 0.32639 -0.11574 0.32865 -0.11644 C 0.33438 -0.11922 0.33073 -0.11829 0.33958 -0.11829 L 0.33958 -0.11806 " pathEditMode="relative" rAng="0" ptsTypes="AAAAAAAAAAAAAAAAAAAAAAAAAAAAAAAAAAAAAAAAAAAAAAAAAAAAA">
                                      <p:cBhvr>
                                        <p:cTn id="6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265201"/>
            <a:ext cx="8229600" cy="3118309"/>
          </a:xfrm>
        </p:spPr>
        <p:txBody>
          <a:bodyPr>
            <a:normAutofit/>
          </a:bodyPr>
          <a:lstStyle/>
          <a:p>
            <a:r>
              <a:rPr lang="en-US" sz="2400" dirty="0"/>
              <a:t>Alerts shown to Providers: 30-35k per month</a:t>
            </a:r>
          </a:p>
          <a:p>
            <a:pPr lvl="1"/>
            <a:r>
              <a:rPr lang="en-US" dirty="0"/>
              <a:t>Feb 2018: 32,945</a:t>
            </a:r>
          </a:p>
          <a:p>
            <a:r>
              <a:rPr lang="en-US" sz="2400" dirty="0"/>
              <a:t>Top 10 alerts overridden at 73%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19917"/>
              </p:ext>
            </p:extLst>
          </p:nvPr>
        </p:nvGraphicFramePr>
        <p:xfrm>
          <a:off x="346074" y="1425231"/>
          <a:ext cx="8340726" cy="275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454829"/>
              </p:ext>
            </p:extLst>
          </p:nvPr>
        </p:nvGraphicFramePr>
        <p:xfrm>
          <a:off x="346074" y="1376335"/>
          <a:ext cx="8287385" cy="273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074420" y="2266605"/>
            <a:ext cx="3642360" cy="92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Alerts on Open Chart</a:t>
            </a:r>
          </a:p>
        </p:txBody>
      </p:sp>
      <p:pic>
        <p:nvPicPr>
          <p:cNvPr id="5" name="Picture 4" descr="C:\Users\mpn002\AppData\Local\Temp\SNAGHTML13a57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42" y="1557582"/>
            <a:ext cx="1033459" cy="2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3377" y="31058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420067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Commonly Ignored BPAs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are they ignored/cancelled?</a:t>
            </a:r>
          </a:p>
          <a:p>
            <a:r>
              <a:rPr lang="en-US" sz="2400" dirty="0"/>
              <a:t>Influenza</a:t>
            </a:r>
          </a:p>
          <a:p>
            <a:pPr lvl="1"/>
            <a:r>
              <a:rPr lang="en-US" sz="2400" dirty="0"/>
              <a:t>Doesn’t account for external administrations</a:t>
            </a:r>
          </a:p>
          <a:p>
            <a:r>
              <a:rPr lang="en-US" sz="2400" dirty="0"/>
              <a:t>Health maintenance</a:t>
            </a:r>
          </a:p>
          <a:p>
            <a:pPr lvl="1"/>
            <a:r>
              <a:rPr lang="en-US" sz="2400" dirty="0"/>
              <a:t>Orders placed via smartset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84991" y="6436355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2018 Epic System Corporation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6367" y="4515535"/>
            <a:ext cx="305724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Epic Proprietary Screenshot</a:t>
            </a:r>
          </a:p>
          <a:p>
            <a:pPr algn="ctr"/>
            <a:r>
              <a:rPr lang="en-US" dirty="0"/>
              <a:t>(unable to distribute)</a:t>
            </a:r>
          </a:p>
        </p:txBody>
      </p:sp>
    </p:spTree>
    <p:extLst>
      <p:ext uri="{BB962C8B-B14F-4D97-AF65-F5344CB8AC3E}">
        <p14:creationId xmlns:p14="http://schemas.microsoft.com/office/powerpoint/2010/main" val="47538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More Commonly Ignored BPAs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Problem List</a:t>
            </a:r>
          </a:p>
          <a:p>
            <a:pPr lvl="1"/>
            <a:r>
              <a:rPr lang="en-US" dirty="0"/>
              <a:t>Wrong time, wrong place (IP fires every 4 hours at open chart)</a:t>
            </a:r>
          </a:p>
          <a:p>
            <a:r>
              <a:rPr lang="en-US" sz="2400" dirty="0"/>
              <a:t>Cosign Order</a:t>
            </a:r>
          </a:p>
          <a:p>
            <a:pPr lvl="1"/>
            <a:r>
              <a:rPr lang="en-US" dirty="0"/>
              <a:t>Wrong person (moonlighting Fellows, Anesthesia, consultant)</a:t>
            </a:r>
          </a:p>
          <a:p>
            <a:r>
              <a:rPr lang="en-US" sz="2400" dirty="0"/>
              <a:t>Tobacco</a:t>
            </a:r>
          </a:p>
          <a:p>
            <a:pPr lvl="1"/>
            <a:r>
              <a:rPr lang="en-US" dirty="0"/>
              <a:t>Wrong place (fires at open chart)</a:t>
            </a:r>
          </a:p>
        </p:txBody>
      </p:sp>
    </p:spTree>
    <p:extLst>
      <p:ext uri="{BB962C8B-B14F-4D97-AF65-F5344CB8AC3E}">
        <p14:creationId xmlns:p14="http://schemas.microsoft.com/office/powerpoint/2010/main" val="137303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779</Words>
  <Application>Microsoft Macintosh PowerPoint</Application>
  <PresentationFormat>On-screen Show (4:3)</PresentationFormat>
  <Paragraphs>232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Helvetica Neue Light</vt:lpstr>
      <vt:lpstr>Verdana</vt:lpstr>
      <vt:lpstr>Office Theme</vt:lpstr>
      <vt:lpstr>Climbing Down the  CDS Mountain </vt:lpstr>
      <vt:lpstr>Place subtitle here or remove slide</vt:lpstr>
      <vt:lpstr>Place subtitle here or remove slide</vt:lpstr>
      <vt:lpstr>What is CDS?</vt:lpstr>
      <vt:lpstr>Current State</vt:lpstr>
      <vt:lpstr>Current State</vt:lpstr>
      <vt:lpstr>Multiple Alerts on Open Chart</vt:lpstr>
      <vt:lpstr>Commonly Ignored BPAs</vt:lpstr>
      <vt:lpstr>More Commonly Ignored BPAs</vt:lpstr>
      <vt:lpstr>All Other Problems</vt:lpstr>
      <vt:lpstr>Intrusive Alert Team (IAT) Goals</vt:lpstr>
      <vt:lpstr>IAT Goals</vt:lpstr>
      <vt:lpstr>IAT Goals</vt:lpstr>
      <vt:lpstr>What Are We Targeting?</vt:lpstr>
      <vt:lpstr>Looking at “bad” BPA Build</vt:lpstr>
      <vt:lpstr>PowerPoint Presentation</vt:lpstr>
      <vt:lpstr>The 5 Rights of CDS</vt:lpstr>
      <vt:lpstr>BPA Intake Form</vt:lpstr>
      <vt:lpstr>Data Visualization Tool</vt:lpstr>
      <vt:lpstr>Data Visualization Tool</vt:lpstr>
      <vt:lpstr>Build Updates</vt:lpstr>
      <vt:lpstr>Build Updates</vt:lpstr>
      <vt:lpstr>Build Updates</vt:lpstr>
      <vt:lpstr>Build Updates</vt:lpstr>
      <vt:lpstr>All Together Now</vt:lpstr>
      <vt:lpstr>Build Standards</vt:lpstr>
      <vt:lpstr>Build Standards</vt:lpstr>
      <vt:lpstr>Lessons Learned</vt:lpstr>
      <vt:lpstr>Next Steps</vt:lpstr>
      <vt:lpstr>Change Is Happening!</vt:lpstr>
      <vt:lpstr>Questions?</vt:lpstr>
      <vt:lpstr>Contact Information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Caitlin Graham</cp:lastModifiedBy>
  <cp:revision>56</cp:revision>
  <dcterms:created xsi:type="dcterms:W3CDTF">2013-05-22T16:51:34Z</dcterms:created>
  <dcterms:modified xsi:type="dcterms:W3CDTF">2018-06-05T17:17:52Z</dcterms:modified>
</cp:coreProperties>
</file>