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8"/>
  </p:notesMasterIdLst>
  <p:sldIdLst>
    <p:sldId id="256" r:id="rId6"/>
    <p:sldId id="265" r:id="rId7"/>
    <p:sldId id="264" r:id="rId8"/>
    <p:sldId id="266" r:id="rId9"/>
    <p:sldId id="269" r:id="rId10"/>
    <p:sldId id="271" r:id="rId11"/>
    <p:sldId id="284" r:id="rId12"/>
    <p:sldId id="270" r:id="rId13"/>
    <p:sldId id="276" r:id="rId14"/>
    <p:sldId id="277" r:id="rId15"/>
    <p:sldId id="297" r:id="rId16"/>
    <p:sldId id="287" r:id="rId17"/>
    <p:sldId id="274" r:id="rId18"/>
    <p:sldId id="299" r:id="rId19"/>
    <p:sldId id="298" r:id="rId20"/>
    <p:sldId id="300" r:id="rId21"/>
    <p:sldId id="301" r:id="rId22"/>
    <p:sldId id="283" r:id="rId23"/>
    <p:sldId id="278" r:id="rId24"/>
    <p:sldId id="267" r:id="rId25"/>
    <p:sldId id="302" r:id="rId26"/>
    <p:sldId id="272" r:id="rId27"/>
    <p:sldId id="273" r:id="rId28"/>
    <p:sldId id="293" r:id="rId29"/>
    <p:sldId id="294" r:id="rId30"/>
    <p:sldId id="292" r:id="rId31"/>
    <p:sldId id="268" r:id="rId32"/>
    <p:sldId id="290" r:id="rId33"/>
    <p:sldId id="291" r:id="rId34"/>
    <p:sldId id="295" r:id="rId35"/>
    <p:sldId id="279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B5B5B5"/>
    <a:srgbClr val="217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/>
    <p:restoredTop sz="90395" autoAdjust="0"/>
  </p:normalViewPr>
  <p:slideViewPr>
    <p:cSldViewPr snapToGrid="0" snapToObjects="1">
      <p:cViewPr varScale="1">
        <p:scale>
          <a:sx n="90" d="100"/>
          <a:sy n="90" d="100"/>
        </p:scale>
        <p:origin x="864" y="184"/>
      </p:cViewPr>
      <p:guideLst>
        <p:guide orient="horz" pos="707"/>
        <p:guide pos="4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Provider A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Time Saved in EMR/Day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B-46AB-A174-0B81CE36BF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Provider B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Time Saved in EMR/Day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B-46AB-A174-0B81CE36BF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Provider C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Time Saved in EMR/Day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DB-46AB-A174-0B81CE36BF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Provider 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Time Saved in EMR/Day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DB-46AB-A174-0B81CE36B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61220176"/>
        <c:axId val="-1086419392"/>
      </c:barChart>
      <c:catAx>
        <c:axId val="-116122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086419392"/>
        <c:crosses val="autoZero"/>
        <c:auto val="1"/>
        <c:lblAlgn val="ctr"/>
        <c:lblOffset val="100"/>
        <c:noMultiLvlLbl val="0"/>
      </c:catAx>
      <c:valAx>
        <c:axId val="-108641939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-1161220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Increased Efficiency Points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Increased Efficiency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Provider E</c:v>
                </c:pt>
                <c:pt idx="1">
                  <c:v>Provider D</c:v>
                </c:pt>
                <c:pt idx="2">
                  <c:v>Provider C</c:v>
                </c:pt>
                <c:pt idx="3">
                  <c:v>Provider B</c:v>
                </c:pt>
                <c:pt idx="4">
                  <c:v>Provider 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1.23</c:v>
                </c:pt>
                <c:pt idx="1">
                  <c:v>0.93</c:v>
                </c:pt>
                <c:pt idx="2">
                  <c:v>1.76</c:v>
                </c:pt>
                <c:pt idx="3">
                  <c:v>1.01</c:v>
                </c:pt>
                <c:pt idx="4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A-4EA8-BCA5-198FBAD92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39919552"/>
        <c:axId val="-1039918256"/>
      </c:barChart>
      <c:catAx>
        <c:axId val="-1039919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1039918256"/>
        <c:crosses val="autoZero"/>
        <c:auto val="1"/>
        <c:lblAlgn val="ctr"/>
        <c:lblOffset val="100"/>
        <c:noMultiLvlLbl val="0"/>
      </c:catAx>
      <c:valAx>
        <c:axId val="-10399182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1039919552"/>
        <c:crossesAt val="1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Saved in EMR/Minutes per Day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5C-4152-B531-BD2F2AE053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25C-4152-B531-BD2F2AE053D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25C-4152-B531-BD2F2AE053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25C-4152-B531-BD2F2AE053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25C-4152-B531-BD2F2AE053D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25000"/>
                  <a:lumOff val="75000"/>
                </a:schemeClr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25C-4152-B531-BD2F2AE053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25C-4152-B531-BD2F2AE053DE}"/>
              </c:ext>
            </c:extLst>
          </c:dPt>
          <c:cat>
            <c:strRef>
              <c:f>Sheet1!$A$2:$A$9</c:f>
              <c:strCache>
                <c:ptCount val="8"/>
                <c:pt idx="0">
                  <c:v>Provider H</c:v>
                </c:pt>
                <c:pt idx="1">
                  <c:v>Provider G</c:v>
                </c:pt>
                <c:pt idx="2">
                  <c:v>Provider F</c:v>
                </c:pt>
                <c:pt idx="3">
                  <c:v>Provider E</c:v>
                </c:pt>
                <c:pt idx="4">
                  <c:v>Provider D</c:v>
                </c:pt>
                <c:pt idx="5">
                  <c:v>Provider C</c:v>
                </c:pt>
                <c:pt idx="6">
                  <c:v>Provider B</c:v>
                </c:pt>
                <c:pt idx="7">
                  <c:v>Provider 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</c:v>
                </c:pt>
                <c:pt idx="1">
                  <c:v>81</c:v>
                </c:pt>
                <c:pt idx="2">
                  <c:v>97</c:v>
                </c:pt>
                <c:pt idx="3">
                  <c:v>26</c:v>
                </c:pt>
                <c:pt idx="4">
                  <c:v>65</c:v>
                </c:pt>
                <c:pt idx="5">
                  <c:v>50</c:v>
                </c:pt>
                <c:pt idx="6">
                  <c:v>68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5C-4152-B531-BD2F2AE05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12"/>
        <c:axId val="-1082309488"/>
        <c:axId val="-1082307168"/>
      </c:barChart>
      <c:catAx>
        <c:axId val="-1082309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kern="1400" baseline="0"/>
            </a:pPr>
            <a:endParaRPr lang="en-US"/>
          </a:p>
        </c:txPr>
        <c:crossAx val="-1082307168"/>
        <c:crosses val="autoZero"/>
        <c:auto val="1"/>
        <c:lblAlgn val="ctr"/>
        <c:lblOffset val="100"/>
        <c:noMultiLvlLbl val="0"/>
      </c:catAx>
      <c:valAx>
        <c:axId val="-1082307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08230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121BB-598C-485A-80C6-55E7BA25372F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D73D6-D9CC-4D94-A997-41D9DC900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4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2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1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8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3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0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9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2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4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3D6-D9CC-4D94-A997-41D9DC9009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pters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0181" y="1919112"/>
            <a:ext cx="3502122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182" y="2955637"/>
            <a:ext cx="3502121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80" y="4541178"/>
            <a:ext cx="3694046" cy="7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s_PPT_Sub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214" y="1919112"/>
            <a:ext cx="8151090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955637"/>
            <a:ext cx="8151090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2" y="4698697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572002"/>
            <a:ext cx="7289030" cy="8043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3479031"/>
          </a:xfrm>
        </p:spPr>
        <p:txBody>
          <a:bodyPr/>
          <a:lstStyle>
            <a:lvl1pPr marL="192024" indent="-192024"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9" y="6137079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398473"/>
            <a:ext cx="79555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212" y="1775435"/>
            <a:ext cx="3766176" cy="3971636"/>
          </a:xfr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5435"/>
            <a:ext cx="4041775" cy="3971636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2" y="6137079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627581"/>
            <a:ext cx="2734302" cy="1056410"/>
          </a:xfrm>
        </p:spPr>
        <p:txBody>
          <a:bodyPr anchor="t"/>
          <a:lstStyle>
            <a:lvl1pPr algn="l">
              <a:lnSpc>
                <a:spcPct val="8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81"/>
            <a:ext cx="5111750" cy="4883450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1435102"/>
            <a:ext cx="2734302" cy="4075929"/>
          </a:xfr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2" y="6149859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4527493"/>
            <a:ext cx="7673879" cy="4909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517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5018424"/>
            <a:ext cx="7673879" cy="76969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5458" y="6236901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s_PPT_body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818" y="1443183"/>
            <a:ext cx="7335212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19" y="2247517"/>
            <a:ext cx="7335212" cy="3479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57627" y="2955637"/>
            <a:ext cx="3916631" cy="1508605"/>
          </a:xfrm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Kara Scott, Sr. IT Training &amp; Optimization Consultant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80181" y="1792548"/>
            <a:ext cx="3502122" cy="1139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Optimizing the Physician EMR Experience</a:t>
            </a:r>
            <a:endParaRPr lang="en-US" dirty="0">
              <a:solidFill>
                <a:srgbClr val="B5B5B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88" y="3322288"/>
            <a:ext cx="2466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3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Pilot Workshop with One Department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2989" y="1547674"/>
            <a:ext cx="7289031" cy="3479031"/>
          </a:xfrm>
        </p:spPr>
        <p:txBody>
          <a:bodyPr/>
          <a:lstStyle/>
          <a:p>
            <a:r>
              <a:rPr lang="en-US" dirty="0"/>
              <a:t>One specialty at our organization offered its physicians a wide range of wellness opportunities. </a:t>
            </a:r>
          </a:p>
          <a:p>
            <a:r>
              <a:rPr lang="en-US" dirty="0"/>
              <a:t>What did physicians say they wanted the most?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52054" y="3000401"/>
            <a:ext cx="577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EMR Assistance!</a:t>
            </a:r>
          </a:p>
        </p:txBody>
      </p:sp>
    </p:spTree>
    <p:extLst>
      <p:ext uri="{BB962C8B-B14F-4D97-AF65-F5344CB8AC3E}">
        <p14:creationId xmlns:p14="http://schemas.microsoft.com/office/powerpoint/2010/main" val="4046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Pilot Workshop with One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4289482"/>
          </a:xfrm>
        </p:spPr>
        <p:txBody>
          <a:bodyPr>
            <a:normAutofit/>
          </a:bodyPr>
          <a:lstStyle/>
          <a:p>
            <a:r>
              <a:rPr lang="en-US" dirty="0"/>
              <a:t>The Medical Director approached our EMR training team about providing additional training resources, and the workshop was born.</a:t>
            </a:r>
          </a:p>
          <a:p>
            <a:endParaRPr lang="en-US" dirty="0"/>
          </a:p>
          <a:p>
            <a:r>
              <a:rPr lang="en-US" dirty="0"/>
              <a:t>To prepare for the workshop, we:</a:t>
            </a:r>
          </a:p>
          <a:p>
            <a:pPr lvl="1"/>
            <a:r>
              <a:rPr lang="en-US" dirty="0"/>
              <a:t>Reviewed EMR data to assess opportunities for efficiency and personalization</a:t>
            </a:r>
          </a:p>
          <a:p>
            <a:pPr lvl="1"/>
            <a:r>
              <a:rPr lang="en-US" dirty="0"/>
              <a:t>Learned more about the department’s operations: workloads per day, common patient conditions, etc.</a:t>
            </a:r>
          </a:p>
          <a:p>
            <a:pPr lvl="1"/>
            <a:r>
              <a:rPr lang="en-US" dirty="0"/>
              <a:t>Discussed physicians’ EMR perceptions with the medical director</a:t>
            </a:r>
          </a:p>
          <a:p>
            <a:pPr lvl="1"/>
            <a:r>
              <a:rPr lang="en-US" dirty="0"/>
              <a:t>Booked rooms for several sessions, secured laptops</a:t>
            </a:r>
          </a:p>
          <a:p>
            <a:pPr lvl="1"/>
            <a:r>
              <a:rPr lang="en-US" dirty="0"/>
              <a:t>Medical Director set expectations via email: Recalled the wellness initiative and stated that the session was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5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Workshop Improvements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587534"/>
              </p:ext>
            </p:extLst>
          </p:nvPr>
        </p:nvGraphicFramePr>
        <p:xfrm>
          <a:off x="715963" y="1579563"/>
          <a:ext cx="7288212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154" y="2006221"/>
            <a:ext cx="553998" cy="21154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193325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and Conducting Efficiency Workshops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Expansion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first session and positive data results, we decided to expand the program:</a:t>
            </a:r>
          </a:p>
          <a:p>
            <a:pPr lvl="1"/>
            <a:r>
              <a:rPr lang="en-US" dirty="0"/>
              <a:t>Presented at leadership meetings</a:t>
            </a:r>
          </a:p>
          <a:p>
            <a:pPr lvl="1"/>
            <a:r>
              <a:rPr lang="en-US" dirty="0"/>
              <a:t>Word-of-mouth among physicians and leaders</a:t>
            </a:r>
          </a:p>
          <a:p>
            <a:pPr lvl="2"/>
            <a:r>
              <a:rPr lang="en-US" dirty="0"/>
              <a:t>More and more clinics and departments requested sessions</a:t>
            </a:r>
          </a:p>
          <a:p>
            <a:pPr lvl="2"/>
            <a:endParaRPr lang="en-US" dirty="0"/>
          </a:p>
          <a:p>
            <a:r>
              <a:rPr lang="en-US" dirty="0"/>
              <a:t>Developed a program “package” </a:t>
            </a:r>
            <a:r>
              <a:rPr lang="en-US"/>
              <a:t>that we </a:t>
            </a:r>
            <a:r>
              <a:rPr lang="en-US" dirty="0"/>
              <a:t>could adjust and repeat for different specialties and groups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2534"/>
            <a:ext cx="39719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5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 Workshop on Wheels (</a:t>
            </a:r>
            <a:r>
              <a:rPr lang="en-US" dirty="0" err="1"/>
              <a:t>eWOW</a:t>
            </a:r>
            <a:r>
              <a:rPr lang="en-US" dirty="0"/>
              <a:t>):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2874192"/>
          </a:xfrm>
        </p:spPr>
        <p:txBody>
          <a:bodyPr>
            <a:normAutofit/>
          </a:bodyPr>
          <a:lstStyle/>
          <a:p>
            <a:r>
              <a:rPr lang="en-US" dirty="0"/>
              <a:t>Focus on small group (less than 15)</a:t>
            </a:r>
          </a:p>
          <a:p>
            <a:r>
              <a:rPr lang="en-US" dirty="0"/>
              <a:t>Schedule workshops for 2 hours at convenient times for the physicians (early mornings, evenings, lunches)</a:t>
            </a:r>
          </a:p>
          <a:p>
            <a:pPr lvl="1"/>
            <a:r>
              <a:rPr lang="en-US" dirty="0"/>
              <a:t>Work with managers, administrators, lead physicians to identify times and locations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02" y="3235911"/>
            <a:ext cx="6182596" cy="282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 Workshop on Wheels (</a:t>
            </a:r>
            <a:r>
              <a:rPr lang="en-US" dirty="0" err="1"/>
              <a:t>eWOW</a:t>
            </a:r>
            <a:r>
              <a:rPr lang="en-US" dirty="0"/>
              <a:t>):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2874192"/>
          </a:xfrm>
        </p:spPr>
        <p:txBody>
          <a:bodyPr>
            <a:normAutofit/>
          </a:bodyPr>
          <a:lstStyle/>
          <a:p>
            <a:r>
              <a:rPr lang="en-US" dirty="0"/>
              <a:t>We bring laptops to a conference room at their location</a:t>
            </a:r>
          </a:p>
          <a:p>
            <a:r>
              <a:rPr lang="en-US" dirty="0"/>
              <a:t>Physicians create templates, ordering tools, filters, macros and other personalization tools in production so they can begin using them immediately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82" y="3420094"/>
            <a:ext cx="2695559" cy="3278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https://mail.osumc.edu/owa/service.svc/s/GetFileAttachment?id=AAMkADEzYzFlYWJjLWM5YTctNDMzMC04MWZhLWE5MTkwYzg0MDI5OQBGAAAAAABMsRMJ4MecSq7MWOJKTho4BwBBI6P%2FqkhOQp3EwDPknQRxAAAC62%2F%2FAACANvdNBL9MQ6klUZ5rkca%2BAAFwSdPYAAABEgAQAKMOIEoKlmVOme8z4QsPf1g%3D&amp;isImagePreview=True&amp;X-OWA-CANARY=8woaMKZ0pkWyB1uuXibsLNecKMBfsNUIIIYHObTTAwTo14YkOP-kyb_NlhPeVZf3zVg6CpEDePo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" y="3420094"/>
            <a:ext cx="4955319" cy="3278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100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 Workshop on Wheels (</a:t>
            </a:r>
            <a:r>
              <a:rPr lang="en-US" dirty="0" err="1"/>
              <a:t>eWOW</a:t>
            </a:r>
            <a:r>
              <a:rPr lang="en-US" dirty="0"/>
              <a:t>):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077053" cy="4303130"/>
          </a:xfrm>
        </p:spPr>
        <p:txBody>
          <a:bodyPr>
            <a:normAutofit/>
          </a:bodyPr>
          <a:lstStyle/>
          <a:p>
            <a:r>
              <a:rPr lang="en-US" dirty="0"/>
              <a:t>4-6 trainers per session</a:t>
            </a:r>
          </a:p>
          <a:p>
            <a:pPr lvl="1"/>
            <a:r>
              <a:rPr lang="en-US" dirty="0"/>
              <a:t>1 trainer lead</a:t>
            </a:r>
          </a:p>
          <a:p>
            <a:pPr lvl="1"/>
            <a:r>
              <a:rPr lang="en-US" dirty="0"/>
              <a:t>Other trainers available in the room to answer questions and provide individualized support</a:t>
            </a:r>
          </a:p>
          <a:p>
            <a:r>
              <a:rPr lang="en-US" dirty="0"/>
              <a:t>Trainers specialized in a wide variety of workflows:</a:t>
            </a:r>
          </a:p>
          <a:p>
            <a:pPr lvl="1"/>
            <a:r>
              <a:rPr lang="en-US" dirty="0"/>
              <a:t>Inpatient</a:t>
            </a:r>
          </a:p>
          <a:p>
            <a:pPr lvl="1"/>
            <a:r>
              <a:rPr lang="en-US" dirty="0"/>
              <a:t>Ambulatory</a:t>
            </a:r>
          </a:p>
          <a:p>
            <a:pPr lvl="1"/>
            <a:r>
              <a:rPr lang="en-US" dirty="0"/>
              <a:t>Surgical</a:t>
            </a:r>
          </a:p>
          <a:p>
            <a:pPr lvl="1"/>
            <a:r>
              <a:rPr lang="en-US" dirty="0"/>
              <a:t>Specialties: Cardiology, Radiology, Women and Infant, ED, Oncology, Ophthalmology, Orthopaedics, Transplant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 b="14914"/>
          <a:stretch/>
        </p:blipFill>
        <p:spPr>
          <a:xfrm>
            <a:off x="5462943" y="4872250"/>
            <a:ext cx="3418480" cy="1719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174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Tailoring the workshop to the specialty is key, but the topics are generally the same. </a:t>
            </a:r>
          </a:p>
          <a:p>
            <a:pPr lvl="1"/>
            <a:r>
              <a:rPr lang="en-US" dirty="0"/>
              <a:t>Tools to quickly </a:t>
            </a:r>
            <a:r>
              <a:rPr lang="en-US"/>
              <a:t>find information </a:t>
            </a:r>
            <a:r>
              <a:rPr lang="en-US" dirty="0"/>
              <a:t>in the chart</a:t>
            </a:r>
          </a:p>
          <a:p>
            <a:pPr lvl="1"/>
            <a:r>
              <a:rPr lang="en-US" dirty="0"/>
              <a:t>Specialty specific documentation tools</a:t>
            </a:r>
          </a:p>
          <a:p>
            <a:pPr lvl="1"/>
            <a:r>
              <a:rPr lang="en-US" dirty="0"/>
              <a:t>Messaging and communication tools within the EMR</a:t>
            </a:r>
          </a:p>
          <a:p>
            <a:pPr lvl="1"/>
            <a:r>
              <a:rPr lang="en-US" dirty="0"/>
              <a:t>Customized ordering tools</a:t>
            </a:r>
          </a:p>
          <a:p>
            <a:pPr lvl="1"/>
            <a:r>
              <a:rPr lang="en-US" dirty="0"/>
              <a:t>Reporting 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88" y="3684460"/>
            <a:ext cx="4750490" cy="29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1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the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4197375" cy="3479031"/>
          </a:xfrm>
        </p:spPr>
        <p:txBody>
          <a:bodyPr/>
          <a:lstStyle/>
          <a:p>
            <a:pPr marL="192024" lvl="1" indent="-192024">
              <a:buFont typeface="Arial"/>
              <a:buChar char="•"/>
            </a:pPr>
            <a:r>
              <a:rPr lang="en-US" dirty="0"/>
              <a:t>Present about the program at leadership, chair and faculty meetings to gather interest</a:t>
            </a:r>
          </a:p>
          <a:p>
            <a:pPr marL="192024" lvl="1" indent="-192024">
              <a:buFont typeface="Arial"/>
              <a:buChar char="•"/>
            </a:pPr>
            <a:r>
              <a:rPr lang="en-US" dirty="0"/>
              <a:t>Present at new provider orientation and resident program coordinators meeting </a:t>
            </a:r>
          </a:p>
          <a:p>
            <a:pPr marL="192024" lvl="1" indent="-192024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4" y="1376334"/>
            <a:ext cx="4028346" cy="5257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3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EMR optimization needs for physicians</a:t>
            </a:r>
          </a:p>
          <a:p>
            <a:r>
              <a:rPr lang="en-US" dirty="0"/>
              <a:t>Understand an effective structure for optimization sessions</a:t>
            </a:r>
          </a:p>
          <a:p>
            <a:pPr lvl="0"/>
            <a:r>
              <a:rPr lang="en-US" dirty="0"/>
              <a:t>Gather tools for planning and conducting instructor-led optimization sessions </a:t>
            </a:r>
          </a:p>
          <a:p>
            <a:r>
              <a:rPr lang="en-US" dirty="0"/>
              <a:t>Learn how to develop and monitor program success metrics </a:t>
            </a:r>
          </a:p>
        </p:txBody>
      </p:sp>
    </p:spTree>
    <p:extLst>
      <p:ext uri="{BB962C8B-B14F-4D97-AF65-F5344CB8AC3E}">
        <p14:creationId xmlns:p14="http://schemas.microsoft.com/office/powerpoint/2010/main" val="174662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Offering CME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 workshops qualified for 2 AMA PRA Category 1 Credits</a:t>
            </a:r>
          </a:p>
          <a:p>
            <a:pPr lvl="1"/>
            <a:r>
              <a:rPr lang="en-US" dirty="0"/>
              <a:t>Icing on the cake for getting people interested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8" y="3247213"/>
            <a:ext cx="5907913" cy="181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1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Post-Workshop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email to all attendees after the session with links to supporting training materials and additional resources, such as individual coaching</a:t>
            </a:r>
          </a:p>
          <a:p>
            <a:r>
              <a:rPr lang="en-US" dirty="0"/>
              <a:t>Workshop trainers accessible at a “Physician Coach” email address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66" y="3070119"/>
            <a:ext cx="3674786" cy="34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17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Program Effectiveness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77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Metrics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measure effectiveness? </a:t>
            </a:r>
          </a:p>
          <a:p>
            <a:pPr lvl="1"/>
            <a:r>
              <a:rPr lang="en-US" dirty="0"/>
              <a:t>CME evaluations</a:t>
            </a:r>
          </a:p>
          <a:p>
            <a:pPr lvl="1"/>
            <a:r>
              <a:rPr lang="en-US" dirty="0"/>
              <a:t>EMR data from our vendor</a:t>
            </a:r>
          </a:p>
          <a:p>
            <a:pPr lvl="1"/>
            <a:r>
              <a:rPr lang="en-US" dirty="0"/>
              <a:t>Post session surveys </a:t>
            </a:r>
          </a:p>
          <a:p>
            <a:pPr lvl="1"/>
            <a:r>
              <a:rPr lang="en-US" dirty="0"/>
              <a:t>Provider feedback (email, word of mouth, referrals)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568148"/>
            <a:ext cx="65516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2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Feedback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4425960"/>
          </a:xfrm>
        </p:spPr>
        <p:txBody>
          <a:bodyPr>
            <a:normAutofit/>
          </a:bodyPr>
          <a:lstStyle/>
          <a:p>
            <a:r>
              <a:rPr lang="en-US" dirty="0"/>
              <a:t>“This has saved me, literally, hours in my week.”</a:t>
            </a:r>
          </a:p>
          <a:p>
            <a:endParaRPr lang="en-US" dirty="0"/>
          </a:p>
          <a:p>
            <a:r>
              <a:rPr lang="en-US" dirty="0"/>
              <a:t>“I learned a number of techniques that enabled me to more rapidly document during encounters.”</a:t>
            </a:r>
          </a:p>
          <a:p>
            <a:endParaRPr lang="en-US" dirty="0"/>
          </a:p>
          <a:p>
            <a:r>
              <a:rPr lang="en-US" dirty="0"/>
              <a:t>“These sessions are very helpful.”</a:t>
            </a:r>
          </a:p>
          <a:p>
            <a:endParaRPr lang="en-US" dirty="0"/>
          </a:p>
          <a:p>
            <a:r>
              <a:rPr lang="en-US" dirty="0"/>
              <a:t>“I have saved significant time in result documentation as well as documentation during clinic  time.”</a:t>
            </a:r>
          </a:p>
          <a:p>
            <a:endParaRPr lang="en-US" dirty="0"/>
          </a:p>
          <a:p>
            <a:r>
              <a:rPr lang="en-US" dirty="0"/>
              <a:t>“All providers have found it very useful!”</a:t>
            </a:r>
          </a:p>
          <a:p>
            <a:endParaRPr lang="en-US" dirty="0"/>
          </a:p>
          <a:p>
            <a:r>
              <a:rPr lang="en-US" dirty="0"/>
              <a:t>“You and your team were fantastic!”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84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Feedback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usefulness of the group sessions cannot be underestimated.  We had the chance to ask questions, learn from each other, and learn in a setting where people were asking questions we may not have thought of individually.”</a:t>
            </a:r>
          </a:p>
          <a:p>
            <a:endParaRPr lang="en-US" dirty="0"/>
          </a:p>
          <a:p>
            <a:r>
              <a:rPr lang="en-US" dirty="0"/>
              <a:t>“I believe the protected time to sit, learn, and build efficiency tools is an invaluable investment in our faculty and staff.”</a:t>
            </a:r>
          </a:p>
          <a:p>
            <a:endParaRPr lang="en-US" dirty="0"/>
          </a:p>
          <a:p>
            <a:r>
              <a:rPr lang="en-US" dirty="0"/>
              <a:t>“I can honestly say that all involved were blown away by the things they didn't know they didn't know and the opportunities to improve their efficiency in the EMR.”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54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7" y="1376335"/>
            <a:ext cx="8411148" cy="42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4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Before and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 monthly basis, our EMR vendor provides data on how efficiently each provider uses the system</a:t>
            </a:r>
          </a:p>
          <a:p>
            <a:r>
              <a:rPr lang="en-US" dirty="0"/>
              <a:t>As we began holding more workshops, we compared whether providers who attended the workshops showed any improvements in the monthly efficiency reports.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2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Improved Providers from Each Workshop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5176479"/>
              </p:ext>
            </p:extLst>
          </p:nvPr>
        </p:nvGraphicFramePr>
        <p:xfrm>
          <a:off x="731212" y="1760562"/>
          <a:ext cx="7955588" cy="372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5136" y="5521866"/>
            <a:ext cx="245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Points </a:t>
            </a:r>
          </a:p>
        </p:txBody>
      </p:sp>
    </p:spTree>
    <p:extLst>
      <p:ext uri="{BB962C8B-B14F-4D97-AF65-F5344CB8AC3E}">
        <p14:creationId xmlns:p14="http://schemas.microsoft.com/office/powerpoint/2010/main" val="252306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Improved Providers from Each Workshop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32780"/>
              </p:ext>
            </p:extLst>
          </p:nvPr>
        </p:nvGraphicFramePr>
        <p:xfrm>
          <a:off x="608656" y="1774825"/>
          <a:ext cx="7955313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63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Background: Keeping Up with an Evolving EMR</a:t>
            </a:r>
            <a:br>
              <a:rPr lang="en-US" dirty="0"/>
            </a:br>
            <a:endParaRPr lang="en-US" dirty="0">
              <a:solidFill>
                <a:srgbClr val="B5B5B5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64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Your Own Program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01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Own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434407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organization needs to prioritize physician efficiency</a:t>
            </a:r>
            <a:endParaRPr lang="en-US" dirty="0"/>
          </a:p>
          <a:p>
            <a:pPr lvl="1"/>
            <a:r>
              <a:rPr lang="en-US" dirty="0"/>
              <a:t>Understand the importance of physician EMR efficiency</a:t>
            </a:r>
          </a:p>
          <a:p>
            <a:pPr lvl="1"/>
            <a:r>
              <a:rPr lang="en-US" dirty="0"/>
              <a:t>Support physicians taking time out of their schedules to attend workshops</a:t>
            </a:r>
          </a:p>
          <a:p>
            <a:pPr lvl="1"/>
            <a:r>
              <a:rPr lang="en-US" dirty="0"/>
              <a:t>Embrace specialty-specific training experts</a:t>
            </a:r>
          </a:p>
          <a:p>
            <a:pPr marL="0" indent="0">
              <a:buNone/>
            </a:pPr>
            <a:r>
              <a:rPr lang="en-US" b="1" dirty="0"/>
              <a:t>It’s not “one and done”</a:t>
            </a:r>
          </a:p>
          <a:p>
            <a:pPr lvl="1"/>
            <a:r>
              <a:rPr lang="en-US" dirty="0"/>
              <a:t>Because the EMR evolves so quickly, physicians need ongoing support to enhance their EMR skills</a:t>
            </a:r>
          </a:p>
          <a:p>
            <a:pPr marL="0" indent="0">
              <a:buNone/>
            </a:pPr>
            <a:r>
              <a:rPr lang="en-US" b="1" dirty="0"/>
              <a:t>A variety of settings works best</a:t>
            </a:r>
          </a:p>
          <a:p>
            <a:pPr lvl="1"/>
            <a:r>
              <a:rPr lang="en-US" dirty="0"/>
              <a:t>One-on-one coaching, group sessions for peer learning</a:t>
            </a:r>
          </a:p>
          <a:p>
            <a:pPr lvl="1"/>
            <a:r>
              <a:rPr lang="en-US" dirty="0"/>
              <a:t>Hands-on training in production is best so physicians can leave the workshop with new tools</a:t>
            </a:r>
          </a:p>
          <a:p>
            <a:pPr marL="0" indent="-93726">
              <a:buNone/>
            </a:pPr>
            <a:r>
              <a:rPr lang="en-US" b="1" dirty="0"/>
              <a:t>Active engagement from physicians – get them excited!</a:t>
            </a:r>
          </a:p>
        </p:txBody>
      </p:sp>
    </p:spTree>
    <p:extLst>
      <p:ext uri="{BB962C8B-B14F-4D97-AF65-F5344CB8AC3E}">
        <p14:creationId xmlns:p14="http://schemas.microsoft.com/office/powerpoint/2010/main" val="1331906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7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Physician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Physicians were trained on the EMR at go live or when they started at the medical center</a:t>
            </a:r>
          </a:p>
          <a:p>
            <a:pPr lvl="1"/>
            <a:r>
              <a:rPr lang="en-US" dirty="0"/>
              <a:t>No formal ongoing training program</a:t>
            </a:r>
          </a:p>
          <a:p>
            <a:endParaRPr lang="en-US" dirty="0"/>
          </a:p>
          <a:p>
            <a:r>
              <a:rPr lang="en-US" dirty="0"/>
              <a:t>EMR changes frequently, with monthly updates and yearly upgrades</a:t>
            </a:r>
          </a:p>
          <a:p>
            <a:pPr lvl="1"/>
            <a:r>
              <a:rPr lang="en-US" dirty="0"/>
              <a:t>Challenging to effectively communicate updates to physicians</a:t>
            </a:r>
          </a:p>
          <a:p>
            <a:pPr lvl="1"/>
            <a:r>
              <a:rPr lang="en-US" dirty="0"/>
              <a:t>Typical channels (email messages, newsletters, super users, faculty meetings) don’t necessarily reach all physicians at the right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1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EMR Effects on Physician Efficiency and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Literature shows that physicians are increasingly at risk for burnout, and EMRs may contribute to this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Specifically at OSUWMC, we receive data from our EMR vendor that identifies efficiency opportunities for each physician.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9258" y="3431969"/>
            <a:ext cx="7102324" cy="1020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helping physicians be more efficient in the EMR help them feel more satisfaction?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2613" y="5866410"/>
            <a:ext cx="4738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Shanafelt, TD, </a:t>
            </a:r>
            <a:r>
              <a:rPr lang="en-US" sz="1000" dirty="0" err="1"/>
              <a:t>Dyrbye</a:t>
            </a:r>
            <a:r>
              <a:rPr lang="en-US" sz="1000" dirty="0"/>
              <a:t>, LN, </a:t>
            </a:r>
            <a:r>
              <a:rPr lang="en-US" sz="1000" dirty="0" err="1"/>
              <a:t>Sinsky</a:t>
            </a:r>
            <a:r>
              <a:rPr lang="en-US" sz="1000" dirty="0"/>
              <a:t>, C, et al. Relationship Between Clerical Burden and Characteristics of the Electronic Environment With Physician Burnout and Professional Satisfaction. </a:t>
            </a:r>
            <a:r>
              <a:rPr lang="en-US" sz="1000" i="1" dirty="0"/>
              <a:t>Mayo Clinic Proceedings. </a:t>
            </a:r>
            <a:r>
              <a:rPr lang="en-US" sz="1000" dirty="0"/>
              <a:t>2016: 91, 7, 836-48. 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186990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Satisfaction and the EMR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KLAS Arch Collaborative report</a:t>
            </a:r>
            <a:r>
              <a:rPr lang="en-US" baseline="30000" dirty="0"/>
              <a:t>2</a:t>
            </a:r>
            <a:r>
              <a:rPr lang="en-US" dirty="0"/>
              <a:t> suggests that several characteristics may contribute to physician satisfaction with the EMR:</a:t>
            </a:r>
          </a:p>
          <a:p>
            <a:pPr lvl="1"/>
            <a:r>
              <a:rPr lang="en-US" dirty="0"/>
              <a:t>6 hours or more of initial training</a:t>
            </a:r>
          </a:p>
          <a:p>
            <a:pPr lvl="1"/>
            <a:r>
              <a:rPr lang="en-US" dirty="0"/>
              <a:t>Several hours of annual ongoing training</a:t>
            </a:r>
          </a:p>
          <a:p>
            <a:pPr lvl="1"/>
            <a:r>
              <a:rPr lang="en-US" dirty="0"/>
              <a:t>Degree of personalization in the system</a:t>
            </a:r>
          </a:p>
          <a:p>
            <a:pPr lvl="1"/>
            <a:r>
              <a:rPr lang="en-US" dirty="0"/>
              <a:t>Organizational culture (may be difficult to define)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2613" y="5866410"/>
            <a:ext cx="4738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Davis, T. Creating the EMR Advantage: The Arch Collaborative EMR Best Practices Study. https://klasresearch.com/report/creating-the-emr-advantage/1337 Updated December 2017. Accessed 18 April 2018. </a:t>
            </a:r>
            <a:endParaRPr lang="en-US" sz="10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950026" y="2470068"/>
            <a:ext cx="5070764" cy="712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an Efficiency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were to provide additional ongoing training, which topics could bolster efficiency and satisfaction the most?</a:t>
            </a:r>
          </a:p>
          <a:p>
            <a:r>
              <a:rPr lang="en-US" dirty="0"/>
              <a:t>Time-saving strategies</a:t>
            </a:r>
          </a:p>
          <a:p>
            <a:pPr lvl="1"/>
            <a:r>
              <a:rPr lang="en-US" dirty="0"/>
              <a:t>Efficient documentation</a:t>
            </a:r>
          </a:p>
          <a:p>
            <a:pPr lvl="1"/>
            <a:r>
              <a:rPr lang="en-US" dirty="0"/>
              <a:t>Streamlined workflows</a:t>
            </a:r>
          </a:p>
          <a:p>
            <a:pPr lvl="1"/>
            <a:r>
              <a:rPr lang="en-US" dirty="0"/>
              <a:t>Finding information in the chart</a:t>
            </a:r>
          </a:p>
          <a:p>
            <a:r>
              <a:rPr lang="en-US" dirty="0"/>
              <a:t>Personalization</a:t>
            </a:r>
          </a:p>
          <a:p>
            <a:pPr lvl="1"/>
            <a:r>
              <a:rPr lang="en-US" dirty="0"/>
              <a:t>Macros</a:t>
            </a:r>
          </a:p>
          <a:p>
            <a:pPr lvl="1"/>
            <a:r>
              <a:rPr lang="en-US" dirty="0"/>
              <a:t>Filters</a:t>
            </a:r>
          </a:p>
          <a:p>
            <a:pPr lvl="1"/>
            <a:r>
              <a:rPr lang="en-US" dirty="0"/>
              <a:t>Templates</a:t>
            </a:r>
          </a:p>
          <a:p>
            <a:pPr lvl="1"/>
            <a:r>
              <a:rPr lang="en-US" dirty="0"/>
              <a:t>Ordering tools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3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the Physician Optimization Program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Coaching + Class = Workshop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19" y="1579055"/>
            <a:ext cx="3965363" cy="3479031"/>
          </a:xfrm>
        </p:spPr>
        <p:txBody>
          <a:bodyPr/>
          <a:lstStyle/>
          <a:p>
            <a:r>
              <a:rPr lang="en-US" dirty="0"/>
              <a:t>Why we decided to create efficiency workshops </a:t>
            </a:r>
          </a:p>
          <a:p>
            <a:pPr lvl="1"/>
            <a:r>
              <a:rPr lang="en-US" dirty="0"/>
              <a:t>One-on-one coaching was great, but we needed to get to more people</a:t>
            </a:r>
          </a:p>
          <a:p>
            <a:pPr lvl="1"/>
            <a:r>
              <a:rPr lang="en-US" dirty="0"/>
              <a:t>Wanted to mesh coaching and training classes together</a:t>
            </a:r>
          </a:p>
          <a:p>
            <a:pPr lvl="2"/>
            <a:r>
              <a:rPr lang="en-US" dirty="0"/>
              <a:t>Group setting provides accountability and provider to provider learning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92" y="1579055"/>
            <a:ext cx="3276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84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roject_x0020_Name xmlns="52c82123-3309-415b-a15a-28f09aa82fc7">IHIS - Integrated HealthCare Information System</Project_x0020_Name>
    <OSUMC_x0020_Division xmlns="52c82123-3309-415b-a15a-28f09aa82fc7">Portfolio Management Office</OSUMC_x0020_Division>
    <Data_x0020_Classification xmlns="345f1400-8042-4425-9c3c-f027c57c959b">Limited Access</Data_x0020_Classification>
    <OSUMC_x0020_Department xmlns="52c82123-3309-415b-a15a-28f09aa82fc7">Information Technology</OSUMC_x0020_Department>
    <Security_x0020_Disclaimer xmlns="345f1400-8042-4425-9c3c-f027c57c959b">Yes</Security_x0020_Disclaimer>
    <Project_x0020_Number xmlns="52c82123-3309-415b-a15a-28f09aa82fc7" xsi:nil="true"/>
    <Group_x0020_Status_x0020_Date xmlns="784c79ff-5ea5-4c5d-ab78-94c26e5122b4">2018-04-19T04:00:00+00:00</Group_x0020_Status_x0020_Date>
    <Technical_x0020_Editor_x0020_Review_x0020_Status xmlns="9eb00ce9-0e2d-49f1-a16b-1c181d9da9a6" xsi:nil="true"/>
    <Group_x0020_Status xmlns="784c79ff-5ea5-4c5d-ab78-94c26e5122b4">Not Reviewed</Group_x0020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MO Project Document" ma:contentTypeID="0x01010052EB7AEC54FAFC4DB2359AB2D6286D7800B1C4A4B429E09D4C83FB1DE2A3C1237C" ma:contentTypeVersion="38" ma:contentTypeDescription="Document content type for PMO Projects." ma:contentTypeScope="" ma:versionID="0b5396865c3124423aeae0afb4eb7233">
  <xsd:schema xmlns:xsd="http://www.w3.org/2001/XMLSchema" xmlns:xs="http://www.w3.org/2001/XMLSchema" xmlns:p="http://schemas.microsoft.com/office/2006/metadata/properties" xmlns:ns2="52c82123-3309-415b-a15a-28f09aa82fc7" xmlns:ns3="784c79ff-5ea5-4c5d-ab78-94c26e5122b4" xmlns:ns5="9eb00ce9-0e2d-49f1-a16b-1c181d9da9a6" xmlns:ns6="345f1400-8042-4425-9c3c-f027c57c959b" xmlns:ns7="http://schemas.microsoft.com/sharepoint/v4" targetNamespace="http://schemas.microsoft.com/office/2006/metadata/properties" ma:root="true" ma:fieldsID="2e67fdd119df67c00dcee32160ff11cd" ns2:_="" ns3:_="" ns5:_="" ns6:_="" ns7:_="">
    <xsd:import namespace="52c82123-3309-415b-a15a-28f09aa82fc7"/>
    <xsd:import namespace="784c79ff-5ea5-4c5d-ab78-94c26e5122b4"/>
    <xsd:import namespace="9eb00ce9-0e2d-49f1-a16b-1c181d9da9a6"/>
    <xsd:import namespace="345f1400-8042-4425-9c3c-f027c57c959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_x0020_Number" minOccurs="0"/>
                <xsd:element ref="ns3:Group_x0020_Status" minOccurs="0"/>
                <xsd:element ref="ns3:Group_x0020_Status_x0020_Date" minOccurs="0"/>
                <xsd:element ref="ns5:Technical_x0020_Editor_x0020_Review_x0020_Status" minOccurs="0"/>
                <xsd:element ref="ns6:Data_x0020_Classification"/>
                <xsd:element ref="ns6:Security_x0020_Disclaimer"/>
                <xsd:element ref="ns2:OSUMC_x0020_Division" minOccurs="0"/>
                <xsd:element ref="ns2:Project_x0020_Name" minOccurs="0"/>
                <xsd:element ref="ns2:OSUMC_x0020_Department" minOccurs="0"/>
                <xsd:element ref="ns5:_dlc_Exempt" minOccurs="0"/>
                <xsd:element ref="ns7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82123-3309-415b-a15a-28f09aa82fc7" elementFormDefault="qualified">
    <xsd:import namespace="http://schemas.microsoft.com/office/2006/documentManagement/types"/>
    <xsd:import namespace="http://schemas.microsoft.com/office/infopath/2007/PartnerControls"/>
    <xsd:element name="Project_x0020_Number" ma:index="2" nillable="true" ma:displayName="Project Number" ma:internalName="Project_x0020_Number">
      <xsd:simpleType>
        <xsd:restriction base="dms:Text">
          <xsd:maxLength value="255"/>
        </xsd:restriction>
      </xsd:simpleType>
    </xsd:element>
    <xsd:element name="OSUMC_x0020_Division" ma:index="9" nillable="true" ma:displayName="OSUMC Division" ma:default="Portfolio Management Office" ma:description="Hidden column indicates the Division name for this content type" ma:hidden="true" ma:internalName="OSUMC_x0020_Division" ma:readOnly="false">
      <xsd:simpleType>
        <xsd:restriction base="dms:Text">
          <xsd:maxLength value="255"/>
        </xsd:restriction>
      </xsd:simpleType>
    </xsd:element>
    <xsd:element name="Project_x0020_Name" ma:index="11" nillable="true" ma:displayName="Project Name" ma:default="IHIS - Integrated HealthCare Information System" ma:hidden="true" ma:internalName="Project_x0020_Name" ma:readOnly="false">
      <xsd:simpleType>
        <xsd:restriction base="dms:Text">
          <xsd:maxLength value="255"/>
        </xsd:restriction>
      </xsd:simpleType>
    </xsd:element>
    <xsd:element name="OSUMC_x0020_Department" ma:index="16" nillable="true" ma:displayName="OSUMC Department" ma:default="Information Technology" ma:description="Hidden column indicates the department name for this content type" ma:hidden="true" ma:internalName="OSUMC_x0020_Department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c79ff-5ea5-4c5d-ab78-94c26e5122b4" elementFormDefault="qualified">
    <xsd:import namespace="http://schemas.microsoft.com/office/2006/documentManagement/types"/>
    <xsd:import namespace="http://schemas.microsoft.com/office/infopath/2007/PartnerControls"/>
    <xsd:element name="Group_x0020_Status" ma:index="3" nillable="true" ma:displayName="Group Status" ma:default="Not Reviewed" ma:format="Dropdown" ma:internalName="Group_x0020_Status">
      <xsd:simpleType>
        <xsd:restriction base="dms:Choice">
          <xsd:enumeration value="Not Reviewed"/>
          <xsd:enumeration value="Reviewed"/>
          <xsd:enumeration value="Approved"/>
        </xsd:restriction>
      </xsd:simpleType>
    </xsd:element>
    <xsd:element name="Group_x0020_Status_x0020_Date" ma:index="4" nillable="true" ma:displayName="Group Status Date" ma:default="[today]" ma:format="DateOnly" ma:internalName="Group_x0020_Statu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00ce9-0e2d-49f1-a16b-1c181d9da9a6" elementFormDefault="qualified">
    <xsd:import namespace="http://schemas.microsoft.com/office/2006/documentManagement/types"/>
    <xsd:import namespace="http://schemas.microsoft.com/office/infopath/2007/PartnerControls"/>
    <xsd:element name="Technical_x0020_Editor_x0020_Review_x0020_Status" ma:index="6" nillable="true" ma:displayName="Technical Editor Review Status" ma:format="Dropdown" ma:internalName="Technical_x0020_Editor_x0020_Review_x0020_Status">
      <xsd:simpleType>
        <xsd:restriction base="dms:Choice">
          <xsd:enumeration value="In Progress"/>
          <xsd:enumeration value="Ready for Tech Editor Initial Review"/>
          <xsd:enumeration value="Tech Editor In Progress"/>
          <xsd:enumeration value="Reviewed by Tech Editor"/>
          <xsd:enumeration value="Ready for Tech Editor Final Review"/>
          <xsd:enumeration value="Ready for Printing/Publication"/>
        </xsd:restriction>
      </xsd:simpleType>
    </xsd:element>
    <xsd:element name="_dlc_Exempt" ma:index="17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f1400-8042-4425-9c3c-f027c57c959b" elementFormDefault="qualified">
    <xsd:import namespace="http://schemas.microsoft.com/office/2006/documentManagement/types"/>
    <xsd:import namespace="http://schemas.microsoft.com/office/infopath/2007/PartnerControls"/>
    <xsd:element name="Data_x0020_Classification" ma:index="7" ma:displayName="Data Classification" ma:default="Limited Access" ma:format="Dropdown" ma:internalName="Data_x0020_Classification0">
      <xsd:simpleType>
        <xsd:restriction base="dms:Choice">
          <xsd:enumeration value="Public"/>
          <xsd:enumeration value="Limited Access"/>
        </xsd:restriction>
      </xsd:simpleType>
    </xsd:element>
    <xsd:element name="Security_x0020_Disclaimer" ma:index="8" ma:displayName="Security Disclaimer" ma:description="This document does not contain Personal Health Information (PHI) or other restricted data." ma:format="Dropdown" ma:internalName="Security_x0020_Disclaimer">
      <xsd:simpleType>
        <xsd:restriction base="dms:Choice">
          <xsd:enumeration value="Y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318FFBE0-8529-436e-A44A-4F9E07262220" local="false">
  <p:Name>Medical Center Collaboration Document Policy</p:Name>
  <p:Description>Enforces document security and expiration on collaboration documents.</p:Description>
  <p:Statement>This document cannot contain Personal Health Information (PHI) or other restricted data.</p:Statement>
</p:Policy>
</file>

<file path=customXml/itemProps1.xml><?xml version="1.0" encoding="utf-8"?>
<ds:datastoreItem xmlns:ds="http://schemas.openxmlformats.org/officeDocument/2006/customXml" ds:itemID="{32DD2531-EEB5-4ED3-AE82-07C50D8364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87DEA9-3FEC-4929-94CD-E04932949A57}">
  <ds:schemaRefs>
    <ds:schemaRef ds:uri="http://purl.org/dc/elements/1.1/"/>
    <ds:schemaRef ds:uri="http://www.w3.org/XML/1998/namespace"/>
    <ds:schemaRef ds:uri="http://purl.org/dc/terms/"/>
    <ds:schemaRef ds:uri="http://schemas.microsoft.com/sharepoint/v4"/>
    <ds:schemaRef ds:uri="9eb00ce9-0e2d-49f1-a16b-1c181d9da9a6"/>
    <ds:schemaRef ds:uri="52c82123-3309-415b-a15a-28f09aa82fc7"/>
    <ds:schemaRef ds:uri="http://purl.org/dc/dcmitype/"/>
    <ds:schemaRef ds:uri="345f1400-8042-4425-9c3c-f027c57c9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84c79ff-5ea5-4c5d-ab78-94c26e5122b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E3254C-7CAC-4613-9097-38CBE490D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82123-3309-415b-a15a-28f09aa82fc7"/>
    <ds:schemaRef ds:uri="784c79ff-5ea5-4c5d-ab78-94c26e5122b4"/>
    <ds:schemaRef ds:uri="9eb00ce9-0e2d-49f1-a16b-1c181d9da9a6"/>
    <ds:schemaRef ds:uri="345f1400-8042-4425-9c3c-f027c57c959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82EB96-8A9D-4339-AC39-B0D0D711D1B2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1158</Words>
  <Application>Microsoft Macintosh PowerPoint</Application>
  <PresentationFormat>On-screen Show (4:3)</PresentationFormat>
  <Paragraphs>160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Helvetica Neue Light</vt:lpstr>
      <vt:lpstr>Verdana</vt:lpstr>
      <vt:lpstr>Office Theme</vt:lpstr>
      <vt:lpstr>Optimizing the Physician EMR Experience</vt:lpstr>
      <vt:lpstr>Goals </vt:lpstr>
      <vt:lpstr>Background: Keeping Up with an Evolving EMR </vt:lpstr>
      <vt:lpstr>Current Physician Training Program</vt:lpstr>
      <vt:lpstr>EMR Effects on Physician Efficiency and Satisfaction</vt:lpstr>
      <vt:lpstr>Physician Satisfaction and the EMR</vt:lpstr>
      <vt:lpstr>Building an Efficiency Program </vt:lpstr>
      <vt:lpstr>Developing the Physician Optimization Program</vt:lpstr>
      <vt:lpstr>Coaching + Class = Workshop</vt:lpstr>
      <vt:lpstr>Pilot Workshop with One Department</vt:lpstr>
      <vt:lpstr>Pilot Workshop with One Department</vt:lpstr>
      <vt:lpstr>Pilot Workshop Improvements</vt:lpstr>
      <vt:lpstr>Planning and Conducting Efficiency Workshops</vt:lpstr>
      <vt:lpstr>Program Expansion</vt:lpstr>
      <vt:lpstr>Efficiency Workshop on Wheels (eWOW): Logistics</vt:lpstr>
      <vt:lpstr>Efficiency Workshop on Wheels (eWOW): Technology</vt:lpstr>
      <vt:lpstr>Efficiency Workshop on Wheels (eWOW): Trainers</vt:lpstr>
      <vt:lpstr>Efficiency Workshop Agenda</vt:lpstr>
      <vt:lpstr>Promoting the Sessions</vt:lpstr>
      <vt:lpstr>Offering CME Credit</vt:lpstr>
      <vt:lpstr>Post-Workshop Support</vt:lpstr>
      <vt:lpstr>Evaluating Program Effectiveness</vt:lpstr>
      <vt:lpstr>Tools and Metrics</vt:lpstr>
      <vt:lpstr>Provider Feedback </vt:lpstr>
      <vt:lpstr>Provider Feedback </vt:lpstr>
      <vt:lpstr>PowerPoint Presentation</vt:lpstr>
      <vt:lpstr>Case Study: Before and After</vt:lpstr>
      <vt:lpstr>Most Improved Providers from Each Workshop</vt:lpstr>
      <vt:lpstr>Most Improved Providers from Each Workshop</vt:lpstr>
      <vt:lpstr>Building Your Own Program</vt:lpstr>
      <vt:lpstr>Building Your Own Program</vt:lpstr>
      <vt:lpstr>Questions and Discussion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Caitlin Graham</cp:lastModifiedBy>
  <cp:revision>120</cp:revision>
  <dcterms:created xsi:type="dcterms:W3CDTF">2013-05-22T16:51:34Z</dcterms:created>
  <dcterms:modified xsi:type="dcterms:W3CDTF">2018-06-05T17:19:15Z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0x01010052EB7AEC54FAFC4DB2359AB2D6286D7800B1C4A4B429E09D4C83FB1DE2A3C1237C</vt:lpwstr>
  </property>
</Properties>
</file>