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5"/>
  </p:notesMasterIdLst>
  <p:sldIdLst>
    <p:sldId id="745" r:id="rId2"/>
    <p:sldId id="746" r:id="rId3"/>
    <p:sldId id="747" r:id="rId4"/>
    <p:sldId id="748" r:id="rId5"/>
    <p:sldId id="749" r:id="rId6"/>
    <p:sldId id="757" r:id="rId7"/>
    <p:sldId id="751" r:id="rId8"/>
    <p:sldId id="750" r:id="rId9"/>
    <p:sldId id="752" r:id="rId10"/>
    <p:sldId id="753" r:id="rId11"/>
    <p:sldId id="754" r:id="rId12"/>
    <p:sldId id="755" r:id="rId13"/>
    <p:sldId id="75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D6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>
      <p:cViewPr varScale="1">
        <p:scale>
          <a:sx n="100" d="100"/>
          <a:sy n="100" d="100"/>
        </p:scale>
        <p:origin x="44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8F876-DE26-42AF-9717-5992AE708BF3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5C440-C3DE-4C12-BDE7-0E55B05DD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5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76AB9-A038-4CC0-951C-A743D40A9B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9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76AB9-A038-4CC0-951C-A743D40A9B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1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Traditional</a:t>
            </a:r>
            <a:r>
              <a:rPr lang="en-US" baseline="0" dirty="0"/>
              <a:t> Healthcare is going the way of taxi drivers and Blockbuster</a:t>
            </a:r>
          </a:p>
          <a:p>
            <a:r>
              <a:rPr lang="en-US" baseline="0" dirty="0"/>
              <a:t>Consumers want things quickly, in a way that disrupts their life as little as possible, on a time schedule that they choose</a:t>
            </a:r>
          </a:p>
          <a:p>
            <a:r>
              <a:rPr lang="en-US" dirty="0"/>
              <a:t>Limited reimbursement with the demand fo</a:t>
            </a:r>
            <a:r>
              <a:rPr lang="en-US" baseline="0" dirty="0"/>
              <a:t>r increased access</a:t>
            </a:r>
          </a:p>
          <a:p>
            <a:r>
              <a:rPr lang="en-US" baseline="0" dirty="0"/>
              <a:t>Limited physicians, limited reimbursement, limited access—have to find a solution to better serve our patients while following the demand for innovation in healthcare and consumerism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76AB9-A038-4CC0-951C-A743D40A9B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7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76AB9-A038-4CC0-951C-A743D40A9B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0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76AB9-A038-4CC0-951C-A743D40A9B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09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76AB9-A038-4CC0-951C-A743D40A9B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6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rgbClr val="0064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4B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6" descr="PH_MASTER_footer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577975"/>
            <a:ext cx="7772400" cy="1470025"/>
          </a:xfrm>
        </p:spPr>
        <p:txBody>
          <a:bodyPr/>
          <a:lstStyle>
            <a:lvl1pPr algn="ctr"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Premier Health</a:t>
            </a:r>
            <a:br>
              <a:rPr lang="en-US" noProof="0" dirty="0"/>
            </a:br>
            <a:r>
              <a:rPr lang="en-US" noProof="0" dirty="0"/>
              <a:t>Social Media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733800"/>
            <a:ext cx="7772400" cy="609600"/>
          </a:xfrm>
        </p:spPr>
        <p:txBody>
          <a:bodyPr/>
          <a:lstStyle>
            <a:lvl1pPr marL="0" indent="0" algn="ctr">
              <a:buFont typeface="Time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One System – One Voice</a:t>
            </a:r>
          </a:p>
        </p:txBody>
      </p:sp>
    </p:spTree>
    <p:extLst>
      <p:ext uri="{BB962C8B-B14F-4D97-AF65-F5344CB8AC3E}">
        <p14:creationId xmlns:p14="http://schemas.microsoft.com/office/powerpoint/2010/main" val="20228710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H_MASTER_footer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4478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5690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19" y="572002"/>
            <a:ext cx="7289030" cy="8043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9" y="1579055"/>
            <a:ext cx="7289031" cy="3479031"/>
          </a:xfrm>
        </p:spPr>
        <p:txBody>
          <a:bodyPr/>
          <a:lstStyle>
            <a:lvl1pPr marL="192024" indent="-192024">
              <a:lnSpc>
                <a:spcPct val="80000"/>
              </a:lnSpc>
              <a:defRPr/>
            </a:lvl1pPr>
            <a:lvl2pPr>
              <a:lnSpc>
                <a:spcPct val="80000"/>
              </a:lnSpc>
              <a:defRPr/>
            </a:lvl2pPr>
            <a:lvl3pPr>
              <a:lnSpc>
                <a:spcPct val="80000"/>
              </a:lnSpc>
              <a:defRPr/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9" y="6137079"/>
            <a:ext cx="2756569" cy="5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2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8077200" y="58674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A9036C6-449B-436D-8910-C18199EEF1D4}" type="slidenum">
              <a:rPr lang="en-US" sz="10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9" name="Picture 1" descr="PH_MASTER_footer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83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B9"/>
        </a:buClr>
        <a:buFont typeface="Times" charset="0"/>
        <a:buChar char="•"/>
        <a:defRPr sz="3200">
          <a:solidFill>
            <a:srgbClr val="0064B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lstuchul@premierhealth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mpost@premierhealth.com" TargetMode="External"/><Relationship Id="rId4" Type="http://schemas.openxmlformats.org/officeDocument/2006/relationships/hyperlink" Target="mailto:jeparker@premierhealth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Transforming Data into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Premier Health Dayton, Ohio</a:t>
            </a:r>
          </a:p>
          <a:p>
            <a:r>
              <a:rPr lang="en-US" dirty="0"/>
              <a:t>Andrew Nixon, MBA, Informatics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315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Find your champions and ambassadors early</a:t>
            </a:r>
          </a:p>
          <a:p>
            <a:r>
              <a:rPr lang="en-US" sz="2400" dirty="0"/>
              <a:t>Expect and prepare for resistance</a:t>
            </a:r>
          </a:p>
          <a:p>
            <a:r>
              <a:rPr lang="en-US" sz="2400" dirty="0"/>
              <a:t>Ask and understand different points of view</a:t>
            </a:r>
          </a:p>
          <a:p>
            <a:r>
              <a:rPr lang="en-US" sz="2400" dirty="0"/>
              <a:t>Develop a strong team to help support the data throughout the process</a:t>
            </a:r>
          </a:p>
          <a:p>
            <a:r>
              <a:rPr lang="en-US" sz="2400" dirty="0"/>
              <a:t>Be open to adjust for the future</a:t>
            </a:r>
          </a:p>
          <a:p>
            <a:r>
              <a:rPr lang="en-US" sz="2400" dirty="0"/>
              <a:t>Provide the information in a way that tells a story</a:t>
            </a:r>
          </a:p>
          <a:p>
            <a:r>
              <a:rPr lang="en-US" sz="2400" dirty="0"/>
              <a:t>Showcase successes in the information and for change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096000"/>
            <a:ext cx="9144000" cy="762000"/>
            <a:chOff x="0" y="6096000"/>
            <a:chExt cx="9144000" cy="762000"/>
          </a:xfrm>
        </p:grpSpPr>
        <p:sp>
          <p:nvSpPr>
            <p:cNvPr id="9" name="Rectangle 8"/>
            <p:cNvSpPr/>
            <p:nvPr/>
          </p:nvSpPr>
          <p:spPr bwMode="auto"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19" y="6137079"/>
              <a:ext cx="2756569" cy="58385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6731000"/>
              <a:ext cx="730250" cy="127000"/>
            </a:xfrm>
            <a:prstGeom prst="rect">
              <a:avLst/>
            </a:prstGeom>
            <a:solidFill>
              <a:srgbClr val="84C5D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0250" y="6731000"/>
              <a:ext cx="8413750" cy="127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1595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We Are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Core business measures</a:t>
            </a:r>
          </a:p>
          <a:p>
            <a:pPr lvl="1"/>
            <a:r>
              <a:rPr lang="en-US"/>
              <a:t>Compensation model (version 2)</a:t>
            </a:r>
          </a:p>
          <a:p>
            <a:pPr lvl="1"/>
            <a:r>
              <a:rPr lang="en-US"/>
              <a:t>E-Visits</a:t>
            </a:r>
          </a:p>
          <a:p>
            <a:pPr lvl="1"/>
            <a:r>
              <a:rPr lang="en-US"/>
              <a:t>Premier Virtual Care</a:t>
            </a:r>
          </a:p>
          <a:p>
            <a:pPr lvl="1"/>
            <a:r>
              <a:rPr lang="en-US"/>
              <a:t>Central scheduling</a:t>
            </a:r>
          </a:p>
          <a:p>
            <a:r>
              <a:rPr lang="en-US"/>
              <a:t>Practice baselines</a:t>
            </a:r>
          </a:p>
          <a:p>
            <a:r>
              <a:rPr lang="en-US"/>
              <a:t>Question asking data projects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096000"/>
            <a:ext cx="9144000" cy="762000"/>
            <a:chOff x="0" y="6096000"/>
            <a:chExt cx="9144000" cy="762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19" y="6137079"/>
              <a:ext cx="2756569" cy="5838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6731000"/>
              <a:ext cx="730250" cy="127000"/>
            </a:xfrm>
            <a:prstGeom prst="rect">
              <a:avLst/>
            </a:prstGeom>
            <a:solidFill>
              <a:srgbClr val="84C5D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0250" y="6731000"/>
              <a:ext cx="8413750" cy="127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94462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>
                <a:solidFill>
                  <a:srgbClr val="FF6600"/>
                </a:solidFill>
              </a:rPr>
              <a:t>Constant change</a:t>
            </a:r>
          </a:p>
          <a:p>
            <a:pPr marL="0" indent="0" algn="ctr">
              <a:buNone/>
            </a:pPr>
            <a:endParaRPr lang="en-US" sz="12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FF6600"/>
                </a:solidFill>
              </a:rPr>
              <a:t>Physician engagement</a:t>
            </a:r>
          </a:p>
          <a:p>
            <a:pPr marL="0" indent="0" algn="ctr">
              <a:buNone/>
            </a:pPr>
            <a:endParaRPr lang="en-US" sz="12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FF6600"/>
                </a:solidFill>
              </a:rPr>
              <a:t>Technology and analysis supporting business decisions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096000"/>
            <a:ext cx="9144000" cy="762000"/>
            <a:chOff x="0" y="6096000"/>
            <a:chExt cx="9144000" cy="762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19" y="6137079"/>
              <a:ext cx="2756569" cy="5838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6731000"/>
              <a:ext cx="730250" cy="127000"/>
            </a:xfrm>
            <a:prstGeom prst="rect">
              <a:avLst/>
            </a:prstGeom>
            <a:solidFill>
              <a:srgbClr val="84C5D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0250" y="6731000"/>
              <a:ext cx="8413750" cy="127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7670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Andrew Nixon, MBA, Informatics Manager</a:t>
            </a:r>
          </a:p>
          <a:p>
            <a:pPr marL="400050" lvl="1" indent="0">
              <a:buNone/>
            </a:pPr>
            <a:r>
              <a:rPr lang="en-US" sz="2000" dirty="0">
                <a:hlinkClick r:id="rId3"/>
              </a:rPr>
              <a:t>amnixon@premierhealth.com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Julie Parker, Director, IT Ambulatory Systems </a:t>
            </a:r>
          </a:p>
          <a:p>
            <a:pPr marL="400050" lvl="1" indent="0">
              <a:buNone/>
            </a:pPr>
            <a:r>
              <a:rPr lang="en-US" sz="2000" dirty="0">
                <a:hlinkClick r:id="rId4"/>
              </a:rPr>
              <a:t>jeparker@premierhealth.com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William Fasoli, Director</a:t>
            </a:r>
            <a:r>
              <a:rPr lang="en-US" sz="2400"/>
              <a:t>, System </a:t>
            </a:r>
            <a:r>
              <a:rPr lang="en-US" sz="2400" dirty="0"/>
              <a:t>Analytics</a:t>
            </a:r>
          </a:p>
          <a:p>
            <a:pPr marL="400050" lvl="1" indent="0">
              <a:buNone/>
            </a:pPr>
            <a:r>
              <a:rPr lang="en-US" sz="2000" dirty="0">
                <a:hlinkClick r:id="rId5"/>
              </a:rPr>
              <a:t>mmpost@premierhealth.com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69734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Premier Health organization</a:t>
            </a:r>
          </a:p>
          <a:p>
            <a:r>
              <a:rPr lang="en-US" dirty="0"/>
              <a:t>Explore evolution of primary care division towards performance, value  </a:t>
            </a:r>
          </a:p>
          <a:p>
            <a:r>
              <a:rPr lang="en-US" dirty="0"/>
              <a:t>Communicate, connect multiple teams to support change</a:t>
            </a:r>
          </a:p>
          <a:p>
            <a:r>
              <a:rPr lang="en-US" dirty="0"/>
              <a:t>Understand amount of data needed to build information platforms</a:t>
            </a:r>
          </a:p>
          <a:p>
            <a:r>
              <a:rPr lang="en-US" dirty="0"/>
              <a:t>Align strategy for future projects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6096000"/>
            <a:ext cx="9144000" cy="762000"/>
            <a:chOff x="0" y="6096000"/>
            <a:chExt cx="9144000" cy="762000"/>
          </a:xfrm>
        </p:grpSpPr>
        <p:sp>
          <p:nvSpPr>
            <p:cNvPr id="9" name="Rectangle 8"/>
            <p:cNvSpPr/>
            <p:nvPr/>
          </p:nvSpPr>
          <p:spPr bwMode="auto"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19" y="6137079"/>
              <a:ext cx="2756569" cy="58385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6731000"/>
              <a:ext cx="730250" cy="127000"/>
            </a:xfrm>
            <a:prstGeom prst="rect">
              <a:avLst/>
            </a:prstGeom>
            <a:solidFill>
              <a:srgbClr val="84C5D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0250" y="6731000"/>
              <a:ext cx="8413750" cy="127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57349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emier Health Map_EC-9-2015LRGbkgrnd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6965" r="24312" b="29327"/>
          <a:stretch>
            <a:fillRect/>
          </a:stretch>
        </p:blipFill>
        <p:spPr bwMode="auto">
          <a:xfrm>
            <a:off x="3800475" y="1556149"/>
            <a:ext cx="4886325" cy="358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Premier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3528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Largest health system in southwest Ohio</a:t>
            </a:r>
          </a:p>
          <a:p>
            <a:r>
              <a:rPr lang="en-US" altLang="en-US" sz="1600" dirty="0"/>
              <a:t>$2 billion organization</a:t>
            </a:r>
          </a:p>
          <a:p>
            <a:r>
              <a:rPr lang="en-US" altLang="en-US" sz="1600" dirty="0"/>
              <a:t>Large primary care, specialty physician network</a:t>
            </a:r>
          </a:p>
          <a:p>
            <a:r>
              <a:rPr lang="en-US" altLang="en-US" sz="1600" dirty="0"/>
              <a:t>Nearly 300,000 emergency visits per year</a:t>
            </a:r>
          </a:p>
          <a:p>
            <a:r>
              <a:rPr lang="en-US" altLang="en-US" sz="1600" dirty="0"/>
              <a:t>Services include community health, home health, behavioral health</a:t>
            </a:r>
          </a:p>
          <a:p>
            <a:r>
              <a:rPr lang="en-US" altLang="en-US" sz="1600" dirty="0"/>
              <a:t>About 14,000 employees </a:t>
            </a:r>
          </a:p>
          <a:p>
            <a:r>
              <a:rPr lang="en-US" altLang="en-US" sz="1600" dirty="0"/>
              <a:t>About 2,600 physicians </a:t>
            </a:r>
          </a:p>
          <a:p>
            <a:r>
              <a:rPr lang="en-US" altLang="en-US" sz="1600" dirty="0"/>
              <a:t>Approximately 1 million outpatient visits per year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096000"/>
            <a:ext cx="9144000" cy="762000"/>
            <a:chOff x="0" y="6096000"/>
            <a:chExt cx="9144000" cy="762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19" y="6137079"/>
              <a:ext cx="2756569" cy="58385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0" y="6731000"/>
              <a:ext cx="730250" cy="127000"/>
            </a:xfrm>
            <a:prstGeom prst="rect">
              <a:avLst/>
            </a:prstGeom>
            <a:solidFill>
              <a:srgbClr val="84C5D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0250" y="6731000"/>
              <a:ext cx="8413750" cy="127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36053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for Change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3584509" cy="3584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084" y="2133600"/>
            <a:ext cx="4064000" cy="2286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096000"/>
            <a:ext cx="9144000" cy="762000"/>
            <a:chOff x="0" y="6096000"/>
            <a:chExt cx="9144000" cy="7620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19" y="6137079"/>
              <a:ext cx="2756569" cy="58385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0" y="6731000"/>
              <a:ext cx="730250" cy="127000"/>
            </a:xfrm>
            <a:prstGeom prst="rect">
              <a:avLst/>
            </a:prstGeom>
            <a:solidFill>
              <a:srgbClr val="84C5D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0250" y="6731000"/>
              <a:ext cx="8413750" cy="127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0426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We Started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last five years, Premier started building strong position within the market for primary and specialty care physicians</a:t>
            </a:r>
          </a:p>
          <a:p>
            <a:r>
              <a:rPr lang="en-US" dirty="0"/>
              <a:t>Constant changes within ambulatory business drove leadership to change how the business would be focused in the future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096000"/>
            <a:ext cx="9144000" cy="762000"/>
            <a:chOff x="0" y="6096000"/>
            <a:chExt cx="9144000" cy="7620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19" y="6137079"/>
              <a:ext cx="2756569" cy="58385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731000"/>
              <a:ext cx="730250" cy="127000"/>
            </a:xfrm>
            <a:prstGeom prst="rect">
              <a:avLst/>
            </a:prstGeom>
            <a:solidFill>
              <a:srgbClr val="84C5D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0250" y="6731000"/>
              <a:ext cx="8413750" cy="127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0935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We Started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Transformation</a:t>
            </a:r>
          </a:p>
          <a:p>
            <a:pPr lvl="1"/>
            <a:r>
              <a:rPr lang="en-US" dirty="0"/>
              <a:t>Strategic plan going forward; strong ambulatory business</a:t>
            </a:r>
          </a:p>
          <a:p>
            <a:pPr lvl="1"/>
            <a:r>
              <a:rPr lang="en-US" dirty="0"/>
              <a:t>Focus on business decisions, baseline and success data strategy</a:t>
            </a:r>
          </a:p>
          <a:p>
            <a:pPr lvl="1"/>
            <a:r>
              <a:rPr lang="en-US" dirty="0"/>
              <a:t>Bringing together data to provide the insight and information needed to drive the business forward through change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096000"/>
            <a:ext cx="9144000" cy="762000"/>
            <a:chOff x="0" y="6096000"/>
            <a:chExt cx="9144000" cy="7620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19" y="6137079"/>
              <a:ext cx="2756569" cy="58385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731000"/>
              <a:ext cx="730250" cy="127000"/>
            </a:xfrm>
            <a:prstGeom prst="rect">
              <a:avLst/>
            </a:prstGeom>
            <a:solidFill>
              <a:srgbClr val="84C5D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0250" y="6731000"/>
              <a:ext cx="8413750" cy="127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2365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Compensation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Goal: Create set of metrics to help drive consistent change within our practices to help guide future structure of the business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Action Steps:</a:t>
            </a:r>
          </a:p>
          <a:p>
            <a:pPr lvl="1"/>
            <a:r>
              <a:rPr lang="en-US" sz="2000" dirty="0"/>
              <a:t>Build out metrics to support changes that would make an impact on each practice</a:t>
            </a:r>
          </a:p>
          <a:p>
            <a:pPr lvl="1"/>
            <a:r>
              <a:rPr lang="en-US" sz="2000" dirty="0"/>
              <a:t>Retool metrics to be obtainable with practice changes and streamlines of processes</a:t>
            </a:r>
          </a:p>
          <a:p>
            <a:pPr lvl="1"/>
            <a:r>
              <a:rPr lang="en-US" sz="2000" dirty="0"/>
              <a:t>Thoughtful change</a:t>
            </a:r>
          </a:p>
          <a:p>
            <a:pPr lvl="1"/>
            <a:r>
              <a:rPr lang="en-US" sz="2000" dirty="0"/>
              <a:t>Communicate, communicate, communicate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096000"/>
            <a:ext cx="9144000" cy="762000"/>
            <a:chOff x="0" y="6096000"/>
            <a:chExt cx="9144000" cy="762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19" y="6137079"/>
              <a:ext cx="2756569" cy="5838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6731000"/>
              <a:ext cx="730250" cy="127000"/>
            </a:xfrm>
            <a:prstGeom prst="rect">
              <a:avLst/>
            </a:prstGeom>
            <a:solidFill>
              <a:srgbClr val="84C5D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0250" y="6731000"/>
              <a:ext cx="8413750" cy="127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05543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Compensation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Started in 2016</a:t>
            </a:r>
          </a:p>
          <a:p>
            <a:r>
              <a:rPr lang="en-US" sz="2400" dirty="0"/>
              <a:t>Epic Ambulatory Team, Corporate Analytics, PPN Informatics</a:t>
            </a:r>
          </a:p>
          <a:p>
            <a:r>
              <a:rPr lang="en-US" sz="2400" dirty="0"/>
              <a:t>PPN senior leadership</a:t>
            </a:r>
          </a:p>
          <a:p>
            <a:r>
              <a:rPr lang="en-US" sz="2400" dirty="0"/>
              <a:t>Primary care physicians (five Market Leads)</a:t>
            </a:r>
          </a:p>
          <a:p>
            <a:r>
              <a:rPr lang="en-US" sz="2400" dirty="0"/>
              <a:t>Research and development of 15 Metrics</a:t>
            </a:r>
          </a:p>
          <a:p>
            <a:pPr lvl="1"/>
            <a:r>
              <a:rPr lang="en-US" sz="2000" dirty="0"/>
              <a:t>6+ months of research and development</a:t>
            </a:r>
          </a:p>
          <a:p>
            <a:pPr lvl="1"/>
            <a:r>
              <a:rPr lang="en-US" sz="2000" dirty="0"/>
              <a:t>Iteration of data points</a:t>
            </a:r>
          </a:p>
          <a:p>
            <a:pPr lvl="1"/>
            <a:r>
              <a:rPr lang="en-US" sz="2000" dirty="0"/>
              <a:t>Question asking data (second and third questions)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096000"/>
            <a:ext cx="9144000" cy="762000"/>
            <a:chOff x="0" y="6096000"/>
            <a:chExt cx="9144000" cy="762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19" y="6137079"/>
              <a:ext cx="2756569" cy="5838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6731000"/>
              <a:ext cx="730250" cy="127000"/>
            </a:xfrm>
            <a:prstGeom prst="rect">
              <a:avLst/>
            </a:prstGeom>
            <a:solidFill>
              <a:srgbClr val="84C5D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0250" y="6731000"/>
              <a:ext cx="8413750" cy="127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25038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Citizenship</a:t>
            </a:r>
          </a:p>
          <a:p>
            <a:pPr lvl="1"/>
            <a:r>
              <a:rPr lang="en-US" sz="2000" dirty="0"/>
              <a:t>Positive communication initiatives</a:t>
            </a:r>
          </a:p>
          <a:p>
            <a:r>
              <a:rPr lang="en-US" sz="2400" dirty="0"/>
              <a:t>Productivity metrics</a:t>
            </a:r>
          </a:p>
          <a:p>
            <a:pPr lvl="1"/>
            <a:r>
              <a:rPr lang="en-US" sz="2000" dirty="0"/>
              <a:t>Understanding work efforts and baseline production</a:t>
            </a:r>
          </a:p>
          <a:p>
            <a:r>
              <a:rPr lang="en-US" sz="2400" dirty="0"/>
              <a:t>Telehealth usage, </a:t>
            </a:r>
            <a:r>
              <a:rPr lang="en-US" sz="2400" dirty="0" err="1"/>
              <a:t>MyChart</a:t>
            </a:r>
            <a:r>
              <a:rPr lang="en-US" sz="2400" dirty="0"/>
              <a:t> engagement</a:t>
            </a:r>
          </a:p>
          <a:p>
            <a:r>
              <a:rPr lang="en-US" sz="2400" dirty="0"/>
              <a:t>Quality metrics</a:t>
            </a:r>
          </a:p>
          <a:p>
            <a:r>
              <a:rPr lang="en-US" sz="2400" dirty="0"/>
              <a:t>Provider and office engagement</a:t>
            </a:r>
          </a:p>
          <a:p>
            <a:pPr lvl="1"/>
            <a:r>
              <a:rPr lang="en-US" sz="2000" dirty="0"/>
              <a:t>CG-CAHPS scores</a:t>
            </a:r>
          </a:p>
          <a:p>
            <a:pPr lvl="1"/>
            <a:r>
              <a:rPr lang="en-US" sz="2000" dirty="0"/>
              <a:t>Meetings and guidance groups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096000"/>
            <a:ext cx="9144000" cy="762000"/>
            <a:chOff x="0" y="6096000"/>
            <a:chExt cx="9144000" cy="762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19" y="6137079"/>
              <a:ext cx="2756569" cy="5838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6731000"/>
              <a:ext cx="730250" cy="127000"/>
            </a:xfrm>
            <a:prstGeom prst="rect">
              <a:avLst/>
            </a:prstGeom>
            <a:solidFill>
              <a:srgbClr val="84C5D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0250" y="6731000"/>
              <a:ext cx="8413750" cy="127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80899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G-MKT02517 GSH MASTER Template">
  <a:themeElements>
    <a:clrScheme name="G-MKT02517 GSH MASTE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-MKT02517 GSH MASTER Template">
      <a:majorFont>
        <a:latin typeface="Trebuchet MS"/>
        <a:ea typeface="ＭＳ Ｐゴシック"/>
        <a:cs typeface="Arial"/>
      </a:majorFont>
      <a:minorFont>
        <a:latin typeface="Trebuchet M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G-MKT02517 GSH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-MKT02517 GSH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-MKT02517 GSH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-MKT02517 GSH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-MKT02517 GSH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-MKT02517 GSH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-MKT02517 GSH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-MKT02517 GSH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-MKT02517 GSH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-MKT02517 GSH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-MKT02517 GSH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-MKT02517 GSH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196529</TotalTime>
  <Words>507</Words>
  <Application>Microsoft Macintosh PowerPoint</Application>
  <PresentationFormat>On-screen Show (4:3)</PresentationFormat>
  <Paragraphs>94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Times</vt:lpstr>
      <vt:lpstr>Trebuchet MS</vt:lpstr>
      <vt:lpstr>1_G-MKT02517 GSH MASTER Template</vt:lpstr>
      <vt:lpstr>Transforming Data into Information</vt:lpstr>
      <vt:lpstr>Objectives</vt:lpstr>
      <vt:lpstr>Premier Health</vt:lpstr>
      <vt:lpstr>Case for Change</vt:lpstr>
      <vt:lpstr>Where We Started</vt:lpstr>
      <vt:lpstr>Where We Started</vt:lpstr>
      <vt:lpstr>Physician Compensation Program</vt:lpstr>
      <vt:lpstr>Physician Compensation Program</vt:lpstr>
      <vt:lpstr>Metrics</vt:lpstr>
      <vt:lpstr>What We Learned</vt:lpstr>
      <vt:lpstr>Where We Are Now</vt:lpstr>
      <vt:lpstr>PowerPoint Presentation</vt:lpstr>
      <vt:lpstr>Thank You</vt:lpstr>
    </vt:vector>
  </TitlesOfParts>
  <Company>Microsoft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Brian2</dc:creator>
  <cp:lastModifiedBy>Caitlin Graham</cp:lastModifiedBy>
  <cp:revision>1000</cp:revision>
  <dcterms:created xsi:type="dcterms:W3CDTF">2013-05-01T15:38:12Z</dcterms:created>
  <dcterms:modified xsi:type="dcterms:W3CDTF">2018-06-05T17:19:46Z</dcterms:modified>
</cp:coreProperties>
</file>