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sldIdLst>
    <p:sldId id="257" r:id="rId2"/>
    <p:sldId id="353" r:id="rId3"/>
    <p:sldId id="346" r:id="rId4"/>
    <p:sldId id="359" r:id="rId5"/>
    <p:sldId id="375" r:id="rId6"/>
    <p:sldId id="369" r:id="rId7"/>
    <p:sldId id="356" r:id="rId8"/>
    <p:sldId id="374" r:id="rId9"/>
    <p:sldId id="384" r:id="rId10"/>
    <p:sldId id="357" r:id="rId11"/>
    <p:sldId id="383" r:id="rId12"/>
    <p:sldId id="388" r:id="rId13"/>
    <p:sldId id="363" r:id="rId14"/>
    <p:sldId id="387" r:id="rId15"/>
    <p:sldId id="385" r:id="rId16"/>
    <p:sldId id="355" r:id="rId17"/>
    <p:sldId id="396" r:id="rId18"/>
    <p:sldId id="395" r:id="rId19"/>
    <p:sldId id="397" r:id="rId20"/>
    <p:sldId id="391" r:id="rId21"/>
    <p:sldId id="379" r:id="rId22"/>
    <p:sldId id="380" r:id="rId23"/>
    <p:sldId id="390" r:id="rId24"/>
    <p:sldId id="392" r:id="rId25"/>
    <p:sldId id="381" r:id="rId26"/>
    <p:sldId id="382" r:id="rId27"/>
    <p:sldId id="364" r:id="rId28"/>
    <p:sldId id="386" r:id="rId29"/>
    <p:sldId id="373" r:id="rId30"/>
    <p:sldId id="372"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5"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5/11/2022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2165916"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6444961"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72669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473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0781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9657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74432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a:extLst>
              <a:ext uri="{FF2B5EF4-FFF2-40B4-BE49-F238E27FC236}">
                <a16:creationId xmlns:a16="http://schemas.microsoft.com/office/drawing/2014/main" id="{D043250B-E6A3-A54B-84AE-ABFA068031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23926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736930"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143908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a:extLst>
              <a:ext uri="{FF2B5EF4-FFF2-40B4-BE49-F238E27FC236}">
                <a16:creationId xmlns:a16="http://schemas.microsoft.com/office/drawing/2014/main" id="{C22D6C4E-AA96-0642-A75F-1E81BAB7D6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834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a:extLst>
              <a:ext uri="{FF2B5EF4-FFF2-40B4-BE49-F238E27FC236}">
                <a16:creationId xmlns:a16="http://schemas.microsoft.com/office/drawing/2014/main" id="{8EA5C0C6-93B5-2741-BD9A-4E1D40250D6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a:extLst>
              <a:ext uri="{FF2B5EF4-FFF2-40B4-BE49-F238E27FC236}">
                <a16:creationId xmlns:a16="http://schemas.microsoft.com/office/drawing/2014/main" id="{937FCD6F-50B1-5246-BB8D-34F8507E90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a:extLst>
              <a:ext uri="{FF2B5EF4-FFF2-40B4-BE49-F238E27FC236}">
                <a16:creationId xmlns:a16="http://schemas.microsoft.com/office/drawing/2014/main" id="{5CAC0041-1D48-F841-85AE-5E39298477B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a:extLst>
              <a:ext uri="{FF2B5EF4-FFF2-40B4-BE49-F238E27FC236}">
                <a16:creationId xmlns:a16="http://schemas.microsoft.com/office/drawing/2014/main" id="{D191E9B4-8DED-D549-B0C0-0F3187C038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4" name="Rectangle 3">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135582"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5284" y="1633719"/>
            <a:ext cx="2064897" cy="4209756"/>
          </a:xfrm>
          <a:prstGeom prst="rect">
            <a:avLst/>
          </a:prstGeom>
        </p:spPr>
      </p:pic>
      <p:sp>
        <p:nvSpPr>
          <p:cNvPr id="8" name="Picture Placeholder 4"/>
          <p:cNvSpPr>
            <a:spLocks noGrp="1"/>
          </p:cNvSpPr>
          <p:nvPr>
            <p:ph type="pic" sz="quarter" idx="14"/>
          </p:nvPr>
        </p:nvSpPr>
        <p:spPr>
          <a:xfrm>
            <a:off x="5989782"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4010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8633" y="465318"/>
            <a:ext cx="2915798" cy="5944509"/>
          </a:xfrm>
          <a:prstGeom prst="rect">
            <a:avLst/>
          </a:prstGeom>
        </p:spPr>
      </p:pic>
      <p:sp>
        <p:nvSpPr>
          <p:cNvPr id="8" name="Picture Placeholder 4"/>
          <p:cNvSpPr>
            <a:spLocks noGrp="1"/>
          </p:cNvSpPr>
          <p:nvPr>
            <p:ph type="pic" sz="quarter" idx="14"/>
          </p:nvPr>
        </p:nvSpPr>
        <p:spPr>
          <a:xfrm>
            <a:off x="52122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4"/>
          <p:cNvSpPr>
            <a:spLocks noGrp="1"/>
          </p:cNvSpPr>
          <p:nvPr>
            <p:ph type="pic" sz="quarter" idx="15"/>
          </p:nvPr>
        </p:nvSpPr>
        <p:spPr>
          <a:xfrm>
            <a:off x="80570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8"/>
          </p:nvPr>
        </p:nvSpPr>
        <p:spPr>
          <a:xfrm>
            <a:off x="2334529"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523" y="-7716539"/>
            <a:ext cx="2935516" cy="22532368"/>
          </a:xfrm>
          <a:prstGeom prst="rect">
            <a:avLst/>
          </a:prstGeom>
        </p:spPr>
      </p:pic>
      <p:sp>
        <p:nvSpPr>
          <p:cNvPr id="11" name="Picture Placeholder 4"/>
          <p:cNvSpPr>
            <a:spLocks noGrp="1"/>
          </p:cNvSpPr>
          <p:nvPr>
            <p:ph type="pic" sz="quarter" idx="14"/>
          </p:nvPr>
        </p:nvSpPr>
        <p:spPr>
          <a:xfrm>
            <a:off x="5445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a:extLst>
              <a:ext uri="{FF2B5EF4-FFF2-40B4-BE49-F238E27FC236}">
                <a16:creationId xmlns:a16="http://schemas.microsoft.com/office/drawing/2014/main" id="{8EA5C0C6-93B5-2741-BD9A-4E1D40250D6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791075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9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1639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0315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E39BD8-EBC9-E547-93BB-4BEF1C26E50A}"/>
              </a:ext>
            </a:extLst>
          </p:cNvPr>
          <p:cNvPicPr>
            <a:picLocks noChangeAspect="1"/>
          </p:cNvPicPr>
          <p:nvPr userDrawn="1"/>
        </p:nvPicPr>
        <p:blipFill>
          <a:blip r:embed="rId46" cstate="print">
            <a:extLst>
              <a:ext uri="{28A0092B-C50C-407E-A947-70E740481C1C}">
                <a14:useLocalDpi xmlns:a14="http://schemas.microsoft.com/office/drawing/2010/main" val="0"/>
              </a:ext>
            </a:extLst>
          </a:blip>
          <a:srcRect/>
          <a:stretch/>
        </p:blipFill>
        <p:spPr>
          <a:xfrm>
            <a:off x="331026" y="6249780"/>
            <a:ext cx="4656430" cy="447588"/>
          </a:xfrm>
          <a:prstGeom prst="rect">
            <a:avLst/>
          </a:prstGeom>
        </p:spPr>
      </p:pic>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5504537" cy="255846"/>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THE PRESENTATION TITLE GOES HERE (To edit, View &gt; Slide Master)</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89" r:id="rId19"/>
    <p:sldLayoutId id="2147483694" r:id="rId20"/>
    <p:sldLayoutId id="2147483690" r:id="rId21"/>
    <p:sldLayoutId id="2147483696" r:id="rId22"/>
    <p:sldLayoutId id="2147483695" r:id="rId23"/>
    <p:sldLayoutId id="2147483691" r:id="rId24"/>
    <p:sldLayoutId id="2147483692"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7" r:id="rId41"/>
    <p:sldLayoutId id="2147483688" r:id="rId42"/>
    <p:sldLayoutId id="2147483712" r:id="rId43"/>
    <p:sldLayoutId id="2147483713" r:id="rId44"/>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4032" userDrawn="1">
          <p15:clr>
            <a:srgbClr val="F26B43"/>
          </p15:clr>
        </p15:guide>
        <p15:guide id="29" pos="7200">
          <p15:clr>
            <a:srgbClr val="F26B43"/>
          </p15:clr>
        </p15:guide>
        <p15:guide id="48" pos="312" userDrawn="1">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6.png"/><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3.jpg"/><Relationship Id="rId1" Type="http://schemas.openxmlformats.org/officeDocument/2006/relationships/slideLayout" Target="../slideLayouts/slideLayout2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3.jpg"/><Relationship Id="rId1" Type="http://schemas.openxmlformats.org/officeDocument/2006/relationships/slideLayout" Target="../slideLayouts/slideLayout24.xml"/><Relationship Id="rId5" Type="http://schemas.openxmlformats.org/officeDocument/2006/relationships/image" Target="../media/image50.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3.jpg"/><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3.jpg"/><Relationship Id="rId1" Type="http://schemas.openxmlformats.org/officeDocument/2006/relationships/slideLayout" Target="../slideLayouts/slideLayout2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3.jpg"/><Relationship Id="rId1" Type="http://schemas.openxmlformats.org/officeDocument/2006/relationships/slideLayout" Target="../slideLayouts/slideLayout24.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63.jpeg"/><Relationship Id="rId2" Type="http://schemas.openxmlformats.org/officeDocument/2006/relationships/image" Target="../media/image59.jpeg"/><Relationship Id="rId1" Type="http://schemas.openxmlformats.org/officeDocument/2006/relationships/slideLayout" Target="../slideLayouts/slideLayout24.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hyperlink" Target="http://www.salesforce.com/" TargetMode="External"/><Relationship Id="rId13" Type="http://schemas.openxmlformats.org/officeDocument/2006/relationships/hyperlink" Target="http://www.slalom.com/" TargetMode="External"/><Relationship Id="rId3" Type="http://schemas.openxmlformats.org/officeDocument/2006/relationships/hyperlink" Target="http://www.talkdesk.com/" TargetMode="External"/><Relationship Id="rId7" Type="http://schemas.openxmlformats.org/officeDocument/2006/relationships/hyperlink" Target="http://www.carahsoft.com/" TargetMode="External"/><Relationship Id="rId12" Type="http://schemas.openxmlformats.org/officeDocument/2006/relationships/hyperlink" Target="http://www.kashtechllc.com/" TargetMode="External"/><Relationship Id="rId17" Type="http://schemas.openxmlformats.org/officeDocument/2006/relationships/hyperlink" Target="http://www.nuance.com/" TargetMode="External"/><Relationship Id="rId2" Type="http://schemas.openxmlformats.org/officeDocument/2006/relationships/image" Target="../media/image33.jpg"/><Relationship Id="rId16" Type="http://schemas.openxmlformats.org/officeDocument/2006/relationships/hyperlink" Target="http://www.veritas.com/" TargetMode="External"/><Relationship Id="rId1" Type="http://schemas.openxmlformats.org/officeDocument/2006/relationships/slideLayout" Target="../slideLayouts/slideLayout24.xml"/><Relationship Id="rId6" Type="http://schemas.openxmlformats.org/officeDocument/2006/relationships/hyperlink" Target="http://www.tibco.com/" TargetMode="External"/><Relationship Id="rId11" Type="http://schemas.openxmlformats.org/officeDocument/2006/relationships/hyperlink" Target="http://www.amtelco.com/" TargetMode="External"/><Relationship Id="rId5" Type="http://schemas.openxmlformats.org/officeDocument/2006/relationships/hyperlink" Target="http://www.olahht.com/" TargetMode="External"/><Relationship Id="rId15" Type="http://schemas.openxmlformats.org/officeDocument/2006/relationships/hyperlink" Target="http://www.zivaro.com/" TargetMode="External"/><Relationship Id="rId10" Type="http://schemas.openxmlformats.org/officeDocument/2006/relationships/hyperlink" Target="http://www.deliverhealth.com/" TargetMode="External"/><Relationship Id="rId4" Type="http://schemas.openxmlformats.org/officeDocument/2006/relationships/hyperlink" Target="http://www.enterprise.spectrum.com/" TargetMode="External"/><Relationship Id="rId9" Type="http://schemas.openxmlformats.org/officeDocument/2006/relationships/hyperlink" Target="http://www.covermymeds.com/" TargetMode="External"/><Relationship Id="rId14" Type="http://schemas.openxmlformats.org/officeDocument/2006/relationships/hyperlink" Target="http://www.fortine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3.jp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925525" y="1793611"/>
            <a:ext cx="10948726" cy="156688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CSO HIMSS Presents </a:t>
            </a:r>
          </a:p>
          <a:p>
            <a:pPr algn="ctr"/>
            <a:r>
              <a:rPr lang="en-US" sz="5400" dirty="0">
                <a:solidFill>
                  <a:srgbClr val="FFFFFF"/>
                </a:solidFill>
                <a:latin typeface="Prometo Medium" panose="020B0704030203060203" pitchFamily="34" charset="0"/>
              </a:rPr>
              <a:t>Data Driven Digital Transformation: Utopia or Reality?</a:t>
            </a:r>
          </a:p>
        </p:txBody>
      </p:sp>
      <p:sp>
        <p:nvSpPr>
          <p:cNvPr id="3" name="TextBox 2"/>
          <p:cNvSpPr txBox="1"/>
          <p:nvPr/>
        </p:nvSpPr>
        <p:spPr>
          <a:xfrm>
            <a:off x="3158720" y="3846415"/>
            <a:ext cx="6482335" cy="523220"/>
          </a:xfrm>
          <a:prstGeom prst="rect">
            <a:avLst/>
          </a:prstGeom>
          <a:noFill/>
        </p:spPr>
        <p:txBody>
          <a:bodyPr wrap="square" rtlCol="0">
            <a:spAutoFit/>
          </a:bodyPr>
          <a:lstStyle/>
          <a:p>
            <a:pPr algn="ctr"/>
            <a:r>
              <a:rPr lang="en-US" sz="2800" dirty="0">
                <a:solidFill>
                  <a:schemeClr val="accent2"/>
                </a:solidFill>
                <a:latin typeface="Prometo Medium" panose="020B0704030203060203" pitchFamily="34" charset="0"/>
              </a:rPr>
              <a:t>Spring Conference 2022</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621637" y="1826985"/>
            <a:ext cx="10948726"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Reimagine Healthcare Delivery: Creating a Connected Path Forward</a:t>
            </a:r>
          </a:p>
          <a:p>
            <a:pPr algn="ctr"/>
            <a:endParaRPr lang="en-US" sz="5400" dirty="0">
              <a:solidFill>
                <a:srgbClr val="FFFFFF"/>
              </a:solidFill>
              <a:latin typeface="Prometo Medium" panose="020B0704030203060203" pitchFamily="34" charset="0"/>
            </a:endParaRPr>
          </a:p>
        </p:txBody>
      </p:sp>
      <p:sp>
        <p:nvSpPr>
          <p:cNvPr id="3" name="TextBox 2"/>
          <p:cNvSpPr txBox="1"/>
          <p:nvPr/>
        </p:nvSpPr>
        <p:spPr>
          <a:xfrm>
            <a:off x="8659905" y="4615690"/>
            <a:ext cx="3532095" cy="1384995"/>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10:00 AM</a:t>
            </a:r>
          </a:p>
          <a:p>
            <a:pPr algn="ctr"/>
            <a:r>
              <a:rPr lang="en-US" sz="2800" dirty="0">
                <a:solidFill>
                  <a:schemeClr val="bg1"/>
                </a:solidFill>
                <a:latin typeface="Prometo Medium" panose="020B0704030203060203" pitchFamily="34" charset="0"/>
              </a:rPr>
              <a:t>Spring Conference Session 2022</a:t>
            </a:r>
          </a:p>
        </p:txBody>
      </p:sp>
      <p:sp>
        <p:nvSpPr>
          <p:cNvPr id="2" name="TextBox 1">
            <a:extLst>
              <a:ext uri="{FF2B5EF4-FFF2-40B4-BE49-F238E27FC236}">
                <a16:creationId xmlns:a16="http://schemas.microsoft.com/office/drawing/2014/main" id="{5EEEC196-6328-4FA1-97C2-9AF3FEB18330}"/>
              </a:ext>
            </a:extLst>
          </p:cNvPr>
          <p:cNvSpPr txBox="1"/>
          <p:nvPr/>
        </p:nvSpPr>
        <p:spPr>
          <a:xfrm>
            <a:off x="0" y="4200191"/>
            <a:ext cx="6322090" cy="1938992"/>
          </a:xfrm>
          <a:prstGeom prst="rect">
            <a:avLst/>
          </a:prstGeom>
          <a:noFill/>
        </p:spPr>
        <p:txBody>
          <a:bodyPr wrap="square" rtlCol="0">
            <a:spAutoFit/>
          </a:bodyPr>
          <a:lstStyle/>
          <a:p>
            <a:endParaRPr lang="en-US" sz="2400" dirty="0">
              <a:solidFill>
                <a:schemeClr val="accent2"/>
              </a:solidFill>
              <a:latin typeface="Prometo Medium" panose="020B0704030203060203" pitchFamily="34" charset="0"/>
            </a:endParaRPr>
          </a:p>
          <a:p>
            <a:pPr algn="ctr"/>
            <a:r>
              <a:rPr lang="en-US" sz="2400" dirty="0">
                <a:solidFill>
                  <a:schemeClr val="accent2"/>
                </a:solidFill>
                <a:latin typeface="Prometo Medium" panose="020B0704030203060203" pitchFamily="34" charset="0"/>
              </a:rPr>
              <a:t>Wendy Cofran, Digital Strategy Officer</a:t>
            </a:r>
          </a:p>
          <a:p>
            <a:pPr algn="ctr"/>
            <a:r>
              <a:rPr lang="en-US" sz="2400" dirty="0">
                <a:solidFill>
                  <a:schemeClr val="accent2"/>
                </a:solidFill>
                <a:latin typeface="Prometo Medium" panose="020B0704030203060203" pitchFamily="34" charset="0"/>
              </a:rPr>
              <a:t>Jeremy Racine, Healthcare Director Salesforce.com</a:t>
            </a:r>
          </a:p>
          <a:p>
            <a:pPr algn="ctr"/>
            <a:r>
              <a:rPr lang="en-US" sz="2400" dirty="0">
                <a:solidFill>
                  <a:schemeClr val="accent2"/>
                </a:solidFill>
                <a:latin typeface="Prometo Medium" panose="020B0704030203060203" pitchFamily="34" charset="0"/>
              </a:rPr>
              <a:t>Pat Tyler, MD at Slalom Consulting</a:t>
            </a:r>
          </a:p>
        </p:txBody>
      </p:sp>
      <p:sp>
        <p:nvSpPr>
          <p:cNvPr id="5" name="Title 3">
            <a:extLst>
              <a:ext uri="{FF2B5EF4-FFF2-40B4-BE49-F238E27FC236}">
                <a16:creationId xmlns:a16="http://schemas.microsoft.com/office/drawing/2014/main" id="{8BF8C154-5045-9749-9AD5-D46BCD4C45F9}"/>
              </a:ext>
            </a:extLst>
          </p:cNvPr>
          <p:cNvSpPr txBox="1">
            <a:spLocks/>
          </p:cNvSpPr>
          <p:nvPr/>
        </p:nvSpPr>
        <p:spPr>
          <a:xfrm>
            <a:off x="10653822" y="22206"/>
            <a:ext cx="1538177"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A2</a:t>
            </a:r>
          </a:p>
          <a:p>
            <a:pPr algn="ctr"/>
            <a:endParaRPr lang="en-US" sz="5400" dirty="0">
              <a:solidFill>
                <a:srgbClr val="FFFFFF"/>
              </a:solidFill>
              <a:latin typeface="Prometo Medium" panose="020B0704030203060203" pitchFamily="34" charset="0"/>
            </a:endParaRPr>
          </a:p>
        </p:txBody>
      </p:sp>
    </p:spTree>
    <p:extLst>
      <p:ext uri="{BB962C8B-B14F-4D97-AF65-F5344CB8AC3E}">
        <p14:creationId xmlns:p14="http://schemas.microsoft.com/office/powerpoint/2010/main" val="181466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621637" y="1826985"/>
            <a:ext cx="10948726"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Streaming Analytics to Augment Realtime Decision Making in Healthcare</a:t>
            </a:r>
          </a:p>
          <a:p>
            <a:pPr algn="ctr"/>
            <a:endParaRPr lang="en-US" sz="5400" dirty="0">
              <a:solidFill>
                <a:srgbClr val="FFFFFF"/>
              </a:solidFill>
              <a:latin typeface="Prometo Medium" panose="020B0704030203060203" pitchFamily="34" charset="0"/>
            </a:endParaRPr>
          </a:p>
        </p:txBody>
      </p:sp>
      <p:sp>
        <p:nvSpPr>
          <p:cNvPr id="3" name="TextBox 2"/>
          <p:cNvSpPr txBox="1"/>
          <p:nvPr/>
        </p:nvSpPr>
        <p:spPr>
          <a:xfrm>
            <a:off x="8659905" y="4615690"/>
            <a:ext cx="3532095" cy="1384995"/>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10:00 AM</a:t>
            </a:r>
          </a:p>
          <a:p>
            <a:pPr algn="ctr"/>
            <a:r>
              <a:rPr lang="en-US" sz="2800" dirty="0">
                <a:solidFill>
                  <a:schemeClr val="bg1"/>
                </a:solidFill>
                <a:latin typeface="Prometo Medium" panose="020B0704030203060203" pitchFamily="34" charset="0"/>
              </a:rPr>
              <a:t>Spring Conference Session 2022</a:t>
            </a:r>
          </a:p>
        </p:txBody>
      </p:sp>
      <p:sp>
        <p:nvSpPr>
          <p:cNvPr id="2" name="TextBox 1">
            <a:extLst>
              <a:ext uri="{FF2B5EF4-FFF2-40B4-BE49-F238E27FC236}">
                <a16:creationId xmlns:a16="http://schemas.microsoft.com/office/drawing/2014/main" id="{5EEEC196-6328-4FA1-97C2-9AF3FEB18330}"/>
              </a:ext>
            </a:extLst>
          </p:cNvPr>
          <p:cNvSpPr txBox="1"/>
          <p:nvPr/>
        </p:nvSpPr>
        <p:spPr>
          <a:xfrm>
            <a:off x="0" y="3738527"/>
            <a:ext cx="6322090" cy="1200329"/>
          </a:xfrm>
          <a:prstGeom prst="rect">
            <a:avLst/>
          </a:prstGeom>
          <a:noFill/>
        </p:spPr>
        <p:txBody>
          <a:bodyPr wrap="square" rtlCol="0">
            <a:spAutoFit/>
          </a:bodyPr>
          <a:lstStyle/>
          <a:p>
            <a:endParaRPr lang="en-US" sz="2400" dirty="0">
              <a:solidFill>
                <a:schemeClr val="accent2"/>
              </a:solidFill>
              <a:latin typeface="Prometo Medium" panose="020B0704030203060203" pitchFamily="34" charset="0"/>
            </a:endParaRPr>
          </a:p>
          <a:p>
            <a:pPr algn="ctr"/>
            <a:r>
              <a:rPr lang="en-US" sz="2400" dirty="0">
                <a:solidFill>
                  <a:schemeClr val="accent2"/>
                </a:solidFill>
                <a:latin typeface="Prometo Medium" panose="020B0704030203060203" pitchFamily="34" charset="0"/>
              </a:rPr>
              <a:t>Anita George, Director of Healthcare &amp; Life Sciences, Tibco</a:t>
            </a:r>
          </a:p>
        </p:txBody>
      </p:sp>
      <p:sp>
        <p:nvSpPr>
          <p:cNvPr id="5" name="Title 3">
            <a:extLst>
              <a:ext uri="{FF2B5EF4-FFF2-40B4-BE49-F238E27FC236}">
                <a16:creationId xmlns:a16="http://schemas.microsoft.com/office/drawing/2014/main" id="{64B79611-0A2E-334C-B658-7B8A049BBDAE}"/>
              </a:ext>
            </a:extLst>
          </p:cNvPr>
          <p:cNvSpPr txBox="1">
            <a:spLocks/>
          </p:cNvSpPr>
          <p:nvPr/>
        </p:nvSpPr>
        <p:spPr>
          <a:xfrm>
            <a:off x="10653822" y="22206"/>
            <a:ext cx="1538177"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A3</a:t>
            </a:r>
          </a:p>
          <a:p>
            <a:pPr algn="ctr"/>
            <a:endParaRPr lang="en-US" sz="5400" dirty="0">
              <a:solidFill>
                <a:srgbClr val="FFFFFF"/>
              </a:solidFill>
              <a:latin typeface="Prometo Medium" panose="020B0704030203060203" pitchFamily="34" charset="0"/>
            </a:endParaRPr>
          </a:p>
        </p:txBody>
      </p:sp>
    </p:spTree>
    <p:extLst>
      <p:ext uri="{BB962C8B-B14F-4D97-AF65-F5344CB8AC3E}">
        <p14:creationId xmlns:p14="http://schemas.microsoft.com/office/powerpoint/2010/main" val="69211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474184" y="2657809"/>
            <a:ext cx="10948726" cy="941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Data Driven Health Systems</a:t>
            </a:r>
          </a:p>
        </p:txBody>
      </p:sp>
      <p:sp>
        <p:nvSpPr>
          <p:cNvPr id="3" name="TextBox 2"/>
          <p:cNvSpPr txBox="1"/>
          <p:nvPr/>
        </p:nvSpPr>
        <p:spPr>
          <a:xfrm>
            <a:off x="8754650" y="4550999"/>
            <a:ext cx="3398228" cy="1384995"/>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11:00 AM</a:t>
            </a:r>
          </a:p>
          <a:p>
            <a:pPr algn="ctr"/>
            <a:r>
              <a:rPr lang="en-US" sz="2800" dirty="0">
                <a:solidFill>
                  <a:schemeClr val="bg1"/>
                </a:solidFill>
                <a:latin typeface="Prometo Medium" panose="020B0704030203060203" pitchFamily="34" charset="0"/>
              </a:rPr>
              <a:t>Spring Conference Session 2022</a:t>
            </a:r>
          </a:p>
        </p:txBody>
      </p:sp>
      <p:sp>
        <p:nvSpPr>
          <p:cNvPr id="6" name="TextBox 5">
            <a:extLst>
              <a:ext uri="{FF2B5EF4-FFF2-40B4-BE49-F238E27FC236}">
                <a16:creationId xmlns:a16="http://schemas.microsoft.com/office/drawing/2014/main" id="{93304427-B513-6B42-857E-FA2A6EBCBBA5}"/>
              </a:ext>
            </a:extLst>
          </p:cNvPr>
          <p:cNvSpPr txBox="1"/>
          <p:nvPr/>
        </p:nvSpPr>
        <p:spPr>
          <a:xfrm>
            <a:off x="0" y="4200191"/>
            <a:ext cx="6322090" cy="830997"/>
          </a:xfrm>
          <a:prstGeom prst="rect">
            <a:avLst/>
          </a:prstGeom>
          <a:noFill/>
        </p:spPr>
        <p:txBody>
          <a:bodyPr wrap="square" rtlCol="0">
            <a:spAutoFit/>
          </a:bodyPr>
          <a:lstStyle/>
          <a:p>
            <a:endParaRPr lang="en-US" sz="2400" dirty="0">
              <a:solidFill>
                <a:schemeClr val="accent2"/>
              </a:solidFill>
              <a:latin typeface="Prometo Medium" panose="020B0704030203060203" pitchFamily="34" charset="0"/>
            </a:endParaRPr>
          </a:p>
          <a:p>
            <a:pPr algn="ctr"/>
            <a:r>
              <a:rPr lang="en-US" sz="2400" dirty="0">
                <a:solidFill>
                  <a:schemeClr val="accent2"/>
                </a:solidFill>
                <a:latin typeface="Prometo Medium" panose="020B0704030203060203" pitchFamily="34" charset="0"/>
              </a:rPr>
              <a:t>J.D. Whitlock, CIO, Dayton Children’s Hospital</a:t>
            </a:r>
          </a:p>
        </p:txBody>
      </p:sp>
      <p:sp>
        <p:nvSpPr>
          <p:cNvPr id="5" name="Title 3">
            <a:extLst>
              <a:ext uri="{FF2B5EF4-FFF2-40B4-BE49-F238E27FC236}">
                <a16:creationId xmlns:a16="http://schemas.microsoft.com/office/drawing/2014/main" id="{543142A7-91BF-1341-B835-6C596102D4FB}"/>
              </a:ext>
            </a:extLst>
          </p:cNvPr>
          <p:cNvSpPr txBox="1">
            <a:spLocks/>
          </p:cNvSpPr>
          <p:nvPr/>
        </p:nvSpPr>
        <p:spPr>
          <a:xfrm>
            <a:off x="10653822" y="22206"/>
            <a:ext cx="1538177"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B1</a:t>
            </a:r>
          </a:p>
          <a:p>
            <a:pPr algn="ctr"/>
            <a:endParaRPr lang="en-US" sz="5400" dirty="0">
              <a:solidFill>
                <a:srgbClr val="FFFFFF"/>
              </a:solidFill>
              <a:latin typeface="Prometo Medium" panose="020B0704030203060203" pitchFamily="34" charset="0"/>
            </a:endParaRPr>
          </a:p>
        </p:txBody>
      </p:sp>
    </p:spTree>
    <p:extLst>
      <p:ext uri="{BB962C8B-B14F-4D97-AF65-F5344CB8AC3E}">
        <p14:creationId xmlns:p14="http://schemas.microsoft.com/office/powerpoint/2010/main" val="279807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360169" y="2487294"/>
            <a:ext cx="10948726" cy="941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How a National Pandemic Accelerated Digital Healthcare</a:t>
            </a:r>
          </a:p>
        </p:txBody>
      </p:sp>
      <p:sp>
        <p:nvSpPr>
          <p:cNvPr id="3" name="TextBox 2"/>
          <p:cNvSpPr txBox="1"/>
          <p:nvPr/>
        </p:nvSpPr>
        <p:spPr>
          <a:xfrm>
            <a:off x="8754650" y="4550999"/>
            <a:ext cx="3398228" cy="1384995"/>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11:00 AM</a:t>
            </a:r>
          </a:p>
          <a:p>
            <a:pPr algn="ctr"/>
            <a:r>
              <a:rPr lang="en-US" sz="2800" dirty="0">
                <a:solidFill>
                  <a:schemeClr val="bg1"/>
                </a:solidFill>
                <a:latin typeface="Prometo Medium" panose="020B0704030203060203" pitchFamily="34" charset="0"/>
              </a:rPr>
              <a:t>Spring Conference Session 2022</a:t>
            </a:r>
          </a:p>
        </p:txBody>
      </p:sp>
      <p:sp>
        <p:nvSpPr>
          <p:cNvPr id="5" name="TextBox 4">
            <a:extLst>
              <a:ext uri="{FF2B5EF4-FFF2-40B4-BE49-F238E27FC236}">
                <a16:creationId xmlns:a16="http://schemas.microsoft.com/office/drawing/2014/main" id="{4BF2AA6C-B059-2F41-89D8-906DFB6940C0}"/>
              </a:ext>
            </a:extLst>
          </p:cNvPr>
          <p:cNvSpPr txBox="1"/>
          <p:nvPr/>
        </p:nvSpPr>
        <p:spPr>
          <a:xfrm>
            <a:off x="0" y="4200191"/>
            <a:ext cx="6322090" cy="830997"/>
          </a:xfrm>
          <a:prstGeom prst="rect">
            <a:avLst/>
          </a:prstGeom>
          <a:noFill/>
        </p:spPr>
        <p:txBody>
          <a:bodyPr wrap="square" rtlCol="0">
            <a:spAutoFit/>
          </a:bodyPr>
          <a:lstStyle/>
          <a:p>
            <a:endParaRPr lang="en-US" sz="2400" dirty="0">
              <a:solidFill>
                <a:schemeClr val="accent2"/>
              </a:solidFill>
              <a:latin typeface="Prometo Medium" panose="020B0704030203060203" pitchFamily="34" charset="0"/>
            </a:endParaRPr>
          </a:p>
          <a:p>
            <a:pPr algn="ctr"/>
            <a:r>
              <a:rPr lang="en-US" sz="2400" dirty="0">
                <a:solidFill>
                  <a:schemeClr val="accent2"/>
                </a:solidFill>
                <a:latin typeface="Prometo Medium" panose="020B0704030203060203" pitchFamily="34" charset="0"/>
              </a:rPr>
              <a:t>Rick Bryant, Veritas</a:t>
            </a:r>
          </a:p>
        </p:txBody>
      </p:sp>
      <p:sp>
        <p:nvSpPr>
          <p:cNvPr id="6" name="Title 3">
            <a:extLst>
              <a:ext uri="{FF2B5EF4-FFF2-40B4-BE49-F238E27FC236}">
                <a16:creationId xmlns:a16="http://schemas.microsoft.com/office/drawing/2014/main" id="{36744AC9-1FD7-6E4C-BCF1-542110A9E10F}"/>
              </a:ext>
            </a:extLst>
          </p:cNvPr>
          <p:cNvSpPr txBox="1">
            <a:spLocks/>
          </p:cNvSpPr>
          <p:nvPr/>
        </p:nvSpPr>
        <p:spPr>
          <a:xfrm>
            <a:off x="10653822" y="22206"/>
            <a:ext cx="1538177"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B2</a:t>
            </a:r>
          </a:p>
          <a:p>
            <a:pPr algn="ctr"/>
            <a:endParaRPr lang="en-US" sz="5400" dirty="0">
              <a:solidFill>
                <a:srgbClr val="FFFFFF"/>
              </a:solidFill>
              <a:latin typeface="Prometo Medium" panose="020B0704030203060203" pitchFamily="34" charset="0"/>
            </a:endParaRPr>
          </a:p>
        </p:txBody>
      </p:sp>
    </p:spTree>
    <p:extLst>
      <p:ext uri="{BB962C8B-B14F-4D97-AF65-F5344CB8AC3E}">
        <p14:creationId xmlns:p14="http://schemas.microsoft.com/office/powerpoint/2010/main" val="342486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474184" y="1642184"/>
            <a:ext cx="10948726" cy="941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The Problem with Operational Analytics in Healthcare</a:t>
            </a:r>
          </a:p>
        </p:txBody>
      </p:sp>
      <p:sp>
        <p:nvSpPr>
          <p:cNvPr id="3" name="TextBox 2"/>
          <p:cNvSpPr txBox="1"/>
          <p:nvPr/>
        </p:nvSpPr>
        <p:spPr>
          <a:xfrm>
            <a:off x="8793772" y="4744963"/>
            <a:ext cx="3398228" cy="1384995"/>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11:00 AM</a:t>
            </a:r>
          </a:p>
          <a:p>
            <a:pPr algn="ctr"/>
            <a:r>
              <a:rPr lang="en-US" sz="2800" dirty="0">
                <a:solidFill>
                  <a:schemeClr val="bg1"/>
                </a:solidFill>
                <a:latin typeface="Prometo Medium" panose="020B0704030203060203" pitchFamily="34" charset="0"/>
              </a:rPr>
              <a:t>Spring Conference Session 2022</a:t>
            </a:r>
          </a:p>
        </p:txBody>
      </p:sp>
      <p:sp>
        <p:nvSpPr>
          <p:cNvPr id="5" name="TextBox 4">
            <a:extLst>
              <a:ext uri="{FF2B5EF4-FFF2-40B4-BE49-F238E27FC236}">
                <a16:creationId xmlns:a16="http://schemas.microsoft.com/office/drawing/2014/main" id="{EEDC3B02-5D57-BF4E-83B2-C09BFCB539D2}"/>
              </a:ext>
            </a:extLst>
          </p:cNvPr>
          <p:cNvSpPr txBox="1"/>
          <p:nvPr/>
        </p:nvSpPr>
        <p:spPr>
          <a:xfrm>
            <a:off x="237184" y="3452302"/>
            <a:ext cx="6322090" cy="2677656"/>
          </a:xfrm>
          <a:prstGeom prst="rect">
            <a:avLst/>
          </a:prstGeom>
          <a:noFill/>
        </p:spPr>
        <p:txBody>
          <a:bodyPr wrap="square" rtlCol="0">
            <a:spAutoFit/>
          </a:bodyPr>
          <a:lstStyle/>
          <a:p>
            <a:r>
              <a:rPr lang="en-US" sz="2400" dirty="0">
                <a:solidFill>
                  <a:schemeClr val="accent2"/>
                </a:solidFill>
                <a:latin typeface="Prometo Medium" panose="020B0704030203060203" pitchFamily="34" charset="0"/>
              </a:rPr>
              <a:t>Mufaddal Frosh, Director-Data Solutions Center, TriHealth</a:t>
            </a:r>
          </a:p>
          <a:p>
            <a:endParaRPr lang="en-US" sz="2400" dirty="0">
              <a:solidFill>
                <a:schemeClr val="accent2"/>
              </a:solidFill>
              <a:latin typeface="Prometo Medium" panose="020B0704030203060203" pitchFamily="34" charset="0"/>
            </a:endParaRPr>
          </a:p>
          <a:p>
            <a:r>
              <a:rPr lang="en-US" sz="2400" dirty="0">
                <a:solidFill>
                  <a:schemeClr val="accent2"/>
                </a:solidFill>
                <a:latin typeface="Prometo Medium" panose="020B0704030203060203" pitchFamily="34" charset="0"/>
              </a:rPr>
              <a:t>Mixit Sheth, Sr. Data Scientist, TriHealth </a:t>
            </a:r>
          </a:p>
          <a:p>
            <a:endParaRPr lang="en-US" sz="2400" dirty="0">
              <a:solidFill>
                <a:schemeClr val="accent2"/>
              </a:solidFill>
              <a:latin typeface="Prometo Medium" panose="020B0704030203060203" pitchFamily="34" charset="0"/>
            </a:endParaRPr>
          </a:p>
          <a:p>
            <a:r>
              <a:rPr lang="en-US" sz="2400" dirty="0">
                <a:solidFill>
                  <a:schemeClr val="accent2"/>
                </a:solidFill>
                <a:latin typeface="Prometo Medium" panose="020B0704030203060203" pitchFamily="34" charset="0"/>
              </a:rPr>
              <a:t>Julie Van Curen, Director Infusion Services, Trihealth</a:t>
            </a:r>
          </a:p>
        </p:txBody>
      </p:sp>
      <p:sp>
        <p:nvSpPr>
          <p:cNvPr id="6" name="Title 3">
            <a:extLst>
              <a:ext uri="{FF2B5EF4-FFF2-40B4-BE49-F238E27FC236}">
                <a16:creationId xmlns:a16="http://schemas.microsoft.com/office/drawing/2014/main" id="{ACDCBC6E-D342-AE4F-A722-7003AD2E1150}"/>
              </a:ext>
            </a:extLst>
          </p:cNvPr>
          <p:cNvSpPr txBox="1">
            <a:spLocks/>
          </p:cNvSpPr>
          <p:nvPr/>
        </p:nvSpPr>
        <p:spPr>
          <a:xfrm>
            <a:off x="10653822" y="22206"/>
            <a:ext cx="1538177"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B3</a:t>
            </a:r>
          </a:p>
          <a:p>
            <a:pPr algn="ctr"/>
            <a:endParaRPr lang="en-US" sz="5400" dirty="0">
              <a:solidFill>
                <a:srgbClr val="FFFFFF"/>
              </a:solidFill>
              <a:latin typeface="Prometo Medium" panose="020B0704030203060203" pitchFamily="34" charset="0"/>
            </a:endParaRPr>
          </a:p>
        </p:txBody>
      </p:sp>
    </p:spTree>
    <p:extLst>
      <p:ext uri="{BB962C8B-B14F-4D97-AF65-F5344CB8AC3E}">
        <p14:creationId xmlns:p14="http://schemas.microsoft.com/office/powerpoint/2010/main" val="298086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621637" y="2721439"/>
            <a:ext cx="10948726" cy="941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Lunch &amp; Sponsor Shout Outs</a:t>
            </a:r>
          </a:p>
        </p:txBody>
      </p:sp>
      <p:sp>
        <p:nvSpPr>
          <p:cNvPr id="3" name="TextBox 2"/>
          <p:cNvSpPr txBox="1"/>
          <p:nvPr/>
        </p:nvSpPr>
        <p:spPr>
          <a:xfrm>
            <a:off x="8754650" y="4550999"/>
            <a:ext cx="3398228" cy="1384995"/>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12:00 PM</a:t>
            </a:r>
          </a:p>
          <a:p>
            <a:pPr algn="ctr"/>
            <a:r>
              <a:rPr lang="en-US" sz="2800" dirty="0">
                <a:solidFill>
                  <a:schemeClr val="bg1"/>
                </a:solidFill>
                <a:latin typeface="Prometo Medium" panose="020B0704030203060203" pitchFamily="34" charset="0"/>
              </a:rPr>
              <a:t>Spring Conference Session 2022</a:t>
            </a:r>
          </a:p>
        </p:txBody>
      </p:sp>
    </p:spTree>
    <p:extLst>
      <p:ext uri="{BB962C8B-B14F-4D97-AF65-F5344CB8AC3E}">
        <p14:creationId xmlns:p14="http://schemas.microsoft.com/office/powerpoint/2010/main" val="275874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ighlight>
                  <a:srgbClr val="00FFFF"/>
                </a:highlight>
              </a:rPr>
              <a:t> </a:t>
            </a: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73016" y="2733809"/>
            <a:ext cx="8578788" cy="1783443"/>
          </a:xfrm>
        </p:spPr>
        <p:txBody>
          <a:bodyPr lIns="457200" tIns="0" rIns="457200" anchor="ctr">
            <a:normAutofit fontScale="90000"/>
          </a:bodyPr>
          <a:lstStyle/>
          <a:p>
            <a:pPr algn="ctr"/>
            <a:r>
              <a:rPr lang="en-US" sz="6600" dirty="0">
                <a:solidFill>
                  <a:schemeClr val="bg1"/>
                </a:solidFill>
              </a:rPr>
              <a:t>Huge</a:t>
            </a:r>
            <a:r>
              <a:rPr lang="en-US" sz="6600" dirty="0">
                <a:solidFill>
                  <a:schemeClr val="accent1"/>
                </a:solidFill>
              </a:rPr>
              <a:t> </a:t>
            </a:r>
            <a:r>
              <a:rPr lang="en-US" sz="6600" b="1" dirty="0">
                <a:solidFill>
                  <a:schemeClr val="accent1"/>
                </a:solidFill>
              </a:rPr>
              <a:t>Thank You </a:t>
            </a:r>
            <a:r>
              <a:rPr lang="en-US" sz="6600" dirty="0">
                <a:solidFill>
                  <a:schemeClr val="bg1"/>
                </a:solidFill>
              </a:rPr>
              <a:t>to our session and program Sponsors</a:t>
            </a: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noFill/>
          <a:ln>
            <a:noFill/>
          </a:ln>
        </p:spPr>
        <p:txBody>
          <a:bodyPr>
            <a:normAutofit/>
          </a:bodyPr>
          <a:lstStyle/>
          <a:p>
            <a:fld id="{2F8AF2E6-64A8-0F46-AF27-0A96D82A033B}" type="slidenum">
              <a:rPr lang="en-US" smtClean="0"/>
              <a:t>16</a:t>
            </a:fld>
            <a:endParaRPr lang="en-US" dirty="0"/>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pic>
        <p:nvPicPr>
          <p:cNvPr id="29" name="Picture 28" descr="A picture containing icon&#10;&#10;Description automatically generated">
            <a:extLst>
              <a:ext uri="{FF2B5EF4-FFF2-40B4-BE49-F238E27FC236}">
                <a16:creationId xmlns:a16="http://schemas.microsoft.com/office/drawing/2014/main" id="{F1767105-FD11-6F49-8F7F-2ADBB100A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866" y="6346635"/>
            <a:ext cx="4769088" cy="497818"/>
          </a:xfrm>
          <a:prstGeom prst="rect">
            <a:avLst/>
          </a:prstGeom>
        </p:spPr>
      </p:pic>
    </p:spTree>
    <p:extLst>
      <p:ext uri="{BB962C8B-B14F-4D97-AF65-F5344CB8AC3E}">
        <p14:creationId xmlns:p14="http://schemas.microsoft.com/office/powerpoint/2010/main" val="168781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noFill/>
          <a:ln>
            <a:noFill/>
          </a:ln>
        </p:spPr>
        <p:txBody>
          <a:bodyPr>
            <a:normAutofit/>
          </a:bodyPr>
          <a:lstStyle/>
          <a:p>
            <a:fld id="{2F8AF2E6-64A8-0F46-AF27-0A96D82A033B}" type="slidenum">
              <a:rPr lang="en-US" smtClean="0"/>
              <a:t>17</a:t>
            </a:fld>
            <a:endParaRPr lang="en-US" dirty="0"/>
          </a:p>
        </p:txBody>
      </p:sp>
      <p:pic>
        <p:nvPicPr>
          <p:cNvPr id="7" name="Picture Placeholder 3">
            <a:extLst>
              <a:ext uri="{FF2B5EF4-FFF2-40B4-BE49-F238E27FC236}">
                <a16:creationId xmlns:a16="http://schemas.microsoft.com/office/drawing/2014/main" id="{D9E42E0B-10E0-2E47-AC31-AB62D38A65E3}"/>
              </a:ext>
            </a:extLst>
          </p:cNvPr>
          <p:cNvPicPr>
            <a:picLocks noChangeAspect="1"/>
          </p:cNvPicPr>
          <p:nvPr/>
        </p:nvPicPr>
        <p:blipFill>
          <a:blip r:embed="rId2"/>
          <a:srcRect l="16722" r="16722"/>
          <a:stretch>
            <a:fillRect/>
          </a:stretch>
        </p:blipFill>
        <p:spPr>
          <a:xfrm>
            <a:off x="311097" y="1223244"/>
            <a:ext cx="3251200" cy="3251200"/>
          </a:xfrm>
          <a:prstGeom prst="ellipse">
            <a:avLst/>
          </a:prstGeom>
        </p:spPr>
      </p:pic>
      <p:pic>
        <p:nvPicPr>
          <p:cNvPr id="4" name="Picture 3">
            <a:extLst>
              <a:ext uri="{FF2B5EF4-FFF2-40B4-BE49-F238E27FC236}">
                <a16:creationId xmlns:a16="http://schemas.microsoft.com/office/drawing/2014/main" id="{E7CF39B3-7774-C649-9544-F30EBBB4C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5669"/>
            <a:ext cx="5817079" cy="692331"/>
          </a:xfrm>
          <a:prstGeom prst="rect">
            <a:avLst/>
          </a:prstGeom>
        </p:spPr>
      </p:pic>
      <p:sp>
        <p:nvSpPr>
          <p:cNvPr id="5" name="TextBox 4">
            <a:extLst>
              <a:ext uri="{FF2B5EF4-FFF2-40B4-BE49-F238E27FC236}">
                <a16:creationId xmlns:a16="http://schemas.microsoft.com/office/drawing/2014/main" id="{BF2076B7-7704-5644-94AF-A8CA3263523F}"/>
              </a:ext>
            </a:extLst>
          </p:cNvPr>
          <p:cNvSpPr txBox="1"/>
          <p:nvPr/>
        </p:nvSpPr>
        <p:spPr>
          <a:xfrm>
            <a:off x="311097" y="365351"/>
            <a:ext cx="8888972" cy="646331"/>
          </a:xfrm>
          <a:prstGeom prst="rect">
            <a:avLst/>
          </a:prstGeom>
          <a:noFill/>
        </p:spPr>
        <p:txBody>
          <a:bodyPr wrap="none" rtlCol="0">
            <a:spAutoFit/>
          </a:bodyPr>
          <a:lstStyle/>
          <a:p>
            <a:r>
              <a:rPr lang="en-US" sz="3600" i="1" dirty="0">
                <a:solidFill>
                  <a:schemeClr val="accent1"/>
                </a:solidFill>
              </a:rPr>
              <a:t>In collaboration with </a:t>
            </a:r>
            <a:r>
              <a:rPr lang="en-US" sz="3600" b="1" i="1" dirty="0">
                <a:solidFill>
                  <a:schemeClr val="accent1"/>
                </a:solidFill>
              </a:rPr>
              <a:t>Platinum Sponsors</a:t>
            </a:r>
          </a:p>
        </p:txBody>
      </p:sp>
      <p:pic>
        <p:nvPicPr>
          <p:cNvPr id="2" name="Picture 1">
            <a:extLst>
              <a:ext uri="{FF2B5EF4-FFF2-40B4-BE49-F238E27FC236}">
                <a16:creationId xmlns:a16="http://schemas.microsoft.com/office/drawing/2014/main" id="{75815D25-3E38-584F-867A-E0CE6360054A}"/>
              </a:ext>
            </a:extLst>
          </p:cNvPr>
          <p:cNvPicPr>
            <a:picLocks noChangeAspect="1"/>
          </p:cNvPicPr>
          <p:nvPr/>
        </p:nvPicPr>
        <p:blipFill>
          <a:blip r:embed="rId4"/>
          <a:stretch>
            <a:fillRect/>
          </a:stretch>
        </p:blipFill>
        <p:spPr>
          <a:xfrm>
            <a:off x="6631578" y="2025354"/>
            <a:ext cx="4618448" cy="1403646"/>
          </a:xfrm>
          <a:prstGeom prst="rect">
            <a:avLst/>
          </a:prstGeom>
        </p:spPr>
      </p:pic>
      <p:pic>
        <p:nvPicPr>
          <p:cNvPr id="8" name="Picture 7" descr="Logo, company name&#10;&#10;Description automatically generated">
            <a:extLst>
              <a:ext uri="{FF2B5EF4-FFF2-40B4-BE49-F238E27FC236}">
                <a16:creationId xmlns:a16="http://schemas.microsoft.com/office/drawing/2014/main" id="{D29EF7DD-063D-95F7-7F60-37E3FAEB7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200" y="3501885"/>
            <a:ext cx="4935486" cy="2452222"/>
          </a:xfrm>
          <a:prstGeom prst="rect">
            <a:avLst/>
          </a:prstGeom>
        </p:spPr>
      </p:pic>
    </p:spTree>
    <p:extLst>
      <p:ext uri="{BB962C8B-B14F-4D97-AF65-F5344CB8AC3E}">
        <p14:creationId xmlns:p14="http://schemas.microsoft.com/office/powerpoint/2010/main" val="238355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F39B3-7774-C649-9544-F30EBBB4C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5669"/>
            <a:ext cx="5817079" cy="692331"/>
          </a:xfrm>
          <a:prstGeom prst="rect">
            <a:avLst/>
          </a:prstGeom>
        </p:spPr>
      </p:pic>
      <p:sp>
        <p:nvSpPr>
          <p:cNvPr id="5" name="TextBox 4">
            <a:extLst>
              <a:ext uri="{FF2B5EF4-FFF2-40B4-BE49-F238E27FC236}">
                <a16:creationId xmlns:a16="http://schemas.microsoft.com/office/drawing/2014/main" id="{BF2076B7-7704-5644-94AF-A8CA3263523F}"/>
              </a:ext>
            </a:extLst>
          </p:cNvPr>
          <p:cNvSpPr txBox="1"/>
          <p:nvPr/>
        </p:nvSpPr>
        <p:spPr>
          <a:xfrm>
            <a:off x="311097" y="365351"/>
            <a:ext cx="8744702" cy="646331"/>
          </a:xfrm>
          <a:prstGeom prst="rect">
            <a:avLst/>
          </a:prstGeom>
          <a:noFill/>
        </p:spPr>
        <p:txBody>
          <a:bodyPr wrap="none" rtlCol="0">
            <a:spAutoFit/>
          </a:bodyPr>
          <a:lstStyle/>
          <a:p>
            <a:r>
              <a:rPr lang="en-US" sz="3600" i="1" dirty="0">
                <a:solidFill>
                  <a:schemeClr val="accent1"/>
                </a:solidFill>
              </a:rPr>
              <a:t>In collaboration with Premier Sponsors </a:t>
            </a:r>
            <a:endParaRPr lang="en-US" sz="3600" b="1" i="1" dirty="0">
              <a:solidFill>
                <a:schemeClr val="accent1"/>
              </a:solidFill>
            </a:endParaRPr>
          </a:p>
        </p:txBody>
      </p:sp>
      <p:pic>
        <p:nvPicPr>
          <p:cNvPr id="13" name="Picture 12">
            <a:extLst>
              <a:ext uri="{FF2B5EF4-FFF2-40B4-BE49-F238E27FC236}">
                <a16:creationId xmlns:a16="http://schemas.microsoft.com/office/drawing/2014/main" id="{85E823ED-7AC8-A048-AC70-2FBD5922731F}"/>
              </a:ext>
            </a:extLst>
          </p:cNvPr>
          <p:cNvPicPr>
            <a:picLocks noChangeAspect="1"/>
          </p:cNvPicPr>
          <p:nvPr/>
        </p:nvPicPr>
        <p:blipFill>
          <a:blip r:embed="rId3"/>
          <a:stretch>
            <a:fillRect/>
          </a:stretch>
        </p:blipFill>
        <p:spPr>
          <a:xfrm>
            <a:off x="338262" y="1625436"/>
            <a:ext cx="2719773" cy="707886"/>
          </a:xfrm>
          <a:prstGeom prst="rect">
            <a:avLst/>
          </a:prstGeom>
        </p:spPr>
      </p:pic>
      <p:pic>
        <p:nvPicPr>
          <p:cNvPr id="14" name="Picture 13">
            <a:extLst>
              <a:ext uri="{FF2B5EF4-FFF2-40B4-BE49-F238E27FC236}">
                <a16:creationId xmlns:a16="http://schemas.microsoft.com/office/drawing/2014/main" id="{9ABDFD07-B401-594C-8E70-8D4B559BFE2D}"/>
              </a:ext>
            </a:extLst>
          </p:cNvPr>
          <p:cNvPicPr>
            <a:picLocks noChangeAspect="1"/>
          </p:cNvPicPr>
          <p:nvPr/>
        </p:nvPicPr>
        <p:blipFill>
          <a:blip r:embed="rId4"/>
          <a:stretch>
            <a:fillRect/>
          </a:stretch>
        </p:blipFill>
        <p:spPr>
          <a:xfrm>
            <a:off x="9445850" y="3181681"/>
            <a:ext cx="2540000" cy="2540000"/>
          </a:xfrm>
          <a:prstGeom prst="rect">
            <a:avLst/>
          </a:prstGeom>
        </p:spPr>
      </p:pic>
      <p:pic>
        <p:nvPicPr>
          <p:cNvPr id="15" name="Picture 14">
            <a:extLst>
              <a:ext uri="{FF2B5EF4-FFF2-40B4-BE49-F238E27FC236}">
                <a16:creationId xmlns:a16="http://schemas.microsoft.com/office/drawing/2014/main" id="{A266396A-8666-F442-8999-7A0466FDA3C6}"/>
              </a:ext>
            </a:extLst>
          </p:cNvPr>
          <p:cNvPicPr>
            <a:picLocks noChangeAspect="1"/>
          </p:cNvPicPr>
          <p:nvPr/>
        </p:nvPicPr>
        <p:blipFill>
          <a:blip r:embed="rId5"/>
          <a:stretch>
            <a:fillRect/>
          </a:stretch>
        </p:blipFill>
        <p:spPr>
          <a:xfrm>
            <a:off x="3994662" y="1768811"/>
            <a:ext cx="2172686" cy="1524123"/>
          </a:xfrm>
          <a:prstGeom prst="rect">
            <a:avLst/>
          </a:prstGeom>
        </p:spPr>
      </p:pic>
      <p:pic>
        <p:nvPicPr>
          <p:cNvPr id="11" name="Picture 10">
            <a:extLst>
              <a:ext uri="{FF2B5EF4-FFF2-40B4-BE49-F238E27FC236}">
                <a16:creationId xmlns:a16="http://schemas.microsoft.com/office/drawing/2014/main" id="{F0D9E5BA-144A-B01E-C773-C6C34200AB94}"/>
              </a:ext>
            </a:extLst>
          </p:cNvPr>
          <p:cNvPicPr>
            <a:picLocks noChangeAspect="1"/>
          </p:cNvPicPr>
          <p:nvPr/>
        </p:nvPicPr>
        <p:blipFill>
          <a:blip r:embed="rId6"/>
          <a:stretch>
            <a:fillRect/>
          </a:stretch>
        </p:blipFill>
        <p:spPr>
          <a:xfrm>
            <a:off x="4391493" y="3926955"/>
            <a:ext cx="3008962" cy="49059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E7C71CAF-6B2D-C71A-E5BD-1CBB7D49C3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6153" y="4863817"/>
            <a:ext cx="3483027" cy="802462"/>
          </a:xfrm>
          <a:prstGeom prst="rect">
            <a:avLst/>
          </a:prstGeom>
        </p:spPr>
      </p:pic>
      <p:pic>
        <p:nvPicPr>
          <p:cNvPr id="21" name="Picture 20" descr="Logo, company name&#10;&#10;Description automatically generated">
            <a:extLst>
              <a:ext uri="{FF2B5EF4-FFF2-40B4-BE49-F238E27FC236}">
                <a16:creationId xmlns:a16="http://schemas.microsoft.com/office/drawing/2014/main" id="{575BF832-110C-AC93-0A71-DFD69B4467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5511" y="4578331"/>
            <a:ext cx="2175895" cy="2175895"/>
          </a:xfrm>
          <a:prstGeom prst="rect">
            <a:avLst/>
          </a:prstGeom>
        </p:spPr>
      </p:pic>
      <p:pic>
        <p:nvPicPr>
          <p:cNvPr id="6" name="Picture 5" descr="A blue and white logo&#10;&#10;Description automatically generated with low confidence">
            <a:extLst>
              <a:ext uri="{FF2B5EF4-FFF2-40B4-BE49-F238E27FC236}">
                <a16:creationId xmlns:a16="http://schemas.microsoft.com/office/drawing/2014/main" id="{37D0C9F4-6233-5AF6-E192-C5FC069D08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5840" y="2565662"/>
            <a:ext cx="2794000" cy="72390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5E23462B-AF10-AAC3-6E6E-BBF47E1C12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04688" y="1531273"/>
            <a:ext cx="3285142" cy="64633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5EEFDD6-60BC-AB48-16BF-582228BB11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2605" y="3303166"/>
            <a:ext cx="2355430" cy="840048"/>
          </a:xfrm>
          <a:prstGeom prst="rect">
            <a:avLst/>
          </a:prstGeom>
        </p:spPr>
      </p:pic>
    </p:spTree>
    <p:extLst>
      <p:ext uri="{BB962C8B-B14F-4D97-AF65-F5344CB8AC3E}">
        <p14:creationId xmlns:p14="http://schemas.microsoft.com/office/powerpoint/2010/main" val="160640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F39B3-7774-C649-9544-F30EBBB4C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5669"/>
            <a:ext cx="5817079" cy="692331"/>
          </a:xfrm>
          <a:prstGeom prst="rect">
            <a:avLst/>
          </a:prstGeom>
        </p:spPr>
      </p:pic>
      <p:sp>
        <p:nvSpPr>
          <p:cNvPr id="5" name="TextBox 4">
            <a:extLst>
              <a:ext uri="{FF2B5EF4-FFF2-40B4-BE49-F238E27FC236}">
                <a16:creationId xmlns:a16="http://schemas.microsoft.com/office/drawing/2014/main" id="{BF2076B7-7704-5644-94AF-A8CA3263523F}"/>
              </a:ext>
            </a:extLst>
          </p:cNvPr>
          <p:cNvSpPr txBox="1"/>
          <p:nvPr/>
        </p:nvSpPr>
        <p:spPr>
          <a:xfrm>
            <a:off x="311097" y="365351"/>
            <a:ext cx="7957628" cy="646331"/>
          </a:xfrm>
          <a:prstGeom prst="rect">
            <a:avLst/>
          </a:prstGeom>
          <a:noFill/>
        </p:spPr>
        <p:txBody>
          <a:bodyPr wrap="none" rtlCol="0">
            <a:spAutoFit/>
          </a:bodyPr>
          <a:lstStyle/>
          <a:p>
            <a:r>
              <a:rPr lang="en-US" sz="3600" i="1" dirty="0">
                <a:solidFill>
                  <a:schemeClr val="accent1"/>
                </a:solidFill>
              </a:rPr>
              <a:t>In collaboration with Elite Sponsors </a:t>
            </a:r>
            <a:endParaRPr lang="en-US" sz="3600" b="1" i="1" dirty="0">
              <a:solidFill>
                <a:schemeClr val="accent1"/>
              </a:solidFill>
            </a:endParaRPr>
          </a:p>
        </p:txBody>
      </p:sp>
      <p:pic>
        <p:nvPicPr>
          <p:cNvPr id="8" name="Picture 7">
            <a:extLst>
              <a:ext uri="{FF2B5EF4-FFF2-40B4-BE49-F238E27FC236}">
                <a16:creationId xmlns:a16="http://schemas.microsoft.com/office/drawing/2014/main" id="{0F7C1AC2-55B4-B3B6-28AD-F92EB91AA184}"/>
              </a:ext>
            </a:extLst>
          </p:cNvPr>
          <p:cNvPicPr>
            <a:picLocks noChangeAspect="1"/>
          </p:cNvPicPr>
          <p:nvPr/>
        </p:nvPicPr>
        <p:blipFill>
          <a:blip r:embed="rId3"/>
          <a:stretch>
            <a:fillRect/>
          </a:stretch>
        </p:blipFill>
        <p:spPr>
          <a:xfrm>
            <a:off x="2835248" y="3096171"/>
            <a:ext cx="5817079" cy="1656252"/>
          </a:xfrm>
          <a:prstGeom prst="rect">
            <a:avLst/>
          </a:prstGeom>
        </p:spPr>
      </p:pic>
      <p:pic>
        <p:nvPicPr>
          <p:cNvPr id="10" name="Picture 9">
            <a:extLst>
              <a:ext uri="{FF2B5EF4-FFF2-40B4-BE49-F238E27FC236}">
                <a16:creationId xmlns:a16="http://schemas.microsoft.com/office/drawing/2014/main" id="{7A4A2E3D-F9F6-A713-3D01-9056596066F5}"/>
              </a:ext>
            </a:extLst>
          </p:cNvPr>
          <p:cNvPicPr>
            <a:picLocks noChangeAspect="1"/>
          </p:cNvPicPr>
          <p:nvPr/>
        </p:nvPicPr>
        <p:blipFill>
          <a:blip r:embed="rId4"/>
          <a:stretch>
            <a:fillRect/>
          </a:stretch>
        </p:blipFill>
        <p:spPr>
          <a:xfrm>
            <a:off x="311097" y="1263751"/>
            <a:ext cx="5048303" cy="183242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5882162B-3A48-BB28-73F3-F6995B48E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4263" y="4902984"/>
            <a:ext cx="5217737" cy="1681859"/>
          </a:xfrm>
          <a:prstGeom prst="rect">
            <a:avLst/>
          </a:prstGeom>
        </p:spPr>
      </p:pic>
    </p:spTree>
    <p:extLst>
      <p:ext uri="{BB962C8B-B14F-4D97-AF65-F5344CB8AC3E}">
        <p14:creationId xmlns:p14="http://schemas.microsoft.com/office/powerpoint/2010/main" val="83875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73016" y="2733809"/>
            <a:ext cx="8578788" cy="1783443"/>
          </a:xfrm>
        </p:spPr>
        <p:txBody>
          <a:bodyPr lIns="457200" tIns="0" rIns="457200" anchor="ctr"/>
          <a:lstStyle/>
          <a:p>
            <a:pPr algn="ctr"/>
            <a:r>
              <a:rPr lang="en-US" sz="7200" dirty="0">
                <a:solidFill>
                  <a:schemeClr val="accent1"/>
                </a:solidFill>
              </a:rPr>
              <a:t>Welcome</a:t>
            </a: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noFill/>
          <a:ln>
            <a:noFill/>
          </a:ln>
        </p:spPr>
        <p:txBody>
          <a:bodyPr>
            <a:normAutofit/>
          </a:bodyPr>
          <a:lstStyle/>
          <a:p>
            <a:fld id="{2F8AF2E6-64A8-0F46-AF27-0A96D82A033B}" type="slidenum">
              <a:rPr lang="en-US" smtClean="0"/>
              <a:t>2</a:t>
            </a:fld>
            <a:endParaRPr lang="en-US" dirty="0"/>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pic>
        <p:nvPicPr>
          <p:cNvPr id="41" name="Picture 40" descr="A picture containing icon&#10;&#10;Description automatically generated">
            <a:extLst>
              <a:ext uri="{FF2B5EF4-FFF2-40B4-BE49-F238E27FC236}">
                <a16:creationId xmlns:a16="http://schemas.microsoft.com/office/drawing/2014/main" id="{605D5D47-82CA-2448-BC33-984CC298C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162" y="6346635"/>
            <a:ext cx="4769088" cy="497818"/>
          </a:xfrm>
          <a:prstGeom prst="rect">
            <a:avLst/>
          </a:prstGeom>
        </p:spPr>
      </p:pic>
    </p:spTree>
    <p:extLst>
      <p:ext uri="{BB962C8B-B14F-4D97-AF65-F5344CB8AC3E}">
        <p14:creationId xmlns:p14="http://schemas.microsoft.com/office/powerpoint/2010/main" val="3382417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F39B3-7774-C649-9544-F30EBBB4C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5669"/>
            <a:ext cx="5817079" cy="692331"/>
          </a:xfrm>
          <a:prstGeom prst="rect">
            <a:avLst/>
          </a:prstGeom>
        </p:spPr>
      </p:pic>
      <p:sp>
        <p:nvSpPr>
          <p:cNvPr id="5" name="TextBox 4">
            <a:extLst>
              <a:ext uri="{FF2B5EF4-FFF2-40B4-BE49-F238E27FC236}">
                <a16:creationId xmlns:a16="http://schemas.microsoft.com/office/drawing/2014/main" id="{BF2076B7-7704-5644-94AF-A8CA3263523F}"/>
              </a:ext>
            </a:extLst>
          </p:cNvPr>
          <p:cNvSpPr txBox="1"/>
          <p:nvPr/>
        </p:nvSpPr>
        <p:spPr>
          <a:xfrm>
            <a:off x="311097" y="365351"/>
            <a:ext cx="9469259" cy="646331"/>
          </a:xfrm>
          <a:prstGeom prst="rect">
            <a:avLst/>
          </a:prstGeom>
          <a:noFill/>
        </p:spPr>
        <p:txBody>
          <a:bodyPr wrap="none" rtlCol="0">
            <a:spAutoFit/>
          </a:bodyPr>
          <a:lstStyle/>
          <a:p>
            <a:r>
              <a:rPr lang="en-US" sz="3600" i="1" dirty="0">
                <a:solidFill>
                  <a:schemeClr val="accent1"/>
                </a:solidFill>
              </a:rPr>
              <a:t>In collaboration with Scholarship Sponsors</a:t>
            </a:r>
            <a:endParaRPr lang="en-US" sz="3600" b="1" i="1" dirty="0">
              <a:solidFill>
                <a:schemeClr val="accent1"/>
              </a:solidFill>
            </a:endParaRPr>
          </a:p>
        </p:txBody>
      </p:sp>
      <p:pic>
        <p:nvPicPr>
          <p:cNvPr id="2" name="Picture 1">
            <a:extLst>
              <a:ext uri="{FF2B5EF4-FFF2-40B4-BE49-F238E27FC236}">
                <a16:creationId xmlns:a16="http://schemas.microsoft.com/office/drawing/2014/main" id="{5AC9C7C0-5ACF-0AA9-7FED-7C7130F6F18D}"/>
              </a:ext>
            </a:extLst>
          </p:cNvPr>
          <p:cNvPicPr>
            <a:picLocks noChangeAspect="1"/>
          </p:cNvPicPr>
          <p:nvPr/>
        </p:nvPicPr>
        <p:blipFill>
          <a:blip r:embed="rId3"/>
          <a:stretch>
            <a:fillRect/>
          </a:stretch>
        </p:blipFill>
        <p:spPr>
          <a:xfrm>
            <a:off x="7215156" y="2607041"/>
            <a:ext cx="3362885" cy="1892533"/>
          </a:xfrm>
          <a:prstGeom prst="rect">
            <a:avLst/>
          </a:prstGeom>
        </p:spPr>
      </p:pic>
      <p:pic>
        <p:nvPicPr>
          <p:cNvPr id="6" name="Picture 5" descr="Text&#10;&#10;Description automatically generated">
            <a:extLst>
              <a:ext uri="{FF2B5EF4-FFF2-40B4-BE49-F238E27FC236}">
                <a16:creationId xmlns:a16="http://schemas.microsoft.com/office/drawing/2014/main" id="{C35139C2-EDE5-1A07-3574-10C00389F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959" y="2512912"/>
            <a:ext cx="3574676" cy="2206590"/>
          </a:xfrm>
          <a:prstGeom prst="rect">
            <a:avLst/>
          </a:prstGeom>
        </p:spPr>
      </p:pic>
    </p:spTree>
    <p:extLst>
      <p:ext uri="{BB962C8B-B14F-4D97-AF65-F5344CB8AC3E}">
        <p14:creationId xmlns:p14="http://schemas.microsoft.com/office/powerpoint/2010/main" val="27826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621637" y="2951946"/>
            <a:ext cx="10948726" cy="954107"/>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Congratulations To Our 2021 Scholarship Winners</a:t>
            </a:r>
          </a:p>
        </p:txBody>
      </p:sp>
    </p:spTree>
    <p:extLst>
      <p:ext uri="{BB962C8B-B14F-4D97-AF65-F5344CB8AC3E}">
        <p14:creationId xmlns:p14="http://schemas.microsoft.com/office/powerpoint/2010/main" val="114655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E45A8BB-2556-DD4E-8084-69C55C5E9E54}"/>
              </a:ext>
            </a:extLst>
          </p:cNvPr>
          <p:cNvSpPr txBox="1"/>
          <p:nvPr/>
        </p:nvSpPr>
        <p:spPr>
          <a:xfrm>
            <a:off x="1112121" y="142626"/>
            <a:ext cx="10291108" cy="830997"/>
          </a:xfrm>
          <a:prstGeom prst="rect">
            <a:avLst/>
          </a:prstGeom>
          <a:noFill/>
        </p:spPr>
        <p:txBody>
          <a:bodyPr wrap="square" rtlCol="0">
            <a:spAutoFit/>
          </a:bodyPr>
          <a:lstStyle/>
          <a:p>
            <a:pPr algn="ctr"/>
            <a:r>
              <a:rPr lang="en-US" sz="4800" i="1" dirty="0">
                <a:solidFill>
                  <a:schemeClr val="accent1"/>
                </a:solidFill>
                <a:latin typeface="Prometo Medium" panose="020B0704030203060203" pitchFamily="34" charset="0"/>
              </a:rPr>
              <a:t>2021 CSOHIMSS Scholarship Winners</a:t>
            </a:r>
          </a:p>
        </p:txBody>
      </p:sp>
      <p:sp>
        <p:nvSpPr>
          <p:cNvPr id="37" name="TextBox 36">
            <a:extLst>
              <a:ext uri="{FF2B5EF4-FFF2-40B4-BE49-F238E27FC236}">
                <a16:creationId xmlns:a16="http://schemas.microsoft.com/office/drawing/2014/main" id="{216F1B93-4FE3-CE4F-9D2D-2CD7658F5ED6}"/>
              </a:ext>
            </a:extLst>
          </p:cNvPr>
          <p:cNvSpPr txBox="1"/>
          <p:nvPr/>
        </p:nvSpPr>
        <p:spPr>
          <a:xfrm>
            <a:off x="3200494" y="4798491"/>
            <a:ext cx="2823497" cy="1200329"/>
          </a:xfrm>
          <a:prstGeom prst="rect">
            <a:avLst/>
          </a:prstGeom>
          <a:noFill/>
        </p:spPr>
        <p:txBody>
          <a:bodyPr wrap="square" rtlCol="0">
            <a:spAutoFit/>
          </a:bodyPr>
          <a:lstStyle/>
          <a:p>
            <a:pPr algn="ctr"/>
            <a:r>
              <a:rPr lang="en-US" sz="2400" dirty="0">
                <a:solidFill>
                  <a:schemeClr val="accent1"/>
                </a:solidFill>
                <a:latin typeface="Prometo Medium" panose="020B0704030203060203" pitchFamily="34" charset="0"/>
              </a:rPr>
              <a:t>Brandi Bernardi</a:t>
            </a:r>
          </a:p>
          <a:p>
            <a:pPr algn="ctr"/>
            <a:r>
              <a:rPr lang="en-US" sz="2400" dirty="0">
                <a:solidFill>
                  <a:schemeClr val="accent1"/>
                </a:solidFill>
                <a:latin typeface="Prometo Medium" panose="020B0704030203060203" pitchFamily="34" charset="0"/>
              </a:rPr>
              <a:t>Jane Blank Scholarship</a:t>
            </a:r>
          </a:p>
        </p:txBody>
      </p:sp>
      <p:sp>
        <p:nvSpPr>
          <p:cNvPr id="21" name="TextBox 20">
            <a:extLst>
              <a:ext uri="{FF2B5EF4-FFF2-40B4-BE49-F238E27FC236}">
                <a16:creationId xmlns:a16="http://schemas.microsoft.com/office/drawing/2014/main" id="{F4FAA163-66F7-F241-B8FD-C729EC4E22A3}"/>
              </a:ext>
            </a:extLst>
          </p:cNvPr>
          <p:cNvSpPr txBox="1"/>
          <p:nvPr/>
        </p:nvSpPr>
        <p:spPr>
          <a:xfrm>
            <a:off x="-155073" y="4410172"/>
            <a:ext cx="3504564" cy="1569660"/>
          </a:xfrm>
          <a:prstGeom prst="rect">
            <a:avLst/>
          </a:prstGeom>
          <a:noFill/>
        </p:spPr>
        <p:txBody>
          <a:bodyPr wrap="square" rtlCol="0">
            <a:spAutoFit/>
          </a:bodyPr>
          <a:lstStyle/>
          <a:p>
            <a:pPr algn="ctr"/>
            <a:r>
              <a:rPr lang="en-US" sz="2400" dirty="0">
                <a:solidFill>
                  <a:schemeClr val="accent1"/>
                </a:solidFill>
                <a:latin typeface="Prometo Medium" panose="020B0704030203060203" pitchFamily="34" charset="0"/>
              </a:rPr>
              <a:t>Julia Peter </a:t>
            </a:r>
          </a:p>
          <a:p>
            <a:pPr algn="ctr"/>
            <a:r>
              <a:rPr lang="en-US" sz="2400" dirty="0">
                <a:solidFill>
                  <a:schemeClr val="accent1"/>
                </a:solidFill>
                <a:latin typeface="Prometo Medium" panose="020B0704030203060203" pitchFamily="34" charset="0"/>
              </a:rPr>
              <a:t>CSOHIMSS High School Carter Consulting Scholarship</a:t>
            </a:r>
          </a:p>
        </p:txBody>
      </p:sp>
      <p:sp>
        <p:nvSpPr>
          <p:cNvPr id="58" name="Oval 57">
            <a:extLst>
              <a:ext uri="{FF2B5EF4-FFF2-40B4-BE49-F238E27FC236}">
                <a16:creationId xmlns:a16="http://schemas.microsoft.com/office/drawing/2014/main" id="{6A270F6E-2D80-BC40-AD78-9802FDB1A182}"/>
              </a:ext>
            </a:extLst>
          </p:cNvPr>
          <p:cNvSpPr/>
          <p:nvPr/>
        </p:nvSpPr>
        <p:spPr>
          <a:xfrm>
            <a:off x="508609" y="629473"/>
            <a:ext cx="1120166" cy="106713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9" name="Oval 58">
            <a:extLst>
              <a:ext uri="{FF2B5EF4-FFF2-40B4-BE49-F238E27FC236}">
                <a16:creationId xmlns:a16="http://schemas.microsoft.com/office/drawing/2014/main" id="{AA2AC1EF-DE0F-DD4F-A36D-298C86CD1542}"/>
              </a:ext>
            </a:extLst>
          </p:cNvPr>
          <p:cNvSpPr/>
          <p:nvPr/>
        </p:nvSpPr>
        <p:spPr>
          <a:xfrm>
            <a:off x="185147" y="811619"/>
            <a:ext cx="420366" cy="40046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0" name="Oval 59">
            <a:extLst>
              <a:ext uri="{FF2B5EF4-FFF2-40B4-BE49-F238E27FC236}">
                <a16:creationId xmlns:a16="http://schemas.microsoft.com/office/drawing/2014/main" id="{0FE37B64-F25F-744D-AC45-9423CE33ACFB}"/>
              </a:ext>
            </a:extLst>
          </p:cNvPr>
          <p:cNvSpPr/>
          <p:nvPr/>
        </p:nvSpPr>
        <p:spPr>
          <a:xfrm>
            <a:off x="456759" y="1031695"/>
            <a:ext cx="347504" cy="331053"/>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1" name="Oval 60">
            <a:extLst>
              <a:ext uri="{FF2B5EF4-FFF2-40B4-BE49-F238E27FC236}">
                <a16:creationId xmlns:a16="http://schemas.microsoft.com/office/drawing/2014/main" id="{720484EA-9208-A04E-B6FC-AB4AF8D2AFDF}"/>
              </a:ext>
            </a:extLst>
          </p:cNvPr>
          <p:cNvSpPr/>
          <p:nvPr/>
        </p:nvSpPr>
        <p:spPr>
          <a:xfrm>
            <a:off x="400898" y="553847"/>
            <a:ext cx="179299" cy="17081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4" name="Oval 63">
            <a:extLst>
              <a:ext uri="{FF2B5EF4-FFF2-40B4-BE49-F238E27FC236}">
                <a16:creationId xmlns:a16="http://schemas.microsoft.com/office/drawing/2014/main" id="{56178B95-E8CF-8F4A-B0D9-7A294D8C25D9}"/>
              </a:ext>
            </a:extLst>
          </p:cNvPr>
          <p:cNvSpPr/>
          <p:nvPr/>
        </p:nvSpPr>
        <p:spPr>
          <a:xfrm>
            <a:off x="3696259" y="3745063"/>
            <a:ext cx="787427" cy="805726"/>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7" name="Oval 66">
            <a:extLst>
              <a:ext uri="{FF2B5EF4-FFF2-40B4-BE49-F238E27FC236}">
                <a16:creationId xmlns:a16="http://schemas.microsoft.com/office/drawing/2014/main" id="{D6BF31FE-D789-9242-BD63-E3CBF27B8972}"/>
              </a:ext>
            </a:extLst>
          </p:cNvPr>
          <p:cNvSpPr/>
          <p:nvPr/>
        </p:nvSpPr>
        <p:spPr>
          <a:xfrm>
            <a:off x="11241539" y="5968402"/>
            <a:ext cx="746972" cy="7469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8" name="Oval 67">
            <a:extLst>
              <a:ext uri="{FF2B5EF4-FFF2-40B4-BE49-F238E27FC236}">
                <a16:creationId xmlns:a16="http://schemas.microsoft.com/office/drawing/2014/main" id="{1022424E-04F6-1F41-9820-2DAB769E08B7}"/>
              </a:ext>
            </a:extLst>
          </p:cNvPr>
          <p:cNvSpPr/>
          <p:nvPr/>
        </p:nvSpPr>
        <p:spPr>
          <a:xfrm>
            <a:off x="11403229" y="6131620"/>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9" name="Oval 68">
            <a:extLst>
              <a:ext uri="{FF2B5EF4-FFF2-40B4-BE49-F238E27FC236}">
                <a16:creationId xmlns:a16="http://schemas.microsoft.com/office/drawing/2014/main" id="{0F84FF74-F4FA-FD44-822B-0772FBD9EAE1}"/>
              </a:ext>
            </a:extLst>
          </p:cNvPr>
          <p:cNvSpPr/>
          <p:nvPr/>
        </p:nvSpPr>
        <p:spPr>
          <a:xfrm rot="5790526">
            <a:off x="11285640" y="250955"/>
            <a:ext cx="760071" cy="76705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0" name="Oval 69">
            <a:extLst>
              <a:ext uri="{FF2B5EF4-FFF2-40B4-BE49-F238E27FC236}">
                <a16:creationId xmlns:a16="http://schemas.microsoft.com/office/drawing/2014/main" id="{7F87436C-8022-BC4F-BD7B-5BF8C7119A50}"/>
              </a:ext>
            </a:extLst>
          </p:cNvPr>
          <p:cNvSpPr/>
          <p:nvPr/>
        </p:nvSpPr>
        <p:spPr>
          <a:xfrm rot="5790526">
            <a:off x="11288553" y="718393"/>
            <a:ext cx="431618" cy="50167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1" name="Oval 70">
            <a:extLst>
              <a:ext uri="{FF2B5EF4-FFF2-40B4-BE49-F238E27FC236}">
                <a16:creationId xmlns:a16="http://schemas.microsoft.com/office/drawing/2014/main" id="{AD4CD7EA-FED5-174E-AF26-2E1B23E78B16}"/>
              </a:ext>
            </a:extLst>
          </p:cNvPr>
          <p:cNvSpPr/>
          <p:nvPr/>
        </p:nvSpPr>
        <p:spPr>
          <a:xfrm>
            <a:off x="4139573" y="4240695"/>
            <a:ext cx="557796" cy="557796"/>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2" name="Oval 71">
            <a:extLst>
              <a:ext uri="{FF2B5EF4-FFF2-40B4-BE49-F238E27FC236}">
                <a16:creationId xmlns:a16="http://schemas.microsoft.com/office/drawing/2014/main" id="{8F621EDC-5BAE-5847-85A4-A7342A9773D4}"/>
              </a:ext>
            </a:extLst>
          </p:cNvPr>
          <p:cNvSpPr/>
          <p:nvPr/>
        </p:nvSpPr>
        <p:spPr>
          <a:xfrm>
            <a:off x="10656257" y="6111028"/>
            <a:ext cx="746972" cy="7469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3" name="Oval 72">
            <a:extLst>
              <a:ext uri="{FF2B5EF4-FFF2-40B4-BE49-F238E27FC236}">
                <a16:creationId xmlns:a16="http://schemas.microsoft.com/office/drawing/2014/main" id="{ABECE808-D83B-D14D-A40A-D45B16AF02DB}"/>
              </a:ext>
            </a:extLst>
          </p:cNvPr>
          <p:cNvSpPr/>
          <p:nvPr/>
        </p:nvSpPr>
        <p:spPr>
          <a:xfrm>
            <a:off x="12025605" y="6214211"/>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2F695787-84DC-A74C-919A-C660E30BC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09" y="5971665"/>
            <a:ext cx="6650823" cy="639296"/>
          </a:xfrm>
          <a:prstGeom prst="rect">
            <a:avLst/>
          </a:prstGeom>
        </p:spPr>
      </p:pic>
      <p:pic>
        <p:nvPicPr>
          <p:cNvPr id="20" name="Picture Placeholder 21">
            <a:extLst>
              <a:ext uri="{FF2B5EF4-FFF2-40B4-BE49-F238E27FC236}">
                <a16:creationId xmlns:a16="http://schemas.microsoft.com/office/drawing/2014/main" id="{6DDB4C8B-D782-5EE3-0546-AD2B57B30E55}"/>
              </a:ext>
            </a:extLst>
          </p:cNvPr>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rot="5400000">
            <a:off x="3200494" y="1568225"/>
            <a:ext cx="2614858" cy="26148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Placeholder 21">
            <a:extLst>
              <a:ext uri="{FF2B5EF4-FFF2-40B4-BE49-F238E27FC236}">
                <a16:creationId xmlns:a16="http://schemas.microsoft.com/office/drawing/2014/main" id="{902B4922-DE91-7189-A856-7C8724D56902}"/>
              </a:ext>
            </a:extLst>
          </p:cNvPr>
          <p:cNvPicPr>
            <a:picLocks noChangeAspect="1"/>
          </p:cNvPicPr>
          <p:nvPr/>
        </p:nvPicPr>
        <p:blipFill>
          <a:blip r:embed="rId4" cstate="print">
            <a:extLst>
              <a:ext uri="{28A0092B-C50C-407E-A947-70E740481C1C}">
                <a14:useLocalDpi xmlns:a14="http://schemas.microsoft.com/office/drawing/2010/main" val="0"/>
              </a:ext>
            </a:extLst>
          </a:blip>
          <a:srcRect l="12500" r="12500"/>
          <a:stretch/>
        </p:blipFill>
        <p:spPr>
          <a:xfrm rot="5400000">
            <a:off x="6269088" y="1595609"/>
            <a:ext cx="2656216" cy="26562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Placeholder 21">
            <a:extLst>
              <a:ext uri="{FF2B5EF4-FFF2-40B4-BE49-F238E27FC236}">
                <a16:creationId xmlns:a16="http://schemas.microsoft.com/office/drawing/2014/main" id="{E0F17F8D-B1F9-44D1-2139-9E7BA749CAA7}"/>
              </a:ext>
            </a:extLst>
          </p:cNvPr>
          <p:cNvPicPr>
            <a:picLocks noChangeAspect="1"/>
          </p:cNvPicPr>
          <p:nvPr/>
        </p:nvPicPr>
        <p:blipFill>
          <a:blip r:embed="rId5" cstate="print">
            <a:extLst>
              <a:ext uri="{28A0092B-C50C-407E-A947-70E740481C1C}">
                <a14:useLocalDpi xmlns:a14="http://schemas.microsoft.com/office/drawing/2010/main" val="0"/>
              </a:ext>
            </a:extLst>
          </a:blip>
          <a:srcRect t="16667" b="16667"/>
          <a:stretch/>
        </p:blipFill>
        <p:spPr>
          <a:xfrm>
            <a:off x="9423015" y="1610644"/>
            <a:ext cx="2575382" cy="25753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TextBox 23">
            <a:extLst>
              <a:ext uri="{FF2B5EF4-FFF2-40B4-BE49-F238E27FC236}">
                <a16:creationId xmlns:a16="http://schemas.microsoft.com/office/drawing/2014/main" id="{7F450740-2956-8FAC-3FDA-D4E034B1C2B8}"/>
              </a:ext>
            </a:extLst>
          </p:cNvPr>
          <p:cNvSpPr txBox="1"/>
          <p:nvPr/>
        </p:nvSpPr>
        <p:spPr>
          <a:xfrm>
            <a:off x="6023991" y="4662226"/>
            <a:ext cx="2953955" cy="1200329"/>
          </a:xfrm>
          <a:prstGeom prst="rect">
            <a:avLst/>
          </a:prstGeom>
          <a:noFill/>
        </p:spPr>
        <p:txBody>
          <a:bodyPr wrap="square" rtlCol="0">
            <a:spAutoFit/>
          </a:bodyPr>
          <a:lstStyle/>
          <a:p>
            <a:pPr lvl="1" algn="ctr"/>
            <a:r>
              <a:rPr lang="en-US" sz="2400" dirty="0">
                <a:solidFill>
                  <a:schemeClr val="accent1"/>
                </a:solidFill>
                <a:latin typeface="Prometo Medium" panose="020B0704030203060203" pitchFamily="34" charset="0"/>
              </a:rPr>
              <a:t>Marlenia Rollinson</a:t>
            </a:r>
          </a:p>
          <a:p>
            <a:pPr algn="ctr"/>
            <a:r>
              <a:rPr lang="en-US" sz="2400" dirty="0">
                <a:solidFill>
                  <a:schemeClr val="accent1"/>
                </a:solidFill>
                <a:latin typeface="Prometo Medium" panose="020B0704030203060203" pitchFamily="34" charset="0"/>
              </a:rPr>
              <a:t>CSOHIMSS College Student Scholarship</a:t>
            </a:r>
          </a:p>
        </p:txBody>
      </p:sp>
      <p:sp>
        <p:nvSpPr>
          <p:cNvPr id="25" name="TextBox 24">
            <a:extLst>
              <a:ext uri="{FF2B5EF4-FFF2-40B4-BE49-F238E27FC236}">
                <a16:creationId xmlns:a16="http://schemas.microsoft.com/office/drawing/2014/main" id="{8CC37CBB-FDE7-6B19-2206-B3D54A8E9D31}"/>
              </a:ext>
            </a:extLst>
          </p:cNvPr>
          <p:cNvSpPr txBox="1"/>
          <p:nvPr/>
        </p:nvSpPr>
        <p:spPr>
          <a:xfrm>
            <a:off x="8935886" y="4696760"/>
            <a:ext cx="3440742" cy="1200329"/>
          </a:xfrm>
          <a:prstGeom prst="rect">
            <a:avLst/>
          </a:prstGeom>
          <a:noFill/>
        </p:spPr>
        <p:txBody>
          <a:bodyPr wrap="square" rtlCol="0">
            <a:spAutoFit/>
          </a:bodyPr>
          <a:lstStyle/>
          <a:p>
            <a:pPr algn="ctr"/>
            <a:r>
              <a:rPr lang="en-US" sz="2400" dirty="0">
                <a:solidFill>
                  <a:schemeClr val="accent1"/>
                </a:solidFill>
                <a:latin typeface="Prometo Medium" panose="020B0704030203060203" pitchFamily="34" charset="0"/>
              </a:rPr>
              <a:t>Mallory Gedeon</a:t>
            </a:r>
          </a:p>
          <a:p>
            <a:pPr algn="ctr"/>
            <a:r>
              <a:rPr lang="en-US" sz="2400" dirty="0">
                <a:solidFill>
                  <a:schemeClr val="accent1"/>
                </a:solidFill>
                <a:latin typeface="Prometo Medium" panose="020B0704030203060203" pitchFamily="34" charset="0"/>
              </a:rPr>
              <a:t>CSOHIMSS High School Scholarship</a:t>
            </a:r>
          </a:p>
        </p:txBody>
      </p:sp>
      <p:pic>
        <p:nvPicPr>
          <p:cNvPr id="26" name="Picture Placeholder 21">
            <a:extLst>
              <a:ext uri="{FF2B5EF4-FFF2-40B4-BE49-F238E27FC236}">
                <a16:creationId xmlns:a16="http://schemas.microsoft.com/office/drawing/2014/main" id="{9E3B7707-28EE-E01D-35D9-CB0E15AE9595}"/>
              </a:ext>
            </a:extLst>
          </p:cNvPr>
          <p:cNvPicPr>
            <a:picLocks noChangeAspect="1"/>
          </p:cNvPicPr>
          <p:nvPr/>
        </p:nvPicPr>
        <p:blipFill>
          <a:blip r:embed="rId6" cstate="print">
            <a:extLst>
              <a:ext uri="{28A0092B-C50C-407E-A947-70E740481C1C}">
                <a14:useLocalDpi xmlns:a14="http://schemas.microsoft.com/office/drawing/2010/main" val="0"/>
              </a:ext>
            </a:extLst>
          </a:blip>
          <a:srcRect t="16605" b="16605"/>
          <a:stretch/>
        </p:blipFill>
        <p:spPr>
          <a:xfrm>
            <a:off x="193603" y="1568225"/>
            <a:ext cx="2614858" cy="26148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0117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E45A8BB-2556-DD4E-8084-69C55C5E9E54}"/>
              </a:ext>
            </a:extLst>
          </p:cNvPr>
          <p:cNvSpPr txBox="1"/>
          <p:nvPr/>
        </p:nvSpPr>
        <p:spPr>
          <a:xfrm>
            <a:off x="609925" y="90660"/>
            <a:ext cx="10291108" cy="830997"/>
          </a:xfrm>
          <a:prstGeom prst="rect">
            <a:avLst/>
          </a:prstGeom>
          <a:noFill/>
        </p:spPr>
        <p:txBody>
          <a:bodyPr wrap="square" rtlCol="0">
            <a:spAutoFit/>
          </a:bodyPr>
          <a:lstStyle/>
          <a:p>
            <a:pPr algn="ctr"/>
            <a:r>
              <a:rPr lang="en-US" sz="4800" i="1" dirty="0">
                <a:solidFill>
                  <a:schemeClr val="accent1"/>
                </a:solidFill>
                <a:latin typeface="Prometo Medium" panose="020B0704030203060203" pitchFamily="34" charset="0"/>
              </a:rPr>
              <a:t>CSOHIMSS High School Scholarship</a:t>
            </a:r>
          </a:p>
        </p:txBody>
      </p:sp>
      <p:sp>
        <p:nvSpPr>
          <p:cNvPr id="21" name="TextBox 20">
            <a:extLst>
              <a:ext uri="{FF2B5EF4-FFF2-40B4-BE49-F238E27FC236}">
                <a16:creationId xmlns:a16="http://schemas.microsoft.com/office/drawing/2014/main" id="{F4FAA163-66F7-F241-B8FD-C729EC4E22A3}"/>
              </a:ext>
            </a:extLst>
          </p:cNvPr>
          <p:cNvSpPr txBox="1"/>
          <p:nvPr/>
        </p:nvSpPr>
        <p:spPr>
          <a:xfrm>
            <a:off x="338398" y="4740067"/>
            <a:ext cx="4363964" cy="1200329"/>
          </a:xfrm>
          <a:prstGeom prst="rect">
            <a:avLst/>
          </a:prstGeom>
          <a:noFill/>
        </p:spPr>
        <p:txBody>
          <a:bodyPr wrap="square" rtlCol="0">
            <a:spAutoFit/>
          </a:bodyPr>
          <a:lstStyle/>
          <a:p>
            <a:pPr algn="ctr"/>
            <a:r>
              <a:rPr lang="en-US" sz="2400" dirty="0">
                <a:solidFill>
                  <a:schemeClr val="accent1"/>
                </a:solidFill>
                <a:latin typeface="Prometo Medium" panose="020B0704030203060203" pitchFamily="34" charset="0"/>
              </a:rPr>
              <a:t>Julia Peter </a:t>
            </a:r>
          </a:p>
          <a:p>
            <a:pPr algn="ctr"/>
            <a:r>
              <a:rPr lang="en-US" sz="2400" dirty="0">
                <a:solidFill>
                  <a:schemeClr val="accent1"/>
                </a:solidFill>
                <a:latin typeface="Prometo Medium" panose="020B0704030203060203" pitchFamily="34" charset="0"/>
              </a:rPr>
              <a:t>CSOHIMSS High School Carter Consulting Scholarship</a:t>
            </a:r>
          </a:p>
        </p:txBody>
      </p:sp>
      <p:sp>
        <p:nvSpPr>
          <p:cNvPr id="58" name="Oval 57">
            <a:extLst>
              <a:ext uri="{FF2B5EF4-FFF2-40B4-BE49-F238E27FC236}">
                <a16:creationId xmlns:a16="http://schemas.microsoft.com/office/drawing/2014/main" id="{6A270F6E-2D80-BC40-AD78-9802FDB1A182}"/>
              </a:ext>
            </a:extLst>
          </p:cNvPr>
          <p:cNvSpPr/>
          <p:nvPr/>
        </p:nvSpPr>
        <p:spPr>
          <a:xfrm>
            <a:off x="508609" y="629473"/>
            <a:ext cx="1120166" cy="106713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9" name="Oval 58">
            <a:extLst>
              <a:ext uri="{FF2B5EF4-FFF2-40B4-BE49-F238E27FC236}">
                <a16:creationId xmlns:a16="http://schemas.microsoft.com/office/drawing/2014/main" id="{AA2AC1EF-DE0F-DD4F-A36D-298C86CD1542}"/>
              </a:ext>
            </a:extLst>
          </p:cNvPr>
          <p:cNvSpPr/>
          <p:nvPr/>
        </p:nvSpPr>
        <p:spPr>
          <a:xfrm>
            <a:off x="185147" y="811619"/>
            <a:ext cx="420366" cy="40046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0" name="Oval 59">
            <a:extLst>
              <a:ext uri="{FF2B5EF4-FFF2-40B4-BE49-F238E27FC236}">
                <a16:creationId xmlns:a16="http://schemas.microsoft.com/office/drawing/2014/main" id="{0FE37B64-F25F-744D-AC45-9423CE33ACFB}"/>
              </a:ext>
            </a:extLst>
          </p:cNvPr>
          <p:cNvSpPr/>
          <p:nvPr/>
        </p:nvSpPr>
        <p:spPr>
          <a:xfrm>
            <a:off x="456759" y="1031695"/>
            <a:ext cx="347504" cy="331053"/>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1" name="Oval 60">
            <a:extLst>
              <a:ext uri="{FF2B5EF4-FFF2-40B4-BE49-F238E27FC236}">
                <a16:creationId xmlns:a16="http://schemas.microsoft.com/office/drawing/2014/main" id="{720484EA-9208-A04E-B6FC-AB4AF8D2AFDF}"/>
              </a:ext>
            </a:extLst>
          </p:cNvPr>
          <p:cNvSpPr/>
          <p:nvPr/>
        </p:nvSpPr>
        <p:spPr>
          <a:xfrm>
            <a:off x="400898" y="553847"/>
            <a:ext cx="179299" cy="17081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4" name="Oval 63">
            <a:extLst>
              <a:ext uri="{FF2B5EF4-FFF2-40B4-BE49-F238E27FC236}">
                <a16:creationId xmlns:a16="http://schemas.microsoft.com/office/drawing/2014/main" id="{56178B95-E8CF-8F4A-B0D9-7A294D8C25D9}"/>
              </a:ext>
            </a:extLst>
          </p:cNvPr>
          <p:cNvSpPr/>
          <p:nvPr/>
        </p:nvSpPr>
        <p:spPr>
          <a:xfrm>
            <a:off x="3696259" y="3745063"/>
            <a:ext cx="787427" cy="805726"/>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7" name="Oval 66">
            <a:extLst>
              <a:ext uri="{FF2B5EF4-FFF2-40B4-BE49-F238E27FC236}">
                <a16:creationId xmlns:a16="http://schemas.microsoft.com/office/drawing/2014/main" id="{D6BF31FE-D789-9242-BD63-E3CBF27B8972}"/>
              </a:ext>
            </a:extLst>
          </p:cNvPr>
          <p:cNvSpPr/>
          <p:nvPr/>
        </p:nvSpPr>
        <p:spPr>
          <a:xfrm>
            <a:off x="10995221" y="5619430"/>
            <a:ext cx="746972" cy="7469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8" name="Oval 67">
            <a:extLst>
              <a:ext uri="{FF2B5EF4-FFF2-40B4-BE49-F238E27FC236}">
                <a16:creationId xmlns:a16="http://schemas.microsoft.com/office/drawing/2014/main" id="{1022424E-04F6-1F41-9820-2DAB769E08B7}"/>
              </a:ext>
            </a:extLst>
          </p:cNvPr>
          <p:cNvSpPr/>
          <p:nvPr/>
        </p:nvSpPr>
        <p:spPr>
          <a:xfrm>
            <a:off x="11241540" y="5718015"/>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9" name="Oval 68">
            <a:extLst>
              <a:ext uri="{FF2B5EF4-FFF2-40B4-BE49-F238E27FC236}">
                <a16:creationId xmlns:a16="http://schemas.microsoft.com/office/drawing/2014/main" id="{0F84FF74-F4FA-FD44-822B-0772FBD9EAE1}"/>
              </a:ext>
            </a:extLst>
          </p:cNvPr>
          <p:cNvSpPr/>
          <p:nvPr/>
        </p:nvSpPr>
        <p:spPr>
          <a:xfrm rot="5790526">
            <a:off x="6745452" y="1146700"/>
            <a:ext cx="760071" cy="76705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0" name="Oval 69">
            <a:extLst>
              <a:ext uri="{FF2B5EF4-FFF2-40B4-BE49-F238E27FC236}">
                <a16:creationId xmlns:a16="http://schemas.microsoft.com/office/drawing/2014/main" id="{7F87436C-8022-BC4F-BD7B-5BF8C7119A50}"/>
              </a:ext>
            </a:extLst>
          </p:cNvPr>
          <p:cNvSpPr/>
          <p:nvPr/>
        </p:nvSpPr>
        <p:spPr>
          <a:xfrm rot="5790526">
            <a:off x="6748365" y="1614138"/>
            <a:ext cx="431618" cy="50167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1" name="Oval 70">
            <a:extLst>
              <a:ext uri="{FF2B5EF4-FFF2-40B4-BE49-F238E27FC236}">
                <a16:creationId xmlns:a16="http://schemas.microsoft.com/office/drawing/2014/main" id="{AD4CD7EA-FED5-174E-AF26-2E1B23E78B16}"/>
              </a:ext>
            </a:extLst>
          </p:cNvPr>
          <p:cNvSpPr/>
          <p:nvPr/>
        </p:nvSpPr>
        <p:spPr>
          <a:xfrm>
            <a:off x="4139573" y="4240695"/>
            <a:ext cx="557796" cy="557796"/>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2" name="Oval 71">
            <a:extLst>
              <a:ext uri="{FF2B5EF4-FFF2-40B4-BE49-F238E27FC236}">
                <a16:creationId xmlns:a16="http://schemas.microsoft.com/office/drawing/2014/main" id="{8F621EDC-5BAE-5847-85A4-A7342A9773D4}"/>
              </a:ext>
            </a:extLst>
          </p:cNvPr>
          <p:cNvSpPr/>
          <p:nvPr/>
        </p:nvSpPr>
        <p:spPr>
          <a:xfrm>
            <a:off x="11136927" y="6012266"/>
            <a:ext cx="746972" cy="7469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3" name="Oval 72">
            <a:extLst>
              <a:ext uri="{FF2B5EF4-FFF2-40B4-BE49-F238E27FC236}">
                <a16:creationId xmlns:a16="http://schemas.microsoft.com/office/drawing/2014/main" id="{ABECE808-D83B-D14D-A40A-D45B16AF02DB}"/>
              </a:ext>
            </a:extLst>
          </p:cNvPr>
          <p:cNvSpPr/>
          <p:nvPr/>
        </p:nvSpPr>
        <p:spPr>
          <a:xfrm>
            <a:off x="12025605" y="6214211"/>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2F695787-84DC-A74C-919A-C660E30BC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09" y="5971665"/>
            <a:ext cx="6650823" cy="639296"/>
          </a:xfrm>
          <a:prstGeom prst="rect">
            <a:avLst/>
          </a:prstGeom>
        </p:spPr>
      </p:pic>
      <p:pic>
        <p:nvPicPr>
          <p:cNvPr id="19" name="Picture 18">
            <a:extLst>
              <a:ext uri="{FF2B5EF4-FFF2-40B4-BE49-F238E27FC236}">
                <a16:creationId xmlns:a16="http://schemas.microsoft.com/office/drawing/2014/main" id="{2104C6AA-FE64-4F91-A3A1-54D50533980F}"/>
              </a:ext>
            </a:extLst>
          </p:cNvPr>
          <p:cNvPicPr>
            <a:picLocks noChangeAspect="1"/>
          </p:cNvPicPr>
          <p:nvPr/>
        </p:nvPicPr>
        <p:blipFill>
          <a:blip r:embed="rId3"/>
          <a:stretch>
            <a:fillRect/>
          </a:stretch>
        </p:blipFill>
        <p:spPr>
          <a:xfrm>
            <a:off x="8028188" y="4311466"/>
            <a:ext cx="2206676" cy="1241853"/>
          </a:xfrm>
          <a:prstGeom prst="rect">
            <a:avLst/>
          </a:prstGeom>
        </p:spPr>
      </p:pic>
      <p:pic>
        <p:nvPicPr>
          <p:cNvPr id="20" name="Picture Placeholder 21">
            <a:extLst>
              <a:ext uri="{FF2B5EF4-FFF2-40B4-BE49-F238E27FC236}">
                <a16:creationId xmlns:a16="http://schemas.microsoft.com/office/drawing/2014/main" id="{0A79A919-2562-0FB9-9865-3BF9F37A359F}"/>
              </a:ext>
            </a:extLst>
          </p:cNvPr>
          <p:cNvPicPr>
            <a:picLocks noChangeAspect="1"/>
          </p:cNvPicPr>
          <p:nvPr/>
        </p:nvPicPr>
        <p:blipFill>
          <a:blip r:embed="rId4" cstate="print">
            <a:extLst>
              <a:ext uri="{28A0092B-C50C-407E-A947-70E740481C1C}">
                <a14:useLocalDpi xmlns:a14="http://schemas.microsoft.com/office/drawing/2010/main" val="0"/>
              </a:ext>
            </a:extLst>
          </a:blip>
          <a:srcRect t="16605" b="16605"/>
          <a:stretch/>
        </p:blipFill>
        <p:spPr>
          <a:xfrm>
            <a:off x="1212951" y="1696608"/>
            <a:ext cx="2614858" cy="26148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TextBox 21">
            <a:extLst>
              <a:ext uri="{FF2B5EF4-FFF2-40B4-BE49-F238E27FC236}">
                <a16:creationId xmlns:a16="http://schemas.microsoft.com/office/drawing/2014/main" id="{A7FD7126-379A-41B3-2F45-0842BCFBBAA4}"/>
              </a:ext>
            </a:extLst>
          </p:cNvPr>
          <p:cNvSpPr txBox="1"/>
          <p:nvPr/>
        </p:nvSpPr>
        <p:spPr>
          <a:xfrm>
            <a:off x="6643821" y="2121601"/>
            <a:ext cx="4493105" cy="2062103"/>
          </a:xfrm>
          <a:prstGeom prst="rect">
            <a:avLst/>
          </a:prstGeom>
          <a:noFill/>
        </p:spPr>
        <p:txBody>
          <a:bodyPr wrap="square" rtlCol="0">
            <a:spAutoFit/>
          </a:bodyPr>
          <a:lstStyle/>
          <a:p>
            <a:pPr algn="ctr"/>
            <a:r>
              <a:rPr lang="en-US" sz="3200" dirty="0">
                <a:solidFill>
                  <a:schemeClr val="accent1"/>
                </a:solidFill>
                <a:latin typeface="Prometo Medium" panose="020B0704030203060203" pitchFamily="34" charset="0"/>
              </a:rPr>
              <a:t>As of 2022 CSOHIMSS presents a </a:t>
            </a:r>
            <a:r>
              <a:rPr lang="en-US" sz="3200" b="1" dirty="0">
                <a:solidFill>
                  <a:schemeClr val="accent1"/>
                </a:solidFill>
                <a:latin typeface="Prometo Medium" panose="020B0704030203060203" pitchFamily="34" charset="0"/>
              </a:rPr>
              <a:t>BRAND NEW </a:t>
            </a:r>
            <a:r>
              <a:rPr lang="en-US" sz="3200" dirty="0">
                <a:solidFill>
                  <a:schemeClr val="accent1"/>
                </a:solidFill>
                <a:latin typeface="Prometo Medium" panose="020B0704030203060203" pitchFamily="34" charset="0"/>
              </a:rPr>
              <a:t>scholarship for High School sponsored by </a:t>
            </a:r>
          </a:p>
        </p:txBody>
      </p:sp>
    </p:spTree>
    <p:extLst>
      <p:ext uri="{BB962C8B-B14F-4D97-AF65-F5344CB8AC3E}">
        <p14:creationId xmlns:p14="http://schemas.microsoft.com/office/powerpoint/2010/main" val="306216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E45A8BB-2556-DD4E-8084-69C55C5E9E54}"/>
              </a:ext>
            </a:extLst>
          </p:cNvPr>
          <p:cNvSpPr txBox="1"/>
          <p:nvPr/>
        </p:nvSpPr>
        <p:spPr>
          <a:xfrm>
            <a:off x="1112121" y="142626"/>
            <a:ext cx="10291108" cy="830997"/>
          </a:xfrm>
          <a:prstGeom prst="rect">
            <a:avLst/>
          </a:prstGeom>
          <a:noFill/>
        </p:spPr>
        <p:txBody>
          <a:bodyPr wrap="square" rtlCol="0">
            <a:spAutoFit/>
          </a:bodyPr>
          <a:lstStyle/>
          <a:p>
            <a:pPr algn="ctr"/>
            <a:r>
              <a:rPr lang="en-US" sz="4800" i="1" dirty="0">
                <a:solidFill>
                  <a:schemeClr val="accent1"/>
                </a:solidFill>
                <a:latin typeface="Prometo Medium" panose="020B0704030203060203" pitchFamily="34" charset="0"/>
              </a:rPr>
              <a:t>CSOHIMSS High School Scholarship</a:t>
            </a:r>
          </a:p>
        </p:txBody>
      </p:sp>
      <p:sp>
        <p:nvSpPr>
          <p:cNvPr id="58" name="Oval 57">
            <a:extLst>
              <a:ext uri="{FF2B5EF4-FFF2-40B4-BE49-F238E27FC236}">
                <a16:creationId xmlns:a16="http://schemas.microsoft.com/office/drawing/2014/main" id="{6A270F6E-2D80-BC40-AD78-9802FDB1A182}"/>
              </a:ext>
            </a:extLst>
          </p:cNvPr>
          <p:cNvSpPr/>
          <p:nvPr/>
        </p:nvSpPr>
        <p:spPr>
          <a:xfrm>
            <a:off x="508609" y="629473"/>
            <a:ext cx="1120166" cy="106713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9" name="Oval 58">
            <a:extLst>
              <a:ext uri="{FF2B5EF4-FFF2-40B4-BE49-F238E27FC236}">
                <a16:creationId xmlns:a16="http://schemas.microsoft.com/office/drawing/2014/main" id="{AA2AC1EF-DE0F-DD4F-A36D-298C86CD1542}"/>
              </a:ext>
            </a:extLst>
          </p:cNvPr>
          <p:cNvSpPr/>
          <p:nvPr/>
        </p:nvSpPr>
        <p:spPr>
          <a:xfrm>
            <a:off x="185147" y="811619"/>
            <a:ext cx="420366" cy="40046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0" name="Oval 59">
            <a:extLst>
              <a:ext uri="{FF2B5EF4-FFF2-40B4-BE49-F238E27FC236}">
                <a16:creationId xmlns:a16="http://schemas.microsoft.com/office/drawing/2014/main" id="{0FE37B64-F25F-744D-AC45-9423CE33ACFB}"/>
              </a:ext>
            </a:extLst>
          </p:cNvPr>
          <p:cNvSpPr/>
          <p:nvPr/>
        </p:nvSpPr>
        <p:spPr>
          <a:xfrm>
            <a:off x="456759" y="1031695"/>
            <a:ext cx="347504" cy="331053"/>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1" name="Oval 60">
            <a:extLst>
              <a:ext uri="{FF2B5EF4-FFF2-40B4-BE49-F238E27FC236}">
                <a16:creationId xmlns:a16="http://schemas.microsoft.com/office/drawing/2014/main" id="{720484EA-9208-A04E-B6FC-AB4AF8D2AFDF}"/>
              </a:ext>
            </a:extLst>
          </p:cNvPr>
          <p:cNvSpPr/>
          <p:nvPr/>
        </p:nvSpPr>
        <p:spPr>
          <a:xfrm>
            <a:off x="400898" y="553847"/>
            <a:ext cx="179299" cy="17081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4" name="Oval 63">
            <a:extLst>
              <a:ext uri="{FF2B5EF4-FFF2-40B4-BE49-F238E27FC236}">
                <a16:creationId xmlns:a16="http://schemas.microsoft.com/office/drawing/2014/main" id="{56178B95-E8CF-8F4A-B0D9-7A294D8C25D9}"/>
              </a:ext>
            </a:extLst>
          </p:cNvPr>
          <p:cNvSpPr/>
          <p:nvPr/>
        </p:nvSpPr>
        <p:spPr>
          <a:xfrm>
            <a:off x="400898" y="4912289"/>
            <a:ext cx="787427" cy="805726"/>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7" name="Oval 66">
            <a:extLst>
              <a:ext uri="{FF2B5EF4-FFF2-40B4-BE49-F238E27FC236}">
                <a16:creationId xmlns:a16="http://schemas.microsoft.com/office/drawing/2014/main" id="{D6BF31FE-D789-9242-BD63-E3CBF27B8972}"/>
              </a:ext>
            </a:extLst>
          </p:cNvPr>
          <p:cNvSpPr/>
          <p:nvPr/>
        </p:nvSpPr>
        <p:spPr>
          <a:xfrm>
            <a:off x="10995221" y="5619430"/>
            <a:ext cx="746972" cy="7469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8" name="Oval 67">
            <a:extLst>
              <a:ext uri="{FF2B5EF4-FFF2-40B4-BE49-F238E27FC236}">
                <a16:creationId xmlns:a16="http://schemas.microsoft.com/office/drawing/2014/main" id="{1022424E-04F6-1F41-9820-2DAB769E08B7}"/>
              </a:ext>
            </a:extLst>
          </p:cNvPr>
          <p:cNvSpPr/>
          <p:nvPr/>
        </p:nvSpPr>
        <p:spPr>
          <a:xfrm>
            <a:off x="11241540" y="5718015"/>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9" name="Oval 68">
            <a:extLst>
              <a:ext uri="{FF2B5EF4-FFF2-40B4-BE49-F238E27FC236}">
                <a16:creationId xmlns:a16="http://schemas.microsoft.com/office/drawing/2014/main" id="{0F84FF74-F4FA-FD44-822B-0772FBD9EAE1}"/>
              </a:ext>
            </a:extLst>
          </p:cNvPr>
          <p:cNvSpPr/>
          <p:nvPr/>
        </p:nvSpPr>
        <p:spPr>
          <a:xfrm rot="5790526">
            <a:off x="10098251" y="1249616"/>
            <a:ext cx="760071" cy="76705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0" name="Oval 69">
            <a:extLst>
              <a:ext uri="{FF2B5EF4-FFF2-40B4-BE49-F238E27FC236}">
                <a16:creationId xmlns:a16="http://schemas.microsoft.com/office/drawing/2014/main" id="{7F87436C-8022-BC4F-BD7B-5BF8C7119A50}"/>
              </a:ext>
            </a:extLst>
          </p:cNvPr>
          <p:cNvSpPr/>
          <p:nvPr/>
        </p:nvSpPr>
        <p:spPr>
          <a:xfrm rot="5790526">
            <a:off x="10101164" y="1717054"/>
            <a:ext cx="431618" cy="50167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1" name="Oval 70">
            <a:extLst>
              <a:ext uri="{FF2B5EF4-FFF2-40B4-BE49-F238E27FC236}">
                <a16:creationId xmlns:a16="http://schemas.microsoft.com/office/drawing/2014/main" id="{AD4CD7EA-FED5-174E-AF26-2E1B23E78B16}"/>
              </a:ext>
            </a:extLst>
          </p:cNvPr>
          <p:cNvSpPr/>
          <p:nvPr/>
        </p:nvSpPr>
        <p:spPr>
          <a:xfrm>
            <a:off x="844212" y="5407921"/>
            <a:ext cx="557796" cy="557796"/>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2" name="Oval 71">
            <a:extLst>
              <a:ext uri="{FF2B5EF4-FFF2-40B4-BE49-F238E27FC236}">
                <a16:creationId xmlns:a16="http://schemas.microsoft.com/office/drawing/2014/main" id="{8F621EDC-5BAE-5847-85A4-A7342A9773D4}"/>
              </a:ext>
            </a:extLst>
          </p:cNvPr>
          <p:cNvSpPr/>
          <p:nvPr/>
        </p:nvSpPr>
        <p:spPr>
          <a:xfrm>
            <a:off x="11136927" y="6012266"/>
            <a:ext cx="746972" cy="7469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3" name="Oval 72">
            <a:extLst>
              <a:ext uri="{FF2B5EF4-FFF2-40B4-BE49-F238E27FC236}">
                <a16:creationId xmlns:a16="http://schemas.microsoft.com/office/drawing/2014/main" id="{ABECE808-D83B-D14D-A40A-D45B16AF02DB}"/>
              </a:ext>
            </a:extLst>
          </p:cNvPr>
          <p:cNvSpPr/>
          <p:nvPr/>
        </p:nvSpPr>
        <p:spPr>
          <a:xfrm>
            <a:off x="12025605" y="6214211"/>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2F695787-84DC-A74C-919A-C660E30BC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30" y="3899144"/>
            <a:ext cx="6037269" cy="580319"/>
          </a:xfrm>
          <a:prstGeom prst="rect">
            <a:avLst/>
          </a:prstGeom>
        </p:spPr>
      </p:pic>
      <p:pic>
        <p:nvPicPr>
          <p:cNvPr id="18" name="Picture Placeholder 21">
            <a:extLst>
              <a:ext uri="{FF2B5EF4-FFF2-40B4-BE49-F238E27FC236}">
                <a16:creationId xmlns:a16="http://schemas.microsoft.com/office/drawing/2014/main" id="{65A25929-B76D-25AE-805D-CCC27AD517C4}"/>
              </a:ext>
            </a:extLst>
          </p:cNvPr>
          <p:cNvPicPr>
            <a:picLocks noChangeAspect="1"/>
          </p:cNvPicPr>
          <p:nvPr/>
        </p:nvPicPr>
        <p:blipFill>
          <a:blip r:embed="rId3" cstate="print">
            <a:extLst>
              <a:ext uri="{28A0092B-C50C-407E-A947-70E740481C1C}">
                <a14:useLocalDpi xmlns:a14="http://schemas.microsoft.com/office/drawing/2010/main" val="0"/>
              </a:ext>
            </a:extLst>
          </a:blip>
          <a:srcRect t="16759" b="16759"/>
          <a:stretch/>
        </p:blipFill>
        <p:spPr>
          <a:xfrm>
            <a:off x="7791545" y="2025361"/>
            <a:ext cx="2525428" cy="25254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F2DD3678-7E20-332C-F145-679FBF0107B6}"/>
              </a:ext>
            </a:extLst>
          </p:cNvPr>
          <p:cNvSpPr txBox="1"/>
          <p:nvPr/>
        </p:nvSpPr>
        <p:spPr>
          <a:xfrm>
            <a:off x="7412773" y="4740067"/>
            <a:ext cx="3440742" cy="1200329"/>
          </a:xfrm>
          <a:prstGeom prst="rect">
            <a:avLst/>
          </a:prstGeom>
          <a:noFill/>
        </p:spPr>
        <p:txBody>
          <a:bodyPr wrap="square" rtlCol="0">
            <a:spAutoFit/>
          </a:bodyPr>
          <a:lstStyle/>
          <a:p>
            <a:pPr algn="ctr"/>
            <a:r>
              <a:rPr lang="en-US" sz="2400" dirty="0">
                <a:solidFill>
                  <a:schemeClr val="accent1"/>
                </a:solidFill>
                <a:latin typeface="Prometo Medium" panose="020B0704030203060203" pitchFamily="34" charset="0"/>
              </a:rPr>
              <a:t>Mallory Gedeon</a:t>
            </a:r>
          </a:p>
          <a:p>
            <a:pPr algn="ctr"/>
            <a:r>
              <a:rPr lang="en-US" sz="2400" dirty="0">
                <a:solidFill>
                  <a:schemeClr val="accent1"/>
                </a:solidFill>
                <a:latin typeface="Prometo Medium" panose="020B0704030203060203" pitchFamily="34" charset="0"/>
              </a:rPr>
              <a:t>CSOHIMSS High School Scholarship</a:t>
            </a:r>
          </a:p>
        </p:txBody>
      </p:sp>
      <p:sp>
        <p:nvSpPr>
          <p:cNvPr id="21" name="TextBox 20">
            <a:extLst>
              <a:ext uri="{FF2B5EF4-FFF2-40B4-BE49-F238E27FC236}">
                <a16:creationId xmlns:a16="http://schemas.microsoft.com/office/drawing/2014/main" id="{6665C64A-67C0-B0FF-BD3B-547AA4D2A4B4}"/>
              </a:ext>
            </a:extLst>
          </p:cNvPr>
          <p:cNvSpPr txBox="1"/>
          <p:nvPr/>
        </p:nvSpPr>
        <p:spPr>
          <a:xfrm>
            <a:off x="1185197" y="1682960"/>
            <a:ext cx="4493105" cy="2062103"/>
          </a:xfrm>
          <a:prstGeom prst="rect">
            <a:avLst/>
          </a:prstGeom>
          <a:noFill/>
        </p:spPr>
        <p:txBody>
          <a:bodyPr wrap="square" rtlCol="0">
            <a:spAutoFit/>
          </a:bodyPr>
          <a:lstStyle/>
          <a:p>
            <a:pPr algn="ctr"/>
            <a:r>
              <a:rPr lang="en-US" sz="3200" dirty="0">
                <a:solidFill>
                  <a:schemeClr val="accent1"/>
                </a:solidFill>
                <a:latin typeface="Prometo Medium" panose="020B0704030203060203" pitchFamily="34" charset="0"/>
              </a:rPr>
              <a:t>As of 2022 CSOHIMSS presents a </a:t>
            </a:r>
            <a:r>
              <a:rPr lang="en-US" sz="3200" b="1" dirty="0">
                <a:solidFill>
                  <a:schemeClr val="accent1"/>
                </a:solidFill>
                <a:latin typeface="Prometo Medium" panose="020B0704030203060203" pitchFamily="34" charset="0"/>
              </a:rPr>
              <a:t>BRAND NEW </a:t>
            </a:r>
            <a:r>
              <a:rPr lang="en-US" sz="3200" dirty="0">
                <a:solidFill>
                  <a:schemeClr val="accent1"/>
                </a:solidFill>
                <a:latin typeface="Prometo Medium" panose="020B0704030203060203" pitchFamily="34" charset="0"/>
              </a:rPr>
              <a:t>scholarship for High School sponsored by </a:t>
            </a:r>
          </a:p>
        </p:txBody>
      </p:sp>
      <p:pic>
        <p:nvPicPr>
          <p:cNvPr id="23" name="Picture 22">
            <a:extLst>
              <a:ext uri="{FF2B5EF4-FFF2-40B4-BE49-F238E27FC236}">
                <a16:creationId xmlns:a16="http://schemas.microsoft.com/office/drawing/2014/main" id="{CF1E7897-24C9-66C3-3766-A5C6FEF5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1" y="6242665"/>
            <a:ext cx="6037269" cy="580319"/>
          </a:xfrm>
          <a:prstGeom prst="rect">
            <a:avLst/>
          </a:prstGeom>
        </p:spPr>
      </p:pic>
    </p:spTree>
    <p:extLst>
      <p:ext uri="{BB962C8B-B14F-4D97-AF65-F5344CB8AC3E}">
        <p14:creationId xmlns:p14="http://schemas.microsoft.com/office/powerpoint/2010/main" val="240202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E45A8BB-2556-DD4E-8084-69C55C5E9E54}"/>
              </a:ext>
            </a:extLst>
          </p:cNvPr>
          <p:cNvSpPr txBox="1"/>
          <p:nvPr/>
        </p:nvSpPr>
        <p:spPr>
          <a:xfrm>
            <a:off x="1392283" y="158608"/>
            <a:ext cx="10291108" cy="1938992"/>
          </a:xfrm>
          <a:prstGeom prst="rect">
            <a:avLst/>
          </a:prstGeom>
          <a:noFill/>
        </p:spPr>
        <p:txBody>
          <a:bodyPr wrap="square" rtlCol="0">
            <a:spAutoFit/>
          </a:bodyPr>
          <a:lstStyle/>
          <a:p>
            <a:pPr algn="ctr"/>
            <a:r>
              <a:rPr lang="en-US" sz="6000" i="1" dirty="0">
                <a:solidFill>
                  <a:schemeClr val="accent1"/>
                </a:solidFill>
                <a:latin typeface="Prometo Medium" panose="020B0704030203060203" pitchFamily="34" charset="0"/>
              </a:rPr>
              <a:t>CSOHIMSS College Student Scholarship</a:t>
            </a:r>
          </a:p>
        </p:txBody>
      </p:sp>
      <p:sp>
        <p:nvSpPr>
          <p:cNvPr id="37" name="TextBox 36">
            <a:extLst>
              <a:ext uri="{FF2B5EF4-FFF2-40B4-BE49-F238E27FC236}">
                <a16:creationId xmlns:a16="http://schemas.microsoft.com/office/drawing/2014/main" id="{216F1B93-4FE3-CE4F-9D2D-2CD7658F5ED6}"/>
              </a:ext>
            </a:extLst>
          </p:cNvPr>
          <p:cNvSpPr txBox="1"/>
          <p:nvPr/>
        </p:nvSpPr>
        <p:spPr>
          <a:xfrm>
            <a:off x="6214137" y="2714712"/>
            <a:ext cx="5027403" cy="1754326"/>
          </a:xfrm>
          <a:prstGeom prst="rect">
            <a:avLst/>
          </a:prstGeom>
          <a:noFill/>
        </p:spPr>
        <p:txBody>
          <a:bodyPr wrap="square" rtlCol="0">
            <a:spAutoFit/>
          </a:bodyPr>
          <a:lstStyle/>
          <a:p>
            <a:pPr algn="ctr"/>
            <a:r>
              <a:rPr lang="en-US" sz="3600" dirty="0">
                <a:solidFill>
                  <a:schemeClr val="accent1"/>
                </a:solidFill>
                <a:latin typeface="Prometo Medium" panose="020B0704030203060203" pitchFamily="34" charset="0"/>
              </a:rPr>
              <a:t>Scholarship to encourage students in the Health IT discipline </a:t>
            </a:r>
          </a:p>
        </p:txBody>
      </p:sp>
      <p:sp>
        <p:nvSpPr>
          <p:cNvPr id="21" name="TextBox 20">
            <a:extLst>
              <a:ext uri="{FF2B5EF4-FFF2-40B4-BE49-F238E27FC236}">
                <a16:creationId xmlns:a16="http://schemas.microsoft.com/office/drawing/2014/main" id="{F4FAA163-66F7-F241-B8FD-C729EC4E22A3}"/>
              </a:ext>
            </a:extLst>
          </p:cNvPr>
          <p:cNvSpPr txBox="1"/>
          <p:nvPr/>
        </p:nvSpPr>
        <p:spPr>
          <a:xfrm>
            <a:off x="303484" y="4789094"/>
            <a:ext cx="4363964" cy="461665"/>
          </a:xfrm>
          <a:prstGeom prst="rect">
            <a:avLst/>
          </a:prstGeom>
          <a:noFill/>
        </p:spPr>
        <p:txBody>
          <a:bodyPr wrap="square" rtlCol="0">
            <a:spAutoFit/>
          </a:bodyPr>
          <a:lstStyle/>
          <a:p>
            <a:pPr algn="ctr"/>
            <a:r>
              <a:rPr lang="en-US" sz="2400" dirty="0">
                <a:solidFill>
                  <a:schemeClr val="accent1"/>
                </a:solidFill>
                <a:latin typeface="Prometo Medium" panose="020B0704030203060203" pitchFamily="34" charset="0"/>
              </a:rPr>
              <a:t>Marlenia Rollinson</a:t>
            </a:r>
          </a:p>
        </p:txBody>
      </p:sp>
      <p:sp>
        <p:nvSpPr>
          <p:cNvPr id="58" name="Oval 57">
            <a:extLst>
              <a:ext uri="{FF2B5EF4-FFF2-40B4-BE49-F238E27FC236}">
                <a16:creationId xmlns:a16="http://schemas.microsoft.com/office/drawing/2014/main" id="{6A270F6E-2D80-BC40-AD78-9802FDB1A182}"/>
              </a:ext>
            </a:extLst>
          </p:cNvPr>
          <p:cNvSpPr/>
          <p:nvPr/>
        </p:nvSpPr>
        <p:spPr>
          <a:xfrm>
            <a:off x="508609" y="629473"/>
            <a:ext cx="1120166" cy="106713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9" name="Oval 58">
            <a:extLst>
              <a:ext uri="{FF2B5EF4-FFF2-40B4-BE49-F238E27FC236}">
                <a16:creationId xmlns:a16="http://schemas.microsoft.com/office/drawing/2014/main" id="{AA2AC1EF-DE0F-DD4F-A36D-298C86CD1542}"/>
              </a:ext>
            </a:extLst>
          </p:cNvPr>
          <p:cNvSpPr/>
          <p:nvPr/>
        </p:nvSpPr>
        <p:spPr>
          <a:xfrm>
            <a:off x="185147" y="811619"/>
            <a:ext cx="420366" cy="40046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0" name="Oval 59">
            <a:extLst>
              <a:ext uri="{FF2B5EF4-FFF2-40B4-BE49-F238E27FC236}">
                <a16:creationId xmlns:a16="http://schemas.microsoft.com/office/drawing/2014/main" id="{0FE37B64-F25F-744D-AC45-9423CE33ACFB}"/>
              </a:ext>
            </a:extLst>
          </p:cNvPr>
          <p:cNvSpPr/>
          <p:nvPr/>
        </p:nvSpPr>
        <p:spPr>
          <a:xfrm>
            <a:off x="456759" y="1031695"/>
            <a:ext cx="347504" cy="331053"/>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1" name="Oval 60">
            <a:extLst>
              <a:ext uri="{FF2B5EF4-FFF2-40B4-BE49-F238E27FC236}">
                <a16:creationId xmlns:a16="http://schemas.microsoft.com/office/drawing/2014/main" id="{720484EA-9208-A04E-B6FC-AB4AF8D2AFDF}"/>
              </a:ext>
            </a:extLst>
          </p:cNvPr>
          <p:cNvSpPr/>
          <p:nvPr/>
        </p:nvSpPr>
        <p:spPr>
          <a:xfrm>
            <a:off x="400898" y="553847"/>
            <a:ext cx="179299" cy="17081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4" name="Oval 63">
            <a:extLst>
              <a:ext uri="{FF2B5EF4-FFF2-40B4-BE49-F238E27FC236}">
                <a16:creationId xmlns:a16="http://schemas.microsoft.com/office/drawing/2014/main" id="{56178B95-E8CF-8F4A-B0D9-7A294D8C25D9}"/>
              </a:ext>
            </a:extLst>
          </p:cNvPr>
          <p:cNvSpPr/>
          <p:nvPr/>
        </p:nvSpPr>
        <p:spPr>
          <a:xfrm>
            <a:off x="3696259" y="3745063"/>
            <a:ext cx="787427" cy="805726"/>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7" name="Oval 66">
            <a:extLst>
              <a:ext uri="{FF2B5EF4-FFF2-40B4-BE49-F238E27FC236}">
                <a16:creationId xmlns:a16="http://schemas.microsoft.com/office/drawing/2014/main" id="{D6BF31FE-D789-9242-BD63-E3CBF27B8972}"/>
              </a:ext>
            </a:extLst>
          </p:cNvPr>
          <p:cNvSpPr/>
          <p:nvPr/>
        </p:nvSpPr>
        <p:spPr>
          <a:xfrm>
            <a:off x="10995221" y="5619430"/>
            <a:ext cx="746972" cy="7469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8" name="Oval 67">
            <a:extLst>
              <a:ext uri="{FF2B5EF4-FFF2-40B4-BE49-F238E27FC236}">
                <a16:creationId xmlns:a16="http://schemas.microsoft.com/office/drawing/2014/main" id="{1022424E-04F6-1F41-9820-2DAB769E08B7}"/>
              </a:ext>
            </a:extLst>
          </p:cNvPr>
          <p:cNvSpPr/>
          <p:nvPr/>
        </p:nvSpPr>
        <p:spPr>
          <a:xfrm>
            <a:off x="11241540" y="5718015"/>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9" name="Oval 68">
            <a:extLst>
              <a:ext uri="{FF2B5EF4-FFF2-40B4-BE49-F238E27FC236}">
                <a16:creationId xmlns:a16="http://schemas.microsoft.com/office/drawing/2014/main" id="{0F84FF74-F4FA-FD44-822B-0772FBD9EAE1}"/>
              </a:ext>
            </a:extLst>
          </p:cNvPr>
          <p:cNvSpPr/>
          <p:nvPr/>
        </p:nvSpPr>
        <p:spPr>
          <a:xfrm rot="5790526">
            <a:off x="10098251" y="1249616"/>
            <a:ext cx="760071" cy="76705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0" name="Oval 69">
            <a:extLst>
              <a:ext uri="{FF2B5EF4-FFF2-40B4-BE49-F238E27FC236}">
                <a16:creationId xmlns:a16="http://schemas.microsoft.com/office/drawing/2014/main" id="{7F87436C-8022-BC4F-BD7B-5BF8C7119A50}"/>
              </a:ext>
            </a:extLst>
          </p:cNvPr>
          <p:cNvSpPr/>
          <p:nvPr/>
        </p:nvSpPr>
        <p:spPr>
          <a:xfrm rot="5790526">
            <a:off x="10101164" y="1717054"/>
            <a:ext cx="431618" cy="50167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1" name="Oval 70">
            <a:extLst>
              <a:ext uri="{FF2B5EF4-FFF2-40B4-BE49-F238E27FC236}">
                <a16:creationId xmlns:a16="http://schemas.microsoft.com/office/drawing/2014/main" id="{AD4CD7EA-FED5-174E-AF26-2E1B23E78B16}"/>
              </a:ext>
            </a:extLst>
          </p:cNvPr>
          <p:cNvSpPr/>
          <p:nvPr/>
        </p:nvSpPr>
        <p:spPr>
          <a:xfrm>
            <a:off x="4139573" y="4240695"/>
            <a:ext cx="557796" cy="557796"/>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2" name="Oval 71">
            <a:extLst>
              <a:ext uri="{FF2B5EF4-FFF2-40B4-BE49-F238E27FC236}">
                <a16:creationId xmlns:a16="http://schemas.microsoft.com/office/drawing/2014/main" id="{8F621EDC-5BAE-5847-85A4-A7342A9773D4}"/>
              </a:ext>
            </a:extLst>
          </p:cNvPr>
          <p:cNvSpPr/>
          <p:nvPr/>
        </p:nvSpPr>
        <p:spPr>
          <a:xfrm>
            <a:off x="11136927" y="6012266"/>
            <a:ext cx="746972" cy="7469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3" name="Oval 72">
            <a:extLst>
              <a:ext uri="{FF2B5EF4-FFF2-40B4-BE49-F238E27FC236}">
                <a16:creationId xmlns:a16="http://schemas.microsoft.com/office/drawing/2014/main" id="{ABECE808-D83B-D14D-A40A-D45B16AF02DB}"/>
              </a:ext>
            </a:extLst>
          </p:cNvPr>
          <p:cNvSpPr/>
          <p:nvPr/>
        </p:nvSpPr>
        <p:spPr>
          <a:xfrm>
            <a:off x="12025605" y="6214211"/>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2F695787-84DC-A74C-919A-C660E30BC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09" y="5971665"/>
            <a:ext cx="6650823" cy="639296"/>
          </a:xfrm>
          <a:prstGeom prst="rect">
            <a:avLst/>
          </a:prstGeom>
        </p:spPr>
      </p:pic>
      <p:pic>
        <p:nvPicPr>
          <p:cNvPr id="19" name="Picture Placeholder 21">
            <a:extLst>
              <a:ext uri="{FF2B5EF4-FFF2-40B4-BE49-F238E27FC236}">
                <a16:creationId xmlns:a16="http://schemas.microsoft.com/office/drawing/2014/main" id="{7FF9B843-D32E-F114-659D-430FF4F4E259}"/>
              </a:ext>
            </a:extLst>
          </p:cNvPr>
          <p:cNvPicPr>
            <a:picLocks noChangeAspect="1"/>
          </p:cNvPicPr>
          <p:nvPr/>
        </p:nvPicPr>
        <p:blipFill>
          <a:blip r:embed="rId3" cstate="print">
            <a:extLst>
              <a:ext uri="{28A0092B-C50C-407E-A947-70E740481C1C}">
                <a14:useLocalDpi xmlns:a14="http://schemas.microsoft.com/office/drawing/2010/main" val="0"/>
              </a:ext>
            </a:extLst>
          </a:blip>
          <a:srcRect l="12500" r="12500"/>
          <a:stretch/>
        </p:blipFill>
        <p:spPr>
          <a:xfrm rot="5400000">
            <a:off x="1241910" y="1725041"/>
            <a:ext cx="2525428" cy="25254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69336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E45A8BB-2556-DD4E-8084-69C55C5E9E54}"/>
              </a:ext>
            </a:extLst>
          </p:cNvPr>
          <p:cNvSpPr txBox="1"/>
          <p:nvPr/>
        </p:nvSpPr>
        <p:spPr>
          <a:xfrm>
            <a:off x="1392283" y="158608"/>
            <a:ext cx="10291108" cy="1015663"/>
          </a:xfrm>
          <a:prstGeom prst="rect">
            <a:avLst/>
          </a:prstGeom>
          <a:noFill/>
        </p:spPr>
        <p:txBody>
          <a:bodyPr wrap="square" rtlCol="0">
            <a:spAutoFit/>
          </a:bodyPr>
          <a:lstStyle/>
          <a:p>
            <a:pPr algn="ctr"/>
            <a:r>
              <a:rPr lang="en-US" sz="6000" i="1" dirty="0">
                <a:solidFill>
                  <a:schemeClr val="accent1"/>
                </a:solidFill>
                <a:latin typeface="Prometo Medium" panose="020B0704030203060203" pitchFamily="34" charset="0"/>
              </a:rPr>
              <a:t>Jane Blank Scholarship</a:t>
            </a:r>
          </a:p>
        </p:txBody>
      </p:sp>
      <p:sp>
        <p:nvSpPr>
          <p:cNvPr id="37" name="TextBox 36">
            <a:extLst>
              <a:ext uri="{FF2B5EF4-FFF2-40B4-BE49-F238E27FC236}">
                <a16:creationId xmlns:a16="http://schemas.microsoft.com/office/drawing/2014/main" id="{216F1B93-4FE3-CE4F-9D2D-2CD7658F5ED6}"/>
              </a:ext>
            </a:extLst>
          </p:cNvPr>
          <p:cNvSpPr txBox="1"/>
          <p:nvPr/>
        </p:nvSpPr>
        <p:spPr>
          <a:xfrm>
            <a:off x="1529608" y="1989083"/>
            <a:ext cx="5122652" cy="2554545"/>
          </a:xfrm>
          <a:prstGeom prst="rect">
            <a:avLst/>
          </a:prstGeom>
          <a:noFill/>
        </p:spPr>
        <p:txBody>
          <a:bodyPr wrap="square" rtlCol="0">
            <a:spAutoFit/>
          </a:bodyPr>
          <a:lstStyle/>
          <a:p>
            <a:pPr algn="ctr"/>
            <a:r>
              <a:rPr lang="en-US" sz="3200" dirty="0">
                <a:solidFill>
                  <a:schemeClr val="accent1"/>
                </a:solidFill>
                <a:latin typeface="Prometo Medium" panose="020B0704030203060203" pitchFamily="34" charset="0"/>
              </a:rPr>
              <a:t>Scholarship to encourage students in Health IT discipline and to honor one of our retired members, Jane A. Blank.  </a:t>
            </a:r>
            <a:r>
              <a:rPr lang="en-US" sz="3200" dirty="0"/>
              <a:t> </a:t>
            </a:r>
            <a:endParaRPr lang="en-US" sz="3200" dirty="0">
              <a:solidFill>
                <a:schemeClr val="accent1"/>
              </a:solidFill>
              <a:latin typeface="Prometo Medium" panose="020B0704030203060203" pitchFamily="34" charset="0"/>
            </a:endParaRPr>
          </a:p>
        </p:txBody>
      </p:sp>
      <p:sp>
        <p:nvSpPr>
          <p:cNvPr id="58" name="Oval 57">
            <a:extLst>
              <a:ext uri="{FF2B5EF4-FFF2-40B4-BE49-F238E27FC236}">
                <a16:creationId xmlns:a16="http://schemas.microsoft.com/office/drawing/2014/main" id="{6A270F6E-2D80-BC40-AD78-9802FDB1A182}"/>
              </a:ext>
            </a:extLst>
          </p:cNvPr>
          <p:cNvSpPr/>
          <p:nvPr/>
        </p:nvSpPr>
        <p:spPr>
          <a:xfrm>
            <a:off x="508609" y="629473"/>
            <a:ext cx="1120166" cy="106713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9" name="Oval 58">
            <a:extLst>
              <a:ext uri="{FF2B5EF4-FFF2-40B4-BE49-F238E27FC236}">
                <a16:creationId xmlns:a16="http://schemas.microsoft.com/office/drawing/2014/main" id="{AA2AC1EF-DE0F-DD4F-A36D-298C86CD1542}"/>
              </a:ext>
            </a:extLst>
          </p:cNvPr>
          <p:cNvSpPr/>
          <p:nvPr/>
        </p:nvSpPr>
        <p:spPr>
          <a:xfrm>
            <a:off x="185147" y="811619"/>
            <a:ext cx="420366" cy="40046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0" name="Oval 59">
            <a:extLst>
              <a:ext uri="{FF2B5EF4-FFF2-40B4-BE49-F238E27FC236}">
                <a16:creationId xmlns:a16="http://schemas.microsoft.com/office/drawing/2014/main" id="{0FE37B64-F25F-744D-AC45-9423CE33ACFB}"/>
              </a:ext>
            </a:extLst>
          </p:cNvPr>
          <p:cNvSpPr/>
          <p:nvPr/>
        </p:nvSpPr>
        <p:spPr>
          <a:xfrm>
            <a:off x="456759" y="1031695"/>
            <a:ext cx="347504" cy="331053"/>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1" name="Oval 60">
            <a:extLst>
              <a:ext uri="{FF2B5EF4-FFF2-40B4-BE49-F238E27FC236}">
                <a16:creationId xmlns:a16="http://schemas.microsoft.com/office/drawing/2014/main" id="{720484EA-9208-A04E-B6FC-AB4AF8D2AFDF}"/>
              </a:ext>
            </a:extLst>
          </p:cNvPr>
          <p:cNvSpPr/>
          <p:nvPr/>
        </p:nvSpPr>
        <p:spPr>
          <a:xfrm>
            <a:off x="400898" y="553847"/>
            <a:ext cx="179299" cy="17081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4" name="Oval 63">
            <a:extLst>
              <a:ext uri="{FF2B5EF4-FFF2-40B4-BE49-F238E27FC236}">
                <a16:creationId xmlns:a16="http://schemas.microsoft.com/office/drawing/2014/main" id="{56178B95-E8CF-8F4A-B0D9-7A294D8C25D9}"/>
              </a:ext>
            </a:extLst>
          </p:cNvPr>
          <p:cNvSpPr/>
          <p:nvPr/>
        </p:nvSpPr>
        <p:spPr>
          <a:xfrm>
            <a:off x="4314480" y="4742890"/>
            <a:ext cx="787427" cy="805726"/>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7" name="Oval 66">
            <a:extLst>
              <a:ext uri="{FF2B5EF4-FFF2-40B4-BE49-F238E27FC236}">
                <a16:creationId xmlns:a16="http://schemas.microsoft.com/office/drawing/2014/main" id="{D6BF31FE-D789-9242-BD63-E3CBF27B8972}"/>
              </a:ext>
            </a:extLst>
          </p:cNvPr>
          <p:cNvSpPr/>
          <p:nvPr/>
        </p:nvSpPr>
        <p:spPr>
          <a:xfrm>
            <a:off x="10995221" y="5619430"/>
            <a:ext cx="746972" cy="7469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8" name="Oval 67">
            <a:extLst>
              <a:ext uri="{FF2B5EF4-FFF2-40B4-BE49-F238E27FC236}">
                <a16:creationId xmlns:a16="http://schemas.microsoft.com/office/drawing/2014/main" id="{1022424E-04F6-1F41-9820-2DAB769E08B7}"/>
              </a:ext>
            </a:extLst>
          </p:cNvPr>
          <p:cNvSpPr/>
          <p:nvPr/>
        </p:nvSpPr>
        <p:spPr>
          <a:xfrm>
            <a:off x="11241540" y="5718015"/>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9" name="Oval 68">
            <a:extLst>
              <a:ext uri="{FF2B5EF4-FFF2-40B4-BE49-F238E27FC236}">
                <a16:creationId xmlns:a16="http://schemas.microsoft.com/office/drawing/2014/main" id="{0F84FF74-F4FA-FD44-822B-0772FBD9EAE1}"/>
              </a:ext>
            </a:extLst>
          </p:cNvPr>
          <p:cNvSpPr/>
          <p:nvPr/>
        </p:nvSpPr>
        <p:spPr>
          <a:xfrm rot="5790526">
            <a:off x="10098251" y="1249616"/>
            <a:ext cx="760071" cy="76705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0" name="Oval 69">
            <a:extLst>
              <a:ext uri="{FF2B5EF4-FFF2-40B4-BE49-F238E27FC236}">
                <a16:creationId xmlns:a16="http://schemas.microsoft.com/office/drawing/2014/main" id="{7F87436C-8022-BC4F-BD7B-5BF8C7119A50}"/>
              </a:ext>
            </a:extLst>
          </p:cNvPr>
          <p:cNvSpPr/>
          <p:nvPr/>
        </p:nvSpPr>
        <p:spPr>
          <a:xfrm rot="5790526">
            <a:off x="10101164" y="1717054"/>
            <a:ext cx="431618" cy="50167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1" name="Oval 70">
            <a:extLst>
              <a:ext uri="{FF2B5EF4-FFF2-40B4-BE49-F238E27FC236}">
                <a16:creationId xmlns:a16="http://schemas.microsoft.com/office/drawing/2014/main" id="{AD4CD7EA-FED5-174E-AF26-2E1B23E78B16}"/>
              </a:ext>
            </a:extLst>
          </p:cNvPr>
          <p:cNvSpPr/>
          <p:nvPr/>
        </p:nvSpPr>
        <p:spPr>
          <a:xfrm>
            <a:off x="4757794" y="5238522"/>
            <a:ext cx="557796" cy="557796"/>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2" name="Oval 71">
            <a:extLst>
              <a:ext uri="{FF2B5EF4-FFF2-40B4-BE49-F238E27FC236}">
                <a16:creationId xmlns:a16="http://schemas.microsoft.com/office/drawing/2014/main" id="{8F621EDC-5BAE-5847-85A4-A7342A9773D4}"/>
              </a:ext>
            </a:extLst>
          </p:cNvPr>
          <p:cNvSpPr/>
          <p:nvPr/>
        </p:nvSpPr>
        <p:spPr>
          <a:xfrm>
            <a:off x="11136927" y="6012266"/>
            <a:ext cx="746972" cy="7469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3" name="Oval 72">
            <a:extLst>
              <a:ext uri="{FF2B5EF4-FFF2-40B4-BE49-F238E27FC236}">
                <a16:creationId xmlns:a16="http://schemas.microsoft.com/office/drawing/2014/main" id="{ABECE808-D83B-D14D-A40A-D45B16AF02DB}"/>
              </a:ext>
            </a:extLst>
          </p:cNvPr>
          <p:cNvSpPr/>
          <p:nvPr/>
        </p:nvSpPr>
        <p:spPr>
          <a:xfrm>
            <a:off x="12025605" y="6214211"/>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2F695787-84DC-A74C-919A-C660E30BC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09" y="5971665"/>
            <a:ext cx="6650823" cy="639296"/>
          </a:xfrm>
          <a:prstGeom prst="rect">
            <a:avLst/>
          </a:prstGeom>
        </p:spPr>
      </p:pic>
      <p:sp>
        <p:nvSpPr>
          <p:cNvPr id="19" name="TextBox 18">
            <a:extLst>
              <a:ext uri="{FF2B5EF4-FFF2-40B4-BE49-F238E27FC236}">
                <a16:creationId xmlns:a16="http://schemas.microsoft.com/office/drawing/2014/main" id="{4FCEF44C-1427-A54A-A15C-68F2DCAFEE2C}"/>
              </a:ext>
            </a:extLst>
          </p:cNvPr>
          <p:cNvSpPr txBox="1"/>
          <p:nvPr/>
        </p:nvSpPr>
        <p:spPr>
          <a:xfrm>
            <a:off x="7679306" y="4887018"/>
            <a:ext cx="3440742" cy="830997"/>
          </a:xfrm>
          <a:prstGeom prst="rect">
            <a:avLst/>
          </a:prstGeom>
          <a:noFill/>
        </p:spPr>
        <p:txBody>
          <a:bodyPr wrap="square" rtlCol="0">
            <a:spAutoFit/>
          </a:bodyPr>
          <a:lstStyle/>
          <a:p>
            <a:pPr algn="ctr"/>
            <a:r>
              <a:rPr lang="en-US" sz="2400" dirty="0">
                <a:solidFill>
                  <a:schemeClr val="accent1"/>
                </a:solidFill>
                <a:latin typeface="Prometo Medium" panose="020B0704030203060203" pitchFamily="34" charset="0"/>
              </a:rPr>
              <a:t>Brandi Bernardi</a:t>
            </a:r>
          </a:p>
          <a:p>
            <a:pPr algn="ctr"/>
            <a:r>
              <a:rPr lang="en-US" sz="2400" dirty="0">
                <a:solidFill>
                  <a:schemeClr val="accent1"/>
                </a:solidFill>
                <a:latin typeface="Prometo Medium" panose="020B0704030203060203" pitchFamily="34" charset="0"/>
              </a:rPr>
              <a:t>Jane Blank Scholarship</a:t>
            </a:r>
          </a:p>
        </p:txBody>
      </p:sp>
      <p:pic>
        <p:nvPicPr>
          <p:cNvPr id="21" name="Picture Placeholder 21">
            <a:extLst>
              <a:ext uri="{FF2B5EF4-FFF2-40B4-BE49-F238E27FC236}">
                <a16:creationId xmlns:a16="http://schemas.microsoft.com/office/drawing/2014/main" id="{FFDFE3B3-D967-62FC-F132-5E22422F0E2C}"/>
              </a:ext>
            </a:extLst>
          </p:cNvPr>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rot="5400000">
            <a:off x="8136963" y="2166286"/>
            <a:ext cx="2525428" cy="25254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2851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238590" y="1109296"/>
            <a:ext cx="11714819" cy="171005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Afternoon Keynote</a:t>
            </a:r>
          </a:p>
          <a:p>
            <a:pPr algn="ctr"/>
            <a:r>
              <a:rPr lang="en-US" sz="5400" dirty="0">
                <a:solidFill>
                  <a:srgbClr val="FFFFFF"/>
                </a:solidFill>
                <a:latin typeface="Prometo Medium" panose="020B0704030203060203" pitchFamily="34" charset="0"/>
              </a:rPr>
              <a:t>How Ambient Tech is Transforming the Physician-Patient Experience</a:t>
            </a:r>
          </a:p>
        </p:txBody>
      </p:sp>
      <p:sp>
        <p:nvSpPr>
          <p:cNvPr id="3" name="TextBox 2"/>
          <p:cNvSpPr txBox="1"/>
          <p:nvPr/>
        </p:nvSpPr>
        <p:spPr>
          <a:xfrm>
            <a:off x="-165679" y="4893677"/>
            <a:ext cx="6482335" cy="954107"/>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1:00 PM</a:t>
            </a:r>
          </a:p>
          <a:p>
            <a:pPr algn="ctr"/>
            <a:r>
              <a:rPr lang="en-US" sz="2800" dirty="0">
                <a:solidFill>
                  <a:schemeClr val="bg1"/>
                </a:solidFill>
                <a:latin typeface="Prometo Medium" panose="020B0704030203060203" pitchFamily="34" charset="0"/>
              </a:rPr>
              <a:t>Spring Conference Session 2022</a:t>
            </a:r>
          </a:p>
        </p:txBody>
      </p:sp>
      <p:sp>
        <p:nvSpPr>
          <p:cNvPr id="2" name="TextBox 1">
            <a:extLst>
              <a:ext uri="{FF2B5EF4-FFF2-40B4-BE49-F238E27FC236}">
                <a16:creationId xmlns:a16="http://schemas.microsoft.com/office/drawing/2014/main" id="{5EEEC196-6328-4FA1-97C2-9AF3FEB18330}"/>
              </a:ext>
            </a:extLst>
          </p:cNvPr>
          <p:cNvSpPr txBox="1"/>
          <p:nvPr/>
        </p:nvSpPr>
        <p:spPr>
          <a:xfrm>
            <a:off x="2854830" y="3429000"/>
            <a:ext cx="6923651" cy="954107"/>
          </a:xfrm>
          <a:prstGeom prst="rect">
            <a:avLst/>
          </a:prstGeom>
          <a:noFill/>
        </p:spPr>
        <p:txBody>
          <a:bodyPr wrap="square" rtlCol="0">
            <a:spAutoFit/>
          </a:bodyPr>
          <a:lstStyle/>
          <a:p>
            <a:pPr algn="ctr"/>
            <a:r>
              <a:rPr lang="en-US" sz="2800" dirty="0">
                <a:solidFill>
                  <a:schemeClr val="accent2"/>
                </a:solidFill>
                <a:latin typeface="Prometo Medium" panose="020B0704030203060203" pitchFamily="34" charset="0"/>
              </a:rPr>
              <a:t>Dr. Riz Pasha, Chief Medical Information Officer. Nuance</a:t>
            </a:r>
          </a:p>
        </p:txBody>
      </p:sp>
    </p:spTree>
    <p:extLst>
      <p:ext uri="{BB962C8B-B14F-4D97-AF65-F5344CB8AC3E}">
        <p14:creationId xmlns:p14="http://schemas.microsoft.com/office/powerpoint/2010/main" val="131427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360169" y="1142021"/>
            <a:ext cx="10948726" cy="941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Panel: Data Driven Digital Transformation: Utopia or Reality?</a:t>
            </a:r>
          </a:p>
        </p:txBody>
      </p:sp>
      <p:sp>
        <p:nvSpPr>
          <p:cNvPr id="3" name="TextBox 2"/>
          <p:cNvSpPr txBox="1"/>
          <p:nvPr/>
        </p:nvSpPr>
        <p:spPr>
          <a:xfrm>
            <a:off x="8754650" y="4550999"/>
            <a:ext cx="3398228" cy="1384995"/>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2:00 pm</a:t>
            </a:r>
          </a:p>
          <a:p>
            <a:pPr algn="ctr"/>
            <a:r>
              <a:rPr lang="en-US" sz="2800" dirty="0">
                <a:solidFill>
                  <a:schemeClr val="bg1"/>
                </a:solidFill>
                <a:latin typeface="Prometo Medium" panose="020B0704030203060203" pitchFamily="34" charset="0"/>
              </a:rPr>
              <a:t>Spring Conference Session 2022</a:t>
            </a:r>
          </a:p>
        </p:txBody>
      </p:sp>
      <p:sp>
        <p:nvSpPr>
          <p:cNvPr id="2" name="TextBox 1">
            <a:extLst>
              <a:ext uri="{FF2B5EF4-FFF2-40B4-BE49-F238E27FC236}">
                <a16:creationId xmlns:a16="http://schemas.microsoft.com/office/drawing/2014/main" id="{5EEEC196-6328-4FA1-97C2-9AF3FEB18330}"/>
              </a:ext>
            </a:extLst>
          </p:cNvPr>
          <p:cNvSpPr txBox="1"/>
          <p:nvPr/>
        </p:nvSpPr>
        <p:spPr>
          <a:xfrm>
            <a:off x="0" y="2812061"/>
            <a:ext cx="6096000" cy="3170099"/>
          </a:xfrm>
          <a:prstGeom prst="rect">
            <a:avLst/>
          </a:prstGeom>
          <a:noFill/>
        </p:spPr>
        <p:txBody>
          <a:bodyPr wrap="square" rtlCol="0">
            <a:spAutoFit/>
          </a:bodyPr>
          <a:lstStyle/>
          <a:p>
            <a:pPr algn="ctr"/>
            <a:r>
              <a:rPr lang="en-US" sz="2000" b="1" dirty="0">
                <a:solidFill>
                  <a:schemeClr val="accent2"/>
                </a:solidFill>
                <a:latin typeface="Prometo Medium" panose="020B0704030203060203" pitchFamily="34" charset="0"/>
              </a:rPr>
              <a:t>Moderator: </a:t>
            </a:r>
            <a:r>
              <a:rPr lang="en-US" sz="2000" b="1" dirty="0">
                <a:solidFill>
                  <a:schemeClr val="bg1"/>
                </a:solidFill>
                <a:latin typeface="Prometo Medium" panose="020B0704030203060203" pitchFamily="34" charset="0"/>
              </a:rPr>
              <a:t>Ed Marx</a:t>
            </a:r>
            <a:r>
              <a:rPr lang="en-US" sz="2000" dirty="0">
                <a:solidFill>
                  <a:schemeClr val="accent2"/>
                </a:solidFill>
                <a:latin typeface="Prometo Medium" panose="020B0704030203060203" pitchFamily="34" charset="0"/>
              </a:rPr>
              <a:t> , CEO of Divurgent</a:t>
            </a:r>
          </a:p>
          <a:p>
            <a:pPr algn="ctr"/>
            <a:endParaRPr lang="en-US" sz="2000" dirty="0">
              <a:solidFill>
                <a:schemeClr val="accent2"/>
              </a:solidFill>
              <a:latin typeface="Prometo Medium" panose="020B0704030203060203" pitchFamily="34" charset="0"/>
            </a:endParaRPr>
          </a:p>
          <a:p>
            <a:pPr algn="ctr"/>
            <a:r>
              <a:rPr lang="en-US" sz="2000" b="1" dirty="0">
                <a:solidFill>
                  <a:schemeClr val="bg1"/>
                </a:solidFill>
                <a:latin typeface="Prometo Medium" panose="020B0704030203060203" pitchFamily="34" charset="0"/>
              </a:rPr>
              <a:t>Jay Brown</a:t>
            </a:r>
            <a:r>
              <a:rPr lang="en-US" sz="2000" dirty="0">
                <a:solidFill>
                  <a:schemeClr val="bg1"/>
                </a:solidFill>
                <a:latin typeface="Prometo Medium" panose="020B0704030203060203" pitchFamily="34" charset="0"/>
              </a:rPr>
              <a:t>, </a:t>
            </a:r>
            <a:r>
              <a:rPr lang="en-US" sz="2000" dirty="0">
                <a:solidFill>
                  <a:schemeClr val="accent2"/>
                </a:solidFill>
                <a:latin typeface="Prometo Medium" panose="020B0704030203060203" pitchFamily="34" charset="0"/>
              </a:rPr>
              <a:t>Chief Information Officer, UC Health</a:t>
            </a:r>
          </a:p>
          <a:p>
            <a:pPr algn="ctr"/>
            <a:endParaRPr lang="en-US" sz="2000" dirty="0">
              <a:solidFill>
                <a:schemeClr val="accent2"/>
              </a:solidFill>
              <a:latin typeface="Prometo Medium" panose="020B0704030203060203" pitchFamily="34" charset="0"/>
            </a:endParaRPr>
          </a:p>
          <a:p>
            <a:pPr algn="ctr"/>
            <a:r>
              <a:rPr lang="en-US" sz="2000" b="1" dirty="0">
                <a:solidFill>
                  <a:schemeClr val="bg1"/>
                </a:solidFill>
                <a:latin typeface="Prometo Medium" panose="020B0704030203060203" pitchFamily="34" charset="0"/>
              </a:rPr>
              <a:t>Mikki Clancy</a:t>
            </a:r>
            <a:r>
              <a:rPr lang="en-US" sz="2000" dirty="0">
                <a:solidFill>
                  <a:schemeClr val="accent2"/>
                </a:solidFill>
                <a:latin typeface="Prometo Medium" panose="020B0704030203060203" pitchFamily="34" charset="0"/>
              </a:rPr>
              <a:t>, Chief Digital Officer, Premier Health</a:t>
            </a:r>
          </a:p>
          <a:p>
            <a:pPr algn="ctr"/>
            <a:endParaRPr lang="en-US" sz="2000" dirty="0">
              <a:solidFill>
                <a:schemeClr val="accent2"/>
              </a:solidFill>
              <a:latin typeface="Prometo Medium" panose="020B0704030203060203" pitchFamily="34" charset="0"/>
            </a:endParaRPr>
          </a:p>
          <a:p>
            <a:pPr algn="ctr"/>
            <a:r>
              <a:rPr lang="en-US" sz="2000" b="1" dirty="0">
                <a:solidFill>
                  <a:schemeClr val="bg1"/>
                </a:solidFill>
                <a:latin typeface="Prometo Medium" panose="020B0704030203060203" pitchFamily="34" charset="0"/>
              </a:rPr>
              <a:t>J.D. Whitlock</a:t>
            </a:r>
            <a:r>
              <a:rPr lang="en-US" sz="2000" dirty="0">
                <a:solidFill>
                  <a:schemeClr val="bg1"/>
                </a:solidFill>
                <a:latin typeface="Prometo Medium" panose="020B0704030203060203" pitchFamily="34" charset="0"/>
              </a:rPr>
              <a:t>, </a:t>
            </a:r>
            <a:r>
              <a:rPr lang="en-US" sz="2000" dirty="0">
                <a:solidFill>
                  <a:schemeClr val="accent2"/>
                </a:solidFill>
                <a:latin typeface="Prometo Medium" panose="020B0704030203060203" pitchFamily="34" charset="0"/>
              </a:rPr>
              <a:t>CIO Dayton Children’s Hospital</a:t>
            </a:r>
          </a:p>
          <a:p>
            <a:pPr algn="ctr"/>
            <a:endParaRPr lang="en-US" sz="2000" dirty="0">
              <a:solidFill>
                <a:schemeClr val="accent2"/>
              </a:solidFill>
              <a:latin typeface="Prometo Medium" panose="020B0704030203060203" pitchFamily="34" charset="0"/>
            </a:endParaRPr>
          </a:p>
          <a:p>
            <a:pPr algn="ctr"/>
            <a:r>
              <a:rPr lang="en-US" sz="2000" b="1" dirty="0">
                <a:solidFill>
                  <a:schemeClr val="bg1"/>
                </a:solidFill>
                <a:latin typeface="Prometo Medium" panose="020B0704030203060203" pitchFamily="34" charset="0"/>
              </a:rPr>
              <a:t>Riz Pasha</a:t>
            </a:r>
            <a:r>
              <a:rPr lang="en-US" sz="2000" dirty="0">
                <a:solidFill>
                  <a:schemeClr val="bg1"/>
                </a:solidFill>
                <a:latin typeface="Prometo Medium" panose="020B0704030203060203" pitchFamily="34" charset="0"/>
              </a:rPr>
              <a:t>, </a:t>
            </a:r>
            <a:r>
              <a:rPr lang="en-US" sz="2000" dirty="0">
                <a:solidFill>
                  <a:schemeClr val="accent2"/>
                </a:solidFill>
                <a:latin typeface="Prometo Medium" panose="020B0704030203060203" pitchFamily="34" charset="0"/>
              </a:rPr>
              <a:t>Chief Medical Information Officer, Nuance</a:t>
            </a:r>
          </a:p>
          <a:p>
            <a:pPr algn="ctr"/>
            <a:endParaRPr lang="en-US" sz="2000" dirty="0">
              <a:solidFill>
                <a:schemeClr val="accent2"/>
              </a:solidFill>
              <a:latin typeface="Prometo Medium" panose="020B0704030203060203" pitchFamily="34" charset="0"/>
            </a:endParaRPr>
          </a:p>
        </p:txBody>
      </p:sp>
    </p:spTree>
    <p:extLst>
      <p:ext uri="{BB962C8B-B14F-4D97-AF65-F5344CB8AC3E}">
        <p14:creationId xmlns:p14="http://schemas.microsoft.com/office/powerpoint/2010/main" val="161907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E45A8BB-2556-DD4E-8084-69C55C5E9E54}"/>
              </a:ext>
            </a:extLst>
          </p:cNvPr>
          <p:cNvSpPr txBox="1"/>
          <p:nvPr/>
        </p:nvSpPr>
        <p:spPr>
          <a:xfrm>
            <a:off x="2748720" y="398346"/>
            <a:ext cx="7168636" cy="1077218"/>
          </a:xfrm>
          <a:prstGeom prst="rect">
            <a:avLst/>
          </a:prstGeom>
          <a:noFill/>
        </p:spPr>
        <p:txBody>
          <a:bodyPr wrap="square" rtlCol="0">
            <a:spAutoFit/>
          </a:bodyPr>
          <a:lstStyle/>
          <a:p>
            <a:pPr algn="ctr"/>
            <a:r>
              <a:rPr lang="en-US" sz="3200" dirty="0">
                <a:solidFill>
                  <a:schemeClr val="accent1">
                    <a:lumMod val="75000"/>
                  </a:schemeClr>
                </a:solidFill>
                <a:latin typeface="Prometo Medium" panose="020B0704030203060203" pitchFamily="34" charset="0"/>
              </a:rPr>
              <a:t>Data Driven Digital Transformation: Utopia or Reality? Panel</a:t>
            </a:r>
            <a:endParaRPr lang="en-US" sz="3200" i="1" dirty="0">
              <a:solidFill>
                <a:schemeClr val="accent1">
                  <a:lumMod val="75000"/>
                </a:schemeClr>
              </a:solidFill>
              <a:latin typeface="Prometo Medium" panose="020B0704030203060203" pitchFamily="34" charset="0"/>
            </a:endParaRPr>
          </a:p>
        </p:txBody>
      </p:sp>
      <p:sp>
        <p:nvSpPr>
          <p:cNvPr id="37" name="TextBox 36">
            <a:extLst>
              <a:ext uri="{FF2B5EF4-FFF2-40B4-BE49-F238E27FC236}">
                <a16:creationId xmlns:a16="http://schemas.microsoft.com/office/drawing/2014/main" id="{216F1B93-4FE3-CE4F-9D2D-2CD7658F5ED6}"/>
              </a:ext>
            </a:extLst>
          </p:cNvPr>
          <p:cNvSpPr txBox="1"/>
          <p:nvPr/>
        </p:nvSpPr>
        <p:spPr>
          <a:xfrm>
            <a:off x="2978015" y="4835675"/>
            <a:ext cx="2296945" cy="923330"/>
          </a:xfrm>
          <a:prstGeom prst="rect">
            <a:avLst/>
          </a:prstGeom>
          <a:noFill/>
        </p:spPr>
        <p:txBody>
          <a:bodyPr wrap="square" rtlCol="0">
            <a:spAutoFit/>
          </a:bodyPr>
          <a:lstStyle/>
          <a:p>
            <a:pPr algn="ctr"/>
            <a:r>
              <a:rPr lang="en-US" dirty="0">
                <a:solidFill>
                  <a:schemeClr val="accent1"/>
                </a:solidFill>
                <a:latin typeface="Prometo Medium" panose="020B0704030203060203" pitchFamily="34" charset="0"/>
              </a:rPr>
              <a:t>Mikki Clancy,</a:t>
            </a:r>
          </a:p>
          <a:p>
            <a:pPr algn="ctr"/>
            <a:r>
              <a:rPr lang="en-US" dirty="0">
                <a:solidFill>
                  <a:schemeClr val="accent1"/>
                </a:solidFill>
                <a:latin typeface="Prometo Medium" panose="020B0704030203060203" pitchFamily="34" charset="0"/>
              </a:rPr>
              <a:t> Chief Digital Officer Premier Health</a:t>
            </a:r>
          </a:p>
        </p:txBody>
      </p:sp>
      <p:sp>
        <p:nvSpPr>
          <p:cNvPr id="42" name="TextBox 41">
            <a:extLst>
              <a:ext uri="{FF2B5EF4-FFF2-40B4-BE49-F238E27FC236}">
                <a16:creationId xmlns:a16="http://schemas.microsoft.com/office/drawing/2014/main" id="{4EBF6080-01D8-2B4E-8ED1-C151395C0DCF}"/>
              </a:ext>
            </a:extLst>
          </p:cNvPr>
          <p:cNvSpPr txBox="1"/>
          <p:nvPr/>
        </p:nvSpPr>
        <p:spPr>
          <a:xfrm>
            <a:off x="8878703" y="4835675"/>
            <a:ext cx="3407359" cy="923330"/>
          </a:xfrm>
          <a:prstGeom prst="rect">
            <a:avLst/>
          </a:prstGeom>
          <a:noFill/>
        </p:spPr>
        <p:txBody>
          <a:bodyPr wrap="square" rtlCol="0">
            <a:spAutoFit/>
          </a:bodyPr>
          <a:lstStyle/>
          <a:p>
            <a:pPr algn="ctr"/>
            <a:r>
              <a:rPr lang="en-US" dirty="0">
                <a:solidFill>
                  <a:schemeClr val="accent1"/>
                </a:solidFill>
                <a:latin typeface="Prometo Medium" panose="020B0704030203060203" pitchFamily="34" charset="0"/>
              </a:rPr>
              <a:t>Rizwan Pasha MD,</a:t>
            </a:r>
          </a:p>
          <a:p>
            <a:pPr algn="ctr"/>
            <a:r>
              <a:rPr lang="en-US" dirty="0">
                <a:solidFill>
                  <a:schemeClr val="accent1"/>
                </a:solidFill>
                <a:latin typeface="Prometo Medium" panose="020B0704030203060203" pitchFamily="34" charset="0"/>
              </a:rPr>
              <a:t> Chief Medical Information Officer</a:t>
            </a:r>
          </a:p>
          <a:p>
            <a:pPr algn="ctr"/>
            <a:r>
              <a:rPr lang="en-US" dirty="0">
                <a:solidFill>
                  <a:schemeClr val="accent1"/>
                </a:solidFill>
                <a:latin typeface="Prometo Medium" panose="020B0704030203060203" pitchFamily="34" charset="0"/>
              </a:rPr>
              <a:t> Nuance </a:t>
            </a:r>
          </a:p>
        </p:txBody>
      </p:sp>
      <p:pic>
        <p:nvPicPr>
          <p:cNvPr id="20" name="Picture Placeholder 13">
            <a:extLst>
              <a:ext uri="{FF2B5EF4-FFF2-40B4-BE49-F238E27FC236}">
                <a16:creationId xmlns:a16="http://schemas.microsoft.com/office/drawing/2014/main" id="{3CE432C0-4427-F940-B50C-176A3068CF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071" y="2526018"/>
            <a:ext cx="2250097" cy="2250097"/>
          </a:xfrm>
          <a:prstGeom prst="ellipse">
            <a:avLst/>
          </a:prstGeom>
        </p:spPr>
      </p:pic>
      <p:sp>
        <p:nvSpPr>
          <p:cNvPr id="21" name="TextBox 20">
            <a:extLst>
              <a:ext uri="{FF2B5EF4-FFF2-40B4-BE49-F238E27FC236}">
                <a16:creationId xmlns:a16="http://schemas.microsoft.com/office/drawing/2014/main" id="{F4FAA163-66F7-F241-B8FD-C729EC4E22A3}"/>
              </a:ext>
            </a:extLst>
          </p:cNvPr>
          <p:cNvSpPr txBox="1"/>
          <p:nvPr/>
        </p:nvSpPr>
        <p:spPr>
          <a:xfrm>
            <a:off x="-8178" y="4820150"/>
            <a:ext cx="2296945" cy="923330"/>
          </a:xfrm>
          <a:prstGeom prst="rect">
            <a:avLst/>
          </a:prstGeom>
          <a:noFill/>
        </p:spPr>
        <p:txBody>
          <a:bodyPr wrap="square" rtlCol="0">
            <a:spAutoFit/>
          </a:bodyPr>
          <a:lstStyle/>
          <a:p>
            <a:pPr algn="ctr"/>
            <a:r>
              <a:rPr lang="en-US" dirty="0">
                <a:solidFill>
                  <a:schemeClr val="accent1"/>
                </a:solidFill>
                <a:latin typeface="Prometo Medium" panose="020B0704030203060203" pitchFamily="34" charset="0"/>
              </a:rPr>
              <a:t>Jay Brown </a:t>
            </a:r>
          </a:p>
          <a:p>
            <a:pPr algn="ctr"/>
            <a:r>
              <a:rPr lang="en-US" dirty="0">
                <a:solidFill>
                  <a:schemeClr val="accent1"/>
                </a:solidFill>
                <a:latin typeface="Prometo Medium" panose="020B0704030203060203" pitchFamily="34" charset="0"/>
              </a:rPr>
              <a:t>Chief Information Officer, UC Health</a:t>
            </a:r>
          </a:p>
        </p:txBody>
      </p:sp>
      <p:sp>
        <p:nvSpPr>
          <p:cNvPr id="58" name="Oval 57">
            <a:extLst>
              <a:ext uri="{FF2B5EF4-FFF2-40B4-BE49-F238E27FC236}">
                <a16:creationId xmlns:a16="http://schemas.microsoft.com/office/drawing/2014/main" id="{6A270F6E-2D80-BC40-AD78-9802FDB1A182}"/>
              </a:ext>
            </a:extLst>
          </p:cNvPr>
          <p:cNvSpPr/>
          <p:nvPr/>
        </p:nvSpPr>
        <p:spPr>
          <a:xfrm rot="10800000">
            <a:off x="10274142" y="398346"/>
            <a:ext cx="1207024" cy="118000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9" name="Oval 58">
            <a:extLst>
              <a:ext uri="{FF2B5EF4-FFF2-40B4-BE49-F238E27FC236}">
                <a16:creationId xmlns:a16="http://schemas.microsoft.com/office/drawing/2014/main" id="{AA2AC1EF-DE0F-DD4F-A36D-298C86CD1542}"/>
              </a:ext>
            </a:extLst>
          </p:cNvPr>
          <p:cNvSpPr/>
          <p:nvPr/>
        </p:nvSpPr>
        <p:spPr>
          <a:xfrm rot="10800000">
            <a:off x="11284399" y="376633"/>
            <a:ext cx="452961" cy="44282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0" name="Oval 59">
            <a:extLst>
              <a:ext uri="{FF2B5EF4-FFF2-40B4-BE49-F238E27FC236}">
                <a16:creationId xmlns:a16="http://schemas.microsoft.com/office/drawing/2014/main" id="{0FE37B64-F25F-744D-AC45-9423CE33ACFB}"/>
              </a:ext>
            </a:extLst>
          </p:cNvPr>
          <p:cNvSpPr/>
          <p:nvPr/>
        </p:nvSpPr>
        <p:spPr>
          <a:xfrm rot="10800000">
            <a:off x="11006124" y="638861"/>
            <a:ext cx="374450" cy="366068"/>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1" name="Oval 60">
            <a:extLst>
              <a:ext uri="{FF2B5EF4-FFF2-40B4-BE49-F238E27FC236}">
                <a16:creationId xmlns:a16="http://schemas.microsoft.com/office/drawing/2014/main" id="{720484EA-9208-A04E-B6FC-AB4AF8D2AFDF}"/>
              </a:ext>
            </a:extLst>
          </p:cNvPr>
          <p:cNvSpPr/>
          <p:nvPr/>
        </p:nvSpPr>
        <p:spPr>
          <a:xfrm rot="10800000">
            <a:off x="11187372" y="214113"/>
            <a:ext cx="193202" cy="18887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2" name="Oval 61">
            <a:extLst>
              <a:ext uri="{FF2B5EF4-FFF2-40B4-BE49-F238E27FC236}">
                <a16:creationId xmlns:a16="http://schemas.microsoft.com/office/drawing/2014/main" id="{69AD0E4A-55E0-5C41-896C-369206150C7D}"/>
              </a:ext>
            </a:extLst>
          </p:cNvPr>
          <p:cNvSpPr/>
          <p:nvPr/>
        </p:nvSpPr>
        <p:spPr>
          <a:xfrm>
            <a:off x="2022686" y="4860656"/>
            <a:ext cx="746972" cy="7469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3" name="Oval 62">
            <a:extLst>
              <a:ext uri="{FF2B5EF4-FFF2-40B4-BE49-F238E27FC236}">
                <a16:creationId xmlns:a16="http://schemas.microsoft.com/office/drawing/2014/main" id="{A9AB0F14-5617-4E46-8D33-611905C1E743}"/>
              </a:ext>
            </a:extLst>
          </p:cNvPr>
          <p:cNvSpPr/>
          <p:nvPr/>
        </p:nvSpPr>
        <p:spPr>
          <a:xfrm>
            <a:off x="2402600" y="4749327"/>
            <a:ext cx="328872" cy="3288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4" name="Oval 63">
            <a:extLst>
              <a:ext uri="{FF2B5EF4-FFF2-40B4-BE49-F238E27FC236}">
                <a16:creationId xmlns:a16="http://schemas.microsoft.com/office/drawing/2014/main" id="{56178B95-E8CF-8F4A-B0D9-7A294D8C25D9}"/>
              </a:ext>
            </a:extLst>
          </p:cNvPr>
          <p:cNvSpPr/>
          <p:nvPr/>
        </p:nvSpPr>
        <p:spPr>
          <a:xfrm>
            <a:off x="7510327" y="1533926"/>
            <a:ext cx="787427" cy="805726"/>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7" name="Oval 66">
            <a:extLst>
              <a:ext uri="{FF2B5EF4-FFF2-40B4-BE49-F238E27FC236}">
                <a16:creationId xmlns:a16="http://schemas.microsoft.com/office/drawing/2014/main" id="{D6BF31FE-D789-9242-BD63-E3CBF27B8972}"/>
              </a:ext>
            </a:extLst>
          </p:cNvPr>
          <p:cNvSpPr/>
          <p:nvPr/>
        </p:nvSpPr>
        <p:spPr>
          <a:xfrm>
            <a:off x="11137393" y="5879354"/>
            <a:ext cx="746972" cy="7469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8" name="Oval 67">
            <a:extLst>
              <a:ext uri="{FF2B5EF4-FFF2-40B4-BE49-F238E27FC236}">
                <a16:creationId xmlns:a16="http://schemas.microsoft.com/office/drawing/2014/main" id="{1022424E-04F6-1F41-9820-2DAB769E08B7}"/>
              </a:ext>
            </a:extLst>
          </p:cNvPr>
          <p:cNvSpPr/>
          <p:nvPr/>
        </p:nvSpPr>
        <p:spPr>
          <a:xfrm>
            <a:off x="11689361" y="6431316"/>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9" name="Oval 68">
            <a:extLst>
              <a:ext uri="{FF2B5EF4-FFF2-40B4-BE49-F238E27FC236}">
                <a16:creationId xmlns:a16="http://schemas.microsoft.com/office/drawing/2014/main" id="{0F84FF74-F4FA-FD44-822B-0772FBD9EAE1}"/>
              </a:ext>
            </a:extLst>
          </p:cNvPr>
          <p:cNvSpPr/>
          <p:nvPr/>
        </p:nvSpPr>
        <p:spPr>
          <a:xfrm rot="5790526">
            <a:off x="5453929" y="3761987"/>
            <a:ext cx="760071" cy="76705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0" name="Oval 69">
            <a:extLst>
              <a:ext uri="{FF2B5EF4-FFF2-40B4-BE49-F238E27FC236}">
                <a16:creationId xmlns:a16="http://schemas.microsoft.com/office/drawing/2014/main" id="{7F87436C-8022-BC4F-BD7B-5BF8C7119A50}"/>
              </a:ext>
            </a:extLst>
          </p:cNvPr>
          <p:cNvSpPr/>
          <p:nvPr/>
        </p:nvSpPr>
        <p:spPr>
          <a:xfrm rot="5790526">
            <a:off x="5456842" y="4229425"/>
            <a:ext cx="431618" cy="50167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1" name="Oval 70">
            <a:extLst>
              <a:ext uri="{FF2B5EF4-FFF2-40B4-BE49-F238E27FC236}">
                <a16:creationId xmlns:a16="http://schemas.microsoft.com/office/drawing/2014/main" id="{AD4CD7EA-FED5-174E-AF26-2E1B23E78B16}"/>
              </a:ext>
            </a:extLst>
          </p:cNvPr>
          <p:cNvSpPr/>
          <p:nvPr/>
        </p:nvSpPr>
        <p:spPr>
          <a:xfrm>
            <a:off x="7953641" y="2029558"/>
            <a:ext cx="557796" cy="557796"/>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2" name="Oval 71">
            <a:extLst>
              <a:ext uri="{FF2B5EF4-FFF2-40B4-BE49-F238E27FC236}">
                <a16:creationId xmlns:a16="http://schemas.microsoft.com/office/drawing/2014/main" id="{8F621EDC-5BAE-5847-85A4-A7342A9773D4}"/>
              </a:ext>
            </a:extLst>
          </p:cNvPr>
          <p:cNvSpPr/>
          <p:nvPr/>
        </p:nvSpPr>
        <p:spPr>
          <a:xfrm>
            <a:off x="10701108" y="6035869"/>
            <a:ext cx="746972" cy="7469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3" name="Oval 72">
            <a:extLst>
              <a:ext uri="{FF2B5EF4-FFF2-40B4-BE49-F238E27FC236}">
                <a16:creationId xmlns:a16="http://schemas.microsoft.com/office/drawing/2014/main" id="{ABECE808-D83B-D14D-A40A-D45B16AF02DB}"/>
              </a:ext>
            </a:extLst>
          </p:cNvPr>
          <p:cNvSpPr/>
          <p:nvPr/>
        </p:nvSpPr>
        <p:spPr>
          <a:xfrm>
            <a:off x="5867855" y="4551510"/>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2F695787-84DC-A74C-919A-C660E30BC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09" y="5971665"/>
            <a:ext cx="6650823" cy="639296"/>
          </a:xfrm>
          <a:prstGeom prst="rect">
            <a:avLst/>
          </a:prstGeom>
        </p:spPr>
      </p:pic>
      <p:sp>
        <p:nvSpPr>
          <p:cNvPr id="24" name="TextBox 23">
            <a:extLst>
              <a:ext uri="{FF2B5EF4-FFF2-40B4-BE49-F238E27FC236}">
                <a16:creationId xmlns:a16="http://schemas.microsoft.com/office/drawing/2014/main" id="{EDA6C77B-CB6E-A34F-9F9A-0197AD521040}"/>
              </a:ext>
            </a:extLst>
          </p:cNvPr>
          <p:cNvSpPr txBox="1"/>
          <p:nvPr/>
        </p:nvSpPr>
        <p:spPr>
          <a:xfrm>
            <a:off x="6141949" y="4849721"/>
            <a:ext cx="2736755" cy="923330"/>
          </a:xfrm>
          <a:prstGeom prst="rect">
            <a:avLst/>
          </a:prstGeom>
          <a:noFill/>
        </p:spPr>
        <p:txBody>
          <a:bodyPr wrap="square" rtlCol="0">
            <a:spAutoFit/>
          </a:bodyPr>
          <a:lstStyle/>
          <a:p>
            <a:pPr algn="ctr"/>
            <a:r>
              <a:rPr lang="en-US" dirty="0">
                <a:solidFill>
                  <a:schemeClr val="accent1"/>
                </a:solidFill>
                <a:latin typeface="Prometo Medium" panose="020B0704030203060203" pitchFamily="34" charset="0"/>
              </a:rPr>
              <a:t>J.D. Whitlock, </a:t>
            </a:r>
          </a:p>
          <a:p>
            <a:pPr algn="ctr"/>
            <a:r>
              <a:rPr lang="en-US" dirty="0">
                <a:solidFill>
                  <a:schemeClr val="accent1"/>
                </a:solidFill>
                <a:latin typeface="Prometo Medium" panose="020B0704030203060203" pitchFamily="34" charset="0"/>
              </a:rPr>
              <a:t>Chief Information Officer</a:t>
            </a:r>
          </a:p>
          <a:p>
            <a:pPr algn="ctr"/>
            <a:r>
              <a:rPr lang="en-US" dirty="0">
                <a:solidFill>
                  <a:schemeClr val="accent1"/>
                </a:solidFill>
                <a:latin typeface="Prometo Medium" panose="020B0704030203060203" pitchFamily="34" charset="0"/>
              </a:rPr>
              <a:t>Dayton Children’s Hospital </a:t>
            </a:r>
          </a:p>
        </p:txBody>
      </p:sp>
      <p:pic>
        <p:nvPicPr>
          <p:cNvPr id="26" name="Picture Placeholder 13">
            <a:extLst>
              <a:ext uri="{FF2B5EF4-FFF2-40B4-BE49-F238E27FC236}">
                <a16:creationId xmlns:a16="http://schemas.microsoft.com/office/drawing/2014/main" id="{B3B0E567-C4A5-DE46-AA4B-9739F74B8B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0637" y="36724"/>
            <a:ext cx="1583468" cy="1583468"/>
          </a:xfrm>
          <a:prstGeom prst="ellipse">
            <a:avLst/>
          </a:prstGeom>
        </p:spPr>
      </p:pic>
      <p:sp>
        <p:nvSpPr>
          <p:cNvPr id="27" name="TextBox 26">
            <a:extLst>
              <a:ext uri="{FF2B5EF4-FFF2-40B4-BE49-F238E27FC236}">
                <a16:creationId xmlns:a16="http://schemas.microsoft.com/office/drawing/2014/main" id="{F0F659A4-612A-4846-8DDD-7BF4814DBFB0}"/>
              </a:ext>
            </a:extLst>
          </p:cNvPr>
          <p:cNvSpPr txBox="1"/>
          <p:nvPr/>
        </p:nvSpPr>
        <p:spPr>
          <a:xfrm>
            <a:off x="-318431" y="1648174"/>
            <a:ext cx="3706916"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Ed Marx, CEO Divurgent</a:t>
            </a:r>
          </a:p>
          <a:p>
            <a:pPr algn="ctr"/>
            <a:r>
              <a:rPr lang="en-US" sz="1600" dirty="0">
                <a:solidFill>
                  <a:schemeClr val="accent1"/>
                </a:solidFill>
                <a:latin typeface="Prometo Medium" panose="020B0704030203060203" pitchFamily="34" charset="0"/>
              </a:rPr>
              <a:t>Moderator</a:t>
            </a:r>
          </a:p>
        </p:txBody>
      </p:sp>
      <p:pic>
        <p:nvPicPr>
          <p:cNvPr id="28" name="Picture Placeholder 13">
            <a:extLst>
              <a:ext uri="{FF2B5EF4-FFF2-40B4-BE49-F238E27FC236}">
                <a16:creationId xmlns:a16="http://schemas.microsoft.com/office/drawing/2014/main" id="{6FEFD672-E4C6-9046-8DA0-8F19CEBF471C}"/>
              </a:ext>
            </a:extLst>
          </p:cNvPr>
          <p:cNvPicPr>
            <a:picLocks noChangeAspect="1"/>
          </p:cNvPicPr>
          <p:nvPr/>
        </p:nvPicPr>
        <p:blipFill>
          <a:blip r:embed="rId5" cstate="print">
            <a:extLst>
              <a:ext uri="{28A0092B-C50C-407E-A947-70E740481C1C}">
                <a14:useLocalDpi xmlns:a14="http://schemas.microsoft.com/office/drawing/2010/main" val="0"/>
              </a:ext>
            </a:extLst>
          </a:blip>
          <a:srcRect t="14286" b="14286"/>
          <a:stretch/>
        </p:blipFill>
        <p:spPr>
          <a:xfrm>
            <a:off x="2978015" y="2479171"/>
            <a:ext cx="2296945" cy="2296945"/>
          </a:xfrm>
          <a:prstGeom prst="ellipse">
            <a:avLst/>
          </a:prstGeom>
        </p:spPr>
      </p:pic>
      <p:pic>
        <p:nvPicPr>
          <p:cNvPr id="29" name="Picture Placeholder 13">
            <a:extLst>
              <a:ext uri="{FF2B5EF4-FFF2-40B4-BE49-F238E27FC236}">
                <a16:creationId xmlns:a16="http://schemas.microsoft.com/office/drawing/2014/main" id="{B21E7CD2-8C55-FC44-BD37-13DDEA9FBF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24146" y="2472268"/>
            <a:ext cx="2296945" cy="2296945"/>
          </a:xfrm>
          <a:prstGeom prst="ellipse">
            <a:avLst/>
          </a:prstGeom>
        </p:spPr>
      </p:pic>
      <p:pic>
        <p:nvPicPr>
          <p:cNvPr id="31" name="Picture Placeholder 21">
            <a:extLst>
              <a:ext uri="{FF2B5EF4-FFF2-40B4-BE49-F238E27FC236}">
                <a16:creationId xmlns:a16="http://schemas.microsoft.com/office/drawing/2014/main" id="{F57DA22F-9823-72AC-4EDC-61FA2BE8E6B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547803" y="2530998"/>
            <a:ext cx="2232387" cy="2232387"/>
          </a:xfrm>
          <a:prstGeom prst="ellipse">
            <a:avLst/>
          </a:prstGeom>
          <a:ln>
            <a:solidFill>
              <a:schemeClr val="tx1"/>
            </a:solidFill>
          </a:ln>
        </p:spPr>
      </p:pic>
    </p:spTree>
    <p:extLst>
      <p:ext uri="{BB962C8B-B14F-4D97-AF65-F5344CB8AC3E}">
        <p14:creationId xmlns:p14="http://schemas.microsoft.com/office/powerpoint/2010/main" val="263495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E45A8BB-2556-DD4E-8084-69C55C5E9E54}"/>
              </a:ext>
            </a:extLst>
          </p:cNvPr>
          <p:cNvSpPr txBox="1"/>
          <p:nvPr/>
        </p:nvSpPr>
        <p:spPr>
          <a:xfrm>
            <a:off x="2748720" y="564472"/>
            <a:ext cx="6482335" cy="707886"/>
          </a:xfrm>
          <a:prstGeom prst="rect">
            <a:avLst/>
          </a:prstGeom>
          <a:noFill/>
        </p:spPr>
        <p:txBody>
          <a:bodyPr wrap="square" rtlCol="0">
            <a:spAutoFit/>
          </a:bodyPr>
          <a:lstStyle/>
          <a:p>
            <a:pPr algn="ctr"/>
            <a:r>
              <a:rPr lang="en-US" sz="4000" dirty="0">
                <a:solidFill>
                  <a:schemeClr val="accent1"/>
                </a:solidFill>
                <a:latin typeface="Prometo Medium" panose="020B0704030203060203" pitchFamily="34" charset="0"/>
              </a:rPr>
              <a:t>CSO HIMSS BOARD 2020-2022</a:t>
            </a:r>
          </a:p>
        </p:txBody>
      </p:sp>
      <p:sp>
        <p:nvSpPr>
          <p:cNvPr id="35" name="TextBox 34">
            <a:extLst>
              <a:ext uri="{FF2B5EF4-FFF2-40B4-BE49-F238E27FC236}">
                <a16:creationId xmlns:a16="http://schemas.microsoft.com/office/drawing/2014/main" id="{5A990E60-509A-D048-8C17-58D0B859D23C}"/>
              </a:ext>
            </a:extLst>
          </p:cNvPr>
          <p:cNvSpPr txBox="1"/>
          <p:nvPr/>
        </p:nvSpPr>
        <p:spPr>
          <a:xfrm>
            <a:off x="9926473" y="3667698"/>
            <a:ext cx="2028907"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Donna Evans; Scholarship Chair</a:t>
            </a:r>
          </a:p>
        </p:txBody>
      </p:sp>
      <p:sp>
        <p:nvSpPr>
          <p:cNvPr id="36" name="TextBox 35">
            <a:extLst>
              <a:ext uri="{FF2B5EF4-FFF2-40B4-BE49-F238E27FC236}">
                <a16:creationId xmlns:a16="http://schemas.microsoft.com/office/drawing/2014/main" id="{283BD84B-E9AF-0240-9C14-9F90749E4608}"/>
              </a:ext>
            </a:extLst>
          </p:cNvPr>
          <p:cNvSpPr txBox="1"/>
          <p:nvPr/>
        </p:nvSpPr>
        <p:spPr>
          <a:xfrm>
            <a:off x="3843783" y="6273225"/>
            <a:ext cx="1564121"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Andrew Nixon; HIE Liason</a:t>
            </a:r>
          </a:p>
        </p:txBody>
      </p:sp>
      <p:sp>
        <p:nvSpPr>
          <p:cNvPr id="37" name="TextBox 36">
            <a:extLst>
              <a:ext uri="{FF2B5EF4-FFF2-40B4-BE49-F238E27FC236}">
                <a16:creationId xmlns:a16="http://schemas.microsoft.com/office/drawing/2014/main" id="{216F1B93-4FE3-CE4F-9D2D-2CD7658F5ED6}"/>
              </a:ext>
            </a:extLst>
          </p:cNvPr>
          <p:cNvSpPr txBox="1"/>
          <p:nvPr/>
        </p:nvSpPr>
        <p:spPr>
          <a:xfrm>
            <a:off x="1873046" y="6236170"/>
            <a:ext cx="1781640"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Neha Matta; Advocacy Chair</a:t>
            </a:r>
          </a:p>
        </p:txBody>
      </p:sp>
      <p:sp>
        <p:nvSpPr>
          <p:cNvPr id="38" name="TextBox 37">
            <a:extLst>
              <a:ext uri="{FF2B5EF4-FFF2-40B4-BE49-F238E27FC236}">
                <a16:creationId xmlns:a16="http://schemas.microsoft.com/office/drawing/2014/main" id="{7C4B857B-F942-A44D-B137-C75CE909D7A1}"/>
              </a:ext>
            </a:extLst>
          </p:cNvPr>
          <p:cNvSpPr txBox="1"/>
          <p:nvPr/>
        </p:nvSpPr>
        <p:spPr>
          <a:xfrm>
            <a:off x="5786099" y="6238374"/>
            <a:ext cx="1870156"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Caitlin Graham; Board Member</a:t>
            </a:r>
          </a:p>
        </p:txBody>
      </p:sp>
      <p:sp>
        <p:nvSpPr>
          <p:cNvPr id="39" name="TextBox 38">
            <a:extLst>
              <a:ext uri="{FF2B5EF4-FFF2-40B4-BE49-F238E27FC236}">
                <a16:creationId xmlns:a16="http://schemas.microsoft.com/office/drawing/2014/main" id="{5CB1D9DC-6D53-614A-A299-79454A52DBF5}"/>
              </a:ext>
            </a:extLst>
          </p:cNvPr>
          <p:cNvSpPr txBox="1"/>
          <p:nvPr/>
        </p:nvSpPr>
        <p:spPr>
          <a:xfrm>
            <a:off x="9729302" y="1469260"/>
            <a:ext cx="2462698" cy="430887"/>
          </a:xfrm>
          <a:prstGeom prst="rect">
            <a:avLst/>
          </a:prstGeom>
          <a:noFill/>
        </p:spPr>
        <p:txBody>
          <a:bodyPr wrap="square" rtlCol="0">
            <a:spAutoFit/>
          </a:bodyPr>
          <a:lstStyle/>
          <a:p>
            <a:pPr algn="ctr">
              <a:lnSpc>
                <a:spcPct val="150000"/>
              </a:lnSpc>
            </a:pPr>
            <a:r>
              <a:rPr lang="en-US" sz="1600" dirty="0">
                <a:solidFill>
                  <a:schemeClr val="accent1"/>
                </a:solidFill>
                <a:latin typeface="Prometo Medium" panose="020B0704030203060203" pitchFamily="34" charset="0"/>
              </a:rPr>
              <a:t>Scott Mash, President-Elect</a:t>
            </a:r>
          </a:p>
        </p:txBody>
      </p:sp>
      <p:sp>
        <p:nvSpPr>
          <p:cNvPr id="40" name="TextBox 39">
            <a:extLst>
              <a:ext uri="{FF2B5EF4-FFF2-40B4-BE49-F238E27FC236}">
                <a16:creationId xmlns:a16="http://schemas.microsoft.com/office/drawing/2014/main" id="{A1B6B776-AF98-6643-A1C4-BDFA8E7D78FC}"/>
              </a:ext>
            </a:extLst>
          </p:cNvPr>
          <p:cNvSpPr txBox="1"/>
          <p:nvPr/>
        </p:nvSpPr>
        <p:spPr>
          <a:xfrm>
            <a:off x="25132" y="3686136"/>
            <a:ext cx="2028907"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Russ Hessler; Board Secretary</a:t>
            </a:r>
          </a:p>
        </p:txBody>
      </p:sp>
      <p:sp>
        <p:nvSpPr>
          <p:cNvPr id="41" name="TextBox 40">
            <a:extLst>
              <a:ext uri="{FF2B5EF4-FFF2-40B4-BE49-F238E27FC236}">
                <a16:creationId xmlns:a16="http://schemas.microsoft.com/office/drawing/2014/main" id="{0D29E332-040B-8F46-A897-99B4FE4550C4}"/>
              </a:ext>
            </a:extLst>
          </p:cNvPr>
          <p:cNvSpPr txBox="1"/>
          <p:nvPr/>
        </p:nvSpPr>
        <p:spPr>
          <a:xfrm>
            <a:off x="2151860" y="3716953"/>
            <a:ext cx="1485900" cy="582288"/>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Victor Simha; Treasurer</a:t>
            </a:r>
          </a:p>
        </p:txBody>
      </p:sp>
      <p:sp>
        <p:nvSpPr>
          <p:cNvPr id="42" name="TextBox 41">
            <a:extLst>
              <a:ext uri="{FF2B5EF4-FFF2-40B4-BE49-F238E27FC236}">
                <a16:creationId xmlns:a16="http://schemas.microsoft.com/office/drawing/2014/main" id="{4EBF6080-01D8-2B4E-8ED1-C151395C0DCF}"/>
              </a:ext>
            </a:extLst>
          </p:cNvPr>
          <p:cNvSpPr txBox="1"/>
          <p:nvPr/>
        </p:nvSpPr>
        <p:spPr>
          <a:xfrm>
            <a:off x="-136974" y="6207840"/>
            <a:ext cx="2028907"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Kristos Zagorianos Sponsorship Chair</a:t>
            </a:r>
          </a:p>
        </p:txBody>
      </p:sp>
      <p:pic>
        <p:nvPicPr>
          <p:cNvPr id="45" name="Picture Placeholder 11" descr="A person wearing a suit and tie&#10;&#10;Description automatically generated">
            <a:extLst>
              <a:ext uri="{FF2B5EF4-FFF2-40B4-BE49-F238E27FC236}">
                <a16:creationId xmlns:a16="http://schemas.microsoft.com/office/drawing/2014/main" id="{F979B6FB-2F9C-914F-8FC5-4D500E304665}"/>
              </a:ext>
            </a:extLst>
          </p:cNvPr>
          <p:cNvPicPr>
            <a:picLocks noChangeAspect="1"/>
          </p:cNvPicPr>
          <p:nvPr/>
        </p:nvPicPr>
        <p:blipFill>
          <a:blip r:embed="rId2" cstate="print">
            <a:extLst>
              <a:ext uri="{28A0092B-C50C-407E-A947-70E740481C1C}">
                <a14:useLocalDpi xmlns:a14="http://schemas.microsoft.com/office/drawing/2010/main" val="0"/>
              </a:ext>
            </a:extLst>
          </a:blip>
          <a:srcRect t="16775" b="16775"/>
          <a:stretch>
            <a:fillRect/>
          </a:stretch>
        </p:blipFill>
        <p:spPr>
          <a:xfrm>
            <a:off x="3882894" y="4711451"/>
            <a:ext cx="1485900" cy="1485900"/>
          </a:xfrm>
          <a:prstGeom prst="ellipse">
            <a:avLst/>
          </a:prstGeom>
        </p:spPr>
      </p:pic>
      <p:pic>
        <p:nvPicPr>
          <p:cNvPr id="46" name="Picture Placeholder 13">
            <a:extLst>
              <a:ext uri="{FF2B5EF4-FFF2-40B4-BE49-F238E27FC236}">
                <a16:creationId xmlns:a16="http://schemas.microsoft.com/office/drawing/2014/main" id="{AA6FD89B-8BA9-594B-8214-4D5CAC31CF1C}"/>
              </a:ext>
            </a:extLst>
          </p:cNvPr>
          <p:cNvPicPr>
            <a:picLocks noChangeAspect="1"/>
          </p:cNvPicPr>
          <p:nvPr/>
        </p:nvPicPr>
        <p:blipFill>
          <a:blip r:embed="rId3" cstate="print">
            <a:extLst>
              <a:ext uri="{28A0092B-C50C-407E-A947-70E740481C1C}">
                <a14:useLocalDpi xmlns:a14="http://schemas.microsoft.com/office/drawing/2010/main" val="0"/>
              </a:ext>
            </a:extLst>
          </a:blip>
          <a:srcRect t="5751" b="5751"/>
          <a:stretch/>
        </p:blipFill>
        <p:spPr>
          <a:xfrm>
            <a:off x="193958" y="4607919"/>
            <a:ext cx="1485900" cy="1485900"/>
          </a:xfrm>
          <a:prstGeom prst="ellipse">
            <a:avLst/>
          </a:prstGeom>
        </p:spPr>
      </p:pic>
      <p:pic>
        <p:nvPicPr>
          <p:cNvPr id="47" name="Picture Placeholder 15" descr="A person wearing a suit and tie smiling at the camera&#10;&#10;Description automatically generated">
            <a:extLst>
              <a:ext uri="{FF2B5EF4-FFF2-40B4-BE49-F238E27FC236}">
                <a16:creationId xmlns:a16="http://schemas.microsoft.com/office/drawing/2014/main" id="{C9C354E0-0BB8-9840-BAB7-D5ED61330F71}"/>
              </a:ext>
            </a:extLst>
          </p:cNvPr>
          <p:cNvPicPr>
            <a:picLocks noChangeAspect="1"/>
          </p:cNvPicPr>
          <p:nvPr/>
        </p:nvPicPr>
        <p:blipFill>
          <a:blip r:embed="rId4">
            <a:extLst>
              <a:ext uri="{28A0092B-C50C-407E-A947-70E740481C1C}">
                <a14:useLocalDpi xmlns:a14="http://schemas.microsoft.com/office/drawing/2010/main" val="0"/>
              </a:ext>
            </a:extLst>
          </a:blip>
          <a:srcRect t="16049" b="16049"/>
          <a:stretch>
            <a:fillRect/>
          </a:stretch>
        </p:blipFill>
        <p:spPr>
          <a:xfrm>
            <a:off x="2121146" y="2153215"/>
            <a:ext cx="1485900" cy="1485900"/>
          </a:xfrm>
          <a:prstGeom prst="ellipse">
            <a:avLst/>
          </a:prstGeom>
        </p:spPr>
      </p:pic>
      <p:pic>
        <p:nvPicPr>
          <p:cNvPr id="48" name="Picture Placeholder 17" descr="A person wearing a suit and tie&#10;&#10;Description automatically generated">
            <a:extLst>
              <a:ext uri="{FF2B5EF4-FFF2-40B4-BE49-F238E27FC236}">
                <a16:creationId xmlns:a16="http://schemas.microsoft.com/office/drawing/2014/main" id="{7EBEBA5C-7E2A-E347-8024-214ACC62BAAD}"/>
              </a:ext>
            </a:extLst>
          </p:cNvPr>
          <p:cNvPicPr>
            <a:picLocks noChangeAspect="1"/>
          </p:cNvPicPr>
          <p:nvPr/>
        </p:nvPicPr>
        <p:blipFill>
          <a:blip r:embed="rId5" cstate="print">
            <a:extLst>
              <a:ext uri="{28A0092B-C50C-407E-A947-70E740481C1C}">
                <a14:useLocalDpi xmlns:a14="http://schemas.microsoft.com/office/drawing/2010/main" val="0"/>
              </a:ext>
            </a:extLst>
          </a:blip>
          <a:srcRect t="3526" b="3526"/>
          <a:stretch>
            <a:fillRect/>
          </a:stretch>
        </p:blipFill>
        <p:spPr>
          <a:xfrm>
            <a:off x="10129168" y="61664"/>
            <a:ext cx="1487488" cy="1485900"/>
          </a:xfrm>
          <a:prstGeom prst="ellipse">
            <a:avLst/>
          </a:prstGeom>
        </p:spPr>
      </p:pic>
      <p:pic>
        <p:nvPicPr>
          <p:cNvPr id="49" name="Picture Placeholder 19" descr="A person posing for the camera&#10;&#10;Description automatically generated">
            <a:extLst>
              <a:ext uri="{FF2B5EF4-FFF2-40B4-BE49-F238E27FC236}">
                <a16:creationId xmlns:a16="http://schemas.microsoft.com/office/drawing/2014/main" id="{91BDB330-1457-8541-8B46-1EF572B690C6}"/>
              </a:ext>
            </a:extLst>
          </p:cNvPr>
          <p:cNvPicPr>
            <a:picLocks noChangeAspect="1"/>
          </p:cNvPicPr>
          <p:nvPr/>
        </p:nvPicPr>
        <p:blipFill>
          <a:blip r:embed="rId6" cstate="print">
            <a:extLst>
              <a:ext uri="{28A0092B-C50C-407E-A947-70E740481C1C}">
                <a14:useLocalDpi xmlns:a14="http://schemas.microsoft.com/office/drawing/2010/main" val="0"/>
              </a:ext>
            </a:extLst>
          </a:blip>
          <a:srcRect t="16667" b="16667"/>
          <a:stretch>
            <a:fillRect/>
          </a:stretch>
        </p:blipFill>
        <p:spPr>
          <a:xfrm>
            <a:off x="10129168" y="2144889"/>
            <a:ext cx="1485900" cy="1485900"/>
          </a:xfrm>
          <a:prstGeom prst="ellipse">
            <a:avLst/>
          </a:prstGeom>
        </p:spPr>
      </p:pic>
      <p:pic>
        <p:nvPicPr>
          <p:cNvPr id="50" name="Picture Placeholder 23" descr="A person smiling for the camera&#10;&#10;Description automatically generated">
            <a:extLst>
              <a:ext uri="{FF2B5EF4-FFF2-40B4-BE49-F238E27FC236}">
                <a16:creationId xmlns:a16="http://schemas.microsoft.com/office/drawing/2014/main" id="{6517A2AC-BD9E-DA44-87C1-A24E9B406F46}"/>
              </a:ext>
            </a:extLst>
          </p:cNvPr>
          <p:cNvPicPr>
            <a:picLocks noChangeAspect="1"/>
          </p:cNvPicPr>
          <p:nvPr/>
        </p:nvPicPr>
        <p:blipFill>
          <a:blip r:embed="rId7" cstate="print">
            <a:extLst>
              <a:ext uri="{28A0092B-C50C-407E-A947-70E740481C1C}">
                <a14:useLocalDpi xmlns:a14="http://schemas.microsoft.com/office/drawing/2010/main" val="0"/>
              </a:ext>
            </a:extLst>
          </a:blip>
          <a:srcRect l="16667" r="16667"/>
          <a:stretch>
            <a:fillRect/>
          </a:stretch>
        </p:blipFill>
        <p:spPr>
          <a:xfrm>
            <a:off x="6005090" y="4711451"/>
            <a:ext cx="1485900" cy="1485900"/>
          </a:xfrm>
          <a:prstGeom prst="ellipse">
            <a:avLst/>
          </a:prstGeom>
        </p:spPr>
      </p:pic>
      <p:pic>
        <p:nvPicPr>
          <p:cNvPr id="51" name="Picture Placeholder 27" descr="A person smiling for the camera&#10;&#10;Description automatically generated">
            <a:extLst>
              <a:ext uri="{FF2B5EF4-FFF2-40B4-BE49-F238E27FC236}">
                <a16:creationId xmlns:a16="http://schemas.microsoft.com/office/drawing/2014/main" id="{605CEE5D-9632-084E-8E3B-16F95CC9B303}"/>
              </a:ext>
            </a:extLst>
          </p:cNvPr>
          <p:cNvPicPr>
            <a:picLocks noChangeAspect="1"/>
          </p:cNvPicPr>
          <p:nvPr/>
        </p:nvPicPr>
        <p:blipFill>
          <a:blip r:embed="rId8" cstate="print">
            <a:extLst>
              <a:ext uri="{28A0092B-C50C-407E-A947-70E740481C1C}">
                <a14:useLocalDpi xmlns:a14="http://schemas.microsoft.com/office/drawing/2010/main" val="0"/>
              </a:ext>
            </a:extLst>
          </a:blip>
          <a:srcRect l="16685" r="16685"/>
          <a:stretch>
            <a:fillRect/>
          </a:stretch>
        </p:blipFill>
        <p:spPr>
          <a:xfrm>
            <a:off x="10365598" y="4580157"/>
            <a:ext cx="1485900" cy="1485900"/>
          </a:xfrm>
          <a:prstGeom prst="ellipse">
            <a:avLst/>
          </a:prstGeom>
        </p:spPr>
      </p:pic>
      <p:pic>
        <p:nvPicPr>
          <p:cNvPr id="20" name="Picture Placeholder 13" descr="A person wearing a suit and tie smiling at the camera&#10;&#10;Description automatically generated">
            <a:extLst>
              <a:ext uri="{FF2B5EF4-FFF2-40B4-BE49-F238E27FC236}">
                <a16:creationId xmlns:a16="http://schemas.microsoft.com/office/drawing/2014/main" id="{3CE432C0-4427-F940-B50C-176A3068CF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81746" y="61664"/>
            <a:ext cx="1485900" cy="1485900"/>
          </a:xfrm>
          <a:prstGeom prst="ellipse">
            <a:avLst/>
          </a:prstGeom>
        </p:spPr>
      </p:pic>
      <p:sp>
        <p:nvSpPr>
          <p:cNvPr id="21" name="TextBox 20">
            <a:extLst>
              <a:ext uri="{FF2B5EF4-FFF2-40B4-BE49-F238E27FC236}">
                <a16:creationId xmlns:a16="http://schemas.microsoft.com/office/drawing/2014/main" id="{F4FAA163-66F7-F241-B8FD-C729EC4E22A3}"/>
              </a:ext>
            </a:extLst>
          </p:cNvPr>
          <p:cNvSpPr txBox="1"/>
          <p:nvPr/>
        </p:nvSpPr>
        <p:spPr>
          <a:xfrm>
            <a:off x="0" y="1493665"/>
            <a:ext cx="2028907"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Alex Vaillancourt; President</a:t>
            </a:r>
          </a:p>
        </p:txBody>
      </p:sp>
      <p:pic>
        <p:nvPicPr>
          <p:cNvPr id="22" name="Picture Placeholder 15">
            <a:extLst>
              <a:ext uri="{FF2B5EF4-FFF2-40B4-BE49-F238E27FC236}">
                <a16:creationId xmlns:a16="http://schemas.microsoft.com/office/drawing/2014/main" id="{CA981E3A-2F42-114D-8DE7-3E536891EB53}"/>
              </a:ext>
            </a:extLst>
          </p:cNvPr>
          <p:cNvPicPr>
            <a:picLocks noChangeAspect="1"/>
          </p:cNvPicPr>
          <p:nvPr/>
        </p:nvPicPr>
        <p:blipFill>
          <a:blip r:embed="rId10">
            <a:extLst>
              <a:ext uri="{28A0092B-C50C-407E-A947-70E740481C1C}">
                <a14:useLocalDpi xmlns:a14="http://schemas.microsoft.com/office/drawing/2010/main" val="0"/>
              </a:ext>
            </a:extLst>
          </a:blip>
          <a:srcRect t="16667" b="16667"/>
          <a:stretch>
            <a:fillRect/>
          </a:stretch>
        </p:blipFill>
        <p:spPr>
          <a:xfrm>
            <a:off x="248286" y="2144889"/>
            <a:ext cx="1485900" cy="1485900"/>
          </a:xfrm>
          <a:prstGeom prst="ellipse">
            <a:avLst/>
          </a:prstGeom>
        </p:spPr>
      </p:pic>
      <p:sp>
        <p:nvSpPr>
          <p:cNvPr id="23" name="TextBox 22">
            <a:extLst>
              <a:ext uri="{FF2B5EF4-FFF2-40B4-BE49-F238E27FC236}">
                <a16:creationId xmlns:a16="http://schemas.microsoft.com/office/drawing/2014/main" id="{F48126D3-7BB0-234A-8B9A-72951016356D}"/>
              </a:ext>
            </a:extLst>
          </p:cNvPr>
          <p:cNvSpPr txBox="1"/>
          <p:nvPr/>
        </p:nvSpPr>
        <p:spPr>
          <a:xfrm>
            <a:off x="3694047" y="3686137"/>
            <a:ext cx="2148202"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Donna Carter; Marketing Chair </a:t>
            </a:r>
          </a:p>
        </p:txBody>
      </p:sp>
      <p:pic>
        <p:nvPicPr>
          <p:cNvPr id="24" name="Picture Placeholder 17">
            <a:extLst>
              <a:ext uri="{FF2B5EF4-FFF2-40B4-BE49-F238E27FC236}">
                <a16:creationId xmlns:a16="http://schemas.microsoft.com/office/drawing/2014/main" id="{43D479B2-748F-C749-B575-6FE8CFF1AEE7}"/>
              </a:ext>
            </a:extLst>
          </p:cNvPr>
          <p:cNvPicPr>
            <a:picLocks noChangeAspect="1"/>
          </p:cNvPicPr>
          <p:nvPr/>
        </p:nvPicPr>
        <p:blipFill>
          <a:blip r:embed="rId11" cstate="print">
            <a:extLst>
              <a:ext uri="{28A0092B-C50C-407E-A947-70E740481C1C}">
                <a14:useLocalDpi xmlns:a14="http://schemas.microsoft.com/office/drawing/2010/main" val="0"/>
              </a:ext>
            </a:extLst>
          </a:blip>
          <a:srcRect t="53" b="53"/>
          <a:stretch>
            <a:fillRect/>
          </a:stretch>
        </p:blipFill>
        <p:spPr>
          <a:xfrm>
            <a:off x="5942378" y="2152501"/>
            <a:ext cx="1487488" cy="1485900"/>
          </a:xfrm>
          <a:prstGeom prst="ellipse">
            <a:avLst/>
          </a:prstGeom>
        </p:spPr>
      </p:pic>
      <p:sp>
        <p:nvSpPr>
          <p:cNvPr id="25" name="TextBox 24">
            <a:extLst>
              <a:ext uri="{FF2B5EF4-FFF2-40B4-BE49-F238E27FC236}">
                <a16:creationId xmlns:a16="http://schemas.microsoft.com/office/drawing/2014/main" id="{8DE04E6C-610B-3146-AA57-C00417746C94}"/>
              </a:ext>
            </a:extLst>
          </p:cNvPr>
          <p:cNvSpPr txBox="1"/>
          <p:nvPr/>
        </p:nvSpPr>
        <p:spPr>
          <a:xfrm>
            <a:off x="5578911" y="3691495"/>
            <a:ext cx="2462698"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Megan Anderson-Baker; Membership Chair</a:t>
            </a:r>
          </a:p>
        </p:txBody>
      </p:sp>
      <p:pic>
        <p:nvPicPr>
          <p:cNvPr id="27" name="Picture Placeholder 11" descr="A person smiling for the camera&#10;&#10;Description automatically generated">
            <a:extLst>
              <a:ext uri="{FF2B5EF4-FFF2-40B4-BE49-F238E27FC236}">
                <a16:creationId xmlns:a16="http://schemas.microsoft.com/office/drawing/2014/main" id="{72938AF3-288A-354D-944C-5CC3C1A56B75}"/>
              </a:ext>
            </a:extLst>
          </p:cNvPr>
          <p:cNvPicPr>
            <a:picLocks noChangeAspect="1"/>
          </p:cNvPicPr>
          <p:nvPr/>
        </p:nvPicPr>
        <p:blipFill>
          <a:blip r:embed="rId12">
            <a:extLst>
              <a:ext uri="{28A0092B-C50C-407E-A947-70E740481C1C}">
                <a14:useLocalDpi xmlns:a14="http://schemas.microsoft.com/office/drawing/2010/main" val="0"/>
              </a:ext>
            </a:extLst>
          </a:blip>
          <a:srcRect l="12562" r="12562"/>
          <a:stretch>
            <a:fillRect/>
          </a:stretch>
        </p:blipFill>
        <p:spPr>
          <a:xfrm>
            <a:off x="8131255" y="2050120"/>
            <a:ext cx="1485900" cy="1485900"/>
          </a:xfrm>
          <a:prstGeom prst="ellipse">
            <a:avLst/>
          </a:prstGeom>
        </p:spPr>
      </p:pic>
      <p:pic>
        <p:nvPicPr>
          <p:cNvPr id="28" name="Picture Placeholder 19">
            <a:extLst>
              <a:ext uri="{FF2B5EF4-FFF2-40B4-BE49-F238E27FC236}">
                <a16:creationId xmlns:a16="http://schemas.microsoft.com/office/drawing/2014/main" id="{0E39349A-958B-2C46-ABCF-31BF68512EE8}"/>
              </a:ext>
            </a:extLst>
          </p:cNvPr>
          <p:cNvPicPr>
            <a:picLocks noChangeAspect="1"/>
          </p:cNvPicPr>
          <p:nvPr/>
        </p:nvPicPr>
        <p:blipFill>
          <a:blip r:embed="rId13">
            <a:extLst>
              <a:ext uri="{28A0092B-C50C-407E-A947-70E740481C1C}">
                <a14:useLocalDpi xmlns:a14="http://schemas.microsoft.com/office/drawing/2010/main" val="0"/>
              </a:ext>
            </a:extLst>
          </a:blip>
          <a:srcRect l="16949" r="16949"/>
          <a:stretch>
            <a:fillRect/>
          </a:stretch>
        </p:blipFill>
        <p:spPr>
          <a:xfrm>
            <a:off x="8131255" y="4632872"/>
            <a:ext cx="1485900" cy="1485900"/>
          </a:xfrm>
          <a:prstGeom prst="ellipse">
            <a:avLst/>
          </a:prstGeom>
        </p:spPr>
      </p:pic>
      <p:pic>
        <p:nvPicPr>
          <p:cNvPr id="29" name="Picture Placeholder 23">
            <a:extLst>
              <a:ext uri="{FF2B5EF4-FFF2-40B4-BE49-F238E27FC236}">
                <a16:creationId xmlns:a16="http://schemas.microsoft.com/office/drawing/2014/main" id="{E743AFAD-26C0-7244-8AC6-CA4C53BE724D}"/>
              </a:ext>
            </a:extLst>
          </p:cNvPr>
          <p:cNvPicPr>
            <a:picLocks noChangeAspect="1"/>
          </p:cNvPicPr>
          <p:nvPr/>
        </p:nvPicPr>
        <p:blipFill>
          <a:blip r:embed="rId14" cstate="print">
            <a:extLst>
              <a:ext uri="{28A0092B-C50C-407E-A947-70E740481C1C}">
                <a14:useLocalDpi xmlns:a14="http://schemas.microsoft.com/office/drawing/2010/main" val="0"/>
              </a:ext>
            </a:extLst>
          </a:blip>
          <a:srcRect l="15950" r="15950"/>
          <a:stretch>
            <a:fillRect/>
          </a:stretch>
        </p:blipFill>
        <p:spPr>
          <a:xfrm>
            <a:off x="2005770" y="4691516"/>
            <a:ext cx="1485900" cy="1485900"/>
          </a:xfrm>
          <a:prstGeom prst="ellipse">
            <a:avLst/>
          </a:prstGeom>
        </p:spPr>
      </p:pic>
      <p:pic>
        <p:nvPicPr>
          <p:cNvPr id="30" name="Picture Placeholder 27">
            <a:extLst>
              <a:ext uri="{FF2B5EF4-FFF2-40B4-BE49-F238E27FC236}">
                <a16:creationId xmlns:a16="http://schemas.microsoft.com/office/drawing/2014/main" id="{516062A1-AE4B-EC4E-B06D-ADF3708A6EA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3946053" y="2153215"/>
            <a:ext cx="1485900" cy="1485900"/>
          </a:xfrm>
          <a:prstGeom prst="ellipse">
            <a:avLst/>
          </a:prstGeom>
        </p:spPr>
      </p:pic>
      <p:sp>
        <p:nvSpPr>
          <p:cNvPr id="32" name="TextBox 31">
            <a:extLst>
              <a:ext uri="{FF2B5EF4-FFF2-40B4-BE49-F238E27FC236}">
                <a16:creationId xmlns:a16="http://schemas.microsoft.com/office/drawing/2014/main" id="{3CDCB97C-25F1-3A48-869D-356B968C1AC2}"/>
              </a:ext>
            </a:extLst>
          </p:cNvPr>
          <p:cNvSpPr txBox="1"/>
          <p:nvPr/>
        </p:nvSpPr>
        <p:spPr>
          <a:xfrm>
            <a:off x="7991532" y="3657582"/>
            <a:ext cx="1934941" cy="830997"/>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Ajay Sharma; Program Chair &amp; Past President </a:t>
            </a:r>
          </a:p>
        </p:txBody>
      </p:sp>
      <p:sp>
        <p:nvSpPr>
          <p:cNvPr id="44" name="TextBox 43">
            <a:extLst>
              <a:ext uri="{FF2B5EF4-FFF2-40B4-BE49-F238E27FC236}">
                <a16:creationId xmlns:a16="http://schemas.microsoft.com/office/drawing/2014/main" id="{0126F34E-094A-584A-AECD-2D11FB59EFAA}"/>
              </a:ext>
            </a:extLst>
          </p:cNvPr>
          <p:cNvSpPr txBox="1"/>
          <p:nvPr/>
        </p:nvSpPr>
        <p:spPr>
          <a:xfrm>
            <a:off x="8131255" y="6238375"/>
            <a:ext cx="1485900"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Jeff Haas; Board Member</a:t>
            </a:r>
          </a:p>
        </p:txBody>
      </p:sp>
      <p:sp>
        <p:nvSpPr>
          <p:cNvPr id="53" name="TextBox 52">
            <a:extLst>
              <a:ext uri="{FF2B5EF4-FFF2-40B4-BE49-F238E27FC236}">
                <a16:creationId xmlns:a16="http://schemas.microsoft.com/office/drawing/2014/main" id="{EB6377B0-676D-2042-B54B-ECAAF80C90AC}"/>
              </a:ext>
            </a:extLst>
          </p:cNvPr>
          <p:cNvSpPr txBox="1"/>
          <p:nvPr/>
        </p:nvSpPr>
        <p:spPr>
          <a:xfrm>
            <a:off x="9926473" y="6207839"/>
            <a:ext cx="1934940" cy="584775"/>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Samantha McCarthy; Board Member</a:t>
            </a:r>
          </a:p>
        </p:txBody>
      </p:sp>
    </p:spTree>
    <p:extLst>
      <p:ext uri="{BB962C8B-B14F-4D97-AF65-F5344CB8AC3E}">
        <p14:creationId xmlns:p14="http://schemas.microsoft.com/office/powerpoint/2010/main" val="56225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1007972" y="2388906"/>
            <a:ext cx="10948726" cy="954107"/>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Prizes and Wrap Up</a:t>
            </a:r>
          </a:p>
        </p:txBody>
      </p:sp>
      <p:sp>
        <p:nvSpPr>
          <p:cNvPr id="2" name="TextBox 1">
            <a:extLst>
              <a:ext uri="{FF2B5EF4-FFF2-40B4-BE49-F238E27FC236}">
                <a16:creationId xmlns:a16="http://schemas.microsoft.com/office/drawing/2014/main" id="{5EEEC196-6328-4FA1-97C2-9AF3FEB18330}"/>
              </a:ext>
            </a:extLst>
          </p:cNvPr>
          <p:cNvSpPr txBox="1"/>
          <p:nvPr/>
        </p:nvSpPr>
        <p:spPr>
          <a:xfrm>
            <a:off x="320131" y="3925535"/>
            <a:ext cx="8026300" cy="1200329"/>
          </a:xfrm>
          <a:prstGeom prst="rect">
            <a:avLst/>
          </a:prstGeom>
          <a:noFill/>
        </p:spPr>
        <p:txBody>
          <a:bodyPr wrap="square" rtlCol="0">
            <a:spAutoFit/>
          </a:bodyPr>
          <a:lstStyle/>
          <a:p>
            <a:r>
              <a:rPr lang="en-US" sz="2400" dirty="0">
                <a:solidFill>
                  <a:schemeClr val="accent2"/>
                </a:solidFill>
                <a:latin typeface="Prometo Medium" panose="020B0704030203060203" pitchFamily="34" charset="0"/>
              </a:rPr>
              <a:t>Alex Vaillancourt, President</a:t>
            </a:r>
          </a:p>
          <a:p>
            <a:endParaRPr lang="en-US" sz="2400" dirty="0">
              <a:solidFill>
                <a:schemeClr val="accent2"/>
              </a:solidFill>
              <a:latin typeface="Prometo Medium" panose="020B0704030203060203" pitchFamily="34" charset="0"/>
            </a:endParaRPr>
          </a:p>
          <a:p>
            <a:r>
              <a:rPr lang="en-US" sz="2400" dirty="0">
                <a:solidFill>
                  <a:schemeClr val="accent2"/>
                </a:solidFill>
                <a:latin typeface="Prometo Medium" panose="020B0704030203060203" pitchFamily="34" charset="0"/>
              </a:rPr>
              <a:t>Kristos Zagorianos, Sponsorship Chair</a:t>
            </a:r>
          </a:p>
        </p:txBody>
      </p:sp>
    </p:spTree>
    <p:extLst>
      <p:ext uri="{BB962C8B-B14F-4D97-AF65-F5344CB8AC3E}">
        <p14:creationId xmlns:p14="http://schemas.microsoft.com/office/powerpoint/2010/main" val="4284732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F39B3-7774-C649-9544-F30EBBB4C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5669"/>
            <a:ext cx="5817079" cy="692331"/>
          </a:xfrm>
          <a:prstGeom prst="rect">
            <a:avLst/>
          </a:prstGeom>
        </p:spPr>
      </p:pic>
      <p:sp>
        <p:nvSpPr>
          <p:cNvPr id="5" name="TextBox 4">
            <a:extLst>
              <a:ext uri="{FF2B5EF4-FFF2-40B4-BE49-F238E27FC236}">
                <a16:creationId xmlns:a16="http://schemas.microsoft.com/office/drawing/2014/main" id="{BF2076B7-7704-5644-94AF-A8CA3263523F}"/>
              </a:ext>
            </a:extLst>
          </p:cNvPr>
          <p:cNvSpPr txBox="1"/>
          <p:nvPr/>
        </p:nvSpPr>
        <p:spPr>
          <a:xfrm>
            <a:off x="311097" y="365351"/>
            <a:ext cx="4336444" cy="646331"/>
          </a:xfrm>
          <a:prstGeom prst="rect">
            <a:avLst/>
          </a:prstGeom>
          <a:noFill/>
        </p:spPr>
        <p:txBody>
          <a:bodyPr wrap="none" rtlCol="0">
            <a:spAutoFit/>
          </a:bodyPr>
          <a:lstStyle/>
          <a:p>
            <a:r>
              <a:rPr lang="en-US" sz="3600" i="1" dirty="0">
                <a:solidFill>
                  <a:schemeClr val="accent1"/>
                </a:solidFill>
              </a:rPr>
              <a:t>Sponsors Websites </a:t>
            </a:r>
            <a:endParaRPr lang="en-US" sz="3600" b="1" i="1" dirty="0">
              <a:solidFill>
                <a:schemeClr val="accent1"/>
              </a:solidFill>
            </a:endParaRPr>
          </a:p>
        </p:txBody>
      </p:sp>
      <p:sp>
        <p:nvSpPr>
          <p:cNvPr id="7" name="TextBox 6">
            <a:extLst>
              <a:ext uri="{FF2B5EF4-FFF2-40B4-BE49-F238E27FC236}">
                <a16:creationId xmlns:a16="http://schemas.microsoft.com/office/drawing/2014/main" id="{C542B62E-4A1E-F0A0-3FD9-1D8CFCD0555A}"/>
              </a:ext>
            </a:extLst>
          </p:cNvPr>
          <p:cNvSpPr txBox="1"/>
          <p:nvPr/>
        </p:nvSpPr>
        <p:spPr>
          <a:xfrm>
            <a:off x="311097" y="1307452"/>
            <a:ext cx="4367502" cy="5324535"/>
          </a:xfrm>
          <a:prstGeom prst="rect">
            <a:avLst/>
          </a:prstGeom>
          <a:noFill/>
        </p:spPr>
        <p:txBody>
          <a:bodyPr wrap="square" rtlCol="0">
            <a:spAutoFit/>
          </a:bodyPr>
          <a:lstStyle/>
          <a:p>
            <a:pPr algn="ctr"/>
            <a:r>
              <a:rPr lang="en-US" sz="2000" dirty="0">
                <a:hlinkClick r:id="rId3"/>
              </a:rPr>
              <a:t>www.talkdesk.com</a:t>
            </a:r>
            <a:endParaRPr lang="en-US" sz="2000"/>
          </a:p>
          <a:p>
            <a:pPr algn="ctr"/>
            <a:endParaRPr lang="en-US" sz="2000" dirty="0"/>
          </a:p>
          <a:p>
            <a:pPr algn="ctr"/>
            <a:r>
              <a:rPr lang="en-US" sz="2000" dirty="0">
                <a:hlinkClick r:id="rId4"/>
              </a:rPr>
              <a:t>www.enterprise.spectrum.com</a:t>
            </a:r>
            <a:endParaRPr lang="en-US" sz="2000"/>
          </a:p>
          <a:p>
            <a:pPr algn="ctr"/>
            <a:endParaRPr lang="en-US" sz="2000" dirty="0"/>
          </a:p>
          <a:p>
            <a:pPr algn="ctr"/>
            <a:r>
              <a:rPr lang="en-US" sz="2000" dirty="0">
                <a:hlinkClick r:id="rId5"/>
              </a:rPr>
              <a:t>www.olahht.com</a:t>
            </a:r>
            <a:endParaRPr lang="en-US" sz="2000"/>
          </a:p>
          <a:p>
            <a:pPr algn="ctr"/>
            <a:endParaRPr lang="en-US" sz="2000" dirty="0"/>
          </a:p>
          <a:p>
            <a:pPr algn="ctr"/>
            <a:r>
              <a:rPr lang="en-US" sz="2000" dirty="0">
                <a:hlinkClick r:id="rId6"/>
              </a:rPr>
              <a:t>www.tibco.com</a:t>
            </a:r>
            <a:endParaRPr lang="en-US" sz="2000"/>
          </a:p>
          <a:p>
            <a:pPr algn="ctr"/>
            <a:endParaRPr lang="en-US" sz="2000" dirty="0"/>
          </a:p>
          <a:p>
            <a:pPr algn="ctr"/>
            <a:r>
              <a:rPr lang="en-US" sz="2000" dirty="0">
                <a:hlinkClick r:id="rId7"/>
              </a:rPr>
              <a:t>www.carahsoft.com</a:t>
            </a:r>
            <a:endParaRPr lang="en-US" sz="2000"/>
          </a:p>
          <a:p>
            <a:pPr algn="ctr"/>
            <a:endParaRPr lang="en-US" sz="2000" dirty="0"/>
          </a:p>
          <a:p>
            <a:pPr algn="ctr"/>
            <a:r>
              <a:rPr lang="en-US" sz="2000" dirty="0">
                <a:hlinkClick r:id="rId8"/>
              </a:rPr>
              <a:t>www.salesforce.com</a:t>
            </a:r>
            <a:endParaRPr lang="en-US" sz="2000"/>
          </a:p>
          <a:p>
            <a:pPr algn="ctr"/>
            <a:endParaRPr lang="en-US" sz="2000" dirty="0"/>
          </a:p>
          <a:p>
            <a:pPr algn="ctr"/>
            <a:r>
              <a:rPr lang="en-US" sz="2000" dirty="0">
                <a:hlinkClick r:id="rId9"/>
              </a:rPr>
              <a:t>www.covermymeds.com</a:t>
            </a:r>
            <a:endParaRPr lang="en-US" sz="2000"/>
          </a:p>
          <a:p>
            <a:pPr algn="ctr"/>
            <a:endParaRPr lang="en-US" sz="2000" dirty="0"/>
          </a:p>
          <a:p>
            <a:pPr algn="ctr"/>
            <a:r>
              <a:rPr lang="en-US" sz="2000" dirty="0">
                <a:hlinkClick r:id="rId10"/>
              </a:rPr>
              <a:t>www.deliverhealth.com</a:t>
            </a:r>
            <a:endParaRPr lang="en-US" sz="2000"/>
          </a:p>
          <a:p>
            <a:pPr algn="ctr"/>
            <a:endParaRPr lang="en-US" sz="2000" dirty="0"/>
          </a:p>
          <a:p>
            <a:pPr algn="ctr"/>
            <a:endParaRPr lang="en-US" sz="2000" dirty="0"/>
          </a:p>
        </p:txBody>
      </p:sp>
      <p:sp>
        <p:nvSpPr>
          <p:cNvPr id="10" name="TextBox 9">
            <a:extLst>
              <a:ext uri="{FF2B5EF4-FFF2-40B4-BE49-F238E27FC236}">
                <a16:creationId xmlns:a16="http://schemas.microsoft.com/office/drawing/2014/main" id="{C9722854-C9A9-2B3D-CC9D-84BEB3FD8179}"/>
              </a:ext>
            </a:extLst>
          </p:cNvPr>
          <p:cNvSpPr txBox="1"/>
          <p:nvPr/>
        </p:nvSpPr>
        <p:spPr>
          <a:xfrm>
            <a:off x="4989696" y="1307452"/>
            <a:ext cx="6103620" cy="4001095"/>
          </a:xfrm>
          <a:prstGeom prst="rect">
            <a:avLst/>
          </a:prstGeom>
          <a:noFill/>
        </p:spPr>
        <p:txBody>
          <a:bodyPr wrap="square">
            <a:spAutoFit/>
          </a:bodyPr>
          <a:lstStyle/>
          <a:p>
            <a:pPr algn="ctr"/>
            <a:r>
              <a:rPr lang="en-US" sz="1800" dirty="0">
                <a:hlinkClick r:id="rId11"/>
              </a:rPr>
              <a:t>www.amtelco.com</a:t>
            </a:r>
            <a:endParaRPr lang="en-US" sz="1800"/>
          </a:p>
          <a:p>
            <a:pPr algn="ctr"/>
            <a:endParaRPr lang="en-US" sz="1800" dirty="0"/>
          </a:p>
          <a:p>
            <a:pPr algn="ctr"/>
            <a:r>
              <a:rPr lang="en-US" sz="1800" dirty="0">
                <a:hlinkClick r:id="rId12"/>
              </a:rPr>
              <a:t>www.kashtechllc.com</a:t>
            </a:r>
            <a:endParaRPr lang="en-US" sz="1800"/>
          </a:p>
          <a:p>
            <a:pPr algn="ctr"/>
            <a:endParaRPr lang="en-US" sz="1800" dirty="0"/>
          </a:p>
          <a:p>
            <a:pPr algn="ctr"/>
            <a:r>
              <a:rPr lang="en-US" sz="1800" dirty="0">
                <a:hlinkClick r:id="rId13"/>
              </a:rPr>
              <a:t>www.slalom.com</a:t>
            </a:r>
            <a:endParaRPr lang="en-US" sz="1800"/>
          </a:p>
          <a:p>
            <a:pPr algn="ctr"/>
            <a:endParaRPr lang="en-US" dirty="0"/>
          </a:p>
          <a:p>
            <a:pPr algn="ctr"/>
            <a:r>
              <a:rPr lang="en-US" dirty="0">
                <a:hlinkClick r:id="rId14"/>
              </a:rPr>
              <a:t>www.fortinet.com</a:t>
            </a:r>
            <a:endParaRPr lang="en-US"/>
          </a:p>
          <a:p>
            <a:pPr algn="ctr"/>
            <a:endParaRPr lang="en-US" sz="1800" dirty="0"/>
          </a:p>
          <a:p>
            <a:pPr algn="ctr"/>
            <a:r>
              <a:rPr lang="en-US" dirty="0">
                <a:hlinkClick r:id="rId15"/>
              </a:rPr>
              <a:t>www.zivaro.com</a:t>
            </a:r>
            <a:endParaRPr lang="en-US"/>
          </a:p>
          <a:p>
            <a:pPr algn="ctr"/>
            <a:endParaRPr lang="en-US" sz="1800" dirty="0"/>
          </a:p>
          <a:p>
            <a:pPr algn="ctr"/>
            <a:r>
              <a:rPr lang="en-US" dirty="0">
                <a:hlinkClick r:id="rId16"/>
              </a:rPr>
              <a:t>www.veritas.com</a:t>
            </a:r>
            <a:endParaRPr lang="en-US"/>
          </a:p>
          <a:p>
            <a:pPr algn="ctr"/>
            <a:endParaRPr lang="en-US" sz="1800" dirty="0"/>
          </a:p>
          <a:p>
            <a:pPr algn="ctr"/>
            <a:r>
              <a:rPr lang="en-US" dirty="0">
                <a:hlinkClick r:id="rId17"/>
              </a:rPr>
              <a:t>www.nuance.com</a:t>
            </a:r>
            <a:endParaRPr lang="en-US"/>
          </a:p>
          <a:p>
            <a:pPr algn="ctr"/>
            <a:endParaRPr lang="en-US" sz="1800" dirty="0"/>
          </a:p>
        </p:txBody>
      </p:sp>
    </p:spTree>
    <p:extLst>
      <p:ext uri="{BB962C8B-B14F-4D97-AF65-F5344CB8AC3E}">
        <p14:creationId xmlns:p14="http://schemas.microsoft.com/office/powerpoint/2010/main" val="424800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noFill/>
          <a:ln>
            <a:noFill/>
          </a:ln>
        </p:spPr>
        <p:txBody>
          <a:bodyPr>
            <a:normAutofit/>
          </a:bodyPr>
          <a:lstStyle/>
          <a:p>
            <a:fld id="{2F8AF2E6-64A8-0F46-AF27-0A96D82A033B}" type="slidenum">
              <a:rPr lang="en-US" smtClean="0"/>
              <a:t>4</a:t>
            </a:fld>
            <a:endParaRPr lang="en-US" dirty="0"/>
          </a:p>
        </p:txBody>
      </p:sp>
      <p:pic>
        <p:nvPicPr>
          <p:cNvPr id="4" name="Picture 3">
            <a:extLst>
              <a:ext uri="{FF2B5EF4-FFF2-40B4-BE49-F238E27FC236}">
                <a16:creationId xmlns:a16="http://schemas.microsoft.com/office/drawing/2014/main" id="{E7CF39B3-7774-C649-9544-F30EBBB4C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5669"/>
            <a:ext cx="5817079" cy="692331"/>
          </a:xfrm>
          <a:prstGeom prst="rect">
            <a:avLst/>
          </a:prstGeom>
        </p:spPr>
      </p:pic>
      <p:sp>
        <p:nvSpPr>
          <p:cNvPr id="5" name="TextBox 4">
            <a:extLst>
              <a:ext uri="{FF2B5EF4-FFF2-40B4-BE49-F238E27FC236}">
                <a16:creationId xmlns:a16="http://schemas.microsoft.com/office/drawing/2014/main" id="{BF2076B7-7704-5644-94AF-A8CA3263523F}"/>
              </a:ext>
            </a:extLst>
          </p:cNvPr>
          <p:cNvSpPr txBox="1"/>
          <p:nvPr/>
        </p:nvSpPr>
        <p:spPr>
          <a:xfrm>
            <a:off x="3792325" y="157577"/>
            <a:ext cx="4049507" cy="646331"/>
          </a:xfrm>
          <a:prstGeom prst="rect">
            <a:avLst/>
          </a:prstGeom>
          <a:noFill/>
        </p:spPr>
        <p:txBody>
          <a:bodyPr wrap="none" rtlCol="0">
            <a:spAutoFit/>
          </a:bodyPr>
          <a:lstStyle/>
          <a:p>
            <a:r>
              <a:rPr lang="en-US" sz="3600" i="1" dirty="0">
                <a:solidFill>
                  <a:schemeClr val="accent1"/>
                </a:solidFill>
              </a:rPr>
              <a:t>Today’s AGENDA</a:t>
            </a:r>
            <a:endParaRPr lang="en-US" sz="3600" b="1" i="1" dirty="0">
              <a:solidFill>
                <a:schemeClr val="accent1"/>
              </a:solidFill>
            </a:endParaRPr>
          </a:p>
        </p:txBody>
      </p:sp>
      <p:pic>
        <p:nvPicPr>
          <p:cNvPr id="8" name="Picture Placeholder 11" descr="A person smiling for the camera&#10;&#10;Description automatically generated">
            <a:extLst>
              <a:ext uri="{FF2B5EF4-FFF2-40B4-BE49-F238E27FC236}">
                <a16:creationId xmlns:a16="http://schemas.microsoft.com/office/drawing/2014/main" id="{62650440-C35E-E143-A9B9-2C80776D52EF}"/>
              </a:ext>
            </a:extLst>
          </p:cNvPr>
          <p:cNvPicPr>
            <a:picLocks noChangeAspect="1"/>
          </p:cNvPicPr>
          <p:nvPr/>
        </p:nvPicPr>
        <p:blipFill>
          <a:blip r:embed="rId3">
            <a:extLst>
              <a:ext uri="{28A0092B-C50C-407E-A947-70E740481C1C}">
                <a14:useLocalDpi xmlns:a14="http://schemas.microsoft.com/office/drawing/2010/main" val="0"/>
              </a:ext>
            </a:extLst>
          </a:blip>
          <a:srcRect l="12562" r="12562"/>
          <a:stretch>
            <a:fillRect/>
          </a:stretch>
        </p:blipFill>
        <p:spPr>
          <a:xfrm>
            <a:off x="9873598" y="157577"/>
            <a:ext cx="1485900" cy="1485900"/>
          </a:xfrm>
          <a:prstGeom prst="ellipse">
            <a:avLst/>
          </a:prstGeom>
        </p:spPr>
      </p:pic>
      <p:sp>
        <p:nvSpPr>
          <p:cNvPr id="10" name="TextBox 9">
            <a:extLst>
              <a:ext uri="{FF2B5EF4-FFF2-40B4-BE49-F238E27FC236}">
                <a16:creationId xmlns:a16="http://schemas.microsoft.com/office/drawing/2014/main" id="{46AED535-5CAC-7E4E-81F7-6A6B587636F1}"/>
              </a:ext>
            </a:extLst>
          </p:cNvPr>
          <p:cNvSpPr txBox="1"/>
          <p:nvPr/>
        </p:nvSpPr>
        <p:spPr>
          <a:xfrm>
            <a:off x="9682443" y="1746895"/>
            <a:ext cx="1934941" cy="830997"/>
          </a:xfrm>
          <a:prstGeom prst="rect">
            <a:avLst/>
          </a:prstGeom>
          <a:noFill/>
        </p:spPr>
        <p:txBody>
          <a:bodyPr wrap="square" rtlCol="0">
            <a:spAutoFit/>
          </a:bodyPr>
          <a:lstStyle/>
          <a:p>
            <a:pPr algn="ctr"/>
            <a:r>
              <a:rPr lang="en-US" sz="1600" dirty="0">
                <a:solidFill>
                  <a:schemeClr val="accent1"/>
                </a:solidFill>
                <a:latin typeface="Prometo Medium" panose="020B0704030203060203" pitchFamily="34" charset="0"/>
              </a:rPr>
              <a:t>Ajay Sharma; Program Chair &amp; Past President </a:t>
            </a:r>
          </a:p>
        </p:txBody>
      </p:sp>
      <p:pic>
        <p:nvPicPr>
          <p:cNvPr id="3" name="Picture 2" descr="Table&#10;&#10;Description automatically generated">
            <a:extLst>
              <a:ext uri="{FF2B5EF4-FFF2-40B4-BE49-F238E27FC236}">
                <a16:creationId xmlns:a16="http://schemas.microsoft.com/office/drawing/2014/main" id="{A542C05D-D072-A67D-104C-A34D0C335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08" y="990680"/>
            <a:ext cx="4124991" cy="5174989"/>
          </a:xfrm>
          <a:prstGeom prst="rect">
            <a:avLst/>
          </a:prstGeom>
        </p:spPr>
      </p:pic>
      <p:pic>
        <p:nvPicPr>
          <p:cNvPr id="12" name="Picture 11" descr="Table&#10;&#10;Description automatically generated">
            <a:extLst>
              <a:ext uri="{FF2B5EF4-FFF2-40B4-BE49-F238E27FC236}">
                <a16:creationId xmlns:a16="http://schemas.microsoft.com/office/drawing/2014/main" id="{11D93FB6-9902-1F69-3AA7-83F354418E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282" y="2685869"/>
            <a:ext cx="4737100" cy="3479800"/>
          </a:xfrm>
          <a:prstGeom prst="rect">
            <a:avLst/>
          </a:prstGeom>
        </p:spPr>
      </p:pic>
    </p:spTree>
    <p:extLst>
      <p:ext uri="{BB962C8B-B14F-4D97-AF65-F5344CB8AC3E}">
        <p14:creationId xmlns:p14="http://schemas.microsoft.com/office/powerpoint/2010/main" val="114370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highlight>
                  <a:srgbClr val="00FFFF"/>
                </a:highlight>
              </a:rPr>
              <a:t> </a:t>
            </a: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83555" y="3429000"/>
            <a:ext cx="8578788" cy="1783443"/>
          </a:xfrm>
          <a:ln>
            <a:noFill/>
          </a:ln>
        </p:spPr>
        <p:txBody>
          <a:bodyPr lIns="457200" tIns="0" rIns="457200" anchor="ctr">
            <a:normAutofit fontScale="90000"/>
          </a:bodyPr>
          <a:lstStyle/>
          <a:p>
            <a:pPr algn="ctr"/>
            <a:r>
              <a:rPr lang="en-US" sz="2800" dirty="0">
                <a:solidFill>
                  <a:schemeClr val="accent1"/>
                </a:solidFill>
              </a:rPr>
              <a:t>Central Southern Ohio HIMSS Board is proud to announce that its scholarship program has been expanded to include a scholarship for High School students. Thank you for your support as we continue to encourage developing talent to join our industry and support the goal of improved healthcare for all. Please check our website later in the fall for more details.</a:t>
            </a:r>
            <a:br>
              <a:rPr lang="en-US" sz="6600" dirty="0"/>
            </a:br>
            <a:endParaRPr lang="en-US" sz="6600" dirty="0">
              <a:solidFill>
                <a:schemeClr val="bg1"/>
              </a:solidFill>
            </a:endParaRP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noFill/>
          <a:ln>
            <a:noFill/>
          </a:ln>
        </p:spPr>
        <p:txBody>
          <a:bodyPr>
            <a:normAutofit/>
          </a:bodyPr>
          <a:lstStyle/>
          <a:p>
            <a:fld id="{2F8AF2E6-64A8-0F46-AF27-0A96D82A033B}" type="slidenum">
              <a:rPr lang="en-US" smtClean="0"/>
              <a:t>5</a:t>
            </a:fld>
            <a:endParaRPr lang="en-US" dirty="0"/>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pic>
        <p:nvPicPr>
          <p:cNvPr id="29" name="Picture 28" descr="A picture containing icon&#10;&#10;Description automatically generated">
            <a:extLst>
              <a:ext uri="{FF2B5EF4-FFF2-40B4-BE49-F238E27FC236}">
                <a16:creationId xmlns:a16="http://schemas.microsoft.com/office/drawing/2014/main" id="{F1767105-FD11-6F49-8F7F-2ADBB100A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866" y="6346635"/>
            <a:ext cx="4769088" cy="497818"/>
          </a:xfrm>
          <a:prstGeom prst="rect">
            <a:avLst/>
          </a:prstGeom>
        </p:spPr>
      </p:pic>
    </p:spTree>
    <p:extLst>
      <p:ext uri="{BB962C8B-B14F-4D97-AF65-F5344CB8AC3E}">
        <p14:creationId xmlns:p14="http://schemas.microsoft.com/office/powerpoint/2010/main" val="195261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51938" y="-695802"/>
            <a:ext cx="8578788" cy="85787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631958" y="2160668"/>
            <a:ext cx="8578788" cy="1783443"/>
          </a:xfrm>
        </p:spPr>
        <p:txBody>
          <a:bodyPr lIns="457200" tIns="0" rIns="457200" anchor="ctr"/>
          <a:lstStyle/>
          <a:p>
            <a:pPr algn="ctr"/>
            <a:r>
              <a:rPr lang="en-US" sz="7200" dirty="0">
                <a:solidFill>
                  <a:schemeClr val="accent1"/>
                </a:solidFill>
              </a:rPr>
              <a:t>Thank</a:t>
            </a:r>
            <a:r>
              <a:rPr lang="en-US" sz="7200" dirty="0">
                <a:solidFill>
                  <a:srgbClr val="FFFFFF"/>
                </a:solidFill>
              </a:rPr>
              <a:t> </a:t>
            </a:r>
            <a:r>
              <a:rPr lang="en-US" sz="7200" dirty="0">
                <a:solidFill>
                  <a:schemeClr val="accent1"/>
                </a:solidFill>
              </a:rPr>
              <a:t>You</a:t>
            </a: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noFill/>
          <a:ln>
            <a:noFill/>
          </a:ln>
        </p:spPr>
        <p:txBody>
          <a:bodyPr>
            <a:normAutofit/>
          </a:bodyPr>
          <a:lstStyle/>
          <a:p>
            <a:fld id="{2F8AF2E6-64A8-0F46-AF27-0A96D82A033B}" type="slidenum">
              <a:rPr lang="en-US" smtClean="0"/>
              <a:t>6</a:t>
            </a:fld>
            <a:endParaRPr lang="en-US" dirty="0"/>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pic>
        <p:nvPicPr>
          <p:cNvPr id="29" name="Picture 28" descr="A picture containing icon&#10;&#10;Description automatically generated">
            <a:extLst>
              <a:ext uri="{FF2B5EF4-FFF2-40B4-BE49-F238E27FC236}">
                <a16:creationId xmlns:a16="http://schemas.microsoft.com/office/drawing/2014/main" id="{986277EF-D631-E34B-AFBD-3F90E5BB7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162" y="6302763"/>
            <a:ext cx="4769088" cy="497818"/>
          </a:xfrm>
          <a:prstGeom prst="rect">
            <a:avLst/>
          </a:prstGeom>
        </p:spPr>
      </p:pic>
    </p:spTree>
    <p:extLst>
      <p:ext uri="{BB962C8B-B14F-4D97-AF65-F5344CB8AC3E}">
        <p14:creationId xmlns:p14="http://schemas.microsoft.com/office/powerpoint/2010/main" val="273999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621637" y="3079786"/>
            <a:ext cx="10948726" cy="954108"/>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Welcome &amp; Introductions</a:t>
            </a:r>
          </a:p>
        </p:txBody>
      </p:sp>
      <p:sp>
        <p:nvSpPr>
          <p:cNvPr id="3" name="TextBox 2"/>
          <p:cNvSpPr txBox="1"/>
          <p:nvPr/>
        </p:nvSpPr>
        <p:spPr>
          <a:xfrm>
            <a:off x="8961119" y="4582864"/>
            <a:ext cx="3230881" cy="1815882"/>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8:30 AM</a:t>
            </a:r>
          </a:p>
          <a:p>
            <a:pPr algn="ctr"/>
            <a:r>
              <a:rPr lang="en-US" sz="2800" dirty="0">
                <a:solidFill>
                  <a:schemeClr val="bg1"/>
                </a:solidFill>
                <a:latin typeface="Prometo Medium" panose="020B0704030203060203" pitchFamily="34" charset="0"/>
              </a:rPr>
              <a:t>CSO HIMSS</a:t>
            </a:r>
          </a:p>
          <a:p>
            <a:pPr algn="ctr"/>
            <a:r>
              <a:rPr lang="en-US" sz="2800" dirty="0">
                <a:solidFill>
                  <a:schemeClr val="bg1"/>
                </a:solidFill>
                <a:latin typeface="Prometo Medium" panose="020B0704030203060203" pitchFamily="34" charset="0"/>
              </a:rPr>
              <a:t>Spring Conference 2022</a:t>
            </a:r>
          </a:p>
        </p:txBody>
      </p:sp>
      <p:sp>
        <p:nvSpPr>
          <p:cNvPr id="2" name="TextBox 1">
            <a:extLst>
              <a:ext uri="{FF2B5EF4-FFF2-40B4-BE49-F238E27FC236}">
                <a16:creationId xmlns:a16="http://schemas.microsoft.com/office/drawing/2014/main" id="{5EEEC196-6328-4FA1-97C2-9AF3FEB18330}"/>
              </a:ext>
            </a:extLst>
          </p:cNvPr>
          <p:cNvSpPr txBox="1"/>
          <p:nvPr/>
        </p:nvSpPr>
        <p:spPr>
          <a:xfrm>
            <a:off x="0" y="4033894"/>
            <a:ext cx="6008589" cy="2246769"/>
          </a:xfrm>
          <a:prstGeom prst="rect">
            <a:avLst/>
          </a:prstGeom>
          <a:noFill/>
        </p:spPr>
        <p:txBody>
          <a:bodyPr wrap="square" rtlCol="0">
            <a:spAutoFit/>
          </a:bodyPr>
          <a:lstStyle/>
          <a:p>
            <a:pPr algn="ctr"/>
            <a:r>
              <a:rPr lang="en-US" sz="2800" dirty="0">
                <a:solidFill>
                  <a:schemeClr val="accent2"/>
                </a:solidFill>
                <a:latin typeface="Prometo Medium" panose="020B0704030203060203" pitchFamily="34" charset="0"/>
              </a:rPr>
              <a:t>Ajay Sharma, CSOHIMSS Past President</a:t>
            </a:r>
          </a:p>
          <a:p>
            <a:pPr algn="ctr"/>
            <a:r>
              <a:rPr lang="en-US" sz="2800" dirty="0">
                <a:solidFill>
                  <a:schemeClr val="accent2"/>
                </a:solidFill>
                <a:latin typeface="Prometo Medium" panose="020B0704030203060203" pitchFamily="34" charset="0"/>
              </a:rPr>
              <a:t>Alex Vaillancourt, CSOHIMSS President, CIO The Health Collaborative</a:t>
            </a:r>
          </a:p>
          <a:p>
            <a:pPr algn="ctr"/>
            <a:r>
              <a:rPr lang="en-US" sz="2800" dirty="0">
                <a:solidFill>
                  <a:schemeClr val="accent2"/>
                </a:solidFill>
                <a:latin typeface="Prometo Medium" panose="020B0704030203060203" pitchFamily="34" charset="0"/>
              </a:rPr>
              <a:t>Donna Evans, CSOHIMSS Scholarship Chair</a:t>
            </a:r>
          </a:p>
        </p:txBody>
      </p:sp>
    </p:spTree>
    <p:extLst>
      <p:ext uri="{BB962C8B-B14F-4D97-AF65-F5344CB8AC3E}">
        <p14:creationId xmlns:p14="http://schemas.microsoft.com/office/powerpoint/2010/main" val="256890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621637" y="1570941"/>
            <a:ext cx="10948726" cy="954108"/>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Morning Keynote: Enabling Nurses through Automation and Artificial Intelligence to Address the Shortage</a:t>
            </a:r>
          </a:p>
        </p:txBody>
      </p:sp>
      <p:sp>
        <p:nvSpPr>
          <p:cNvPr id="3" name="TextBox 2"/>
          <p:cNvSpPr txBox="1"/>
          <p:nvPr/>
        </p:nvSpPr>
        <p:spPr>
          <a:xfrm>
            <a:off x="8961119" y="4810005"/>
            <a:ext cx="3230881" cy="1815882"/>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9:00 AM</a:t>
            </a:r>
          </a:p>
          <a:p>
            <a:pPr algn="ctr"/>
            <a:r>
              <a:rPr lang="en-US" sz="2800" dirty="0">
                <a:solidFill>
                  <a:schemeClr val="bg1"/>
                </a:solidFill>
                <a:latin typeface="Prometo Medium" panose="020B0704030203060203" pitchFamily="34" charset="0"/>
              </a:rPr>
              <a:t>CSO HIMSS</a:t>
            </a:r>
          </a:p>
          <a:p>
            <a:pPr algn="ctr"/>
            <a:r>
              <a:rPr lang="en-US" sz="2800" dirty="0">
                <a:solidFill>
                  <a:schemeClr val="bg1"/>
                </a:solidFill>
                <a:latin typeface="Prometo Medium" panose="020B0704030203060203" pitchFamily="34" charset="0"/>
              </a:rPr>
              <a:t>Spring Conference 2022</a:t>
            </a:r>
          </a:p>
        </p:txBody>
      </p:sp>
      <p:sp>
        <p:nvSpPr>
          <p:cNvPr id="2" name="TextBox 1">
            <a:extLst>
              <a:ext uri="{FF2B5EF4-FFF2-40B4-BE49-F238E27FC236}">
                <a16:creationId xmlns:a16="http://schemas.microsoft.com/office/drawing/2014/main" id="{5EEEC196-6328-4FA1-97C2-9AF3FEB18330}"/>
              </a:ext>
            </a:extLst>
          </p:cNvPr>
          <p:cNvSpPr txBox="1"/>
          <p:nvPr/>
        </p:nvSpPr>
        <p:spPr>
          <a:xfrm>
            <a:off x="1" y="4286785"/>
            <a:ext cx="6224953" cy="954107"/>
          </a:xfrm>
          <a:prstGeom prst="rect">
            <a:avLst/>
          </a:prstGeom>
          <a:noFill/>
        </p:spPr>
        <p:txBody>
          <a:bodyPr wrap="square" rtlCol="0">
            <a:spAutoFit/>
          </a:bodyPr>
          <a:lstStyle/>
          <a:p>
            <a:pPr algn="ctr"/>
            <a:r>
              <a:rPr lang="en-US" sz="2800" dirty="0">
                <a:solidFill>
                  <a:schemeClr val="accent2"/>
                </a:solidFill>
                <a:latin typeface="Prometo Medium" panose="020B0704030203060203" pitchFamily="34" charset="0"/>
              </a:rPr>
              <a:t>Vikas Ghayal, FACHE, Chief Strategy Officer, Artisight</a:t>
            </a:r>
          </a:p>
        </p:txBody>
      </p:sp>
    </p:spTree>
    <p:extLst>
      <p:ext uri="{BB962C8B-B14F-4D97-AF65-F5344CB8AC3E}">
        <p14:creationId xmlns:p14="http://schemas.microsoft.com/office/powerpoint/2010/main" val="147027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10653822" y="22206"/>
            <a:ext cx="1538177"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A1</a:t>
            </a:r>
          </a:p>
          <a:p>
            <a:pPr algn="ctr"/>
            <a:endParaRPr lang="en-US" sz="5400" dirty="0">
              <a:solidFill>
                <a:srgbClr val="FFFFFF"/>
              </a:solidFill>
              <a:latin typeface="Prometo Medium" panose="020B0704030203060203" pitchFamily="34" charset="0"/>
            </a:endParaRPr>
          </a:p>
        </p:txBody>
      </p:sp>
      <p:sp>
        <p:nvSpPr>
          <p:cNvPr id="3" name="TextBox 2"/>
          <p:cNvSpPr txBox="1"/>
          <p:nvPr/>
        </p:nvSpPr>
        <p:spPr>
          <a:xfrm>
            <a:off x="8659905" y="4615690"/>
            <a:ext cx="3532095" cy="1815882"/>
          </a:xfrm>
          <a:prstGeom prst="rect">
            <a:avLst/>
          </a:prstGeom>
          <a:noFill/>
        </p:spPr>
        <p:txBody>
          <a:bodyPr wrap="square" rtlCol="0">
            <a:spAutoFit/>
          </a:bodyPr>
          <a:lstStyle/>
          <a:p>
            <a:pPr algn="ctr"/>
            <a:r>
              <a:rPr lang="en-US" sz="2800" dirty="0">
                <a:solidFill>
                  <a:schemeClr val="bg1"/>
                </a:solidFill>
                <a:latin typeface="Prometo Medium" panose="020B0704030203060203" pitchFamily="34" charset="0"/>
              </a:rPr>
              <a:t>10:00 AM</a:t>
            </a:r>
          </a:p>
          <a:p>
            <a:pPr algn="ctr"/>
            <a:r>
              <a:rPr lang="en-US" sz="2800" dirty="0">
                <a:solidFill>
                  <a:schemeClr val="bg1"/>
                </a:solidFill>
                <a:latin typeface="Prometo Medium" panose="020B0704030203060203" pitchFamily="34" charset="0"/>
              </a:rPr>
              <a:t>Spring Conference Session 2022</a:t>
            </a:r>
          </a:p>
          <a:p>
            <a:pPr algn="ctr"/>
            <a:endParaRPr lang="en-US" sz="2800" dirty="0">
              <a:solidFill>
                <a:schemeClr val="bg1"/>
              </a:solidFill>
              <a:latin typeface="Prometo Medium" panose="020B0704030203060203" pitchFamily="34" charset="0"/>
            </a:endParaRPr>
          </a:p>
        </p:txBody>
      </p:sp>
      <p:sp>
        <p:nvSpPr>
          <p:cNvPr id="2" name="TextBox 1">
            <a:extLst>
              <a:ext uri="{FF2B5EF4-FFF2-40B4-BE49-F238E27FC236}">
                <a16:creationId xmlns:a16="http://schemas.microsoft.com/office/drawing/2014/main" id="{5EEEC196-6328-4FA1-97C2-9AF3FEB18330}"/>
              </a:ext>
            </a:extLst>
          </p:cNvPr>
          <p:cNvSpPr txBox="1"/>
          <p:nvPr/>
        </p:nvSpPr>
        <p:spPr>
          <a:xfrm>
            <a:off x="0" y="4461542"/>
            <a:ext cx="6322090" cy="1200329"/>
          </a:xfrm>
          <a:prstGeom prst="rect">
            <a:avLst/>
          </a:prstGeom>
          <a:noFill/>
        </p:spPr>
        <p:txBody>
          <a:bodyPr wrap="square" rtlCol="0">
            <a:spAutoFit/>
          </a:bodyPr>
          <a:lstStyle/>
          <a:p>
            <a:endParaRPr lang="en-US" sz="2400" dirty="0">
              <a:solidFill>
                <a:schemeClr val="accent2"/>
              </a:solidFill>
              <a:latin typeface="Prometo Medium" panose="020B0704030203060203" pitchFamily="34" charset="0"/>
            </a:endParaRPr>
          </a:p>
          <a:p>
            <a:pPr algn="ctr"/>
            <a:r>
              <a:rPr lang="en-US" sz="2400" dirty="0">
                <a:solidFill>
                  <a:schemeClr val="accent2"/>
                </a:solidFill>
                <a:latin typeface="Prometo Medium" panose="020B0704030203060203" pitchFamily="34" charset="0"/>
              </a:rPr>
              <a:t>Tyler French, AVP Professional Services, UC Health</a:t>
            </a:r>
          </a:p>
        </p:txBody>
      </p:sp>
      <p:sp>
        <p:nvSpPr>
          <p:cNvPr id="5" name="Title 3">
            <a:extLst>
              <a:ext uri="{FF2B5EF4-FFF2-40B4-BE49-F238E27FC236}">
                <a16:creationId xmlns:a16="http://schemas.microsoft.com/office/drawing/2014/main" id="{42DC8D14-F3AC-B040-88B1-BE3190072E7F}"/>
              </a:ext>
            </a:extLst>
          </p:cNvPr>
          <p:cNvSpPr txBox="1">
            <a:spLocks/>
          </p:cNvSpPr>
          <p:nvPr/>
        </p:nvSpPr>
        <p:spPr>
          <a:xfrm>
            <a:off x="774037" y="2548858"/>
            <a:ext cx="10948726" cy="830649"/>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r>
              <a:rPr lang="en-US" sz="5400" dirty="0">
                <a:solidFill>
                  <a:srgbClr val="FFFFFF"/>
                </a:solidFill>
                <a:latin typeface="Prometo Medium" panose="020B0704030203060203" pitchFamily="34" charset="0"/>
              </a:rPr>
              <a:t>Never Let a Good Crisis go to Waste-Transforming Hospital Capacity Data during a Pandemic</a:t>
            </a:r>
          </a:p>
          <a:p>
            <a:pPr algn="ctr"/>
            <a:endParaRPr lang="en-US" sz="5400" dirty="0">
              <a:solidFill>
                <a:srgbClr val="FFFFFF"/>
              </a:solidFill>
              <a:latin typeface="Prometo Medium" panose="020B0704030203060203" pitchFamily="34" charset="0"/>
            </a:endParaRPr>
          </a:p>
        </p:txBody>
      </p:sp>
    </p:spTree>
    <p:extLst>
      <p:ext uri="{BB962C8B-B14F-4D97-AF65-F5344CB8AC3E}">
        <p14:creationId xmlns:p14="http://schemas.microsoft.com/office/powerpoint/2010/main" val="654840506"/>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17150</TotalTime>
  <Words>819</Words>
  <Application>Microsoft Office PowerPoint</Application>
  <PresentationFormat>Widescreen</PresentationFormat>
  <Paragraphs>182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Prometo Medium</vt:lpstr>
      <vt:lpstr>Ravi Powerpoint Template</vt:lpstr>
      <vt:lpstr>PowerPoint Presentation</vt:lpstr>
      <vt:lpstr>Welcome</vt:lpstr>
      <vt:lpstr>PowerPoint Presentation</vt:lpstr>
      <vt:lpstr>PowerPoint Presentation</vt:lpstr>
      <vt:lpstr>Central Southern Ohio HIMSS Board is proud to announce that its scholarship program has been expanded to include a scholarship for High School students. Thank you for your support as we continue to encourage developing talent to join our industry and support the goal of improved healthcare for all. Please check our website later in the fall for more details. </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Huge Thank You to our session and program Sponsors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Donna Carter</cp:lastModifiedBy>
  <cp:revision>132</cp:revision>
  <dcterms:created xsi:type="dcterms:W3CDTF">2019-10-16T19:16:43Z</dcterms:created>
  <dcterms:modified xsi:type="dcterms:W3CDTF">2022-05-11T21:35:51Z</dcterms:modified>
</cp:coreProperties>
</file>