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78" r:id="rId2"/>
    <p:sldId id="306" r:id="rId3"/>
    <p:sldId id="279" r:id="rId4"/>
    <p:sldId id="280" r:id="rId5"/>
    <p:sldId id="281" r:id="rId6"/>
    <p:sldId id="282" r:id="rId7"/>
    <p:sldId id="283" r:id="rId8"/>
    <p:sldId id="284" r:id="rId9"/>
    <p:sldId id="285" r:id="rId10"/>
    <p:sldId id="286" r:id="rId11"/>
    <p:sldId id="294" r:id="rId12"/>
    <p:sldId id="295" r:id="rId13"/>
    <p:sldId id="296" r:id="rId14"/>
    <p:sldId id="297" r:id="rId15"/>
    <p:sldId id="298" r:id="rId16"/>
    <p:sldId id="299" r:id="rId17"/>
    <p:sldId id="300" r:id="rId18"/>
    <p:sldId id="301" r:id="rId19"/>
    <p:sldId id="302" r:id="rId20"/>
    <p:sldId id="305" r:id="rId21"/>
    <p:sldId id="287" r:id="rId22"/>
    <p:sldId id="288" r:id="rId23"/>
    <p:sldId id="289" r:id="rId24"/>
    <p:sldId id="290" r:id="rId25"/>
    <p:sldId id="291" r:id="rId26"/>
    <p:sldId id="308" r:id="rId27"/>
    <p:sldId id="293" r:id="rId28"/>
    <p:sldId id="309" r:id="rId29"/>
    <p:sldId id="313" r:id="rId30"/>
    <p:sldId id="314" r:id="rId31"/>
    <p:sldId id="31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7">
          <p15:clr>
            <a:srgbClr val="A4A3A4"/>
          </p15:clr>
        </p15:guide>
        <p15:guide id="2" pos="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B5B5B5"/>
    <a:srgbClr val="217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5"/>
    <p:restoredTop sz="69811" autoAdjust="0"/>
  </p:normalViewPr>
  <p:slideViewPr>
    <p:cSldViewPr snapToGrid="0" snapToObjects="1">
      <p:cViewPr varScale="1">
        <p:scale>
          <a:sx n="67" d="100"/>
          <a:sy n="67" d="100"/>
        </p:scale>
        <p:origin x="1504" y="184"/>
      </p:cViewPr>
      <p:guideLst>
        <p:guide orient="horz" pos="707"/>
        <p:guide pos="449"/>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healthall.com\data\SharedDrive-IS&amp;T\IS\PMOProjects\FY18%20Technology%20Improvement%20Process%20-%20ENT\Footprints%20Report\Consolidated%20ENT%20TIP%20report%201-30-2018-%20with%20Char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FY18 TIP ENT Incidents in Footprints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Dashboard!$A$48:$F$48</c:f>
              <c:strCache>
                <c:ptCount val="6"/>
                <c:pt idx="0">
                  <c:v>Total # of Incidents</c:v>
                </c:pt>
                <c:pt idx="1">
                  <c:v>Epic Incidents                  12-6-17 &amp;          1-30-18</c:v>
                </c:pt>
                <c:pt idx="2">
                  <c:v>Client Services  12-6-17 &amp;  1-30-18</c:v>
                </c:pt>
                <c:pt idx="3">
                  <c:v>Network Services  12-6-17 &amp;   1-30-18</c:v>
                </c:pt>
                <c:pt idx="4">
                  <c:v>BI Team 12-6-17 &amp;  1-30-18</c:v>
                </c:pt>
                <c:pt idx="5">
                  <c:v>Other Teams  12-6-17 &amp;  1-30-18</c:v>
                </c:pt>
              </c:strCache>
            </c:strRef>
          </c:cat>
          <c:val>
            <c:numRef>
              <c:f>Dashboard!$A$49:$F$49</c:f>
              <c:numCache>
                <c:formatCode>General</c:formatCode>
                <c:ptCount val="6"/>
                <c:pt idx="0">
                  <c:v>380</c:v>
                </c:pt>
                <c:pt idx="1">
                  <c:v>284</c:v>
                </c:pt>
                <c:pt idx="2">
                  <c:v>68</c:v>
                </c:pt>
                <c:pt idx="3">
                  <c:v>2</c:v>
                </c:pt>
                <c:pt idx="4">
                  <c:v>5</c:v>
                </c:pt>
                <c:pt idx="5">
                  <c:v>22</c:v>
                </c:pt>
              </c:numCache>
            </c:numRef>
          </c:val>
          <c:extLst>
            <c:ext xmlns:c16="http://schemas.microsoft.com/office/drawing/2014/chart" uri="{C3380CC4-5D6E-409C-BE32-E72D297353CC}">
              <c16:uniqueId val="{00000000-29E8-4B4C-9664-CC63758FF8FC}"/>
            </c:ext>
          </c:extLst>
        </c:ser>
        <c: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Dashboard!$A$48:$F$48</c:f>
              <c:strCache>
                <c:ptCount val="6"/>
                <c:pt idx="0">
                  <c:v>Total # of Incidents</c:v>
                </c:pt>
                <c:pt idx="1">
                  <c:v>Epic Incidents                  12-6-17 &amp;          1-30-18</c:v>
                </c:pt>
                <c:pt idx="2">
                  <c:v>Client Services  12-6-17 &amp;  1-30-18</c:v>
                </c:pt>
                <c:pt idx="3">
                  <c:v>Network Services  12-6-17 &amp;   1-30-18</c:v>
                </c:pt>
                <c:pt idx="4">
                  <c:v>BI Team 12-6-17 &amp;  1-30-18</c:v>
                </c:pt>
                <c:pt idx="5">
                  <c:v>Other Teams  12-6-17 &amp;  1-30-18</c:v>
                </c:pt>
              </c:strCache>
            </c:strRef>
          </c:cat>
          <c:val>
            <c:numRef>
              <c:f>Dashboard!$A$50:$F$50</c:f>
              <c:numCache>
                <c:formatCode>General</c:formatCode>
                <c:ptCount val="6"/>
                <c:pt idx="0">
                  <c:v>394</c:v>
                </c:pt>
                <c:pt idx="1">
                  <c:v>294</c:v>
                </c:pt>
                <c:pt idx="2">
                  <c:v>68</c:v>
                </c:pt>
                <c:pt idx="3">
                  <c:v>2</c:v>
                </c:pt>
                <c:pt idx="4">
                  <c:v>5</c:v>
                </c:pt>
                <c:pt idx="5">
                  <c:v>26</c:v>
                </c:pt>
              </c:numCache>
            </c:numRef>
          </c:val>
          <c:extLst>
            <c:ext xmlns:c16="http://schemas.microsoft.com/office/drawing/2014/chart" uri="{C3380CC4-5D6E-409C-BE32-E72D297353CC}">
              <c16:uniqueId val="{00000001-29E8-4B4C-9664-CC63758FF8FC}"/>
            </c:ext>
          </c:extLst>
        </c:ser>
        <c:dLbls>
          <c:showLegendKey val="0"/>
          <c:showVal val="0"/>
          <c:showCatName val="0"/>
          <c:showSerName val="0"/>
          <c:showPercent val="0"/>
          <c:showBubbleSize val="0"/>
        </c:dLbls>
        <c:gapWidth val="100"/>
        <c:overlap val="-24"/>
        <c:axId val="380831143"/>
        <c:axId val="380831471"/>
      </c:barChart>
      <c:catAx>
        <c:axId val="38083114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0831471"/>
        <c:crosses val="autoZero"/>
        <c:auto val="1"/>
        <c:lblAlgn val="ctr"/>
        <c:lblOffset val="100"/>
        <c:noMultiLvlLbl val="0"/>
      </c:catAx>
      <c:valAx>
        <c:axId val="38083147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0831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93D28-1BA2-43F2-8752-2B92553CAAA7}" type="datetimeFigureOut">
              <a:rPr lang="en-US" smtClean="0"/>
              <a:t>6/6/18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5505F-FD9E-4A2F-9EDA-2F1FB0F1AB1F}" type="slidenum">
              <a:rPr lang="en-US" smtClean="0"/>
              <a:t>‹#›</a:t>
            </a:fld>
            <a:endParaRPr lang="en-US" dirty="0"/>
          </a:p>
        </p:txBody>
      </p:sp>
    </p:spTree>
    <p:extLst>
      <p:ext uri="{BB962C8B-B14F-4D97-AF65-F5344CB8AC3E}">
        <p14:creationId xmlns:p14="http://schemas.microsoft.com/office/powerpoint/2010/main" val="384002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a:t>
            </a:r>
            <a:r>
              <a:rPr lang="en-US" baseline="0" dirty="0"/>
              <a:t> and thank you for your support and participation in the Technology Improvement Process for Otolaryngology. We appreciate your support of this engagement to collaborate to help make your departments better and more efficient in it’s use of technology within your Ambulatory ecosystem. </a:t>
            </a:r>
            <a:endParaRPr lang="en-US" dirty="0"/>
          </a:p>
          <a:p>
            <a:endParaRPr lang="en-US" dirty="0"/>
          </a:p>
        </p:txBody>
      </p:sp>
      <p:sp>
        <p:nvSpPr>
          <p:cNvPr id="4" name="Slide Number Placeholder 3"/>
          <p:cNvSpPr>
            <a:spLocks noGrp="1"/>
          </p:cNvSpPr>
          <p:nvPr>
            <p:ph type="sldNum" sz="quarter" idx="10"/>
          </p:nvPr>
        </p:nvSpPr>
        <p:spPr/>
        <p:txBody>
          <a:bodyPr/>
          <a:lstStyle/>
          <a:p>
            <a:fld id="{54DA1A29-BC17-45C9-965B-5492A40BC4A1}" type="slidenum">
              <a:rPr lang="en-US" smtClean="0"/>
              <a:t>1</a:t>
            </a:fld>
            <a:endParaRPr lang="en-US" dirty="0"/>
          </a:p>
        </p:txBody>
      </p:sp>
    </p:spTree>
    <p:extLst>
      <p:ext uri="{BB962C8B-B14F-4D97-AF65-F5344CB8AC3E}">
        <p14:creationId xmlns:p14="http://schemas.microsoft.com/office/powerpoint/2010/main" val="112763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is physician is an immensely fulfilling</a:t>
            </a:r>
            <a:r>
              <a:rPr lang="en-US" baseline="0" dirty="0"/>
              <a:t> profession </a:t>
            </a:r>
            <a:endParaRPr lang="en-US" dirty="0"/>
          </a:p>
        </p:txBody>
      </p:sp>
      <p:sp>
        <p:nvSpPr>
          <p:cNvPr id="4" name="Slide Number Placeholder 3"/>
          <p:cNvSpPr>
            <a:spLocks noGrp="1"/>
          </p:cNvSpPr>
          <p:nvPr>
            <p:ph type="sldNum" sz="quarter" idx="10"/>
          </p:nvPr>
        </p:nvSpPr>
        <p:spPr/>
        <p:txBody>
          <a:bodyPr/>
          <a:lstStyle/>
          <a:p>
            <a:fld id="{2B25505F-FD9E-4A2F-9EDA-2F1FB0F1AB1F}" type="slidenum">
              <a:rPr lang="en-US" smtClean="0"/>
              <a:t>13</a:t>
            </a:fld>
            <a:endParaRPr lang="en-US" dirty="0"/>
          </a:p>
        </p:txBody>
      </p:sp>
    </p:spTree>
    <p:extLst>
      <p:ext uri="{BB962C8B-B14F-4D97-AF65-F5344CB8AC3E}">
        <p14:creationId xmlns:p14="http://schemas.microsoft.com/office/powerpoint/2010/main" val="244387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is physician is an immensely fulfilling</a:t>
            </a:r>
            <a:r>
              <a:rPr lang="en-US" baseline="0" dirty="0"/>
              <a:t> profession </a:t>
            </a:r>
            <a:endParaRPr lang="en-US" dirty="0"/>
          </a:p>
        </p:txBody>
      </p:sp>
      <p:sp>
        <p:nvSpPr>
          <p:cNvPr id="4" name="Slide Number Placeholder 3"/>
          <p:cNvSpPr>
            <a:spLocks noGrp="1"/>
          </p:cNvSpPr>
          <p:nvPr>
            <p:ph type="sldNum" sz="quarter" idx="10"/>
          </p:nvPr>
        </p:nvSpPr>
        <p:spPr/>
        <p:txBody>
          <a:bodyPr/>
          <a:lstStyle/>
          <a:p>
            <a:fld id="{2B25505F-FD9E-4A2F-9EDA-2F1FB0F1AB1F}" type="slidenum">
              <a:rPr lang="en-US" smtClean="0"/>
              <a:t>14</a:t>
            </a:fld>
            <a:endParaRPr lang="en-US" dirty="0"/>
          </a:p>
        </p:txBody>
      </p:sp>
    </p:spTree>
    <p:extLst>
      <p:ext uri="{BB962C8B-B14F-4D97-AF65-F5344CB8AC3E}">
        <p14:creationId xmlns:p14="http://schemas.microsoft.com/office/powerpoint/2010/main" val="3853880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a:t>
            </a:r>
            <a:r>
              <a:rPr lang="en-US" baseline="0" dirty="0"/>
              <a:t> of the severity of burnout, 1 to 7. 1 = it does not interefere with my life and 7 = It is so severe that I’m thinking of leaving medicine altogether.  Ave is 4.5 </a:t>
            </a:r>
            <a:endParaRPr lang="en-US" dirty="0"/>
          </a:p>
        </p:txBody>
      </p:sp>
      <p:sp>
        <p:nvSpPr>
          <p:cNvPr id="4" name="Slide Number Placeholder 3"/>
          <p:cNvSpPr>
            <a:spLocks noGrp="1"/>
          </p:cNvSpPr>
          <p:nvPr>
            <p:ph type="sldNum" sz="quarter" idx="10"/>
          </p:nvPr>
        </p:nvSpPr>
        <p:spPr/>
        <p:txBody>
          <a:bodyPr/>
          <a:lstStyle/>
          <a:p>
            <a:fld id="{2B25505F-FD9E-4A2F-9EDA-2F1FB0F1AB1F}" type="slidenum">
              <a:rPr lang="en-US" smtClean="0"/>
              <a:t>16</a:t>
            </a:fld>
            <a:endParaRPr lang="en-US" dirty="0"/>
          </a:p>
        </p:txBody>
      </p:sp>
    </p:spTree>
    <p:extLst>
      <p:ext uri="{BB962C8B-B14F-4D97-AF65-F5344CB8AC3E}">
        <p14:creationId xmlns:p14="http://schemas.microsoft.com/office/powerpoint/2010/main" val="279599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5505F-FD9E-4A2F-9EDA-2F1FB0F1AB1F}" type="slidenum">
              <a:rPr lang="en-US" smtClean="0"/>
              <a:t>17</a:t>
            </a:fld>
            <a:endParaRPr lang="en-US" dirty="0"/>
          </a:p>
        </p:txBody>
      </p:sp>
    </p:spTree>
    <p:extLst>
      <p:ext uri="{BB962C8B-B14F-4D97-AF65-F5344CB8AC3E}">
        <p14:creationId xmlns:p14="http://schemas.microsoft.com/office/powerpoint/2010/main" val="262709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Does not</a:t>
            </a:r>
            <a:r>
              <a:rPr lang="en-US" baseline="0" dirty="0"/>
              <a:t> contributes</a:t>
            </a:r>
          </a:p>
          <a:p>
            <a:r>
              <a:rPr lang="en-US" baseline="0" dirty="0"/>
              <a:t>7 = Significantly Contributes. </a:t>
            </a:r>
            <a:endParaRPr lang="en-US" dirty="0"/>
          </a:p>
        </p:txBody>
      </p:sp>
      <p:sp>
        <p:nvSpPr>
          <p:cNvPr id="4" name="Slide Number Placeholder 3"/>
          <p:cNvSpPr>
            <a:spLocks noGrp="1"/>
          </p:cNvSpPr>
          <p:nvPr>
            <p:ph type="sldNum" sz="quarter" idx="10"/>
          </p:nvPr>
        </p:nvSpPr>
        <p:spPr/>
        <p:txBody>
          <a:bodyPr/>
          <a:lstStyle/>
          <a:p>
            <a:fld id="{2B25505F-FD9E-4A2F-9EDA-2F1FB0F1AB1F}" type="slidenum">
              <a:rPr lang="en-US" smtClean="0"/>
              <a:t>18</a:t>
            </a:fld>
            <a:endParaRPr lang="en-US" dirty="0"/>
          </a:p>
        </p:txBody>
      </p:sp>
    </p:spTree>
    <p:extLst>
      <p:ext uri="{BB962C8B-B14F-4D97-AF65-F5344CB8AC3E}">
        <p14:creationId xmlns:p14="http://schemas.microsoft.com/office/powerpoint/2010/main" val="3469767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5505F-FD9E-4A2F-9EDA-2F1FB0F1AB1F}" type="slidenum">
              <a:rPr lang="en-US" smtClean="0"/>
              <a:t>21</a:t>
            </a:fld>
            <a:endParaRPr lang="en-US" dirty="0"/>
          </a:p>
        </p:txBody>
      </p:sp>
    </p:spTree>
    <p:extLst>
      <p:ext uri="{BB962C8B-B14F-4D97-AF65-F5344CB8AC3E}">
        <p14:creationId xmlns:p14="http://schemas.microsoft.com/office/powerpoint/2010/main" val="1893941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5505F-FD9E-4A2F-9EDA-2F1FB0F1AB1F}" type="slidenum">
              <a:rPr lang="en-US" smtClean="0"/>
              <a:t>22</a:t>
            </a:fld>
            <a:endParaRPr lang="en-US" dirty="0"/>
          </a:p>
        </p:txBody>
      </p:sp>
    </p:spTree>
    <p:extLst>
      <p:ext uri="{BB962C8B-B14F-4D97-AF65-F5344CB8AC3E}">
        <p14:creationId xmlns:p14="http://schemas.microsoft.com/office/powerpoint/2010/main" val="61556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NEJM Catalyst Insights Council survey on Patient Engagement in 2016</a:t>
            </a:r>
          </a:p>
          <a:p>
            <a:endParaRPr lang="en-US" dirty="0"/>
          </a:p>
          <a:p>
            <a:r>
              <a:rPr lang="en-US" dirty="0"/>
              <a:t>Responses from qualified executives, clinical leaders, and clinicians</a:t>
            </a:r>
          </a:p>
          <a:p>
            <a:endParaRPr lang="en-US" dirty="0"/>
          </a:p>
          <a:p>
            <a:r>
              <a:rPr lang="en-US" dirty="0"/>
              <a:t>44% of respondents were clinicians.</a:t>
            </a:r>
          </a:p>
          <a:p>
            <a:endParaRPr lang="en-US" dirty="0"/>
          </a:p>
          <a:p>
            <a:r>
              <a:rPr lang="en-US" dirty="0"/>
              <a:t>42% said ¼ of their patients were highly engaged</a:t>
            </a:r>
          </a:p>
          <a:p>
            <a:endParaRPr lang="en-US" dirty="0"/>
          </a:p>
          <a:p>
            <a:r>
              <a:rPr lang="en-US" dirty="0"/>
              <a:t>Over 70% responded that less than half of their practice was highly engaged.</a:t>
            </a:r>
          </a:p>
          <a:p>
            <a:endParaRPr lang="en-US" dirty="0"/>
          </a:p>
        </p:txBody>
      </p:sp>
      <p:sp>
        <p:nvSpPr>
          <p:cNvPr id="4" name="Slide Number Placeholder 3"/>
          <p:cNvSpPr>
            <a:spLocks noGrp="1"/>
          </p:cNvSpPr>
          <p:nvPr>
            <p:ph type="sldNum" sz="quarter" idx="10"/>
          </p:nvPr>
        </p:nvSpPr>
        <p:spPr/>
        <p:txBody>
          <a:bodyPr/>
          <a:lstStyle/>
          <a:p>
            <a:fld id="{2B25505F-FD9E-4A2F-9EDA-2F1FB0F1AB1F}" type="slidenum">
              <a:rPr lang="en-US" smtClean="0"/>
              <a:t>23</a:t>
            </a:fld>
            <a:endParaRPr lang="en-US" dirty="0"/>
          </a:p>
        </p:txBody>
      </p:sp>
    </p:spTree>
    <p:extLst>
      <p:ext uri="{BB962C8B-B14F-4D97-AF65-F5344CB8AC3E}">
        <p14:creationId xmlns:p14="http://schemas.microsoft.com/office/powerpoint/2010/main" val="2941077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5505F-FD9E-4A2F-9EDA-2F1FB0F1AB1F}" type="slidenum">
              <a:rPr lang="en-US" smtClean="0"/>
              <a:t>24</a:t>
            </a:fld>
            <a:endParaRPr lang="en-US" dirty="0"/>
          </a:p>
        </p:txBody>
      </p:sp>
    </p:spTree>
    <p:extLst>
      <p:ext uri="{BB962C8B-B14F-4D97-AF65-F5344CB8AC3E}">
        <p14:creationId xmlns:p14="http://schemas.microsoft.com/office/powerpoint/2010/main" val="70221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waiting room we are using Chromebooks to allow patients access to their medical record and complete intake paperwork.</a:t>
            </a:r>
          </a:p>
          <a:p>
            <a:endParaRPr lang="en-US" dirty="0"/>
          </a:p>
          <a:p>
            <a:r>
              <a:rPr lang="en-US" dirty="0"/>
              <a:t>Information is loaded directly into the EMR. Verified by MA’s</a:t>
            </a:r>
          </a:p>
          <a:p>
            <a:endParaRPr lang="en-US" dirty="0"/>
          </a:p>
          <a:p>
            <a:r>
              <a:rPr lang="en-US" dirty="0"/>
              <a:t>Data is now usable and accessible as well as searchable</a:t>
            </a:r>
          </a:p>
          <a:p>
            <a:endParaRPr lang="en-US" dirty="0"/>
          </a:p>
          <a:p>
            <a:r>
              <a:rPr lang="en-US" dirty="0"/>
              <a:t>From home, patients can complete intake paperwork if already established.</a:t>
            </a:r>
          </a:p>
          <a:p>
            <a:endParaRPr lang="en-US" dirty="0"/>
          </a:p>
          <a:p>
            <a:r>
              <a:rPr lang="en-US" dirty="0"/>
              <a:t>Questionnaires are sent out at appropriate times for quick responses.</a:t>
            </a:r>
          </a:p>
          <a:p>
            <a:endParaRPr lang="en-US" dirty="0"/>
          </a:p>
          <a:p>
            <a:r>
              <a:rPr lang="en-US" dirty="0"/>
              <a:t>-Post Op</a:t>
            </a:r>
          </a:p>
          <a:p>
            <a:r>
              <a:rPr lang="en-US" dirty="0"/>
              <a:t>-Research</a:t>
            </a:r>
          </a:p>
          <a:p>
            <a:r>
              <a:rPr lang="en-US" dirty="0"/>
              <a:t>-Concussion</a:t>
            </a:r>
          </a:p>
        </p:txBody>
      </p:sp>
      <p:sp>
        <p:nvSpPr>
          <p:cNvPr id="4" name="Slide Number Placeholder 3"/>
          <p:cNvSpPr>
            <a:spLocks noGrp="1"/>
          </p:cNvSpPr>
          <p:nvPr>
            <p:ph type="sldNum" sz="quarter" idx="10"/>
          </p:nvPr>
        </p:nvSpPr>
        <p:spPr/>
        <p:txBody>
          <a:bodyPr/>
          <a:lstStyle/>
          <a:p>
            <a:fld id="{2B25505F-FD9E-4A2F-9EDA-2F1FB0F1AB1F}" type="slidenum">
              <a:rPr lang="en-US" smtClean="0"/>
              <a:t>25</a:t>
            </a:fld>
            <a:endParaRPr lang="en-US" dirty="0"/>
          </a:p>
        </p:txBody>
      </p:sp>
    </p:spTree>
    <p:extLst>
      <p:ext uri="{BB962C8B-B14F-4D97-AF65-F5344CB8AC3E}">
        <p14:creationId xmlns:p14="http://schemas.microsoft.com/office/powerpoint/2010/main" val="49208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Physician Burnout – We can</a:t>
            </a:r>
            <a:r>
              <a:rPr lang="en-US" baseline="0" dirty="0"/>
              <a:t> l</a:t>
            </a:r>
            <a:r>
              <a:rPr lang="en-US" dirty="0"/>
              <a:t>ook</a:t>
            </a:r>
            <a:r>
              <a:rPr lang="en-US" baseline="0" dirty="0"/>
              <a:t> at reasons for physician burnout and physician burnout rates. </a:t>
            </a:r>
            <a:endParaRPr lang="en-US" dirty="0"/>
          </a:p>
          <a:p>
            <a:endParaRPr lang="en-US" dirty="0"/>
          </a:p>
          <a:p>
            <a:endParaRPr lang="en-US" dirty="0"/>
          </a:p>
          <a:p>
            <a:r>
              <a:rPr lang="en-US" dirty="0"/>
              <a:t>Approaching EMR Optimization – Since UC Health adopted Epic in 2012 as it’s new EHR, it was natural that providers learned workflow at that time and take some time to adjust to using the new technology. </a:t>
            </a:r>
          </a:p>
          <a:p>
            <a:endParaRPr lang="en-US" dirty="0"/>
          </a:p>
          <a:p>
            <a:r>
              <a:rPr lang="en-US" dirty="0"/>
              <a:t>However, after using the EHR for a while, in order for it to be more meaningfully impactful, the practice and the organization</a:t>
            </a:r>
            <a:r>
              <a:rPr lang="en-US" baseline="0" dirty="0"/>
              <a:t> </a:t>
            </a:r>
            <a:r>
              <a:rPr lang="en-US" dirty="0"/>
              <a:t>reassess how the system is working within the speciality care setting and look for ways to be more impactful in it’s usage. (Examples) </a:t>
            </a:r>
          </a:p>
          <a:p>
            <a:endParaRPr lang="en-US" dirty="0"/>
          </a:p>
          <a:p>
            <a:r>
              <a:rPr lang="en-US" dirty="0"/>
              <a:t>Using the data analytics that the BI team was able to provide. – co present - Donaworth &amp; Giliberto</a:t>
            </a:r>
          </a:p>
          <a:p>
            <a:endParaRPr lang="en-US" dirty="0"/>
          </a:p>
          <a:p>
            <a:r>
              <a:rPr lang="en-US" dirty="0"/>
              <a:t>Interventions</a:t>
            </a:r>
            <a:r>
              <a:rPr lang="en-US" baseline="0" dirty="0"/>
              <a:t> and effective ways to reduce the amount of physician burnout. One of the many things that they looked at to lessen the burden. Diving into the particular studies. This is a tool to decrease that epidemic. </a:t>
            </a:r>
          </a:p>
          <a:p>
            <a:endParaRPr lang="en-US" baseline="0" dirty="0"/>
          </a:p>
          <a:p>
            <a:r>
              <a:rPr lang="en-US" baseline="0" dirty="0"/>
              <a:t>APEC committee – Physician Builder course intro course together up in Verona – Need to network with like minded physicians. </a:t>
            </a:r>
          </a:p>
          <a:p>
            <a:endParaRPr lang="en-US" dirty="0"/>
          </a:p>
          <a:p>
            <a:r>
              <a:rPr lang="en-US" dirty="0"/>
              <a:t>TIP</a:t>
            </a:r>
            <a:r>
              <a:rPr lang="en-US" baseline="0" dirty="0"/>
              <a:t> is improving the Physician and Patient Experience with it.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D249593-3769-4507-B9BD-16F3CC497BF3}" type="slidenum">
              <a:rPr lang="en-US" smtClean="0"/>
              <a:t>3</a:t>
            </a:fld>
            <a:endParaRPr lang="en-US" dirty="0"/>
          </a:p>
        </p:txBody>
      </p:sp>
    </p:spTree>
    <p:extLst>
      <p:ext uri="{BB962C8B-B14F-4D97-AF65-F5344CB8AC3E}">
        <p14:creationId xmlns:p14="http://schemas.microsoft.com/office/powerpoint/2010/main" val="42598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5505F-FD9E-4A2F-9EDA-2F1FB0F1AB1F}" type="slidenum">
              <a:rPr lang="en-US" smtClean="0"/>
              <a:t>27</a:t>
            </a:fld>
            <a:endParaRPr lang="en-US" dirty="0"/>
          </a:p>
        </p:txBody>
      </p:sp>
    </p:spTree>
    <p:extLst>
      <p:ext uri="{BB962C8B-B14F-4D97-AF65-F5344CB8AC3E}">
        <p14:creationId xmlns:p14="http://schemas.microsoft.com/office/powerpoint/2010/main" val="167704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050" dirty="0">
                <a:latin typeface="Calibri" panose="020F0502020204030204" pitchFamily="34" charset="0"/>
              </a:rPr>
              <a:t>Technology Procurement &amp; Planning Process – During the Assessment,</a:t>
            </a:r>
            <a:r>
              <a:rPr lang="en-US" sz="1050" baseline="0" dirty="0">
                <a:latin typeface="Calibri" panose="020F0502020204030204" pitchFamily="34" charset="0"/>
              </a:rPr>
              <a:t> the team </a:t>
            </a:r>
            <a:r>
              <a:rPr lang="en-US" sz="1050" dirty="0">
                <a:latin typeface="Calibri" panose="020F0502020204030204" pitchFamily="34" charset="0"/>
              </a:rPr>
              <a:t>identified a % of all of their devices as “End of Life Devices” and recommended</a:t>
            </a:r>
            <a:r>
              <a:rPr lang="en-US" sz="1050" baseline="0" dirty="0">
                <a:latin typeface="Calibri" panose="020F0502020204030204" pitchFamily="34" charset="0"/>
              </a:rPr>
              <a:t> devices that needed to be replaced to the Specialty. End of life means past our 5 year Replace and Renew cycle. </a:t>
            </a:r>
            <a:endParaRPr lang="en-US" sz="1050" dirty="0">
              <a:latin typeface="Calibri" panose="020F0502020204030204" pitchFamily="34" charset="0"/>
            </a:endParaRPr>
          </a:p>
          <a:p>
            <a:pPr>
              <a:lnSpc>
                <a:spcPct val="150000"/>
              </a:lnSpc>
            </a:pPr>
            <a:r>
              <a:rPr lang="en-US" sz="1050" dirty="0">
                <a:latin typeface="Calibri" panose="020F0502020204030204" pitchFamily="34" charset="0"/>
              </a:rPr>
              <a:t>Designed Questionnaires – for the patients </a:t>
            </a:r>
          </a:p>
          <a:p>
            <a:pPr>
              <a:lnSpc>
                <a:spcPct val="150000"/>
              </a:lnSpc>
            </a:pPr>
            <a:r>
              <a:rPr lang="en-US" sz="1050" dirty="0">
                <a:latin typeface="Calibri" panose="020F0502020204030204" pitchFamily="34" charset="0"/>
              </a:rPr>
              <a:t>Build the algorithms in the system - </a:t>
            </a:r>
          </a:p>
          <a:p>
            <a:pPr>
              <a:lnSpc>
                <a:spcPct val="150000"/>
              </a:lnSpc>
            </a:pPr>
            <a:r>
              <a:rPr lang="en-US" sz="1050" dirty="0">
                <a:latin typeface="Calibri" panose="020F0502020204030204" pitchFamily="34" charset="0"/>
              </a:rPr>
              <a:t>Addressing tickets faster</a:t>
            </a:r>
          </a:p>
          <a:p>
            <a:pPr>
              <a:lnSpc>
                <a:spcPct val="150000"/>
              </a:lnSpc>
            </a:pPr>
            <a:r>
              <a:rPr lang="en-US" sz="1050" dirty="0">
                <a:latin typeface="Calibri" panose="020F0502020204030204" pitchFamily="34" charset="0"/>
              </a:rPr>
              <a:t>Improved Physician &amp; Patient Experience – Improved the patient experience with</a:t>
            </a:r>
          </a:p>
          <a:p>
            <a:pPr>
              <a:lnSpc>
                <a:spcPct val="150000"/>
              </a:lnSpc>
            </a:pPr>
            <a:r>
              <a:rPr lang="en-US" sz="1050" dirty="0">
                <a:latin typeface="Calibri" panose="020F0502020204030204" pitchFamily="34" charset="0"/>
              </a:rPr>
              <a:t>Developing a closer, more collaborative relationship between departments</a:t>
            </a:r>
          </a:p>
          <a:p>
            <a:endParaRPr lang="en-US" sz="1050" dirty="0"/>
          </a:p>
        </p:txBody>
      </p:sp>
      <p:sp>
        <p:nvSpPr>
          <p:cNvPr id="4" name="Slide Number Placeholder 3"/>
          <p:cNvSpPr>
            <a:spLocks noGrp="1"/>
          </p:cNvSpPr>
          <p:nvPr>
            <p:ph type="sldNum" sz="quarter" idx="10"/>
          </p:nvPr>
        </p:nvSpPr>
        <p:spPr/>
        <p:txBody>
          <a:bodyPr/>
          <a:lstStyle/>
          <a:p>
            <a:fld id="{2B25505F-FD9E-4A2F-9EDA-2F1FB0F1AB1F}" type="slidenum">
              <a:rPr lang="en-US" smtClean="0"/>
              <a:t>29</a:t>
            </a:fld>
            <a:endParaRPr lang="en-US"/>
          </a:p>
        </p:txBody>
      </p:sp>
    </p:spTree>
    <p:extLst>
      <p:ext uri="{BB962C8B-B14F-4D97-AF65-F5344CB8AC3E}">
        <p14:creationId xmlns:p14="http://schemas.microsoft.com/office/powerpoint/2010/main" val="1905025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Relative</a:t>
            </a:r>
            <a:r>
              <a:rPr lang="en-US" sz="1100" baseline="0" dirty="0">
                <a:latin typeface="+mn-lt"/>
              </a:rPr>
              <a:t> Value Units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n-lt"/>
              </a:rPr>
              <a:t>Again, results can be modified using Web Intelligence for each of these different reports within the</a:t>
            </a:r>
            <a:r>
              <a:rPr lang="en-US" sz="1100" baseline="0" dirty="0">
                <a:latin typeface="+mn-lt"/>
              </a:rPr>
              <a:t> document</a:t>
            </a:r>
          </a:p>
          <a:p>
            <a:pPr marL="171450" indent="-171450">
              <a:buFont typeface="Arial" panose="020B0604020202020204" pitchFamily="34" charset="0"/>
              <a:buChar char="•"/>
            </a:pPr>
            <a:r>
              <a:rPr lang="en-US" sz="1100" baseline="0" dirty="0">
                <a:latin typeface="+mn-lt"/>
              </a:rPr>
              <a:t>TOP LEFT: 4-week trending wRVU data </a:t>
            </a:r>
          </a:p>
          <a:p>
            <a:pPr marL="171450" indent="-171450">
              <a:buFont typeface="Arial" panose="020B0604020202020204" pitchFamily="34" charset="0"/>
              <a:buChar char="•"/>
            </a:pPr>
            <a:r>
              <a:rPr lang="en-US" sz="1100" baseline="0" dirty="0">
                <a:latin typeface="+mn-lt"/>
              </a:rPr>
              <a:t>BOTTOM LEFT: Year-over-Year wRVU comparison (Year-to-Date)</a:t>
            </a:r>
          </a:p>
          <a:p>
            <a:pPr marL="171450" indent="-171450">
              <a:buFont typeface="Arial" panose="020B0604020202020204" pitchFamily="34" charset="0"/>
              <a:buChar char="•"/>
            </a:pPr>
            <a:r>
              <a:rPr lang="en-US" sz="1100" baseline="0" dirty="0">
                <a:latin typeface="+mn-lt"/>
              </a:rPr>
              <a:t>TOP RIGHT: Monthly YOY comparison (most recently completed month)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BOTTOM RIGHT:</a:t>
            </a:r>
            <a:r>
              <a:rPr lang="en-US" sz="1100" baseline="0" dirty="0">
                <a:latin typeface="+mn-lt"/>
              </a:rPr>
              <a:t> Monthly YOY comparison (most recently completed month)</a:t>
            </a:r>
          </a:p>
          <a:p>
            <a:endParaRPr lang="en-US" sz="1100" dirty="0">
              <a:latin typeface="+mn-lt"/>
            </a:endParaRPr>
          </a:p>
        </p:txBody>
      </p:sp>
      <p:sp>
        <p:nvSpPr>
          <p:cNvPr id="4" name="Slide Number Placeholder 3"/>
          <p:cNvSpPr>
            <a:spLocks noGrp="1"/>
          </p:cNvSpPr>
          <p:nvPr>
            <p:ph type="sldNum" sz="quarter" idx="10"/>
          </p:nvPr>
        </p:nvSpPr>
        <p:spPr/>
        <p:txBody>
          <a:bodyPr/>
          <a:lstStyle/>
          <a:p>
            <a:fld id="{2B25505F-FD9E-4A2F-9EDA-2F1FB0F1AB1F}" type="slidenum">
              <a:rPr lang="en-US" smtClean="0"/>
              <a:t>30</a:t>
            </a:fld>
            <a:endParaRPr lang="en-US"/>
          </a:p>
        </p:txBody>
      </p:sp>
    </p:spTree>
    <p:extLst>
      <p:ext uri="{BB962C8B-B14F-4D97-AF65-F5344CB8AC3E}">
        <p14:creationId xmlns:p14="http://schemas.microsoft.com/office/powerpoint/2010/main" val="29689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part of our process within the Project Management Office, we have a process that we follow for all of our initiatives. One of those is to develop an Introduction to our projects. </a:t>
            </a:r>
          </a:p>
          <a:p>
            <a:endParaRPr lang="en-US" baseline="0" dirty="0"/>
          </a:p>
          <a:p>
            <a:pPr defTabSz="931774">
              <a:defRPr/>
            </a:pPr>
            <a:r>
              <a:rPr lang="en-US" baseline="0" dirty="0"/>
              <a:t>We have noted that the business need for this project is that the organization has identified </a:t>
            </a:r>
            <a:r>
              <a:rPr lang="en-US" dirty="0"/>
              <a:t>the need for technical assessments of the specialty areas in the Ambulatory setting. The assessment is requested to address provider and staff issues related to possible software and any technology deficiencies.</a:t>
            </a:r>
          </a:p>
          <a:p>
            <a:pPr defTabSz="931774">
              <a:defRPr/>
            </a:pPr>
            <a:endParaRPr lang="en-US" dirty="0"/>
          </a:p>
          <a:p>
            <a:pPr defTabSz="931774">
              <a:defRPr/>
            </a:pPr>
            <a:r>
              <a:rPr lang="en-US" dirty="0"/>
              <a:t>Our project purpose is to assemble an IT core team, assistance from key personnel in IS&amp;, Clinical Engineering, Pharmacy (if required) and other UC Health teams to complete site and workflow assessments for the specialty clinics. </a:t>
            </a:r>
          </a:p>
          <a:p>
            <a:pPr defTabSz="931774">
              <a:defRPr/>
            </a:pPr>
            <a:endParaRPr lang="en-US" dirty="0"/>
          </a:p>
          <a:p>
            <a:r>
              <a:rPr lang="en-US" dirty="0"/>
              <a:t>This assessment will then identify opportunities for improvement (training, technical, workflow, etc.) that will then be prioritized with the Clinical &amp; Operational Leadership. </a:t>
            </a:r>
          </a:p>
          <a:p>
            <a:endParaRPr lang="en-US" dirty="0"/>
          </a:p>
          <a:p>
            <a:r>
              <a:rPr lang="en-US" dirty="0"/>
              <a:t>The prioritized work will then be addressed based on the approval of the Core IS&amp;T Group, Clinic Managers and the Project Sponsor. All project work will fit into a 90 day window per specialty.</a:t>
            </a:r>
          </a:p>
          <a:p>
            <a:pPr defTabSz="931774">
              <a:defRPr/>
            </a:pP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7D249593-3769-4507-B9BD-16F3CC497BF3}" type="slidenum">
              <a:rPr lang="en-US" smtClean="0"/>
              <a:t>4</a:t>
            </a:fld>
            <a:endParaRPr lang="en-US" dirty="0"/>
          </a:p>
        </p:txBody>
      </p:sp>
    </p:spTree>
    <p:extLst>
      <p:ext uri="{BB962C8B-B14F-4D97-AF65-F5344CB8AC3E}">
        <p14:creationId xmlns:p14="http://schemas.microsoft.com/office/powerpoint/2010/main" val="38910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The project methodology that we have</a:t>
            </a:r>
            <a:r>
              <a:rPr lang="en-US" sz="1050" baseline="0" dirty="0"/>
              <a:t> established for this initiative is a tried and tested soup to nuts approach from Pre-Assessment to Support and return to IS&amp;T Standard Support Model.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a:p>
            <a:pPr>
              <a:lnSpc>
                <a:spcPct val="170000"/>
              </a:lnSpc>
            </a:pPr>
            <a:r>
              <a:rPr lang="en-US" sz="1050" dirty="0"/>
              <a:t>As part of the assessment phase, will perform a discovery and assessment of the clinic locations with different teams covering areas from infrastructure assessment to clinical workflow review will be part of this phase. In addition, we will also develop a process to encourage and support direct collaborative requests from end users within your clinic environment on challenges they may be currently experiencing.  </a:t>
            </a:r>
          </a:p>
          <a:p>
            <a:pPr lvl="0">
              <a:lnSpc>
                <a:spcPct val="170000"/>
              </a:lnSpc>
            </a:pPr>
            <a:endParaRPr lang="en-US" sz="1050" dirty="0"/>
          </a:p>
          <a:p>
            <a:pPr lvl="0">
              <a:lnSpc>
                <a:spcPct val="170000"/>
              </a:lnSpc>
            </a:pPr>
            <a:r>
              <a:rPr lang="en-US" sz="1050" dirty="0"/>
              <a:t>When the assessments are complete we will move in to the review and recommendations phase, where the teams will review the information and share their findings with leadership within the department. The department leadership will then collaboratively review the recommendations/requests and prioritize these requests. </a:t>
            </a:r>
            <a:endParaRPr lang="en-US" sz="1600" dirty="0"/>
          </a:p>
          <a:p>
            <a:pPr lvl="0">
              <a:lnSpc>
                <a:spcPct val="170000"/>
              </a:lnSpc>
            </a:pPr>
            <a:endParaRPr lang="en-US" sz="1050" dirty="0"/>
          </a:p>
          <a:p>
            <a:pPr lvl="0">
              <a:lnSpc>
                <a:spcPct val="170000"/>
              </a:lnSpc>
            </a:pPr>
            <a:r>
              <a:rPr lang="en-US" sz="1050" dirty="0"/>
              <a:t>In the Build, Implement and Train</a:t>
            </a:r>
            <a:r>
              <a:rPr lang="en-US" sz="1050" baseline="0" dirty="0"/>
              <a:t> phase, </a:t>
            </a:r>
            <a:r>
              <a:rPr lang="en-US" sz="1050" dirty="0"/>
              <a:t>the work is prioritized by assessment, the IS&amp;T team will implement the recommendations/requests that have been approved within the clinics. We</a:t>
            </a:r>
            <a:r>
              <a:rPr lang="en-US" sz="1050" baseline="0" dirty="0"/>
              <a:t> will conclude this phase by sending our TIP analysts onsite to the clinics where they will support the providers and staff of ENT with the build that they have implemented over the course of the project. </a:t>
            </a:r>
            <a:endParaRPr lang="en-US" sz="1050" dirty="0"/>
          </a:p>
          <a:p>
            <a:pPr lvl="0">
              <a:lnSpc>
                <a:spcPct val="170000"/>
              </a:lnSpc>
            </a:pPr>
            <a:endParaRPr lang="en-US" sz="1600" dirty="0"/>
          </a:p>
          <a:p>
            <a:pPr lvl="0">
              <a:lnSpc>
                <a:spcPct val="170000"/>
              </a:lnSpc>
            </a:pPr>
            <a:r>
              <a:rPr lang="en-US" sz="1050" dirty="0"/>
              <a:t>Once that has been completed, towards the end of the </a:t>
            </a:r>
            <a:r>
              <a:rPr lang="en-US" sz="1050" b="1" dirty="0"/>
              <a:t>90 day </a:t>
            </a:r>
            <a:r>
              <a:rPr lang="en-US" sz="1050" dirty="0"/>
              <a:t>timeline as part of the Project Close</a:t>
            </a:r>
            <a:r>
              <a:rPr lang="en-US" sz="1050" baseline="0" dirty="0"/>
              <a:t> Milestone</a:t>
            </a:r>
            <a:r>
              <a:rPr lang="en-US" sz="1050" dirty="0"/>
              <a:t>, a summary of the project and lessons learned will be shared with the project stakeholders for the clinic leadership as part of our Conclusion Review. The TIP Team will transition any remaining items to the Specialty Team</a:t>
            </a:r>
            <a:r>
              <a:rPr lang="en-US" sz="1050" baseline="0" dirty="0"/>
              <a:t> and t</a:t>
            </a:r>
            <a:r>
              <a:rPr lang="en-US" sz="1050" dirty="0"/>
              <a:t>he department will return to the IS&amp;T Standard Support Model. </a:t>
            </a:r>
          </a:p>
        </p:txBody>
      </p:sp>
      <p:sp>
        <p:nvSpPr>
          <p:cNvPr id="4" name="Slide Number Placeholder 3"/>
          <p:cNvSpPr>
            <a:spLocks noGrp="1"/>
          </p:cNvSpPr>
          <p:nvPr>
            <p:ph type="sldNum" sz="quarter" idx="10"/>
          </p:nvPr>
        </p:nvSpPr>
        <p:spPr/>
        <p:txBody>
          <a:bodyPr/>
          <a:lstStyle/>
          <a:p>
            <a:fld id="{7D249593-3769-4507-B9BD-16F3CC497BF3}" type="slidenum">
              <a:rPr lang="en-US" smtClean="0"/>
              <a:t>5</a:t>
            </a:fld>
            <a:endParaRPr lang="en-US" dirty="0"/>
          </a:p>
        </p:txBody>
      </p:sp>
    </p:spTree>
    <p:extLst>
      <p:ext uri="{BB962C8B-B14F-4D97-AF65-F5344CB8AC3E}">
        <p14:creationId xmlns:p14="http://schemas.microsoft.com/office/powerpoint/2010/main" val="347240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8CB48-7635-48C6-925B-DCB8158010B9}" type="slidenum">
              <a:rPr lang="en-US" smtClean="0"/>
              <a:t>6</a:t>
            </a:fld>
            <a:endParaRPr lang="en-US" dirty="0"/>
          </a:p>
        </p:txBody>
      </p:sp>
    </p:spTree>
    <p:extLst>
      <p:ext uri="{BB962C8B-B14F-4D97-AF65-F5344CB8AC3E}">
        <p14:creationId xmlns:p14="http://schemas.microsoft.com/office/powerpoint/2010/main" val="124009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380 &amp; 394 Footprints Incidents logged at start and finish</a:t>
            </a:r>
          </a:p>
          <a:p>
            <a:r>
              <a:rPr lang="en-US" dirty="0"/>
              <a:t>284 &amp; 394 - Epic TIP Footprints Tickets Logged at start and finish</a:t>
            </a:r>
          </a:p>
          <a:p>
            <a:r>
              <a:rPr lang="en-US" dirty="0"/>
              <a:t>2 Network Services Tickets Logged</a:t>
            </a:r>
          </a:p>
          <a:p>
            <a:r>
              <a:rPr lang="en-US" dirty="0"/>
              <a:t>68 Client Services Tickets Logged</a:t>
            </a:r>
          </a:p>
          <a:p>
            <a:r>
              <a:rPr lang="en-US" dirty="0"/>
              <a:t>5 for the BI projects</a:t>
            </a:r>
          </a:p>
          <a:p>
            <a:r>
              <a:rPr lang="en-US" dirty="0"/>
              <a:t>22 and</a:t>
            </a:r>
            <a:r>
              <a:rPr lang="en-US" baseline="0" dirty="0"/>
              <a:t> 26 </a:t>
            </a:r>
            <a:r>
              <a:rPr lang="en-US" dirty="0"/>
              <a:t>for other</a:t>
            </a:r>
            <a:r>
              <a:rPr lang="en-US" baseline="0" dirty="0"/>
              <a:t> incidents </a:t>
            </a:r>
            <a:r>
              <a:rPr lang="en-US" dirty="0"/>
              <a:t>that were assigned</a:t>
            </a:r>
            <a:r>
              <a:rPr lang="en-US" baseline="0" dirty="0"/>
              <a:t> </a:t>
            </a:r>
            <a:r>
              <a:rPr lang="en-US" dirty="0"/>
              <a:t>to other teams.</a:t>
            </a:r>
            <a:r>
              <a:rPr lang="en-US" baseline="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268CB48-7635-48C6-925B-DCB8158010B9}" type="slidenum">
              <a:rPr lang="en-US" smtClean="0"/>
              <a:t>7</a:t>
            </a:fld>
            <a:endParaRPr lang="en-US" dirty="0"/>
          </a:p>
        </p:txBody>
      </p:sp>
    </p:spTree>
    <p:extLst>
      <p:ext uri="{BB962C8B-B14F-4D97-AF65-F5344CB8AC3E}">
        <p14:creationId xmlns:p14="http://schemas.microsoft.com/office/powerpoint/2010/main" val="172907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with latest Footprints chart</a:t>
            </a:r>
          </a:p>
          <a:p>
            <a:endParaRPr lang="en-US" dirty="0"/>
          </a:p>
          <a:p>
            <a:r>
              <a:rPr lang="en-US" dirty="0"/>
              <a:t>We</a:t>
            </a:r>
            <a:r>
              <a:rPr lang="en-US" baseline="0" dirty="0"/>
              <a:t> started with 309 incidents and during the project, we added additional Epic workflow tickets</a:t>
            </a:r>
            <a:endParaRPr lang="en-US" dirty="0"/>
          </a:p>
          <a:p>
            <a:r>
              <a:rPr lang="en-US" dirty="0"/>
              <a:t>197 - Epic TIP Footprints Tickets Logged in total by the end of the project</a:t>
            </a:r>
          </a:p>
          <a:p>
            <a:r>
              <a:rPr lang="en-US" dirty="0"/>
              <a:t>6 Network Services Tickets Logged around telephony or a faulty UPS </a:t>
            </a:r>
          </a:p>
          <a:p>
            <a:r>
              <a:rPr lang="en-US" dirty="0"/>
              <a:t>128 Client Services Tickets Logged, out of which about 25% of the total PCs or laptops were End of Life</a:t>
            </a:r>
          </a:p>
          <a:p>
            <a:r>
              <a:rPr lang="en-US" dirty="0"/>
              <a:t>3 for the BI projects</a:t>
            </a:r>
            <a:r>
              <a:rPr lang="en-US" baseline="0" dirty="0"/>
              <a:t> (we’ll look at that later in the presentation)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268CB48-7635-48C6-925B-DCB8158010B9}" type="slidenum">
              <a:rPr lang="en-US" smtClean="0"/>
              <a:t>8</a:t>
            </a:fld>
            <a:endParaRPr lang="en-US" dirty="0"/>
          </a:p>
        </p:txBody>
      </p:sp>
    </p:spTree>
    <p:extLst>
      <p:ext uri="{BB962C8B-B14F-4D97-AF65-F5344CB8AC3E}">
        <p14:creationId xmlns:p14="http://schemas.microsoft.com/office/powerpoint/2010/main" val="66722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8CB48-7635-48C6-925B-DCB8158010B9}" type="slidenum">
              <a:rPr lang="en-US" smtClean="0"/>
              <a:t>9</a:t>
            </a:fld>
            <a:endParaRPr lang="en-US" dirty="0"/>
          </a:p>
        </p:txBody>
      </p:sp>
    </p:spTree>
    <p:extLst>
      <p:ext uri="{BB962C8B-B14F-4D97-AF65-F5344CB8AC3E}">
        <p14:creationId xmlns:p14="http://schemas.microsoft.com/office/powerpoint/2010/main" val="2405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ETC</a:t>
            </a:r>
          </a:p>
        </p:txBody>
      </p:sp>
      <p:sp>
        <p:nvSpPr>
          <p:cNvPr id="4" name="Slide Number Placeholder 3"/>
          <p:cNvSpPr>
            <a:spLocks noGrp="1"/>
          </p:cNvSpPr>
          <p:nvPr>
            <p:ph type="sldNum" sz="quarter" idx="10"/>
          </p:nvPr>
        </p:nvSpPr>
        <p:spPr/>
        <p:txBody>
          <a:bodyPr/>
          <a:lstStyle/>
          <a:p>
            <a:fld id="{2B25505F-FD9E-4A2F-9EDA-2F1FB0F1AB1F}" type="slidenum">
              <a:rPr lang="en-US" smtClean="0"/>
              <a:t>12</a:t>
            </a:fld>
            <a:endParaRPr lang="en-US" dirty="0"/>
          </a:p>
        </p:txBody>
      </p:sp>
    </p:spTree>
    <p:extLst>
      <p:ext uri="{BB962C8B-B14F-4D97-AF65-F5344CB8AC3E}">
        <p14:creationId xmlns:p14="http://schemas.microsoft.com/office/powerpoint/2010/main" val="2550752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hapters_PPT_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380181" y="1919112"/>
            <a:ext cx="3502122" cy="882587"/>
          </a:xfrm>
        </p:spPr>
        <p:txBody>
          <a:bodyPr lIns="0" rIns="0" anchor="t">
            <a:normAutofit/>
          </a:bodyPr>
          <a:lstStyle>
            <a:lvl1pPr>
              <a:lnSpc>
                <a:spcPct val="80000"/>
              </a:lnSpc>
              <a:spcBef>
                <a:spcPts val="0"/>
              </a:spcBef>
              <a:spcAft>
                <a:spcPts val="0"/>
              </a:spcAft>
              <a:defRPr sz="3000" baseline="0">
                <a:solidFill>
                  <a:srgbClr val="217AA0"/>
                </a:solidFill>
              </a:defRPr>
            </a:lvl1pPr>
          </a:lstStyle>
          <a:p>
            <a:r>
              <a:rPr lang="en-US" dirty="0"/>
              <a:t>Place Title Here</a:t>
            </a:r>
          </a:p>
        </p:txBody>
      </p:sp>
      <p:sp>
        <p:nvSpPr>
          <p:cNvPr id="3" name="Subtitle 2"/>
          <p:cNvSpPr>
            <a:spLocks noGrp="1"/>
          </p:cNvSpPr>
          <p:nvPr>
            <p:ph type="subTitle" idx="1"/>
          </p:nvPr>
        </p:nvSpPr>
        <p:spPr>
          <a:xfrm>
            <a:off x="5380182" y="2955637"/>
            <a:ext cx="3502121" cy="1508605"/>
          </a:xfrm>
        </p:spPr>
        <p:txBody>
          <a:bodyPr lIns="0" rIns="0" anchor="t">
            <a:normAutofit/>
          </a:bodyPr>
          <a:lstStyle>
            <a:lvl1pPr marL="0" indent="0" algn="l">
              <a:buNone/>
              <a:defRPr sz="1200" b="0" i="0">
                <a:solidFill>
                  <a:srgbClr val="B5B5B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0180" y="4541178"/>
            <a:ext cx="3694046" cy="782419"/>
          </a:xfrm>
          <a:prstGeom prst="rect">
            <a:avLst/>
          </a:prstGeom>
        </p:spPr>
      </p:pic>
    </p:spTree>
    <p:extLst>
      <p:ext uri="{BB962C8B-B14F-4D97-AF65-F5344CB8AC3E}">
        <p14:creationId xmlns:p14="http://schemas.microsoft.com/office/powerpoint/2010/main" val="275269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Title">
    <p:spTree>
      <p:nvGrpSpPr>
        <p:cNvPr id="1" name=""/>
        <p:cNvGrpSpPr/>
        <p:nvPr/>
      </p:nvGrpSpPr>
      <p:grpSpPr>
        <a:xfrm>
          <a:off x="0" y="0"/>
          <a:ext cx="0" cy="0"/>
          <a:chOff x="0" y="0"/>
          <a:chExt cx="0" cy="0"/>
        </a:xfrm>
      </p:grpSpPr>
      <p:pic>
        <p:nvPicPr>
          <p:cNvPr id="5" name="Picture 4" descr="Chapters_PPT_Sub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731214" y="1919112"/>
            <a:ext cx="8151090" cy="882587"/>
          </a:xfrm>
        </p:spPr>
        <p:txBody>
          <a:bodyPr lIns="0" rIns="0" anchor="t">
            <a:normAutofit/>
          </a:bodyPr>
          <a:lstStyle>
            <a:lvl1pPr>
              <a:lnSpc>
                <a:spcPct val="80000"/>
              </a:lnSpc>
              <a:spcBef>
                <a:spcPts val="0"/>
              </a:spcBef>
              <a:spcAft>
                <a:spcPts val="0"/>
              </a:spcAft>
              <a:defRPr sz="3600" baseline="0">
                <a:solidFill>
                  <a:srgbClr val="217AA0"/>
                </a:solidFill>
              </a:defRPr>
            </a:lvl1pPr>
          </a:lstStyle>
          <a:p>
            <a:r>
              <a:rPr lang="en-US" dirty="0"/>
              <a:t>Place Title Here</a:t>
            </a:r>
          </a:p>
        </p:txBody>
      </p:sp>
      <p:sp>
        <p:nvSpPr>
          <p:cNvPr id="3" name="Subtitle 2"/>
          <p:cNvSpPr>
            <a:spLocks noGrp="1"/>
          </p:cNvSpPr>
          <p:nvPr>
            <p:ph type="subTitle" idx="1"/>
          </p:nvPr>
        </p:nvSpPr>
        <p:spPr>
          <a:xfrm>
            <a:off x="731213" y="2955637"/>
            <a:ext cx="8151090" cy="1508605"/>
          </a:xfrm>
        </p:spPr>
        <p:txBody>
          <a:bodyPr lIns="0" rIns="0" anchor="t">
            <a:normAutofit/>
          </a:bodyPr>
          <a:lstStyle>
            <a:lvl1pPr marL="0" indent="0" algn="l">
              <a:buNone/>
              <a:defRPr sz="1200" b="0" i="0">
                <a:solidFill>
                  <a:srgbClr val="B5B5B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112" y="4698697"/>
            <a:ext cx="2756569" cy="583856"/>
          </a:xfrm>
          <a:prstGeom prst="rect">
            <a:avLst/>
          </a:prstGeom>
        </p:spPr>
      </p:pic>
    </p:spTree>
    <p:extLst>
      <p:ext uri="{BB962C8B-B14F-4D97-AF65-F5344CB8AC3E}">
        <p14:creationId xmlns:p14="http://schemas.microsoft.com/office/powerpoint/2010/main" val="352865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819" y="572002"/>
            <a:ext cx="7289030" cy="804333"/>
          </a:xfrm>
        </p:spPr>
        <p:txBody>
          <a:bodyPr/>
          <a:lstStyle/>
          <a:p>
            <a:r>
              <a:rPr lang="en-US" dirty="0"/>
              <a:t>Click to edit Master title style</a:t>
            </a:r>
          </a:p>
        </p:txBody>
      </p:sp>
      <p:sp>
        <p:nvSpPr>
          <p:cNvPr id="3" name="Content Placeholder 2"/>
          <p:cNvSpPr>
            <a:spLocks noGrp="1"/>
          </p:cNvSpPr>
          <p:nvPr>
            <p:ph idx="1"/>
          </p:nvPr>
        </p:nvSpPr>
        <p:spPr>
          <a:xfrm>
            <a:off x="715819" y="1579055"/>
            <a:ext cx="7289031" cy="3479031"/>
          </a:xfrm>
        </p:spPr>
        <p:txBody>
          <a:bodyPr/>
          <a:lstStyle>
            <a:lvl1pPr marL="192024" indent="-192024">
              <a:lnSpc>
                <a:spcPct val="80000"/>
              </a:lnSpc>
              <a:defRPr/>
            </a:lvl1pPr>
            <a:lvl2pPr>
              <a:lnSpc>
                <a:spcPct val="80000"/>
              </a:lnSpc>
              <a:defRPr/>
            </a:lvl2pPr>
            <a:lvl3pPr>
              <a:lnSpc>
                <a:spcPct val="80000"/>
              </a:lnSpc>
              <a:defRPr/>
            </a:lvl3pPr>
            <a:lvl4pPr>
              <a:lnSpc>
                <a:spcPct val="80000"/>
              </a:lnSpc>
              <a:defRPr/>
            </a:lvl4pPr>
            <a:lvl5pPr>
              <a:lnSpc>
                <a:spcPct val="80000"/>
              </a:lnSpc>
              <a:defRPr/>
            </a:lvl5p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819" y="6137079"/>
            <a:ext cx="2756569" cy="583856"/>
          </a:xfrm>
          <a:prstGeom prst="rect">
            <a:avLst/>
          </a:prstGeom>
        </p:spPr>
      </p:pic>
    </p:spTree>
    <p:extLst>
      <p:ext uri="{BB962C8B-B14F-4D97-AF65-F5344CB8AC3E}">
        <p14:creationId xmlns:p14="http://schemas.microsoft.com/office/powerpoint/2010/main" val="391075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212" y="398473"/>
            <a:ext cx="7955588" cy="1143000"/>
          </a:xfrm>
        </p:spPr>
        <p:txBody>
          <a:bodyPr/>
          <a:lstStyle>
            <a:lvl1pPr>
              <a:defRPr/>
            </a:lvl1pPr>
          </a:lstStyle>
          <a:p>
            <a:r>
              <a:rPr lang="en-US" dirty="0"/>
              <a:t>Click to edit Master title style</a:t>
            </a:r>
          </a:p>
        </p:txBody>
      </p:sp>
      <p:sp>
        <p:nvSpPr>
          <p:cNvPr id="4" name="Content Placeholder 3"/>
          <p:cNvSpPr>
            <a:spLocks noGrp="1"/>
          </p:cNvSpPr>
          <p:nvPr>
            <p:ph sz="half" idx="2"/>
          </p:nvPr>
        </p:nvSpPr>
        <p:spPr>
          <a:xfrm>
            <a:off x="731212" y="1775435"/>
            <a:ext cx="3766176" cy="3971636"/>
          </a:xfrm>
        </p:spPr>
        <p:txBody>
          <a:bodyPr>
            <a:normAutofit/>
          </a:bodyPr>
          <a:lstStyle>
            <a:lvl1pPr marL="192024" indent="-192024">
              <a:lnSpc>
                <a:spcPct val="90000"/>
              </a:lnSpc>
              <a:defRPr sz="1600"/>
            </a:lvl1pPr>
            <a:lvl2pPr>
              <a:lnSpc>
                <a:spcPct val="80000"/>
              </a:lnSpc>
              <a:defRPr sz="1600"/>
            </a:lvl2pPr>
            <a:lvl3pPr>
              <a:lnSpc>
                <a:spcPct val="80000"/>
              </a:lnSpc>
              <a:defRPr sz="1600"/>
            </a:lvl3pPr>
            <a:lvl4pPr>
              <a:lnSpc>
                <a:spcPct val="80000"/>
              </a:lnSpc>
              <a:defRPr sz="1600"/>
            </a:lvl4pPr>
            <a:lvl5pPr>
              <a:lnSpc>
                <a:spcPct val="80000"/>
              </a:lnSpc>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7" y="1775435"/>
            <a:ext cx="4041775" cy="3971636"/>
          </a:xfrm>
        </p:spPr>
        <p:txBody>
          <a:bodyPr>
            <a:normAutofit/>
          </a:bodyPr>
          <a:lstStyle>
            <a:lvl1pPr marL="192024" indent="-192024">
              <a:lnSpc>
                <a:spcPct val="80000"/>
              </a:lnSpc>
              <a:defRPr sz="1600"/>
            </a:lvl1pPr>
            <a:lvl2pPr>
              <a:lnSpc>
                <a:spcPct val="80000"/>
              </a:lnSpc>
              <a:defRPr sz="1600"/>
            </a:lvl2pPr>
            <a:lvl3pPr>
              <a:lnSpc>
                <a:spcPct val="80000"/>
              </a:lnSpc>
              <a:defRPr sz="1600"/>
            </a:lvl3pPr>
            <a:lvl4pPr>
              <a:lnSpc>
                <a:spcPct val="80000"/>
              </a:lnSpc>
              <a:defRPr sz="1600"/>
            </a:lvl4pPr>
            <a:lvl5pPr>
              <a:lnSpc>
                <a:spcPct val="80000"/>
              </a:lnSpc>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212" y="6137079"/>
            <a:ext cx="2756569" cy="583856"/>
          </a:xfrm>
          <a:prstGeom prst="rect">
            <a:avLst/>
          </a:prstGeom>
        </p:spPr>
      </p:pic>
    </p:spTree>
    <p:extLst>
      <p:ext uri="{BB962C8B-B14F-4D97-AF65-F5344CB8AC3E}">
        <p14:creationId xmlns:p14="http://schemas.microsoft.com/office/powerpoint/2010/main" val="33140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627581"/>
            <a:ext cx="2734302" cy="1056410"/>
          </a:xfrm>
        </p:spPr>
        <p:txBody>
          <a:bodyPr anchor="t"/>
          <a:lstStyle>
            <a:lvl1pPr algn="l">
              <a:lnSpc>
                <a:spcPct val="80000"/>
              </a:lnSpc>
              <a:defRPr sz="2000" b="1"/>
            </a:lvl1pPr>
          </a:lstStyle>
          <a:p>
            <a:r>
              <a:rPr lang="en-US" dirty="0"/>
              <a:t>Click to edit Master title style</a:t>
            </a:r>
          </a:p>
        </p:txBody>
      </p:sp>
      <p:sp>
        <p:nvSpPr>
          <p:cNvPr id="3" name="Content Placeholder 2"/>
          <p:cNvSpPr>
            <a:spLocks noGrp="1"/>
          </p:cNvSpPr>
          <p:nvPr>
            <p:ph idx="1"/>
          </p:nvPr>
        </p:nvSpPr>
        <p:spPr>
          <a:xfrm>
            <a:off x="3575050" y="627581"/>
            <a:ext cx="5111750" cy="4883450"/>
          </a:xfrm>
        </p:spPr>
        <p:txBody>
          <a:bodyPr>
            <a:normAutofit/>
          </a:bodyPr>
          <a:lstStyle>
            <a:lvl1pPr marL="192024" indent="-192024">
              <a:lnSpc>
                <a:spcPct val="80000"/>
              </a:lnSpc>
              <a:defRPr sz="1800"/>
            </a:lvl1pPr>
            <a:lvl2pPr>
              <a:lnSpc>
                <a:spcPct val="80000"/>
              </a:lnSpc>
              <a:defRPr sz="1800"/>
            </a:lvl2pPr>
            <a:lvl3pPr>
              <a:lnSpc>
                <a:spcPct val="80000"/>
              </a:lnSpc>
              <a:defRPr sz="1800"/>
            </a:lvl3pPr>
            <a:lvl4pPr>
              <a:lnSpc>
                <a:spcPct val="80000"/>
              </a:lnSpc>
              <a:defRPr sz="1800"/>
            </a:lvl4pPr>
            <a:lvl5pPr>
              <a:lnSpc>
                <a:spcPct val="80000"/>
              </a:lnSpc>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31212" y="1435102"/>
            <a:ext cx="2734302" cy="4075929"/>
          </a:xfrm>
        </p:spPr>
        <p:txBody>
          <a:bodyPr/>
          <a:lstStyle>
            <a:lvl1pPr marL="192024" indent="-192024">
              <a:lnSpc>
                <a:spcPct val="80000"/>
              </a:lnSpc>
              <a:buFont typeface="Arial"/>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212" y="6149859"/>
            <a:ext cx="2756569" cy="583856"/>
          </a:xfrm>
          <a:prstGeom prst="rect">
            <a:avLst/>
          </a:prstGeom>
        </p:spPr>
      </p:pic>
    </p:spTree>
    <p:extLst>
      <p:ext uri="{BB962C8B-B14F-4D97-AF65-F5344CB8AC3E}">
        <p14:creationId xmlns:p14="http://schemas.microsoft.com/office/powerpoint/2010/main" val="16821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4527493"/>
            <a:ext cx="7673879" cy="490931"/>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0" y="1"/>
            <a:ext cx="9144000" cy="4517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31212" y="5018424"/>
            <a:ext cx="7673879" cy="769699"/>
          </a:xfrm>
        </p:spPr>
        <p:txBody>
          <a:bodyPr/>
          <a:lstStyle>
            <a:lvl1pPr marL="0" indent="0">
              <a:lnSpc>
                <a:spcPct val="8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3592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36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hapters_PPT_body.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715818" y="1443183"/>
            <a:ext cx="7335212" cy="804333"/>
          </a:xfrm>
          <a:prstGeom prst="rect">
            <a:avLst/>
          </a:prstGeom>
        </p:spPr>
        <p:txBody>
          <a:bodyPr vert="horz" lIns="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15819" y="2247517"/>
            <a:ext cx="7335212" cy="3479031"/>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939902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3" r:id="rId4"/>
    <p:sldLayoutId id="2147483656" r:id="rId5"/>
    <p:sldLayoutId id="2147483657" r:id="rId6"/>
    <p:sldLayoutId id="2147483655" r:id="rId7"/>
  </p:sldLayoutIdLst>
  <p:txStyles>
    <p:titleStyle>
      <a:lvl1pPr algn="l" defTabSz="457200" rtl="0" eaLnBrk="1" latinLnBrk="0" hangingPunct="1">
        <a:spcBef>
          <a:spcPct val="0"/>
        </a:spcBef>
        <a:buNone/>
        <a:defRPr sz="2800" b="1" i="0" kern="1200">
          <a:solidFill>
            <a:srgbClr val="217AA0"/>
          </a:solidFill>
          <a:latin typeface="Verdana"/>
          <a:ea typeface="+mj-ea"/>
          <a:cs typeface="Verdana"/>
        </a:defRPr>
      </a:lvl1pPr>
    </p:titleStyle>
    <p:bodyStyle>
      <a:lvl1pPr marL="192024" indent="-192024" algn="l" defTabSz="457200" rtl="0" eaLnBrk="1" latinLnBrk="0" hangingPunct="1">
        <a:lnSpc>
          <a:spcPct val="80000"/>
        </a:lnSpc>
        <a:spcBef>
          <a:spcPct val="20000"/>
        </a:spcBef>
        <a:spcAft>
          <a:spcPts val="600"/>
        </a:spcAft>
        <a:buFont typeface="Arial"/>
        <a:buChar char="•"/>
        <a:defRPr sz="1800" b="0" i="0" kern="1200">
          <a:solidFill>
            <a:srgbClr val="636363"/>
          </a:solidFill>
          <a:latin typeface="Arial"/>
          <a:ea typeface="+mn-ea"/>
          <a:cs typeface="Arial"/>
        </a:defRPr>
      </a:lvl1pPr>
      <a:lvl2pPr marL="742950" indent="-285750" algn="l" defTabSz="457200" rtl="0" eaLnBrk="1" latinLnBrk="0" hangingPunct="1">
        <a:lnSpc>
          <a:spcPct val="80000"/>
        </a:lnSpc>
        <a:spcBef>
          <a:spcPct val="20000"/>
        </a:spcBef>
        <a:spcAft>
          <a:spcPts val="600"/>
        </a:spcAft>
        <a:buFont typeface="Arial"/>
        <a:buChar char="–"/>
        <a:defRPr sz="1800" b="0" i="0" kern="1200">
          <a:solidFill>
            <a:srgbClr val="636363"/>
          </a:solidFill>
          <a:latin typeface="Arial"/>
          <a:ea typeface="+mn-ea"/>
          <a:cs typeface="Arial"/>
        </a:defRPr>
      </a:lvl2pPr>
      <a:lvl3pPr marL="1143000" indent="-228600" algn="l" defTabSz="457200" rtl="0" eaLnBrk="1" latinLnBrk="0" hangingPunct="1">
        <a:lnSpc>
          <a:spcPct val="80000"/>
        </a:lnSpc>
        <a:spcBef>
          <a:spcPct val="20000"/>
        </a:spcBef>
        <a:spcAft>
          <a:spcPts val="600"/>
        </a:spcAft>
        <a:buFont typeface="Arial"/>
        <a:buChar char="•"/>
        <a:defRPr sz="1800" b="0" i="0" kern="1200">
          <a:solidFill>
            <a:srgbClr val="636363"/>
          </a:solidFill>
          <a:latin typeface="Arial"/>
          <a:ea typeface="+mn-ea"/>
          <a:cs typeface="Arial"/>
        </a:defRPr>
      </a:lvl3pPr>
      <a:lvl4pPr marL="1600200" indent="-228600" algn="l" defTabSz="457200" rtl="0" eaLnBrk="1" latinLnBrk="0" hangingPunct="1">
        <a:lnSpc>
          <a:spcPct val="80000"/>
        </a:lnSpc>
        <a:spcBef>
          <a:spcPct val="20000"/>
        </a:spcBef>
        <a:spcAft>
          <a:spcPts val="600"/>
        </a:spcAft>
        <a:buFont typeface="Arial"/>
        <a:buChar char="–"/>
        <a:defRPr sz="1800" b="0" i="0" kern="1200">
          <a:solidFill>
            <a:srgbClr val="636363"/>
          </a:solidFill>
          <a:latin typeface="Arial"/>
          <a:ea typeface="+mn-ea"/>
          <a:cs typeface="Arial"/>
        </a:defRPr>
      </a:lvl4pPr>
      <a:lvl5pPr marL="2057400" indent="-228600" algn="l" defTabSz="457200" rtl="0" eaLnBrk="1" latinLnBrk="0" hangingPunct="1">
        <a:lnSpc>
          <a:spcPct val="80000"/>
        </a:lnSpc>
        <a:spcBef>
          <a:spcPct val="20000"/>
        </a:spcBef>
        <a:spcAft>
          <a:spcPts val="600"/>
        </a:spcAft>
        <a:buFont typeface="Arial"/>
        <a:buChar char="»"/>
        <a:defRPr sz="1800" b="0" i="0" kern="1200">
          <a:solidFill>
            <a:srgbClr val="63636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dreads.com/author/show/310261.W_Edwards_Deming"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ln>
            <a:noFill/>
          </a:ln>
        </p:spPr>
        <p:txBody>
          <a:bodyPr/>
          <a:lstStyle/>
          <a:p>
            <a:r>
              <a:rPr lang="en-US" b="1" dirty="0">
                <a:latin typeface="Calibri" panose="020F0502020204030204" pitchFamily="34" charset="0"/>
              </a:rPr>
              <a:t>Dr. JP Giliberto – UC Health - Otolaryngology</a:t>
            </a:r>
          </a:p>
          <a:p>
            <a:r>
              <a:rPr lang="en-US" b="1" dirty="0">
                <a:latin typeface="Calibri" panose="020F0502020204030204" pitchFamily="34" charset="0"/>
              </a:rPr>
              <a:t>Dr. Michael Donaworth - UC Health - Orthopaedics</a:t>
            </a:r>
          </a:p>
          <a:p>
            <a:r>
              <a:rPr lang="en-US" b="1" dirty="0">
                <a:latin typeface="Calibri" panose="020F0502020204030204" pitchFamily="34" charset="0"/>
              </a:rPr>
              <a:t>Ajay Sharma – UC Health IS&amp;T – IT Project Manager</a:t>
            </a:r>
          </a:p>
          <a:p>
            <a:endParaRPr lang="en-US" dirty="0"/>
          </a:p>
        </p:txBody>
      </p:sp>
      <p:sp>
        <p:nvSpPr>
          <p:cNvPr id="8" name="Title 1"/>
          <p:cNvSpPr>
            <a:spLocks noGrp="1"/>
          </p:cNvSpPr>
          <p:nvPr>
            <p:ph type="ctrTitle"/>
          </p:nvPr>
        </p:nvSpPr>
        <p:spPr>
          <a:xfrm>
            <a:off x="5289331" y="1697955"/>
            <a:ext cx="3592972" cy="1139152"/>
          </a:xfrm>
        </p:spPr>
        <p:txBody>
          <a:bodyPr>
            <a:normAutofit fontScale="90000"/>
          </a:bodyPr>
          <a:lstStyle/>
          <a:p>
            <a:r>
              <a:rPr lang="en-US" sz="3200" dirty="0">
                <a:latin typeface="Calibri" panose="020F0502020204030204" pitchFamily="34" charset="0"/>
              </a:rPr>
              <a:t>“TIPs” for Healthier Specialty Physicians and Patient Experience</a:t>
            </a:r>
          </a:p>
        </p:txBody>
      </p:sp>
    </p:spTree>
    <p:extLst>
      <p:ext uri="{BB962C8B-B14F-4D97-AF65-F5344CB8AC3E}">
        <p14:creationId xmlns:p14="http://schemas.microsoft.com/office/powerpoint/2010/main" val="121178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788" y="1136359"/>
            <a:ext cx="8151090" cy="1143679"/>
          </a:xfrm>
        </p:spPr>
        <p:txBody>
          <a:bodyPr>
            <a:normAutofit fontScale="90000"/>
          </a:bodyPr>
          <a:lstStyle/>
          <a:p>
            <a:pPr>
              <a:lnSpc>
                <a:spcPct val="100000"/>
              </a:lnSpc>
            </a:pPr>
            <a:r>
              <a:rPr lang="en-US" dirty="0">
                <a:latin typeface="Calibri" panose="020F0502020204030204" pitchFamily="34" charset="0"/>
              </a:rPr>
              <a:t>Physician Burnout</a:t>
            </a:r>
            <a:br>
              <a:rPr lang="en-US" dirty="0">
                <a:latin typeface="Calibri" panose="020F0502020204030204" pitchFamily="34" charset="0"/>
              </a:rPr>
            </a:br>
            <a:endParaRPr lang="en-US" dirty="0">
              <a:solidFill>
                <a:srgbClr val="B5B5B5"/>
              </a:solidFill>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653498"/>
            <a:ext cx="5044698" cy="3364814"/>
          </a:xfrm>
          <a:prstGeom prst="rect">
            <a:avLst/>
          </a:prstGeom>
        </p:spPr>
      </p:pic>
    </p:spTree>
    <p:extLst>
      <p:ext uri="{BB962C8B-B14F-4D97-AF65-F5344CB8AC3E}">
        <p14:creationId xmlns:p14="http://schemas.microsoft.com/office/powerpoint/2010/main" val="1815533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Productivity Paradox of EMR</a:t>
            </a:r>
          </a:p>
        </p:txBody>
      </p:sp>
      <p:sp>
        <p:nvSpPr>
          <p:cNvPr id="3" name="Content Placeholder 2"/>
          <p:cNvSpPr>
            <a:spLocks noGrp="1"/>
          </p:cNvSpPr>
          <p:nvPr>
            <p:ph idx="1"/>
          </p:nvPr>
        </p:nvSpPr>
        <p:spPr>
          <a:xfrm>
            <a:off x="715819" y="1579055"/>
            <a:ext cx="7289031" cy="4578858"/>
          </a:xfrm>
        </p:spPr>
        <p:txBody>
          <a:bodyPr>
            <a:normAutofit fontScale="92500" lnSpcReduction="20000"/>
          </a:bodyPr>
          <a:lstStyle/>
          <a:p>
            <a:r>
              <a:rPr lang="en-US" dirty="0"/>
              <a:t>Change </a:t>
            </a:r>
          </a:p>
          <a:p>
            <a:pPr lvl="1"/>
            <a:r>
              <a:rPr lang="en-US" dirty="0"/>
              <a:t>Barriers: Inertia and Education </a:t>
            </a:r>
          </a:p>
          <a:p>
            <a:pPr lvl="1"/>
            <a:r>
              <a:rPr lang="en-US" dirty="0"/>
              <a:t>Decades of refining their way of practicing </a:t>
            </a:r>
          </a:p>
          <a:p>
            <a:pPr lvl="1"/>
            <a:endParaRPr lang="en-US" dirty="0"/>
          </a:p>
          <a:p>
            <a:r>
              <a:rPr lang="en-US" dirty="0"/>
              <a:t>Increasing time to document</a:t>
            </a:r>
          </a:p>
          <a:p>
            <a:pPr lvl="1"/>
            <a:r>
              <a:rPr lang="en-US" dirty="0"/>
              <a:t>Barrier: Time</a:t>
            </a:r>
          </a:p>
          <a:p>
            <a:pPr lvl="1"/>
            <a:r>
              <a:rPr lang="en-US" dirty="0"/>
              <a:t>Decreased direct care of the patient </a:t>
            </a:r>
          </a:p>
          <a:p>
            <a:pPr lvl="1"/>
            <a:r>
              <a:rPr lang="en-US" dirty="0"/>
              <a:t>Decreased eye contact (More time multitasking)</a:t>
            </a:r>
          </a:p>
          <a:p>
            <a:pPr lvl="1"/>
            <a:r>
              <a:rPr lang="en-US" dirty="0"/>
              <a:t>Or increase cost </a:t>
            </a:r>
            <a:r>
              <a:rPr lang="en-US" dirty="0">
                <a:sym typeface="Wingdings" panose="05000000000000000000" pitchFamily="2" charset="2"/>
              </a:rPr>
              <a:t> scribe</a:t>
            </a:r>
            <a:endParaRPr lang="en-US" dirty="0"/>
          </a:p>
          <a:p>
            <a:pPr lvl="1"/>
            <a:endParaRPr lang="en-US" dirty="0"/>
          </a:p>
          <a:p>
            <a:r>
              <a:rPr lang="en-US" dirty="0"/>
              <a:t>Delegation</a:t>
            </a:r>
          </a:p>
          <a:p>
            <a:pPr lvl="1"/>
            <a:r>
              <a:rPr lang="en-US" dirty="0"/>
              <a:t>Barrier: Knowledge Gap</a:t>
            </a:r>
          </a:p>
          <a:p>
            <a:pPr lvl="2"/>
            <a:r>
              <a:rPr lang="en-US" dirty="0"/>
              <a:t>Easy to hand an RN or APP a piece of paper</a:t>
            </a:r>
          </a:p>
          <a:p>
            <a:pPr lvl="1"/>
            <a:r>
              <a:rPr lang="en-US" dirty="0"/>
              <a:t>Barrier: Understanding tradeoffs:</a:t>
            </a:r>
          </a:p>
          <a:p>
            <a:pPr lvl="2"/>
            <a:r>
              <a:rPr lang="en-US" dirty="0"/>
              <a:t>If taste takes the MD 30 secs vs RN or MA 10 mins </a:t>
            </a:r>
          </a:p>
          <a:p>
            <a:endParaRPr lang="en-US" dirty="0"/>
          </a:p>
          <a:p>
            <a:endParaRPr lang="en-US" dirty="0"/>
          </a:p>
        </p:txBody>
      </p:sp>
    </p:spTree>
    <p:extLst>
      <p:ext uri="{BB962C8B-B14F-4D97-AF65-F5344CB8AC3E}">
        <p14:creationId xmlns:p14="http://schemas.microsoft.com/office/powerpoint/2010/main" val="171296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dirty="0">
                <a:latin typeface="Calibri" panose="020F0502020204030204" pitchFamily="34" charset="0"/>
              </a:rPr>
              <a:t>Physicians wear many hats</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3958" y="2956719"/>
            <a:ext cx="2485571" cy="3479800"/>
          </a:xfrm>
        </p:spPr>
      </p:pic>
      <p:grpSp>
        <p:nvGrpSpPr>
          <p:cNvPr id="13" name="Group 12"/>
          <p:cNvGrpSpPr/>
          <p:nvPr/>
        </p:nvGrpSpPr>
        <p:grpSpPr>
          <a:xfrm>
            <a:off x="3345684" y="2524651"/>
            <a:ext cx="2162117" cy="1441411"/>
            <a:chOff x="3345684" y="2524651"/>
            <a:chExt cx="2162117" cy="1441411"/>
          </a:xfrm>
        </p:grpSpPr>
        <p:pic>
          <p:nvPicPr>
            <p:cNvPr id="11" name="Picture 10" descr="top &lt;strong&gt;hat&lt;/strong&gt; png by DoloresMinette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5826">
              <a:off x="3345684" y="2524651"/>
              <a:ext cx="2162117" cy="1441411"/>
            </a:xfrm>
            <a:prstGeom prst="rect">
              <a:avLst/>
            </a:prstGeom>
          </p:spPr>
        </p:pic>
        <p:sp>
          <p:nvSpPr>
            <p:cNvPr id="12" name="TextBox 11"/>
            <p:cNvSpPr txBox="1"/>
            <p:nvPr/>
          </p:nvSpPr>
          <p:spPr>
            <a:xfrm>
              <a:off x="3943350" y="2720974"/>
              <a:ext cx="1228221" cy="830997"/>
            </a:xfrm>
            <a:prstGeom prst="rect">
              <a:avLst/>
            </a:prstGeom>
            <a:noFill/>
          </p:spPr>
          <p:txBody>
            <a:bodyPr wrap="none" rtlCol="0">
              <a:spAutoFit/>
            </a:bodyPr>
            <a:lstStyle/>
            <a:p>
              <a:pPr algn="ctr"/>
              <a:r>
                <a:rPr lang="en-US" sz="2400" dirty="0">
                  <a:solidFill>
                    <a:schemeClr val="bg1">
                      <a:lumMod val="95000"/>
                    </a:schemeClr>
                  </a:solidFill>
                </a:rPr>
                <a:t>Patient </a:t>
              </a:r>
            </a:p>
            <a:p>
              <a:pPr algn="ctr"/>
              <a:r>
                <a:rPr lang="en-US" sz="2400" dirty="0">
                  <a:solidFill>
                    <a:schemeClr val="bg1">
                      <a:lumMod val="95000"/>
                    </a:schemeClr>
                  </a:solidFill>
                </a:rPr>
                <a:t>Care</a:t>
              </a:r>
            </a:p>
          </p:txBody>
        </p:sp>
      </p:grpSp>
      <p:grpSp>
        <p:nvGrpSpPr>
          <p:cNvPr id="14" name="Group 13"/>
          <p:cNvGrpSpPr/>
          <p:nvPr/>
        </p:nvGrpSpPr>
        <p:grpSpPr>
          <a:xfrm>
            <a:off x="-293245" y="2993965"/>
            <a:ext cx="2162117" cy="1441411"/>
            <a:chOff x="3345684" y="2524651"/>
            <a:chExt cx="2162117" cy="1441411"/>
          </a:xfrm>
        </p:grpSpPr>
        <p:pic>
          <p:nvPicPr>
            <p:cNvPr id="15" name="Picture 14" descr="top &lt;strong&gt;hat&lt;/strong&gt; png by DoloresMinette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5826">
              <a:off x="3345684" y="2524651"/>
              <a:ext cx="2162117" cy="1441411"/>
            </a:xfrm>
            <a:prstGeom prst="rect">
              <a:avLst/>
            </a:prstGeom>
          </p:spPr>
        </p:pic>
        <p:sp>
          <p:nvSpPr>
            <p:cNvPr id="16" name="TextBox 15"/>
            <p:cNvSpPr txBox="1"/>
            <p:nvPr/>
          </p:nvSpPr>
          <p:spPr>
            <a:xfrm>
              <a:off x="3963894" y="2720974"/>
              <a:ext cx="1058303" cy="830997"/>
            </a:xfrm>
            <a:prstGeom prst="rect">
              <a:avLst/>
            </a:prstGeom>
            <a:noFill/>
          </p:spPr>
          <p:txBody>
            <a:bodyPr wrap="none" rtlCol="0">
              <a:spAutoFit/>
            </a:bodyPr>
            <a:lstStyle/>
            <a:p>
              <a:pPr algn="ctr"/>
              <a:r>
                <a:rPr lang="en-US" sz="2400" dirty="0">
                  <a:solidFill>
                    <a:schemeClr val="bg1">
                      <a:lumMod val="95000"/>
                    </a:schemeClr>
                  </a:solidFill>
                </a:rPr>
                <a:t>EMR</a:t>
              </a:r>
            </a:p>
            <a:p>
              <a:pPr algn="ctr"/>
              <a:r>
                <a:rPr lang="en-US" sz="2400" dirty="0">
                  <a:solidFill>
                    <a:schemeClr val="bg1">
                      <a:lumMod val="95000"/>
                    </a:schemeClr>
                  </a:solidFill>
                </a:rPr>
                <a:t>Scribe</a:t>
              </a:r>
            </a:p>
          </p:txBody>
        </p:sp>
      </p:grpSp>
      <p:grpSp>
        <p:nvGrpSpPr>
          <p:cNvPr id="23" name="Group 22"/>
          <p:cNvGrpSpPr/>
          <p:nvPr/>
        </p:nvGrpSpPr>
        <p:grpSpPr>
          <a:xfrm>
            <a:off x="569145" y="1393472"/>
            <a:ext cx="2162117" cy="1441411"/>
            <a:chOff x="569145" y="1393472"/>
            <a:chExt cx="2162117" cy="1441411"/>
          </a:xfrm>
        </p:grpSpPr>
        <p:pic>
          <p:nvPicPr>
            <p:cNvPr id="18" name="Picture 17" descr="top &lt;strong&gt;hat&lt;/strong&gt; png by DoloresMinette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5826">
              <a:off x="569145" y="1393472"/>
              <a:ext cx="2162117" cy="1441411"/>
            </a:xfrm>
            <a:prstGeom prst="rect">
              <a:avLst/>
            </a:prstGeom>
          </p:spPr>
        </p:pic>
        <p:sp>
          <p:nvSpPr>
            <p:cNvPr id="19" name="TextBox 18"/>
            <p:cNvSpPr txBox="1"/>
            <p:nvPr/>
          </p:nvSpPr>
          <p:spPr>
            <a:xfrm>
              <a:off x="1009867" y="1947933"/>
              <a:ext cx="1280672" cy="461665"/>
            </a:xfrm>
            <a:prstGeom prst="rect">
              <a:avLst/>
            </a:prstGeom>
            <a:noFill/>
          </p:spPr>
          <p:txBody>
            <a:bodyPr wrap="none" rtlCol="0">
              <a:spAutoFit/>
            </a:bodyPr>
            <a:lstStyle/>
            <a:p>
              <a:pPr algn="ctr"/>
              <a:r>
                <a:rPr lang="en-US" sz="2400" dirty="0">
                  <a:solidFill>
                    <a:schemeClr val="bg1">
                      <a:lumMod val="95000"/>
                    </a:schemeClr>
                  </a:solidFill>
                </a:rPr>
                <a:t>Teacher</a:t>
              </a:r>
            </a:p>
          </p:txBody>
        </p:sp>
      </p:grpSp>
      <p:grpSp>
        <p:nvGrpSpPr>
          <p:cNvPr id="7" name="Group 6"/>
          <p:cNvGrpSpPr/>
          <p:nvPr/>
        </p:nvGrpSpPr>
        <p:grpSpPr>
          <a:xfrm>
            <a:off x="1346229" y="3011942"/>
            <a:ext cx="2162117" cy="1441411"/>
            <a:chOff x="1346229" y="3011942"/>
            <a:chExt cx="2162117" cy="1441411"/>
          </a:xfrm>
        </p:grpSpPr>
        <p:pic>
          <p:nvPicPr>
            <p:cNvPr id="21" name="Picture 20" descr="top &lt;strong&gt;hat&lt;/strong&gt; png by DoloresMinette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5826">
              <a:off x="1346229" y="3011942"/>
              <a:ext cx="2162117" cy="1441411"/>
            </a:xfrm>
            <a:prstGeom prst="rect">
              <a:avLst/>
            </a:prstGeom>
          </p:spPr>
        </p:pic>
        <p:sp>
          <p:nvSpPr>
            <p:cNvPr id="22" name="TextBox 21"/>
            <p:cNvSpPr txBox="1"/>
            <p:nvPr/>
          </p:nvSpPr>
          <p:spPr>
            <a:xfrm>
              <a:off x="1688049" y="3387701"/>
              <a:ext cx="1590500" cy="830997"/>
            </a:xfrm>
            <a:prstGeom prst="rect">
              <a:avLst/>
            </a:prstGeom>
            <a:noFill/>
          </p:spPr>
          <p:txBody>
            <a:bodyPr wrap="none" rtlCol="0">
              <a:spAutoFit/>
            </a:bodyPr>
            <a:lstStyle/>
            <a:p>
              <a:pPr algn="ctr"/>
              <a:r>
                <a:rPr lang="en-US" sz="2400" dirty="0">
                  <a:solidFill>
                    <a:schemeClr val="bg1">
                      <a:lumMod val="95000"/>
                    </a:schemeClr>
                  </a:solidFill>
                </a:rPr>
                <a:t>Family </a:t>
              </a:r>
            </a:p>
            <a:p>
              <a:pPr algn="ctr"/>
              <a:r>
                <a:rPr lang="en-US" sz="2400" dirty="0">
                  <a:solidFill>
                    <a:schemeClr val="bg1">
                      <a:lumMod val="95000"/>
                    </a:schemeClr>
                  </a:solidFill>
                </a:rPr>
                <a:t>Counselor</a:t>
              </a:r>
            </a:p>
          </p:txBody>
        </p:sp>
      </p:grpSp>
      <p:grpSp>
        <p:nvGrpSpPr>
          <p:cNvPr id="5" name="Group 4"/>
          <p:cNvGrpSpPr/>
          <p:nvPr/>
        </p:nvGrpSpPr>
        <p:grpSpPr>
          <a:xfrm>
            <a:off x="-293246" y="4544342"/>
            <a:ext cx="2162117" cy="1441411"/>
            <a:chOff x="-293246" y="4544342"/>
            <a:chExt cx="2162117" cy="1441411"/>
          </a:xfrm>
        </p:grpSpPr>
        <p:pic>
          <p:nvPicPr>
            <p:cNvPr id="27" name="Picture 26" descr="top &lt;strong&gt;hat&lt;/strong&gt; png by DoloresMinette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5826">
              <a:off x="-293246" y="4544342"/>
              <a:ext cx="2162117" cy="1441411"/>
            </a:xfrm>
            <a:prstGeom prst="rect">
              <a:avLst/>
            </a:prstGeom>
          </p:spPr>
        </p:pic>
        <p:sp>
          <p:nvSpPr>
            <p:cNvPr id="28" name="TextBox 27"/>
            <p:cNvSpPr txBox="1"/>
            <p:nvPr/>
          </p:nvSpPr>
          <p:spPr>
            <a:xfrm>
              <a:off x="212755" y="4880326"/>
              <a:ext cx="1282722" cy="769441"/>
            </a:xfrm>
            <a:prstGeom prst="rect">
              <a:avLst/>
            </a:prstGeom>
            <a:noFill/>
          </p:spPr>
          <p:txBody>
            <a:bodyPr wrap="none" rtlCol="0">
              <a:spAutoFit/>
            </a:bodyPr>
            <a:lstStyle/>
            <a:p>
              <a:pPr algn="ctr"/>
              <a:r>
                <a:rPr lang="en-US" sz="2000" dirty="0">
                  <a:solidFill>
                    <a:schemeClr val="bg1">
                      <a:lumMod val="95000"/>
                    </a:schemeClr>
                  </a:solidFill>
                </a:rPr>
                <a:t>National</a:t>
              </a:r>
              <a:r>
                <a:rPr lang="en-US" sz="2400" dirty="0">
                  <a:solidFill>
                    <a:schemeClr val="bg1">
                      <a:lumMod val="95000"/>
                    </a:schemeClr>
                  </a:solidFill>
                </a:rPr>
                <a:t> </a:t>
              </a:r>
            </a:p>
            <a:p>
              <a:pPr algn="ctr"/>
              <a:r>
                <a:rPr lang="en-US" sz="2000" dirty="0">
                  <a:solidFill>
                    <a:schemeClr val="bg1">
                      <a:lumMod val="95000"/>
                    </a:schemeClr>
                  </a:solidFill>
                </a:rPr>
                <a:t>Research</a:t>
              </a:r>
              <a:endParaRPr lang="en-US" sz="2400" dirty="0">
                <a:solidFill>
                  <a:schemeClr val="bg1">
                    <a:lumMod val="95000"/>
                  </a:schemeClr>
                </a:solidFill>
              </a:endParaRPr>
            </a:p>
          </p:txBody>
        </p:sp>
      </p:grpSp>
      <p:grpSp>
        <p:nvGrpSpPr>
          <p:cNvPr id="29" name="Group 28"/>
          <p:cNvGrpSpPr/>
          <p:nvPr/>
        </p:nvGrpSpPr>
        <p:grpSpPr>
          <a:xfrm>
            <a:off x="2350886" y="1394984"/>
            <a:ext cx="2162117" cy="1441411"/>
            <a:chOff x="569145" y="1393472"/>
            <a:chExt cx="2162117" cy="1441411"/>
          </a:xfrm>
        </p:grpSpPr>
        <p:pic>
          <p:nvPicPr>
            <p:cNvPr id="30" name="Picture 29" descr="top &lt;strong&gt;hat&lt;/strong&gt; png by DoloresMinette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5826">
              <a:off x="569145" y="1393472"/>
              <a:ext cx="2162117" cy="1441411"/>
            </a:xfrm>
            <a:prstGeom prst="rect">
              <a:avLst/>
            </a:prstGeom>
          </p:spPr>
        </p:pic>
        <p:sp>
          <p:nvSpPr>
            <p:cNvPr id="31" name="TextBox 30"/>
            <p:cNvSpPr txBox="1"/>
            <p:nvPr/>
          </p:nvSpPr>
          <p:spPr>
            <a:xfrm>
              <a:off x="1078572" y="1947933"/>
              <a:ext cx="1143262" cy="461665"/>
            </a:xfrm>
            <a:prstGeom prst="rect">
              <a:avLst/>
            </a:prstGeom>
            <a:noFill/>
          </p:spPr>
          <p:txBody>
            <a:bodyPr wrap="none" rtlCol="0">
              <a:spAutoFit/>
            </a:bodyPr>
            <a:lstStyle/>
            <a:p>
              <a:pPr algn="ctr"/>
              <a:r>
                <a:rPr lang="en-US" sz="2400" dirty="0">
                  <a:solidFill>
                    <a:schemeClr val="bg1">
                      <a:lumMod val="95000"/>
                    </a:schemeClr>
                  </a:solidFill>
                </a:rPr>
                <a:t>Mentor</a:t>
              </a:r>
            </a:p>
          </p:txBody>
        </p:sp>
      </p:grpSp>
      <p:grpSp>
        <p:nvGrpSpPr>
          <p:cNvPr id="3" name="Group 2"/>
          <p:cNvGrpSpPr/>
          <p:nvPr/>
        </p:nvGrpSpPr>
        <p:grpSpPr>
          <a:xfrm>
            <a:off x="4896243" y="1378519"/>
            <a:ext cx="2162117" cy="1441411"/>
            <a:chOff x="4896243" y="1378519"/>
            <a:chExt cx="2162117" cy="1441411"/>
          </a:xfrm>
        </p:grpSpPr>
        <p:pic>
          <p:nvPicPr>
            <p:cNvPr id="24" name="Picture 23" descr="top &lt;strong&gt;hat&lt;/strong&gt; png by DoloresMinette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5826">
              <a:off x="4896243" y="1378519"/>
              <a:ext cx="2162117" cy="1441411"/>
            </a:xfrm>
            <a:prstGeom prst="rect">
              <a:avLst/>
            </a:prstGeom>
          </p:spPr>
        </p:pic>
        <p:sp>
          <p:nvSpPr>
            <p:cNvPr id="25" name="TextBox 24"/>
            <p:cNvSpPr txBox="1"/>
            <p:nvPr/>
          </p:nvSpPr>
          <p:spPr>
            <a:xfrm>
              <a:off x="5400522" y="1763266"/>
              <a:ext cx="1245854" cy="830997"/>
            </a:xfrm>
            <a:prstGeom prst="rect">
              <a:avLst/>
            </a:prstGeom>
            <a:noFill/>
          </p:spPr>
          <p:txBody>
            <a:bodyPr wrap="none" rtlCol="0">
              <a:spAutoFit/>
            </a:bodyPr>
            <a:lstStyle/>
            <a:p>
              <a:pPr algn="ctr"/>
              <a:r>
                <a:rPr lang="en-US" sz="2400" dirty="0">
                  <a:solidFill>
                    <a:schemeClr val="bg1">
                      <a:lumMod val="95000"/>
                    </a:schemeClr>
                  </a:solidFill>
                </a:rPr>
                <a:t>Admin-</a:t>
              </a:r>
            </a:p>
            <a:p>
              <a:pPr algn="ctr"/>
              <a:r>
                <a:rPr lang="en-US" sz="2400" dirty="0">
                  <a:solidFill>
                    <a:schemeClr val="bg1">
                      <a:lumMod val="95000"/>
                    </a:schemeClr>
                  </a:solidFill>
                </a:rPr>
                <a:t>istrative</a:t>
              </a:r>
            </a:p>
          </p:txBody>
        </p:sp>
      </p:grpSp>
      <p:grpSp>
        <p:nvGrpSpPr>
          <p:cNvPr id="34" name="Group 33"/>
          <p:cNvGrpSpPr/>
          <p:nvPr/>
        </p:nvGrpSpPr>
        <p:grpSpPr>
          <a:xfrm>
            <a:off x="5464917" y="2936487"/>
            <a:ext cx="2162117" cy="1441411"/>
            <a:chOff x="3345684" y="2524651"/>
            <a:chExt cx="2162117" cy="1441411"/>
          </a:xfrm>
        </p:grpSpPr>
        <p:pic>
          <p:nvPicPr>
            <p:cNvPr id="35" name="Picture 34" descr="top &lt;strong&gt;hat&lt;/strong&gt; png by DoloresMinette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5826">
              <a:off x="3345684" y="2524651"/>
              <a:ext cx="2162117" cy="1441411"/>
            </a:xfrm>
            <a:prstGeom prst="rect">
              <a:avLst/>
            </a:prstGeom>
          </p:spPr>
        </p:pic>
        <p:sp>
          <p:nvSpPr>
            <p:cNvPr id="36" name="TextBox 35"/>
            <p:cNvSpPr txBox="1"/>
            <p:nvPr/>
          </p:nvSpPr>
          <p:spPr>
            <a:xfrm>
              <a:off x="3794998" y="2742198"/>
              <a:ext cx="1263487" cy="830997"/>
            </a:xfrm>
            <a:prstGeom prst="rect">
              <a:avLst/>
            </a:prstGeom>
            <a:noFill/>
          </p:spPr>
          <p:txBody>
            <a:bodyPr wrap="none" rtlCol="0">
              <a:spAutoFit/>
            </a:bodyPr>
            <a:lstStyle/>
            <a:p>
              <a:pPr algn="ctr"/>
              <a:r>
                <a:rPr lang="en-US" sz="2400" dirty="0">
                  <a:solidFill>
                    <a:schemeClr val="bg1">
                      <a:lumMod val="95000"/>
                    </a:schemeClr>
                  </a:solidFill>
                </a:rPr>
                <a:t>Tech</a:t>
              </a:r>
            </a:p>
            <a:p>
              <a:pPr algn="ctr"/>
              <a:r>
                <a:rPr lang="en-US" sz="2400" dirty="0">
                  <a:solidFill>
                    <a:schemeClr val="bg1">
                      <a:lumMod val="95000"/>
                    </a:schemeClr>
                  </a:solidFill>
                </a:rPr>
                <a:t>Support</a:t>
              </a:r>
            </a:p>
          </p:txBody>
        </p:sp>
      </p:grpSp>
      <p:grpSp>
        <p:nvGrpSpPr>
          <p:cNvPr id="40" name="Group 39"/>
          <p:cNvGrpSpPr/>
          <p:nvPr/>
        </p:nvGrpSpPr>
        <p:grpSpPr>
          <a:xfrm>
            <a:off x="6832044" y="1389962"/>
            <a:ext cx="2162117" cy="1441411"/>
            <a:chOff x="3345684" y="2524651"/>
            <a:chExt cx="2162117" cy="1441411"/>
          </a:xfrm>
        </p:grpSpPr>
        <p:pic>
          <p:nvPicPr>
            <p:cNvPr id="41" name="Picture 40" descr="top &lt;strong&gt;hat&lt;/strong&gt; png by DoloresMinette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5826">
              <a:off x="3345684" y="2524651"/>
              <a:ext cx="2162117" cy="1441411"/>
            </a:xfrm>
            <a:prstGeom prst="rect">
              <a:avLst/>
            </a:prstGeom>
          </p:spPr>
        </p:pic>
        <p:sp>
          <p:nvSpPr>
            <p:cNvPr id="42" name="TextBox 41"/>
            <p:cNvSpPr txBox="1"/>
            <p:nvPr/>
          </p:nvSpPr>
          <p:spPr>
            <a:xfrm>
              <a:off x="3777365" y="3051082"/>
              <a:ext cx="1298753" cy="769441"/>
            </a:xfrm>
            <a:prstGeom prst="rect">
              <a:avLst/>
            </a:prstGeom>
            <a:noFill/>
          </p:spPr>
          <p:txBody>
            <a:bodyPr wrap="none" rtlCol="0">
              <a:spAutoFit/>
            </a:bodyPr>
            <a:lstStyle/>
            <a:p>
              <a:pPr algn="ctr"/>
              <a:r>
                <a:rPr lang="en-US" sz="2200" dirty="0">
                  <a:solidFill>
                    <a:schemeClr val="bg1">
                      <a:lumMod val="95000"/>
                    </a:schemeClr>
                  </a:solidFill>
                </a:rPr>
                <a:t>Personal</a:t>
              </a:r>
            </a:p>
            <a:p>
              <a:pPr algn="ctr"/>
              <a:r>
                <a:rPr lang="en-US" sz="2200" dirty="0">
                  <a:solidFill>
                    <a:schemeClr val="bg1">
                      <a:lumMod val="95000"/>
                    </a:schemeClr>
                  </a:solidFill>
                </a:rPr>
                <a:t>PR</a:t>
              </a:r>
            </a:p>
          </p:txBody>
        </p:sp>
      </p:grpSp>
      <p:grpSp>
        <p:nvGrpSpPr>
          <p:cNvPr id="44" name="Group 43"/>
          <p:cNvGrpSpPr/>
          <p:nvPr/>
        </p:nvGrpSpPr>
        <p:grpSpPr>
          <a:xfrm>
            <a:off x="1317782" y="4577246"/>
            <a:ext cx="2162117" cy="1441411"/>
            <a:chOff x="-293246" y="4544342"/>
            <a:chExt cx="2162117" cy="1441411"/>
          </a:xfrm>
        </p:grpSpPr>
        <p:pic>
          <p:nvPicPr>
            <p:cNvPr id="45" name="Picture 44" descr="top &lt;strong&gt;hat&lt;/strong&gt; png by DoloresMinette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5826">
              <a:off x="-293246" y="4544342"/>
              <a:ext cx="2162117" cy="1441411"/>
            </a:xfrm>
            <a:prstGeom prst="rect">
              <a:avLst/>
            </a:prstGeom>
          </p:spPr>
        </p:pic>
        <p:sp>
          <p:nvSpPr>
            <p:cNvPr id="46" name="TextBox 45"/>
            <p:cNvSpPr txBox="1"/>
            <p:nvPr/>
          </p:nvSpPr>
          <p:spPr>
            <a:xfrm>
              <a:off x="308130" y="4880326"/>
              <a:ext cx="1091967" cy="830997"/>
            </a:xfrm>
            <a:prstGeom prst="rect">
              <a:avLst/>
            </a:prstGeom>
            <a:noFill/>
          </p:spPr>
          <p:txBody>
            <a:bodyPr wrap="none" rtlCol="0">
              <a:spAutoFit/>
            </a:bodyPr>
            <a:lstStyle/>
            <a:p>
              <a:pPr algn="ctr"/>
              <a:r>
                <a:rPr lang="en-US" sz="2400" dirty="0">
                  <a:solidFill>
                    <a:schemeClr val="bg1">
                      <a:lumMod val="95000"/>
                    </a:schemeClr>
                  </a:solidFill>
                </a:rPr>
                <a:t>Grant</a:t>
              </a:r>
            </a:p>
            <a:p>
              <a:pPr algn="ctr"/>
              <a:r>
                <a:rPr lang="en-US" sz="2400" dirty="0">
                  <a:solidFill>
                    <a:schemeClr val="bg1">
                      <a:lumMod val="95000"/>
                    </a:schemeClr>
                  </a:solidFill>
                </a:rPr>
                <a:t>Author</a:t>
              </a:r>
            </a:p>
          </p:txBody>
        </p:sp>
      </p:grpSp>
      <p:grpSp>
        <p:nvGrpSpPr>
          <p:cNvPr id="47" name="Group 46"/>
          <p:cNvGrpSpPr/>
          <p:nvPr/>
        </p:nvGrpSpPr>
        <p:grpSpPr>
          <a:xfrm>
            <a:off x="7202770" y="2914898"/>
            <a:ext cx="2162117" cy="1441411"/>
            <a:chOff x="3345684" y="2524651"/>
            <a:chExt cx="2162117" cy="1441411"/>
          </a:xfrm>
        </p:grpSpPr>
        <p:pic>
          <p:nvPicPr>
            <p:cNvPr id="48" name="Picture 47" descr="top &lt;strong&gt;hat&lt;/strong&gt; png by DoloresMinette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5826">
              <a:off x="3345684" y="2524651"/>
              <a:ext cx="2162117" cy="1441411"/>
            </a:xfrm>
            <a:prstGeom prst="rect">
              <a:avLst/>
            </a:prstGeom>
          </p:spPr>
        </p:pic>
        <p:sp>
          <p:nvSpPr>
            <p:cNvPr id="49" name="TextBox 48"/>
            <p:cNvSpPr txBox="1"/>
            <p:nvPr/>
          </p:nvSpPr>
          <p:spPr>
            <a:xfrm>
              <a:off x="3850942" y="2841887"/>
              <a:ext cx="1245855" cy="830997"/>
            </a:xfrm>
            <a:prstGeom prst="rect">
              <a:avLst/>
            </a:prstGeom>
            <a:noFill/>
          </p:spPr>
          <p:txBody>
            <a:bodyPr wrap="none" rtlCol="0">
              <a:spAutoFit/>
            </a:bodyPr>
            <a:lstStyle/>
            <a:p>
              <a:pPr algn="ctr"/>
              <a:r>
                <a:rPr lang="en-US" sz="2400" dirty="0">
                  <a:solidFill>
                    <a:schemeClr val="bg1">
                      <a:lumMod val="95000"/>
                    </a:schemeClr>
                  </a:solidFill>
                </a:rPr>
                <a:t>MPH </a:t>
              </a:r>
            </a:p>
            <a:p>
              <a:pPr algn="ctr"/>
              <a:r>
                <a:rPr lang="en-US" sz="2400" dirty="0">
                  <a:solidFill>
                    <a:schemeClr val="bg1">
                      <a:lumMod val="95000"/>
                    </a:schemeClr>
                  </a:solidFill>
                </a:rPr>
                <a:t>Student</a:t>
              </a:r>
            </a:p>
          </p:txBody>
        </p:sp>
      </p:grpSp>
      <p:grpSp>
        <p:nvGrpSpPr>
          <p:cNvPr id="6" name="Group 5"/>
          <p:cNvGrpSpPr/>
          <p:nvPr/>
        </p:nvGrpSpPr>
        <p:grpSpPr>
          <a:xfrm>
            <a:off x="5472362" y="4525994"/>
            <a:ext cx="2162117" cy="1441411"/>
            <a:chOff x="5472362" y="4525994"/>
            <a:chExt cx="2162117" cy="1441411"/>
          </a:xfrm>
        </p:grpSpPr>
        <p:pic>
          <p:nvPicPr>
            <p:cNvPr id="38" name="Picture 37" descr="top &lt;strong&gt;hat&lt;/strong&gt; png by DoloresMinette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5826">
              <a:off x="5472362" y="4525994"/>
              <a:ext cx="2162117" cy="1441411"/>
            </a:xfrm>
            <a:prstGeom prst="rect">
              <a:avLst/>
            </a:prstGeom>
          </p:spPr>
        </p:pic>
        <p:sp>
          <p:nvSpPr>
            <p:cNvPr id="43" name="TextBox 42"/>
            <p:cNvSpPr txBox="1"/>
            <p:nvPr/>
          </p:nvSpPr>
          <p:spPr>
            <a:xfrm>
              <a:off x="5808012" y="5205206"/>
              <a:ext cx="1418978" cy="461665"/>
            </a:xfrm>
            <a:prstGeom prst="rect">
              <a:avLst/>
            </a:prstGeom>
            <a:noFill/>
          </p:spPr>
          <p:txBody>
            <a:bodyPr wrap="none" rtlCol="0">
              <a:spAutoFit/>
            </a:bodyPr>
            <a:lstStyle/>
            <a:p>
              <a:pPr algn="ctr"/>
              <a:r>
                <a:rPr lang="en-US" sz="2400" dirty="0">
                  <a:solidFill>
                    <a:schemeClr val="bg1">
                      <a:lumMod val="95000"/>
                    </a:schemeClr>
                  </a:solidFill>
                </a:rPr>
                <a:t>Husband</a:t>
              </a:r>
            </a:p>
          </p:txBody>
        </p:sp>
      </p:grpSp>
      <p:grpSp>
        <p:nvGrpSpPr>
          <p:cNvPr id="50" name="Group 49"/>
          <p:cNvGrpSpPr/>
          <p:nvPr/>
        </p:nvGrpSpPr>
        <p:grpSpPr>
          <a:xfrm>
            <a:off x="7210215" y="4504405"/>
            <a:ext cx="2162117" cy="1441411"/>
            <a:chOff x="3345684" y="2524651"/>
            <a:chExt cx="2162117" cy="1441411"/>
          </a:xfrm>
        </p:grpSpPr>
        <p:pic>
          <p:nvPicPr>
            <p:cNvPr id="51" name="Picture 50" descr="top &lt;strong&gt;hat&lt;/strong&gt; png by DoloresMinette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5826">
              <a:off x="3345684" y="2524651"/>
              <a:ext cx="2162117" cy="1441411"/>
            </a:xfrm>
            <a:prstGeom prst="rect">
              <a:avLst/>
            </a:prstGeom>
          </p:spPr>
        </p:pic>
        <p:sp>
          <p:nvSpPr>
            <p:cNvPr id="52" name="TextBox 51"/>
            <p:cNvSpPr txBox="1"/>
            <p:nvPr/>
          </p:nvSpPr>
          <p:spPr>
            <a:xfrm>
              <a:off x="3876591" y="2841887"/>
              <a:ext cx="1194559" cy="830997"/>
            </a:xfrm>
            <a:prstGeom prst="rect">
              <a:avLst/>
            </a:prstGeom>
            <a:noFill/>
          </p:spPr>
          <p:txBody>
            <a:bodyPr wrap="none" rtlCol="0">
              <a:spAutoFit/>
            </a:bodyPr>
            <a:lstStyle/>
            <a:p>
              <a:pPr algn="ctr"/>
              <a:r>
                <a:rPr lang="en-US" sz="2400" dirty="0">
                  <a:solidFill>
                    <a:schemeClr val="bg1">
                      <a:lumMod val="95000"/>
                    </a:schemeClr>
                  </a:solidFill>
                </a:rPr>
                <a:t>Son,</a:t>
              </a:r>
            </a:p>
            <a:p>
              <a:pPr algn="ctr"/>
              <a:r>
                <a:rPr lang="en-US" sz="2400" dirty="0">
                  <a:solidFill>
                    <a:schemeClr val="bg1">
                      <a:lumMod val="95000"/>
                    </a:schemeClr>
                  </a:solidFill>
                </a:rPr>
                <a:t>Brother</a:t>
              </a:r>
            </a:p>
          </p:txBody>
        </p:sp>
      </p:grpSp>
    </p:spTree>
    <p:extLst>
      <p:ext uri="{BB962C8B-B14F-4D97-AF65-F5344CB8AC3E}">
        <p14:creationId xmlns:p14="http://schemas.microsoft.com/office/powerpoint/2010/main" val="105344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25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25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25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25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25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50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25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Physician Burnout – What is it</a:t>
            </a:r>
          </a:p>
        </p:txBody>
      </p:sp>
      <p:sp>
        <p:nvSpPr>
          <p:cNvPr id="3" name="Content Placeholder 2"/>
          <p:cNvSpPr>
            <a:spLocks noGrp="1"/>
          </p:cNvSpPr>
          <p:nvPr>
            <p:ph idx="1"/>
          </p:nvPr>
        </p:nvSpPr>
        <p:spPr>
          <a:xfrm>
            <a:off x="715819" y="1579055"/>
            <a:ext cx="7289031" cy="4514564"/>
          </a:xfrm>
        </p:spPr>
        <p:txBody>
          <a:bodyPr>
            <a:normAutofit lnSpcReduction="10000"/>
          </a:bodyPr>
          <a:lstStyle/>
          <a:p>
            <a:r>
              <a:rPr lang="en-US" sz="2400" dirty="0"/>
              <a:t>Over the past two decades there has been a better appreciation of physician burnout and its consequences (41 articles on surgeons alone)</a:t>
            </a:r>
          </a:p>
          <a:p>
            <a:endParaRPr lang="en-US" sz="2400" dirty="0"/>
          </a:p>
          <a:p>
            <a:r>
              <a:rPr lang="en-US" sz="2400" b="1" dirty="0"/>
              <a:t>Emotional Exhaustion </a:t>
            </a:r>
          </a:p>
          <a:p>
            <a:pPr lvl="1"/>
            <a:r>
              <a:rPr lang="en-US" sz="2400" dirty="0"/>
              <a:t>a loss of enthusiasm for work. </a:t>
            </a:r>
          </a:p>
          <a:p>
            <a:pPr lvl="1"/>
            <a:r>
              <a:rPr lang="en-US" sz="2400" dirty="0"/>
              <a:t>Emotionally Overextended</a:t>
            </a:r>
          </a:p>
          <a:p>
            <a:r>
              <a:rPr lang="en-US" sz="2400" b="1" dirty="0"/>
              <a:t>Depersonalization</a:t>
            </a:r>
          </a:p>
          <a:p>
            <a:pPr lvl="1"/>
            <a:r>
              <a:rPr lang="en-US" sz="2400" dirty="0"/>
              <a:t>Feelings of cynicism </a:t>
            </a:r>
          </a:p>
          <a:p>
            <a:pPr lvl="1"/>
            <a:r>
              <a:rPr lang="en-US" sz="2400" dirty="0"/>
              <a:t>Callous or dehumanized perception of others</a:t>
            </a:r>
          </a:p>
          <a:p>
            <a:r>
              <a:rPr lang="en-US" sz="2400" b="1" dirty="0"/>
              <a:t>A low sense of personal accomplishment </a:t>
            </a:r>
          </a:p>
          <a:p>
            <a:pPr marL="0" indent="0">
              <a:buNone/>
            </a:pPr>
            <a:endParaRPr lang="en-US" dirty="0"/>
          </a:p>
          <a:p>
            <a:endParaRPr lang="en-US" dirty="0"/>
          </a:p>
        </p:txBody>
      </p:sp>
    </p:spTree>
    <p:extLst>
      <p:ext uri="{BB962C8B-B14F-4D97-AF65-F5344CB8AC3E}">
        <p14:creationId xmlns:p14="http://schemas.microsoft.com/office/powerpoint/2010/main" val="284383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rPr>
              <a:t>Physician Burnout – How Common?</a:t>
            </a:r>
          </a:p>
        </p:txBody>
      </p:sp>
      <p:sp>
        <p:nvSpPr>
          <p:cNvPr id="3" name="Content Placeholder 2"/>
          <p:cNvSpPr>
            <a:spLocks noGrp="1"/>
          </p:cNvSpPr>
          <p:nvPr>
            <p:ph idx="1"/>
          </p:nvPr>
        </p:nvSpPr>
        <p:spPr/>
        <p:txBody>
          <a:bodyPr>
            <a:normAutofit/>
          </a:bodyPr>
          <a:lstStyle/>
          <a:p>
            <a:endParaRPr lang="en-US" dirty="0"/>
          </a:p>
          <a:p>
            <a:pPr marL="0" indent="0">
              <a:buNone/>
            </a:pPr>
            <a:r>
              <a:rPr lang="en-US" sz="2400" dirty="0"/>
              <a:t>Shanafelt et al (2009) 7905 Surgeons (before EMR) </a:t>
            </a:r>
          </a:p>
          <a:p>
            <a:r>
              <a:rPr lang="en-US" sz="2400" b="1" dirty="0"/>
              <a:t>40% </a:t>
            </a:r>
            <a:r>
              <a:rPr lang="en-US" sz="2400" dirty="0"/>
              <a:t>of responding surgeons were </a:t>
            </a:r>
            <a:r>
              <a:rPr lang="en-US" sz="2400" b="1" dirty="0"/>
              <a:t>burned out</a:t>
            </a:r>
          </a:p>
          <a:p>
            <a:r>
              <a:rPr lang="en-US" sz="2400" b="1" dirty="0"/>
              <a:t>30% </a:t>
            </a:r>
            <a:r>
              <a:rPr lang="en-US" sz="2400" dirty="0"/>
              <a:t>screened positive for symptoms of </a:t>
            </a:r>
            <a:r>
              <a:rPr lang="en-US" sz="2400" b="1" dirty="0"/>
              <a:t>depression</a:t>
            </a:r>
            <a:r>
              <a:rPr lang="en-US" sz="2400" dirty="0"/>
              <a:t>, </a:t>
            </a:r>
          </a:p>
          <a:p>
            <a:r>
              <a:rPr lang="en-US" sz="2400" b="1" dirty="0"/>
              <a:t>28% </a:t>
            </a:r>
            <a:r>
              <a:rPr lang="en-US" sz="2400" dirty="0"/>
              <a:t>had a </a:t>
            </a:r>
            <a:r>
              <a:rPr lang="en-US" sz="2400" b="1" dirty="0"/>
              <a:t>mental QOL score </a:t>
            </a:r>
            <a:r>
              <a:rPr lang="en-US" sz="2400" dirty="0"/>
              <a:t>⬎1/2 standard deviation </a:t>
            </a:r>
            <a:r>
              <a:rPr lang="en-US" sz="2400" b="1" dirty="0"/>
              <a:t>below the population norm.</a:t>
            </a:r>
          </a:p>
          <a:p>
            <a:endParaRPr lang="en-US" dirty="0"/>
          </a:p>
          <a:p>
            <a:pPr marL="0" indent="0">
              <a:buNone/>
            </a:pPr>
            <a:endParaRPr lang="en-US" dirty="0"/>
          </a:p>
        </p:txBody>
      </p:sp>
    </p:spTree>
    <p:extLst>
      <p:ext uri="{BB962C8B-B14F-4D97-AF65-F5344CB8AC3E}">
        <p14:creationId xmlns:p14="http://schemas.microsoft.com/office/powerpoint/2010/main" val="4196838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dirty="0"/>
              <a:t>Prevelance of Burnout</a:t>
            </a:r>
          </a:p>
        </p:txBody>
      </p:sp>
      <p:sp>
        <p:nvSpPr>
          <p:cNvPr id="5" name="Content Placeholder 4"/>
          <p:cNvSpPr>
            <a:spLocks noGrp="1"/>
          </p:cNvSpPr>
          <p:nvPr>
            <p:ph idx="1"/>
          </p:nvPr>
        </p:nvSpPr>
        <p:spPr>
          <a:xfrm>
            <a:off x="715819" y="1378520"/>
            <a:ext cx="7321210" cy="3479031"/>
          </a:xfrm>
        </p:spPr>
        <p:txBody>
          <a:bodyPr/>
          <a:lstStyle/>
          <a:p>
            <a:pPr marL="0" indent="0">
              <a:lnSpc>
                <a:spcPct val="100000"/>
              </a:lnSpc>
              <a:buNone/>
            </a:pPr>
            <a:r>
              <a:rPr lang="en-US" dirty="0"/>
              <a:t>. </a:t>
            </a:r>
          </a:p>
        </p:txBody>
      </p:sp>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t="11382"/>
          <a:stretch/>
        </p:blipFill>
        <p:spPr>
          <a:xfrm>
            <a:off x="0" y="0"/>
            <a:ext cx="9702756" cy="6832774"/>
          </a:xfrm>
          <a:prstGeom prst="rect">
            <a:avLst/>
          </a:prstGeom>
        </p:spPr>
      </p:pic>
    </p:spTree>
    <p:extLst>
      <p:ext uri="{BB962C8B-B14F-4D97-AF65-F5344CB8AC3E}">
        <p14:creationId xmlns:p14="http://schemas.microsoft.com/office/powerpoint/2010/main" val="3699112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dirty="0"/>
              <a:t>Severity of Burnout</a:t>
            </a:r>
          </a:p>
        </p:txBody>
      </p:sp>
      <p:sp>
        <p:nvSpPr>
          <p:cNvPr id="5" name="Content Placeholder 4"/>
          <p:cNvSpPr>
            <a:spLocks noGrp="1"/>
          </p:cNvSpPr>
          <p:nvPr>
            <p:ph idx="1"/>
          </p:nvPr>
        </p:nvSpPr>
        <p:spPr>
          <a:xfrm>
            <a:off x="715819" y="1378520"/>
            <a:ext cx="7321210" cy="3479031"/>
          </a:xfrm>
        </p:spPr>
        <p:txBody>
          <a:bodyPr/>
          <a:lstStyle/>
          <a:p>
            <a:pPr marL="0" indent="0">
              <a:lnSpc>
                <a:spcPct val="100000"/>
              </a:lnSpc>
              <a:buNone/>
            </a:pPr>
            <a:r>
              <a:rPr lang="en-US" dirty="0"/>
              <a:t>. </a:t>
            </a:r>
          </a:p>
        </p:txBody>
      </p:sp>
      <p:pic>
        <p:nvPicPr>
          <p:cNvPr id="2" name="Picture 1"/>
          <p:cNvPicPr>
            <a:picLocks noChangeAspect="1"/>
          </p:cNvPicPr>
          <p:nvPr/>
        </p:nvPicPr>
        <p:blipFill>
          <a:blip r:embed="rId3"/>
          <a:stretch>
            <a:fillRect/>
          </a:stretch>
        </p:blipFill>
        <p:spPr>
          <a:xfrm>
            <a:off x="-52388" y="-61913"/>
            <a:ext cx="9248775" cy="6981825"/>
          </a:xfrm>
          <a:prstGeom prst="rect">
            <a:avLst/>
          </a:prstGeom>
        </p:spPr>
      </p:pic>
    </p:spTree>
    <p:extLst>
      <p:ext uri="{BB962C8B-B14F-4D97-AF65-F5344CB8AC3E}">
        <p14:creationId xmlns:p14="http://schemas.microsoft.com/office/powerpoint/2010/main" val="2674814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alibri" panose="020F0502020204030204" pitchFamily="34" charset="0"/>
              </a:rPr>
              <a:t>Physician Burnout – Why?</a:t>
            </a:r>
          </a:p>
        </p:txBody>
      </p:sp>
      <p:sp>
        <p:nvSpPr>
          <p:cNvPr id="3" name="Content Placeholder 2"/>
          <p:cNvSpPr>
            <a:spLocks noGrp="1"/>
          </p:cNvSpPr>
          <p:nvPr>
            <p:ph idx="1"/>
          </p:nvPr>
        </p:nvSpPr>
        <p:spPr/>
        <p:txBody>
          <a:bodyPr>
            <a:normAutofit/>
          </a:bodyPr>
          <a:lstStyle/>
          <a:p>
            <a:pPr lvl="1"/>
            <a:endParaRPr lang="en-US" dirty="0"/>
          </a:p>
          <a:p>
            <a:endParaRPr lang="en-US" dirty="0"/>
          </a:p>
          <a:p>
            <a:endParaRPr lang="en-US" dirty="0"/>
          </a:p>
          <a:p>
            <a:endParaRPr lang="en-US" dirty="0"/>
          </a:p>
        </p:txBody>
      </p:sp>
      <p:pic>
        <p:nvPicPr>
          <p:cNvPr id="6" name="Picture 5"/>
          <p:cNvPicPr>
            <a:picLocks noChangeAspect="1"/>
          </p:cNvPicPr>
          <p:nvPr/>
        </p:nvPicPr>
        <p:blipFill>
          <a:blip r:embed="rId3"/>
          <a:stretch>
            <a:fillRect/>
          </a:stretch>
        </p:blipFill>
        <p:spPr>
          <a:xfrm>
            <a:off x="1600200" y="1871662"/>
            <a:ext cx="5943600" cy="3114675"/>
          </a:xfrm>
          <a:prstGeom prst="rect">
            <a:avLst/>
          </a:prstGeom>
        </p:spPr>
      </p:pic>
    </p:spTree>
    <p:extLst>
      <p:ext uri="{BB962C8B-B14F-4D97-AF65-F5344CB8AC3E}">
        <p14:creationId xmlns:p14="http://schemas.microsoft.com/office/powerpoint/2010/main" val="228533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475" y="121444"/>
            <a:ext cx="7810149" cy="6614719"/>
          </a:xfrm>
        </p:spPr>
      </p:pic>
    </p:spTree>
    <p:extLst>
      <p:ext uri="{BB962C8B-B14F-4D97-AF65-F5344CB8AC3E}">
        <p14:creationId xmlns:p14="http://schemas.microsoft.com/office/powerpoint/2010/main" val="2271781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dirty="0">
                <a:latin typeface="Calibri" panose="020F0502020204030204" pitchFamily="34" charset="0"/>
              </a:rPr>
              <a:t>EMR is not paper charting…</a:t>
            </a:r>
          </a:p>
        </p:txBody>
      </p:sp>
      <p:sp>
        <p:nvSpPr>
          <p:cNvPr id="5" name="Content Placeholder 4"/>
          <p:cNvSpPr>
            <a:spLocks noGrp="1"/>
          </p:cNvSpPr>
          <p:nvPr>
            <p:ph idx="1"/>
          </p:nvPr>
        </p:nvSpPr>
        <p:spPr>
          <a:xfrm>
            <a:off x="715819" y="1378520"/>
            <a:ext cx="7321210" cy="4507930"/>
          </a:xfrm>
        </p:spPr>
        <p:txBody>
          <a:bodyPr>
            <a:normAutofit/>
          </a:bodyPr>
          <a:lstStyle/>
          <a:p>
            <a:pPr marL="0" indent="0">
              <a:lnSpc>
                <a:spcPct val="100000"/>
              </a:lnSpc>
              <a:buNone/>
            </a:pPr>
            <a:endParaRPr lang="en-US" dirty="0"/>
          </a:p>
          <a:p>
            <a:pPr>
              <a:lnSpc>
                <a:spcPct val="100000"/>
              </a:lnSpc>
            </a:pPr>
            <a:r>
              <a:rPr lang="en-US" sz="2000" dirty="0"/>
              <a:t>It will never be as efficient </a:t>
            </a:r>
          </a:p>
          <a:p>
            <a:pPr lvl="1">
              <a:lnSpc>
                <a:spcPct val="100000"/>
              </a:lnSpc>
            </a:pPr>
            <a:r>
              <a:rPr lang="en-US" sz="2000" dirty="0"/>
              <a:t>Document a visit faster than you can login</a:t>
            </a:r>
          </a:p>
          <a:p>
            <a:pPr>
              <a:lnSpc>
                <a:spcPct val="100000"/>
              </a:lnSpc>
            </a:pPr>
            <a:endParaRPr lang="en-US" sz="2000" dirty="0"/>
          </a:p>
          <a:p>
            <a:pPr>
              <a:lnSpc>
                <a:spcPct val="100000"/>
              </a:lnSpc>
            </a:pPr>
            <a:r>
              <a:rPr lang="en-US" sz="2000" dirty="0"/>
              <a:t> But EMR is not paper…</a:t>
            </a:r>
          </a:p>
          <a:p>
            <a:pPr lvl="1">
              <a:lnSpc>
                <a:spcPct val="100000"/>
              </a:lnSpc>
            </a:pPr>
            <a:r>
              <a:rPr lang="en-US" sz="2000" dirty="0"/>
              <a:t>It can help address other contributors of burnout </a:t>
            </a:r>
          </a:p>
          <a:p>
            <a:pPr lvl="2">
              <a:lnSpc>
                <a:spcPct val="100000"/>
              </a:lnSpc>
            </a:pPr>
            <a:r>
              <a:rPr lang="en-US" sz="2000" dirty="0"/>
              <a:t>Streamline documentation, billing for simple, routine and repetitive patient encounters </a:t>
            </a:r>
          </a:p>
          <a:p>
            <a:pPr lvl="2">
              <a:lnSpc>
                <a:spcPct val="100000"/>
              </a:lnSpc>
            </a:pPr>
            <a:r>
              <a:rPr lang="en-US" sz="2000" dirty="0"/>
              <a:t>Facilitate research</a:t>
            </a:r>
          </a:p>
          <a:p>
            <a:pPr lvl="2">
              <a:lnSpc>
                <a:spcPct val="100000"/>
              </a:lnSpc>
            </a:pPr>
            <a:r>
              <a:rPr lang="en-US" sz="2000" dirty="0"/>
              <a:t>Metadata </a:t>
            </a:r>
            <a:r>
              <a:rPr lang="en-US" sz="2000" dirty="0">
                <a:sym typeface="Wingdings" panose="05000000000000000000" pitchFamily="2" charset="2"/>
              </a:rPr>
              <a:t> </a:t>
            </a:r>
            <a:r>
              <a:rPr lang="en-US" sz="2000" dirty="0"/>
              <a:t>Productivity</a:t>
            </a:r>
          </a:p>
          <a:p>
            <a:pPr lvl="1">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353672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359" y="1741797"/>
            <a:ext cx="8366188" cy="3479031"/>
          </a:xfrm>
        </p:spPr>
        <p:txBody>
          <a:bodyPr/>
          <a:lstStyle/>
          <a:p>
            <a:pPr marL="0" indent="0">
              <a:buNone/>
            </a:pPr>
            <a:r>
              <a:rPr lang="en-US" dirty="0"/>
              <a:t>“It is not necessary to change.  Survival is not mandatory.”  - W. Edwards Deming</a:t>
            </a:r>
          </a:p>
          <a:p>
            <a:pPr marL="0" indent="0">
              <a:buNone/>
            </a:pPr>
            <a:br>
              <a:rPr lang="en-US" dirty="0"/>
            </a:br>
            <a:r>
              <a:rPr lang="en-US" sz="1600" dirty="0">
                <a:latin typeface="Calibri" panose="020F0502020204030204" pitchFamily="34" charset="0"/>
              </a:rPr>
              <a:t>― </a:t>
            </a:r>
            <a:r>
              <a:rPr lang="en-US" sz="1600" dirty="0">
                <a:latin typeface="Calibri" panose="020F0502020204030204" pitchFamily="34" charset="0"/>
                <a:hlinkClick r:id="rId2"/>
              </a:rPr>
              <a:t>W. Edwards Deming</a:t>
            </a:r>
            <a:r>
              <a:rPr lang="en-US" sz="1600" dirty="0">
                <a:latin typeface="Calibri" panose="020F0502020204030204" pitchFamily="34" charset="0"/>
              </a:rPr>
              <a:t>, Father of Total Quality Management and the Deming Prize</a:t>
            </a:r>
            <a:r>
              <a:rPr lang="en-US" dirty="0">
                <a:latin typeface="Calibri" panose="020F0502020204030204" pitchFamily="34" charset="0"/>
              </a:rPr>
              <a:t> </a:t>
            </a:r>
          </a:p>
        </p:txBody>
      </p:sp>
      <p:pic>
        <p:nvPicPr>
          <p:cNvPr id="4" name="Picture 3"/>
          <p:cNvPicPr>
            <a:picLocks noChangeAspect="1"/>
          </p:cNvPicPr>
          <p:nvPr/>
        </p:nvPicPr>
        <p:blipFill>
          <a:blip r:embed="rId3"/>
          <a:stretch>
            <a:fillRect/>
          </a:stretch>
        </p:blipFill>
        <p:spPr>
          <a:xfrm>
            <a:off x="574086" y="2854443"/>
            <a:ext cx="1905000" cy="1924050"/>
          </a:xfrm>
          <a:prstGeom prst="rect">
            <a:avLst/>
          </a:prstGeom>
        </p:spPr>
      </p:pic>
    </p:spTree>
    <p:extLst>
      <p:ext uri="{BB962C8B-B14F-4D97-AF65-F5344CB8AC3E}">
        <p14:creationId xmlns:p14="http://schemas.microsoft.com/office/powerpoint/2010/main" val="162325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50"/>
                                        <p:tgtEl>
                                          <p:spTgt spid="3">
                                            <p:txEl>
                                              <p:pRg st="0" end="0"/>
                                            </p:txEl>
                                          </p:spTgt>
                                        </p:tgtEl>
                                      </p:cBhvr>
                                    </p:animEffect>
                                  </p:childTnLst>
                                </p:cTn>
                              </p:par>
                            </p:childTnLst>
                          </p:cTn>
                        </p:par>
                        <p:par>
                          <p:cTn id="8" fill="hold">
                            <p:stCondLst>
                              <p:cond delay="1750"/>
                            </p:stCondLst>
                            <p:childTnLst>
                              <p:par>
                                <p:cTn id="9" presetID="22" presetClass="entr" presetSubtype="4"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750"/>
                                        <p:tgtEl>
                                          <p:spTgt spid="3">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Productivity Tools</a:t>
            </a:r>
          </a:p>
        </p:txBody>
      </p:sp>
      <p:pic>
        <p:nvPicPr>
          <p:cNvPr id="4" name="Content Placeholder 3"/>
          <p:cNvPicPr>
            <a:picLocks noGrp="1" noChangeAspect="1"/>
          </p:cNvPicPr>
          <p:nvPr>
            <p:ph idx="1"/>
          </p:nvPr>
        </p:nvPicPr>
        <p:blipFill rotWithShape="1">
          <a:blip r:embed="rId2"/>
          <a:srcRect t="45989"/>
          <a:stretch/>
        </p:blipFill>
        <p:spPr>
          <a:xfrm>
            <a:off x="2035969" y="1376335"/>
            <a:ext cx="6238875" cy="4770064"/>
          </a:xfrm>
          <a:prstGeom prst="rect">
            <a:avLst/>
          </a:prstGeom>
        </p:spPr>
      </p:pic>
    </p:spTree>
    <p:extLst>
      <p:ext uri="{BB962C8B-B14F-4D97-AF65-F5344CB8AC3E}">
        <p14:creationId xmlns:p14="http://schemas.microsoft.com/office/powerpoint/2010/main" val="849039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788" y="1136359"/>
            <a:ext cx="8151090" cy="1143679"/>
          </a:xfrm>
        </p:spPr>
        <p:txBody>
          <a:bodyPr>
            <a:normAutofit fontScale="90000"/>
          </a:bodyPr>
          <a:lstStyle/>
          <a:p>
            <a:pPr>
              <a:lnSpc>
                <a:spcPct val="100000"/>
              </a:lnSpc>
            </a:pPr>
            <a:br>
              <a:rPr lang="en-US" dirty="0">
                <a:latin typeface="Calibri" panose="020F0502020204030204" pitchFamily="34" charset="0"/>
              </a:rPr>
            </a:br>
            <a:endParaRPr lang="en-US" dirty="0">
              <a:solidFill>
                <a:srgbClr val="B5B5B5"/>
              </a:solidFill>
              <a:latin typeface="Calibri" panose="020F0502020204030204" pitchFamily="34" charset="0"/>
            </a:endParaRPr>
          </a:p>
        </p:txBody>
      </p:sp>
      <p:pic>
        <p:nvPicPr>
          <p:cNvPr id="1026" name="Picture 5" descr="image001">
            <a:extLst>
              <a:ext uri="{FF2B5EF4-FFF2-40B4-BE49-F238E27FC236}">
                <a16:creationId xmlns:a16="http://schemas.microsoft.com/office/drawing/2014/main" id="{44A5214C-8592-4418-9B0A-8791AD7A6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22" y="1673254"/>
            <a:ext cx="8707990" cy="214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58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B7B0C-657D-4F9B-9E65-0BC9B9E58C02}"/>
              </a:ext>
            </a:extLst>
          </p:cNvPr>
          <p:cNvSpPr>
            <a:spLocks noGrp="1"/>
          </p:cNvSpPr>
          <p:nvPr>
            <p:ph type="title"/>
          </p:nvPr>
        </p:nvSpPr>
        <p:spPr/>
        <p:txBody>
          <a:bodyPr/>
          <a:lstStyle/>
          <a:p>
            <a:r>
              <a:rPr lang="en-US" dirty="0">
                <a:latin typeface="Calibri" panose="020F0502020204030204" pitchFamily="34" charset="0"/>
              </a:rPr>
              <a:t>What is Patient Engagement?</a:t>
            </a:r>
          </a:p>
        </p:txBody>
      </p:sp>
      <p:sp>
        <p:nvSpPr>
          <p:cNvPr id="5" name="Content Placeholder 4">
            <a:extLst>
              <a:ext uri="{FF2B5EF4-FFF2-40B4-BE49-F238E27FC236}">
                <a16:creationId xmlns:a16="http://schemas.microsoft.com/office/drawing/2014/main" id="{D6883D42-87C6-4CCF-BE80-AF7E88CB21D8}"/>
              </a:ext>
            </a:extLst>
          </p:cNvPr>
          <p:cNvSpPr>
            <a:spLocks noGrp="1"/>
          </p:cNvSpPr>
          <p:nvPr>
            <p:ph idx="1"/>
          </p:nvPr>
        </p:nvSpPr>
        <p:spPr/>
        <p:txBody>
          <a:bodyPr/>
          <a:lstStyle/>
          <a:p>
            <a:r>
              <a:rPr lang="en-US" dirty="0"/>
              <a:t>Having the patient be an active part of his/her own healthcare</a:t>
            </a:r>
          </a:p>
          <a:p>
            <a:r>
              <a:rPr lang="en-US" dirty="0"/>
              <a:t>Involving the patient in the decision making process</a:t>
            </a:r>
          </a:p>
          <a:p>
            <a:r>
              <a:rPr lang="en-US" dirty="0"/>
              <a:t>Educating patients about themselves and their diagnosis.</a:t>
            </a:r>
          </a:p>
          <a:p>
            <a:r>
              <a:rPr lang="en-US" dirty="0"/>
              <a:t>How are we doing with patient engagement?</a:t>
            </a:r>
          </a:p>
        </p:txBody>
      </p:sp>
      <p:pic>
        <p:nvPicPr>
          <p:cNvPr id="6" name="Picture 5">
            <a:extLst>
              <a:ext uri="{FF2B5EF4-FFF2-40B4-BE49-F238E27FC236}">
                <a16:creationId xmlns:a16="http://schemas.microsoft.com/office/drawing/2014/main" id="{431EA7FD-F879-469C-9802-E7D08D8D59E7}"/>
              </a:ext>
            </a:extLst>
          </p:cNvPr>
          <p:cNvPicPr>
            <a:picLocks noChangeAspect="1"/>
          </p:cNvPicPr>
          <p:nvPr/>
        </p:nvPicPr>
        <p:blipFill>
          <a:blip r:embed="rId3"/>
          <a:stretch>
            <a:fillRect/>
          </a:stretch>
        </p:blipFill>
        <p:spPr>
          <a:xfrm>
            <a:off x="2645834" y="3489960"/>
            <a:ext cx="3429000" cy="2667000"/>
          </a:xfrm>
          <a:prstGeom prst="rect">
            <a:avLst/>
          </a:prstGeom>
        </p:spPr>
      </p:pic>
    </p:spTree>
    <p:extLst>
      <p:ext uri="{BB962C8B-B14F-4D97-AF65-F5344CB8AC3E}">
        <p14:creationId xmlns:p14="http://schemas.microsoft.com/office/powerpoint/2010/main" val="1429410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30AB-15C9-43A2-862C-015CF41EF02E}"/>
              </a:ext>
            </a:extLst>
          </p:cNvPr>
          <p:cNvSpPr>
            <a:spLocks noGrp="1"/>
          </p:cNvSpPr>
          <p:nvPr>
            <p:ph type="title"/>
          </p:nvPr>
        </p:nvSpPr>
        <p:spPr/>
        <p:txBody>
          <a:bodyPr/>
          <a:lstStyle/>
          <a:p>
            <a:r>
              <a:rPr lang="en-US" dirty="0">
                <a:latin typeface="Calibri" panose="020F0502020204030204" pitchFamily="34" charset="0"/>
              </a:rPr>
              <a:t>How Are We Doing?</a:t>
            </a:r>
          </a:p>
        </p:txBody>
      </p:sp>
      <p:pic>
        <p:nvPicPr>
          <p:cNvPr id="4" name="Content Placeholder 3">
            <a:extLst>
              <a:ext uri="{FF2B5EF4-FFF2-40B4-BE49-F238E27FC236}">
                <a16:creationId xmlns:a16="http://schemas.microsoft.com/office/drawing/2014/main" id="{44CFC10A-0427-4989-A2B1-F020C80ED965}"/>
              </a:ext>
            </a:extLst>
          </p:cNvPr>
          <p:cNvPicPr>
            <a:picLocks noGrp="1" noChangeAspect="1"/>
          </p:cNvPicPr>
          <p:nvPr>
            <p:ph idx="1"/>
          </p:nvPr>
        </p:nvPicPr>
        <p:blipFill>
          <a:blip r:embed="rId3"/>
          <a:stretch>
            <a:fillRect/>
          </a:stretch>
        </p:blipFill>
        <p:spPr>
          <a:xfrm>
            <a:off x="1544688" y="1579563"/>
            <a:ext cx="6054623" cy="4889818"/>
          </a:xfrm>
          <a:prstGeom prst="rect">
            <a:avLst/>
          </a:prstGeom>
        </p:spPr>
      </p:pic>
    </p:spTree>
    <p:extLst>
      <p:ext uri="{BB962C8B-B14F-4D97-AF65-F5344CB8AC3E}">
        <p14:creationId xmlns:p14="http://schemas.microsoft.com/office/powerpoint/2010/main" val="2115680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0E15-61E4-41B2-A31E-81610DBD5FBC}"/>
              </a:ext>
            </a:extLst>
          </p:cNvPr>
          <p:cNvSpPr>
            <a:spLocks noGrp="1"/>
          </p:cNvSpPr>
          <p:nvPr>
            <p:ph type="title"/>
          </p:nvPr>
        </p:nvSpPr>
        <p:spPr/>
        <p:txBody>
          <a:bodyPr/>
          <a:lstStyle/>
          <a:p>
            <a:r>
              <a:rPr lang="en-US" dirty="0">
                <a:latin typeface="Calibri" panose="020F0502020204030204" pitchFamily="34" charset="0"/>
              </a:rPr>
              <a:t>How Can TIP Help?</a:t>
            </a:r>
          </a:p>
        </p:txBody>
      </p:sp>
      <p:sp>
        <p:nvSpPr>
          <p:cNvPr id="3" name="Content Placeholder 2">
            <a:extLst>
              <a:ext uri="{FF2B5EF4-FFF2-40B4-BE49-F238E27FC236}">
                <a16:creationId xmlns:a16="http://schemas.microsoft.com/office/drawing/2014/main" id="{5157E70E-2709-4B91-BAD4-AEC5ED62ACAD}"/>
              </a:ext>
            </a:extLst>
          </p:cNvPr>
          <p:cNvSpPr>
            <a:spLocks noGrp="1"/>
          </p:cNvSpPr>
          <p:nvPr>
            <p:ph idx="1"/>
          </p:nvPr>
        </p:nvSpPr>
        <p:spPr/>
        <p:txBody>
          <a:bodyPr/>
          <a:lstStyle/>
          <a:p>
            <a:r>
              <a:rPr lang="en-US" dirty="0"/>
              <a:t>Decrease physician burden</a:t>
            </a:r>
          </a:p>
          <a:p>
            <a:pPr lvl="1"/>
            <a:r>
              <a:rPr lang="en-US" dirty="0"/>
              <a:t>Allow physicians more time to interact with patients</a:t>
            </a:r>
          </a:p>
          <a:p>
            <a:pPr lvl="1"/>
            <a:r>
              <a:rPr lang="en-US" dirty="0"/>
              <a:t>Less time with EMR</a:t>
            </a:r>
          </a:p>
          <a:p>
            <a:pPr lvl="1"/>
            <a:r>
              <a:rPr lang="en-US" dirty="0"/>
              <a:t>Decrease burnout</a:t>
            </a:r>
          </a:p>
          <a:p>
            <a:r>
              <a:rPr lang="en-US" dirty="0"/>
              <a:t>Find ways to make the EMR work for the patients as well	</a:t>
            </a:r>
          </a:p>
          <a:p>
            <a:pPr lvl="1"/>
            <a:r>
              <a:rPr lang="en-US" dirty="0"/>
              <a:t>Allow easier patient involvement</a:t>
            </a:r>
          </a:p>
          <a:p>
            <a:pPr lvl="1"/>
            <a:r>
              <a:rPr lang="en-US" dirty="0"/>
              <a:t>Increase access to healthcare information</a:t>
            </a:r>
          </a:p>
        </p:txBody>
      </p:sp>
    </p:spTree>
    <p:extLst>
      <p:ext uri="{BB962C8B-B14F-4D97-AF65-F5344CB8AC3E}">
        <p14:creationId xmlns:p14="http://schemas.microsoft.com/office/powerpoint/2010/main" val="312254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335A-8B75-4724-B74C-C2FB7F4EC7BE}"/>
              </a:ext>
            </a:extLst>
          </p:cNvPr>
          <p:cNvSpPr>
            <a:spLocks noGrp="1"/>
          </p:cNvSpPr>
          <p:nvPr>
            <p:ph type="title"/>
          </p:nvPr>
        </p:nvSpPr>
        <p:spPr/>
        <p:txBody>
          <a:bodyPr/>
          <a:lstStyle/>
          <a:p>
            <a:r>
              <a:rPr lang="en-US" dirty="0">
                <a:latin typeface="Calibri" panose="020F0502020204030204" pitchFamily="34" charset="0"/>
              </a:rPr>
              <a:t>Examples of Changes</a:t>
            </a:r>
          </a:p>
        </p:txBody>
      </p:sp>
      <p:sp>
        <p:nvSpPr>
          <p:cNvPr id="3" name="Content Placeholder 2">
            <a:extLst>
              <a:ext uri="{FF2B5EF4-FFF2-40B4-BE49-F238E27FC236}">
                <a16:creationId xmlns:a16="http://schemas.microsoft.com/office/drawing/2014/main" id="{C1F9AF44-D793-429D-ABA7-9BF348570E41}"/>
              </a:ext>
            </a:extLst>
          </p:cNvPr>
          <p:cNvSpPr>
            <a:spLocks noGrp="1"/>
          </p:cNvSpPr>
          <p:nvPr>
            <p:ph idx="1"/>
          </p:nvPr>
        </p:nvSpPr>
        <p:spPr/>
        <p:txBody>
          <a:bodyPr/>
          <a:lstStyle/>
          <a:p>
            <a:r>
              <a:rPr lang="en-US" dirty="0"/>
              <a:t>Waiting room experience</a:t>
            </a:r>
          </a:p>
          <a:p>
            <a:r>
              <a:rPr lang="en-US" dirty="0"/>
              <a:t>Pre-visit planning/questionnaires</a:t>
            </a:r>
          </a:p>
          <a:p>
            <a:endParaRPr lang="en-US" dirty="0"/>
          </a:p>
        </p:txBody>
      </p:sp>
      <p:pic>
        <p:nvPicPr>
          <p:cNvPr id="4" name="Picture 3">
            <a:extLst>
              <a:ext uri="{FF2B5EF4-FFF2-40B4-BE49-F238E27FC236}">
                <a16:creationId xmlns:a16="http://schemas.microsoft.com/office/drawing/2014/main" id="{56109A67-9971-42D8-B3C8-DFFA1087E00B}"/>
              </a:ext>
            </a:extLst>
          </p:cNvPr>
          <p:cNvPicPr>
            <a:picLocks noChangeAspect="1"/>
          </p:cNvPicPr>
          <p:nvPr/>
        </p:nvPicPr>
        <p:blipFill>
          <a:blip r:embed="rId3"/>
          <a:stretch>
            <a:fillRect/>
          </a:stretch>
        </p:blipFill>
        <p:spPr>
          <a:xfrm>
            <a:off x="979646" y="3045567"/>
            <a:ext cx="7184707" cy="2898033"/>
          </a:xfrm>
          <a:prstGeom prst="rect">
            <a:avLst/>
          </a:prstGeom>
        </p:spPr>
      </p:pic>
    </p:spTree>
    <p:extLst>
      <p:ext uri="{BB962C8B-B14F-4D97-AF65-F5344CB8AC3E}">
        <p14:creationId xmlns:p14="http://schemas.microsoft.com/office/powerpoint/2010/main" val="1080735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CF02-D645-4DFB-BF23-8D4CD8123882}"/>
              </a:ext>
            </a:extLst>
          </p:cNvPr>
          <p:cNvSpPr>
            <a:spLocks noGrp="1"/>
          </p:cNvSpPr>
          <p:nvPr>
            <p:ph type="title"/>
          </p:nvPr>
        </p:nvSpPr>
        <p:spPr/>
        <p:txBody>
          <a:bodyPr/>
          <a:lstStyle/>
          <a:p>
            <a:r>
              <a:rPr lang="en-US" dirty="0"/>
              <a:t>Before TIP</a:t>
            </a:r>
          </a:p>
        </p:txBody>
      </p:sp>
      <p:pic>
        <p:nvPicPr>
          <p:cNvPr id="2050" name="Picture 2" descr="Image result for clipboard with forms medical">
            <a:extLst>
              <a:ext uri="{FF2B5EF4-FFF2-40B4-BE49-F238E27FC236}">
                <a16:creationId xmlns:a16="http://schemas.microsoft.com/office/drawing/2014/main" id="{9E886561-F1F1-40D4-8F24-253E04B26C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5963" y="2039436"/>
            <a:ext cx="7288212" cy="255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366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1DE1EC-B98B-4D08-90BC-18E216578BB2}"/>
              </a:ext>
            </a:extLst>
          </p:cNvPr>
          <p:cNvPicPr>
            <a:picLocks noChangeAspect="1"/>
          </p:cNvPicPr>
          <p:nvPr/>
        </p:nvPicPr>
        <p:blipFill rotWithShape="1">
          <a:blip r:embed="rId3"/>
          <a:srcRect l="21334" t="11695" r="36117" b="7225"/>
          <a:stretch/>
        </p:blipFill>
        <p:spPr>
          <a:xfrm rot="21126335">
            <a:off x="473730" y="957729"/>
            <a:ext cx="3890682" cy="4942541"/>
          </a:xfrm>
          <a:prstGeom prst="rect">
            <a:avLst/>
          </a:prstGeom>
        </p:spPr>
      </p:pic>
      <p:sp>
        <p:nvSpPr>
          <p:cNvPr id="2" name="Title 1">
            <a:extLst>
              <a:ext uri="{FF2B5EF4-FFF2-40B4-BE49-F238E27FC236}">
                <a16:creationId xmlns:a16="http://schemas.microsoft.com/office/drawing/2014/main" id="{85A5871A-91ED-43DF-AB33-8B8DA5807930}"/>
              </a:ext>
            </a:extLst>
          </p:cNvPr>
          <p:cNvSpPr>
            <a:spLocks noGrp="1"/>
          </p:cNvSpPr>
          <p:nvPr>
            <p:ph type="title"/>
          </p:nvPr>
        </p:nvSpPr>
        <p:spPr/>
        <p:txBody>
          <a:bodyPr/>
          <a:lstStyle/>
          <a:p>
            <a:r>
              <a:rPr lang="en-US" dirty="0">
                <a:latin typeface="Calibri" panose="020F0502020204030204" pitchFamily="34" charset="0"/>
              </a:rPr>
              <a:t>What Patients Used to See</a:t>
            </a:r>
          </a:p>
        </p:txBody>
      </p:sp>
      <p:pic>
        <p:nvPicPr>
          <p:cNvPr id="7" name="Picture 6">
            <a:extLst>
              <a:ext uri="{FF2B5EF4-FFF2-40B4-BE49-F238E27FC236}">
                <a16:creationId xmlns:a16="http://schemas.microsoft.com/office/drawing/2014/main" id="{2AE574E7-229E-4E8E-BE15-1D44E75A2748}"/>
              </a:ext>
            </a:extLst>
          </p:cNvPr>
          <p:cNvPicPr>
            <a:picLocks noChangeAspect="1"/>
          </p:cNvPicPr>
          <p:nvPr/>
        </p:nvPicPr>
        <p:blipFill rotWithShape="1">
          <a:blip r:embed="rId4"/>
          <a:srcRect l="22157" t="13947" r="37713" b="5377"/>
          <a:stretch/>
        </p:blipFill>
        <p:spPr>
          <a:xfrm rot="743225">
            <a:off x="1435739" y="1419804"/>
            <a:ext cx="3669482" cy="4918113"/>
          </a:xfrm>
          <a:prstGeom prst="rect">
            <a:avLst/>
          </a:prstGeom>
        </p:spPr>
      </p:pic>
      <p:pic>
        <p:nvPicPr>
          <p:cNvPr id="6" name="Picture 5">
            <a:extLst>
              <a:ext uri="{FF2B5EF4-FFF2-40B4-BE49-F238E27FC236}">
                <a16:creationId xmlns:a16="http://schemas.microsoft.com/office/drawing/2014/main" id="{026AC9FC-38DB-4BEE-9334-1DCFE8D2B943}"/>
              </a:ext>
            </a:extLst>
          </p:cNvPr>
          <p:cNvPicPr>
            <a:picLocks noChangeAspect="1"/>
          </p:cNvPicPr>
          <p:nvPr/>
        </p:nvPicPr>
        <p:blipFill rotWithShape="1">
          <a:blip r:embed="rId5"/>
          <a:srcRect l="21307" t="12181" r="36666" b="4682"/>
          <a:stretch/>
        </p:blipFill>
        <p:spPr>
          <a:xfrm rot="20864692">
            <a:off x="2692734" y="922110"/>
            <a:ext cx="3842871" cy="5068048"/>
          </a:xfrm>
          <a:prstGeom prst="rect">
            <a:avLst/>
          </a:prstGeom>
        </p:spPr>
      </p:pic>
      <p:pic>
        <p:nvPicPr>
          <p:cNvPr id="5" name="Picture 4">
            <a:extLst>
              <a:ext uri="{FF2B5EF4-FFF2-40B4-BE49-F238E27FC236}">
                <a16:creationId xmlns:a16="http://schemas.microsoft.com/office/drawing/2014/main" id="{51A63643-A5D9-4457-BFDE-172C1354CA03}"/>
              </a:ext>
            </a:extLst>
          </p:cNvPr>
          <p:cNvPicPr>
            <a:picLocks noChangeAspect="1"/>
          </p:cNvPicPr>
          <p:nvPr/>
        </p:nvPicPr>
        <p:blipFill rotWithShape="1">
          <a:blip r:embed="rId6"/>
          <a:srcRect l="21830" t="12672" r="37165" b="4190"/>
          <a:stretch/>
        </p:blipFill>
        <p:spPr>
          <a:xfrm rot="663582">
            <a:off x="3714540" y="1101606"/>
            <a:ext cx="3749474" cy="5068048"/>
          </a:xfrm>
          <a:prstGeom prst="rect">
            <a:avLst/>
          </a:prstGeom>
        </p:spPr>
      </p:pic>
      <p:pic>
        <p:nvPicPr>
          <p:cNvPr id="4" name="Picture 3">
            <a:extLst>
              <a:ext uri="{FF2B5EF4-FFF2-40B4-BE49-F238E27FC236}">
                <a16:creationId xmlns:a16="http://schemas.microsoft.com/office/drawing/2014/main" id="{C8F9EB51-8A12-4C30-B00F-7711871442AD}"/>
              </a:ext>
            </a:extLst>
          </p:cNvPr>
          <p:cNvPicPr>
            <a:picLocks noChangeAspect="1"/>
          </p:cNvPicPr>
          <p:nvPr/>
        </p:nvPicPr>
        <p:blipFill rotWithShape="1">
          <a:blip r:embed="rId7"/>
          <a:srcRect l="22026" t="11593" r="36994" b="4583"/>
          <a:stretch/>
        </p:blipFill>
        <p:spPr>
          <a:xfrm rot="20584655">
            <a:off x="4757690" y="1129632"/>
            <a:ext cx="3747247" cy="5109882"/>
          </a:xfrm>
          <a:prstGeom prst="rect">
            <a:avLst/>
          </a:prstGeom>
        </p:spPr>
      </p:pic>
    </p:spTree>
    <p:extLst>
      <p:ext uri="{BB962C8B-B14F-4D97-AF65-F5344CB8AC3E}">
        <p14:creationId xmlns:p14="http://schemas.microsoft.com/office/powerpoint/2010/main" val="355852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6C7A-6E6E-4DED-9C58-31DAB22593F6}"/>
              </a:ext>
            </a:extLst>
          </p:cNvPr>
          <p:cNvSpPr>
            <a:spLocks noGrp="1"/>
          </p:cNvSpPr>
          <p:nvPr>
            <p:ph type="title"/>
          </p:nvPr>
        </p:nvSpPr>
        <p:spPr/>
        <p:txBody>
          <a:bodyPr/>
          <a:lstStyle/>
          <a:p>
            <a:r>
              <a:rPr lang="en-US" dirty="0"/>
              <a:t>After TIP</a:t>
            </a:r>
          </a:p>
        </p:txBody>
      </p:sp>
      <p:pic>
        <p:nvPicPr>
          <p:cNvPr id="3074" name="Picture 2" descr="Image result for laptop in waiting room">
            <a:extLst>
              <a:ext uri="{FF2B5EF4-FFF2-40B4-BE49-F238E27FC236}">
                <a16:creationId xmlns:a16="http://schemas.microsoft.com/office/drawing/2014/main" id="{8FFD7DB5-AA93-456E-9DF4-079EA18196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83" y="1579563"/>
            <a:ext cx="5214771" cy="347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126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F0F3-A603-459C-9C97-A1AFA576F767}"/>
              </a:ext>
            </a:extLst>
          </p:cNvPr>
          <p:cNvSpPr>
            <a:spLocks noGrp="1"/>
          </p:cNvSpPr>
          <p:nvPr>
            <p:ph type="title"/>
          </p:nvPr>
        </p:nvSpPr>
        <p:spPr/>
        <p:txBody>
          <a:bodyPr/>
          <a:lstStyle/>
          <a:p>
            <a:r>
              <a:rPr lang="en-US" dirty="0">
                <a:latin typeface="Calibri" panose="020F0502020204030204" pitchFamily="34" charset="0"/>
              </a:rPr>
              <a:t>How Did TIP Help – Building Blocks for Success	</a:t>
            </a:r>
          </a:p>
        </p:txBody>
      </p:sp>
      <p:sp>
        <p:nvSpPr>
          <p:cNvPr id="3" name="Content Placeholder 2">
            <a:extLst>
              <a:ext uri="{FF2B5EF4-FFF2-40B4-BE49-F238E27FC236}">
                <a16:creationId xmlns:a16="http://schemas.microsoft.com/office/drawing/2014/main" id="{9160ADF3-F5DC-45AE-A8A1-175EB2D9EEA6}"/>
              </a:ext>
            </a:extLst>
          </p:cNvPr>
          <p:cNvSpPr>
            <a:spLocks noGrp="1"/>
          </p:cNvSpPr>
          <p:nvPr>
            <p:ph idx="1"/>
          </p:nvPr>
        </p:nvSpPr>
        <p:spPr>
          <a:xfrm>
            <a:off x="715818" y="1689891"/>
            <a:ext cx="5122919" cy="3897177"/>
          </a:xfrm>
        </p:spPr>
        <p:txBody>
          <a:bodyPr>
            <a:normAutofit/>
          </a:bodyPr>
          <a:lstStyle/>
          <a:p>
            <a:pPr>
              <a:lnSpc>
                <a:spcPct val="150000"/>
              </a:lnSpc>
            </a:pPr>
            <a:r>
              <a:rPr lang="en-US" sz="2000" dirty="0">
                <a:latin typeface="Calibri" panose="020F0502020204030204" pitchFamily="34" charset="0"/>
              </a:rPr>
              <a:t>Technology Procurement &amp; Planning Process</a:t>
            </a:r>
          </a:p>
          <a:p>
            <a:pPr>
              <a:lnSpc>
                <a:spcPct val="150000"/>
              </a:lnSpc>
            </a:pPr>
            <a:r>
              <a:rPr lang="en-US" sz="2000" dirty="0">
                <a:latin typeface="Calibri" panose="020F0502020204030204" pitchFamily="34" charset="0"/>
              </a:rPr>
              <a:t>Designed Questionnaires</a:t>
            </a:r>
          </a:p>
          <a:p>
            <a:pPr>
              <a:lnSpc>
                <a:spcPct val="150000"/>
              </a:lnSpc>
            </a:pPr>
            <a:r>
              <a:rPr lang="en-US" sz="2000" dirty="0">
                <a:latin typeface="Calibri" panose="020F0502020204030204" pitchFamily="34" charset="0"/>
              </a:rPr>
              <a:t>Addressing tickets faster</a:t>
            </a:r>
          </a:p>
          <a:p>
            <a:pPr>
              <a:lnSpc>
                <a:spcPct val="150000"/>
              </a:lnSpc>
            </a:pPr>
            <a:r>
              <a:rPr lang="en-US" sz="2000" dirty="0">
                <a:latin typeface="Calibri" panose="020F0502020204030204" pitchFamily="34" charset="0"/>
              </a:rPr>
              <a:t>Improved Physician &amp; Patient Experience </a:t>
            </a:r>
          </a:p>
          <a:p>
            <a:pPr>
              <a:lnSpc>
                <a:spcPct val="150000"/>
              </a:lnSpc>
            </a:pPr>
            <a:r>
              <a:rPr lang="en-US" sz="2000" dirty="0">
                <a:latin typeface="Calibri" panose="020F0502020204030204" pitchFamily="34" charset="0"/>
              </a:rPr>
              <a:t>Developing a closer, more collaborative relationship between departments</a:t>
            </a:r>
          </a:p>
          <a:p>
            <a:pPr lvl="2">
              <a:lnSpc>
                <a:spcPct val="150000"/>
              </a:lnSpc>
            </a:pPr>
            <a:endParaRPr lang="en-US" sz="2000" dirty="0">
              <a:latin typeface="Calibri" panose="020F0502020204030204" pitchFamily="34" charset="0"/>
            </a:endParaRPr>
          </a:p>
          <a:p>
            <a:pPr lvl="2">
              <a:lnSpc>
                <a:spcPct val="150000"/>
              </a:lnSpc>
            </a:pPr>
            <a:endParaRPr lang="en-US" sz="2000" dirty="0">
              <a:latin typeface="Calibri" panose="020F0502020204030204" pitchFamily="34" charset="0"/>
            </a:endParaRPr>
          </a:p>
          <a:p>
            <a:pPr lvl="1">
              <a:lnSpc>
                <a:spcPct val="150000"/>
              </a:lnSpc>
            </a:pPr>
            <a:endParaRPr lang="en-US" sz="2000" dirty="0">
              <a:latin typeface="Calibri" panose="020F0502020204030204" pitchFamily="34" charset="0"/>
            </a:endParaRPr>
          </a:p>
          <a:p>
            <a:pPr>
              <a:lnSpc>
                <a:spcPct val="150000"/>
              </a:lnSpc>
            </a:pPr>
            <a:endParaRPr lang="en-US" sz="2000" dirty="0">
              <a:latin typeface="Calibri" panose="020F0502020204030204" pitchFamily="34" charset="0"/>
            </a:endParaRPr>
          </a:p>
        </p:txBody>
      </p:sp>
      <p:pic>
        <p:nvPicPr>
          <p:cNvPr id="4" name="Picture 3">
            <a:extLst>
              <a:ext uri="{FF2B5EF4-FFF2-40B4-BE49-F238E27FC236}">
                <a16:creationId xmlns:a16="http://schemas.microsoft.com/office/drawing/2014/main" id="{B611D2B2-92DA-46CB-ADE6-16B93A9A8C35}"/>
              </a:ext>
            </a:extLst>
          </p:cNvPr>
          <p:cNvPicPr>
            <a:picLocks noChangeAspect="1"/>
          </p:cNvPicPr>
          <p:nvPr/>
        </p:nvPicPr>
        <p:blipFill>
          <a:blip r:embed="rId3"/>
          <a:stretch>
            <a:fillRect/>
          </a:stretch>
        </p:blipFill>
        <p:spPr>
          <a:xfrm>
            <a:off x="5902037" y="2197064"/>
            <a:ext cx="2714494" cy="2714494"/>
          </a:xfrm>
          <a:prstGeom prst="rect">
            <a:avLst/>
          </a:prstGeom>
        </p:spPr>
      </p:pic>
    </p:spTree>
    <p:extLst>
      <p:ext uri="{BB962C8B-B14F-4D97-AF65-F5344CB8AC3E}">
        <p14:creationId xmlns:p14="http://schemas.microsoft.com/office/powerpoint/2010/main" val="183733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9" y="489557"/>
            <a:ext cx="7289030" cy="804333"/>
          </a:xfrm>
        </p:spPr>
        <p:txBody>
          <a:bodyPr>
            <a:normAutofit/>
          </a:bodyPr>
          <a:lstStyle/>
          <a:p>
            <a:r>
              <a:rPr lang="en-US" dirty="0">
                <a:latin typeface="Calibri" panose="020F0502020204030204" pitchFamily="34" charset="0"/>
              </a:rPr>
              <a:t>Agenda</a:t>
            </a:r>
          </a:p>
        </p:txBody>
      </p:sp>
      <p:sp>
        <p:nvSpPr>
          <p:cNvPr id="3" name="Content Placeholder 2"/>
          <p:cNvSpPr>
            <a:spLocks noGrp="1"/>
          </p:cNvSpPr>
          <p:nvPr>
            <p:ph idx="1"/>
          </p:nvPr>
        </p:nvSpPr>
        <p:spPr/>
        <p:txBody>
          <a:bodyPr>
            <a:normAutofit fontScale="55000" lnSpcReduction="20000"/>
          </a:bodyPr>
          <a:lstStyle/>
          <a:p>
            <a:r>
              <a:rPr lang="en-US" sz="2294" dirty="0">
                <a:latin typeface="Calibri" panose="020F0502020204030204" pitchFamily="34" charset="0"/>
              </a:rPr>
              <a:t>TIP’s Need &amp; Project Purpose</a:t>
            </a:r>
          </a:p>
          <a:p>
            <a:r>
              <a:rPr lang="en-US" sz="2294" dirty="0">
                <a:latin typeface="Calibri" panose="020F0502020204030204" pitchFamily="34" charset="0"/>
              </a:rPr>
              <a:t>Project Methodology</a:t>
            </a:r>
          </a:p>
          <a:p>
            <a:r>
              <a:rPr lang="en-US" sz="2294" dirty="0">
                <a:latin typeface="Calibri" panose="020F0502020204030204" pitchFamily="34" charset="0"/>
              </a:rPr>
              <a:t>A Typical TIP Timeline</a:t>
            </a:r>
          </a:p>
          <a:p>
            <a:r>
              <a:rPr lang="en-US" sz="2294" dirty="0">
                <a:latin typeface="Calibri" panose="020F0502020204030204" pitchFamily="34" charset="0"/>
              </a:rPr>
              <a:t>What we Uncovered</a:t>
            </a:r>
          </a:p>
          <a:p>
            <a:pPr lvl="1"/>
            <a:r>
              <a:rPr lang="en-US" sz="2294" dirty="0">
                <a:latin typeface="Calibri" panose="020F0502020204030204" pitchFamily="34" charset="0"/>
              </a:rPr>
              <a:t>TIP ENT Incidents</a:t>
            </a:r>
          </a:p>
          <a:p>
            <a:pPr lvl="1"/>
            <a:r>
              <a:rPr lang="en-US" sz="2294" dirty="0">
                <a:latin typeface="Calibri" panose="020F0502020204030204" pitchFamily="34" charset="0"/>
              </a:rPr>
              <a:t>TIP Orthopaedics Incidents</a:t>
            </a:r>
          </a:p>
          <a:p>
            <a:r>
              <a:rPr lang="en-US" sz="2294" dirty="0">
                <a:latin typeface="Calibri" panose="020F0502020204030204" pitchFamily="34" charset="0"/>
              </a:rPr>
              <a:t>Scope of Operations</a:t>
            </a:r>
          </a:p>
          <a:p>
            <a:pPr lvl="1"/>
            <a:r>
              <a:rPr lang="en-US" sz="1941" dirty="0">
                <a:latin typeface="Calibri" panose="020F0502020204030204" pitchFamily="34" charset="0"/>
              </a:rPr>
              <a:t>TIP Single Source of Truth</a:t>
            </a:r>
          </a:p>
          <a:p>
            <a:r>
              <a:rPr lang="en-US" sz="2294" dirty="0">
                <a:latin typeface="Calibri" panose="020F0502020204030204" pitchFamily="34" charset="0"/>
              </a:rPr>
              <a:t>Why do a TIP Project?</a:t>
            </a:r>
          </a:p>
          <a:p>
            <a:r>
              <a:rPr lang="en-US" sz="2294" dirty="0">
                <a:latin typeface="Calibri" panose="020F0502020204030204" pitchFamily="34" charset="0"/>
              </a:rPr>
              <a:t>Varying degrees of involvement in IT</a:t>
            </a:r>
          </a:p>
          <a:p>
            <a:pPr lvl="1"/>
            <a:r>
              <a:rPr lang="en-US" sz="1941" dirty="0">
                <a:latin typeface="Calibri" panose="020F0502020204030204" pitchFamily="34" charset="0"/>
              </a:rPr>
              <a:t>Inertia and physicians that see the EMR as an impediment</a:t>
            </a:r>
          </a:p>
          <a:p>
            <a:pPr lvl="1"/>
            <a:r>
              <a:rPr lang="en-US" sz="1941" dirty="0">
                <a:latin typeface="Calibri" panose="020F0502020204030204" pitchFamily="34" charset="0"/>
              </a:rPr>
              <a:t>Physician Burnout</a:t>
            </a:r>
            <a:endParaRPr lang="en-US" sz="1941" b="1" dirty="0">
              <a:latin typeface="Calibri" panose="020F0502020204030204" pitchFamily="34" charset="0"/>
            </a:endParaRPr>
          </a:p>
          <a:p>
            <a:pPr lvl="2"/>
            <a:r>
              <a:rPr lang="en-US" sz="1588" dirty="0">
                <a:latin typeface="Calibri" panose="020F0502020204030204" pitchFamily="34" charset="0"/>
              </a:rPr>
              <a:t>Increased Regulatory Documentation – Physician’s Perspective</a:t>
            </a:r>
          </a:p>
          <a:p>
            <a:pPr lvl="1"/>
            <a:r>
              <a:rPr lang="en-US" sz="1941" dirty="0">
                <a:latin typeface="Calibri" panose="020F0502020204030204" pitchFamily="34" charset="0"/>
              </a:rPr>
              <a:t>Improving the Patient Experience</a:t>
            </a:r>
          </a:p>
          <a:p>
            <a:pPr lvl="2"/>
            <a:r>
              <a:rPr lang="en-US" sz="1588" dirty="0">
                <a:latin typeface="Calibri" panose="020F0502020204030204" pitchFamily="34" charset="0"/>
              </a:rPr>
              <a:t>Approaching EMR Optimization – Physician’s Perspective</a:t>
            </a:r>
          </a:p>
          <a:p>
            <a:pPr lvl="1"/>
            <a:endParaRPr lang="en-US" sz="1941" dirty="0">
              <a:latin typeface="Calibri" panose="020F0502020204030204" pitchFamily="34" charset="0"/>
            </a:endParaRPr>
          </a:p>
          <a:p>
            <a:pPr marL="0" indent="0">
              <a:buNone/>
            </a:pPr>
            <a:endParaRPr lang="en-US" dirty="0"/>
          </a:p>
        </p:txBody>
      </p:sp>
      <p:pic>
        <p:nvPicPr>
          <p:cNvPr id="5" name="Picture 4" descr="&lt;strong&gt;Agenda&lt;/strong&gt; Free Stock Photo - Public Domain Pic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062" y="899476"/>
            <a:ext cx="1745303" cy="2328333"/>
          </a:xfrm>
          <a:prstGeom prst="rect">
            <a:avLst/>
          </a:prstGeom>
        </p:spPr>
      </p:pic>
    </p:spTree>
    <p:extLst>
      <p:ext uri="{BB962C8B-B14F-4D97-AF65-F5344CB8AC3E}">
        <p14:creationId xmlns:p14="http://schemas.microsoft.com/office/powerpoint/2010/main" val="224612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9" y="648393"/>
            <a:ext cx="7289030" cy="548364"/>
          </a:xfrm>
        </p:spPr>
        <p:txBody>
          <a:bodyPr>
            <a:normAutofit/>
          </a:bodyPr>
          <a:lstStyle/>
          <a:p>
            <a:r>
              <a:rPr lang="en-US" dirty="0">
                <a:latin typeface="Calibri" panose="020F0502020204030204" pitchFamily="34" charset="0"/>
              </a:rPr>
              <a:t>How Did TIP Help – Emphasis on BI </a:t>
            </a:r>
          </a:p>
        </p:txBody>
      </p:sp>
      <p:sp>
        <p:nvSpPr>
          <p:cNvPr id="3" name="Content Placeholder 2"/>
          <p:cNvSpPr>
            <a:spLocks noGrp="1"/>
          </p:cNvSpPr>
          <p:nvPr>
            <p:ph idx="1"/>
          </p:nvPr>
        </p:nvSpPr>
        <p:spPr>
          <a:xfrm>
            <a:off x="472625" y="1579055"/>
            <a:ext cx="3554624" cy="4413183"/>
          </a:xfrm>
        </p:spPr>
        <p:txBody>
          <a:bodyPr>
            <a:normAutofit fontScale="70000" lnSpcReduction="20000"/>
          </a:bodyPr>
          <a:lstStyle/>
          <a:p>
            <a:pPr>
              <a:lnSpc>
                <a:spcPct val="150000"/>
              </a:lnSpc>
            </a:pPr>
            <a:r>
              <a:rPr lang="en-US" sz="2000" dirty="0">
                <a:latin typeface="Calibri" panose="020F0502020204030204" pitchFamily="34" charset="0"/>
              </a:rPr>
              <a:t>Productized our internally developed Appointments and Schedules Dashboard that showed data such as:</a:t>
            </a:r>
          </a:p>
          <a:p>
            <a:pPr lvl="1">
              <a:lnSpc>
                <a:spcPct val="150000"/>
              </a:lnSpc>
            </a:pPr>
            <a:r>
              <a:rPr lang="en-US" sz="2000" dirty="0">
                <a:latin typeface="Calibri" panose="020F0502020204030204" pitchFamily="34" charset="0"/>
              </a:rPr>
              <a:t>Completed Appointments &amp; No Show Volume</a:t>
            </a:r>
          </a:p>
          <a:p>
            <a:pPr lvl="1">
              <a:lnSpc>
                <a:spcPct val="150000"/>
              </a:lnSpc>
            </a:pPr>
            <a:r>
              <a:rPr lang="en-US" sz="2000" dirty="0">
                <a:latin typeface="Calibri" panose="020F0502020204030204" pitchFamily="34" charset="0"/>
              </a:rPr>
              <a:t>Cycle time of patients from check in to visit end.</a:t>
            </a:r>
          </a:p>
          <a:p>
            <a:pPr lvl="1">
              <a:lnSpc>
                <a:spcPct val="150000"/>
              </a:lnSpc>
            </a:pPr>
            <a:r>
              <a:rPr lang="en-US" sz="2000" dirty="0">
                <a:latin typeface="Calibri" panose="020F0502020204030204" pitchFamily="34" charset="0"/>
              </a:rPr>
              <a:t>Share data with schedulers to make additional phone calls to patients with no show rates</a:t>
            </a:r>
          </a:p>
          <a:p>
            <a:pPr lvl="1">
              <a:lnSpc>
                <a:spcPct val="150000"/>
              </a:lnSpc>
            </a:pPr>
            <a:r>
              <a:rPr lang="en-US" sz="2000" dirty="0">
                <a:latin typeface="Calibri" panose="020F0502020204030204" pitchFamily="34" charset="0"/>
              </a:rPr>
              <a:t>Provider Productivity Dashboard (wRVU)</a:t>
            </a:r>
          </a:p>
          <a:p>
            <a:endParaRPr lang="en-US" dirty="0"/>
          </a:p>
        </p:txBody>
      </p:sp>
      <p:pic>
        <p:nvPicPr>
          <p:cNvPr id="4" name="Picture 3"/>
          <p:cNvPicPr>
            <a:picLocks noChangeAspect="1"/>
          </p:cNvPicPr>
          <p:nvPr/>
        </p:nvPicPr>
        <p:blipFill>
          <a:blip r:embed="rId3"/>
          <a:stretch>
            <a:fillRect/>
          </a:stretch>
        </p:blipFill>
        <p:spPr>
          <a:xfrm>
            <a:off x="4924538" y="1152595"/>
            <a:ext cx="3752471" cy="1757535"/>
          </a:xfrm>
          <a:prstGeom prst="rect">
            <a:avLst/>
          </a:prstGeom>
        </p:spPr>
      </p:pic>
      <p:pic>
        <p:nvPicPr>
          <p:cNvPr id="5" name="Picture 4"/>
          <p:cNvPicPr>
            <a:picLocks noChangeAspect="1"/>
          </p:cNvPicPr>
          <p:nvPr/>
        </p:nvPicPr>
        <p:blipFill>
          <a:blip r:embed="rId4"/>
          <a:stretch>
            <a:fillRect/>
          </a:stretch>
        </p:blipFill>
        <p:spPr>
          <a:xfrm>
            <a:off x="4924538" y="4714860"/>
            <a:ext cx="3865210" cy="1892921"/>
          </a:xfrm>
          <a:prstGeom prst="rect">
            <a:avLst/>
          </a:prstGeom>
        </p:spPr>
      </p:pic>
      <p:pic>
        <p:nvPicPr>
          <p:cNvPr id="6" name="Picture 5"/>
          <p:cNvPicPr>
            <a:picLocks noChangeAspect="1"/>
          </p:cNvPicPr>
          <p:nvPr/>
        </p:nvPicPr>
        <p:blipFill>
          <a:blip r:embed="rId5"/>
          <a:stretch>
            <a:fillRect/>
          </a:stretch>
        </p:blipFill>
        <p:spPr>
          <a:xfrm>
            <a:off x="4924537" y="2966994"/>
            <a:ext cx="3643599" cy="1747866"/>
          </a:xfrm>
          <a:prstGeom prst="rect">
            <a:avLst/>
          </a:prstGeom>
        </p:spPr>
      </p:pic>
    </p:spTree>
    <p:extLst>
      <p:ext uri="{BB962C8B-B14F-4D97-AF65-F5344CB8AC3E}">
        <p14:creationId xmlns:p14="http://schemas.microsoft.com/office/powerpoint/2010/main" val="4074546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823" y="2293798"/>
            <a:ext cx="7289030" cy="804333"/>
          </a:xfrm>
        </p:spPr>
        <p:txBody>
          <a:bodyPr>
            <a:noAutofit/>
          </a:bodyPr>
          <a:lstStyle/>
          <a:p>
            <a:pPr algn="ctr"/>
            <a:r>
              <a:rPr lang="en-US" sz="4000" dirty="0">
                <a:latin typeface="Calibri" panose="020F0502020204030204" pitchFamily="34" charset="0"/>
              </a:rPr>
              <a:t>Thank You</a:t>
            </a:r>
            <a:br>
              <a:rPr lang="en-US" sz="4000" dirty="0">
                <a:latin typeface="Calibri" panose="020F0502020204030204" pitchFamily="34" charset="0"/>
              </a:rPr>
            </a:br>
            <a:endParaRPr lang="en-US" sz="4000" dirty="0">
              <a:latin typeface="Calibri" panose="020F0502020204030204" pitchFamily="34" charset="0"/>
            </a:endParaRPr>
          </a:p>
        </p:txBody>
      </p:sp>
      <p:sp>
        <p:nvSpPr>
          <p:cNvPr id="3" name="Content Placeholder 2"/>
          <p:cNvSpPr>
            <a:spLocks noGrp="1"/>
          </p:cNvSpPr>
          <p:nvPr>
            <p:ph idx="1"/>
          </p:nvPr>
        </p:nvSpPr>
        <p:spPr>
          <a:xfrm>
            <a:off x="715819" y="3336587"/>
            <a:ext cx="7289031" cy="2395672"/>
          </a:xfrm>
        </p:spPr>
        <p:txBody>
          <a:bodyPr/>
          <a:lstStyle/>
          <a:p>
            <a:pPr marL="0" indent="0" algn="ctr">
              <a:buNone/>
            </a:pPr>
            <a:r>
              <a:rPr lang="en-US" dirty="0"/>
              <a:t>“Winning isn’t everything, but wanting to win is.” - Vince Lombardi</a:t>
            </a:r>
          </a:p>
        </p:txBody>
      </p:sp>
    </p:spTree>
    <p:extLst>
      <p:ext uri="{BB962C8B-B14F-4D97-AF65-F5344CB8AC3E}">
        <p14:creationId xmlns:p14="http://schemas.microsoft.com/office/powerpoint/2010/main" val="278581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6" presetClass="entr" presetSubtype="21"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9" y="482062"/>
            <a:ext cx="7289030" cy="804333"/>
          </a:xfrm>
        </p:spPr>
        <p:txBody>
          <a:bodyPr>
            <a:normAutofit/>
          </a:bodyPr>
          <a:lstStyle/>
          <a:p>
            <a:r>
              <a:rPr lang="en-US" dirty="0">
                <a:latin typeface="Calibri" panose="020F0502020204030204" pitchFamily="34" charset="0"/>
              </a:rPr>
              <a:t>TIP’s Need &amp; Project Purpose</a:t>
            </a:r>
          </a:p>
        </p:txBody>
      </p:sp>
      <p:sp>
        <p:nvSpPr>
          <p:cNvPr id="3" name="Content Placeholder 2"/>
          <p:cNvSpPr>
            <a:spLocks noGrp="1"/>
          </p:cNvSpPr>
          <p:nvPr>
            <p:ph idx="1"/>
          </p:nvPr>
        </p:nvSpPr>
        <p:spPr>
          <a:xfrm>
            <a:off x="690840" y="2108149"/>
            <a:ext cx="7654738" cy="3470222"/>
          </a:xfrm>
        </p:spPr>
        <p:txBody>
          <a:bodyPr>
            <a:normAutofit lnSpcReduction="10000"/>
          </a:bodyPr>
          <a:lstStyle/>
          <a:p>
            <a:pPr marL="0" indent="0">
              <a:buNone/>
            </a:pPr>
            <a:r>
              <a:rPr lang="en-US" sz="1765" u="sng" dirty="0">
                <a:latin typeface="Calibri" panose="020F0502020204030204" pitchFamily="34" charset="0"/>
              </a:rPr>
              <a:t>Need: </a:t>
            </a:r>
          </a:p>
          <a:p>
            <a:pPr marL="0" indent="0">
              <a:buNone/>
            </a:pPr>
            <a:r>
              <a:rPr lang="en-US" sz="1412" dirty="0">
                <a:latin typeface="Calibri" panose="020F0502020204030204" pitchFamily="34" charset="0"/>
              </a:rPr>
              <a:t>UC Health had identified the need for technical assessments of the specialty areas in the ambulatory setting. The assessment was requested to address a better provider user experience around issues related to possible software and technology deficiencies as well as a better, more streamlined patient experience.</a:t>
            </a:r>
          </a:p>
          <a:p>
            <a:pPr marL="0" indent="0">
              <a:buNone/>
            </a:pPr>
            <a:endParaRPr lang="en-US" sz="1412" dirty="0">
              <a:latin typeface="Calibri" panose="020F0502020204030204" pitchFamily="34" charset="0"/>
            </a:endParaRPr>
          </a:p>
          <a:p>
            <a:pPr marL="0" indent="0">
              <a:buNone/>
            </a:pPr>
            <a:r>
              <a:rPr lang="en-US" sz="1765" u="sng" dirty="0">
                <a:latin typeface="Calibri" panose="020F0502020204030204" pitchFamily="34" charset="0"/>
              </a:rPr>
              <a:t>Project Purpose:</a:t>
            </a:r>
          </a:p>
          <a:p>
            <a:pPr marL="0" indent="0">
              <a:buNone/>
            </a:pPr>
            <a:r>
              <a:rPr lang="en-US" sz="1412" dirty="0">
                <a:latin typeface="Calibri" panose="020F0502020204030204" pitchFamily="34" charset="0"/>
              </a:rPr>
              <a:t>The Leadership of UC Health determined that the purpose of the TIP projects were to assemble a core IT team with the assistance from key personnel in areas such as the EMR Ambulatory, Business Intelligence, Client, Network and Integrated Services (PMO) to complete site and clinical and operational workflow assessments for the specialty departments. </a:t>
            </a:r>
            <a:br>
              <a:rPr lang="en-US" sz="1412" dirty="0">
                <a:latin typeface="Calibri" panose="020F0502020204030204" pitchFamily="34" charset="0"/>
              </a:rPr>
            </a:br>
            <a:br>
              <a:rPr lang="en-US" sz="1412" dirty="0">
                <a:latin typeface="Calibri" panose="020F0502020204030204" pitchFamily="34" charset="0"/>
              </a:rPr>
            </a:br>
            <a:r>
              <a:rPr lang="en-US" sz="1412" dirty="0">
                <a:latin typeface="Calibri" panose="020F0502020204030204" pitchFamily="34" charset="0"/>
              </a:rPr>
              <a:t>The assessment then </a:t>
            </a:r>
            <a:r>
              <a:rPr lang="en-US" sz="1412" b="1" dirty="0">
                <a:latin typeface="Calibri" panose="020F0502020204030204" pitchFamily="34" charset="0"/>
              </a:rPr>
              <a:t>identified opportunities for clinical and operational improvements </a:t>
            </a:r>
            <a:r>
              <a:rPr lang="en-US" sz="1412" dirty="0">
                <a:latin typeface="Calibri" panose="020F0502020204030204" pitchFamily="34" charset="0"/>
              </a:rPr>
              <a:t>(training, technology remediation, workflow, etc.) that is then be prioritized with Clinical &amp; Operational Leadership of the Specialty Department. </a:t>
            </a:r>
          </a:p>
          <a:p>
            <a:pPr marL="0" indent="0">
              <a:buNone/>
            </a:pPr>
            <a:r>
              <a:rPr lang="en-US" sz="1412" dirty="0">
                <a:latin typeface="Calibri" panose="020F0502020204030204" pitchFamily="34" charset="0"/>
              </a:rPr>
              <a:t>The prioritized work was then addressed based on the approval of a </a:t>
            </a:r>
            <a:r>
              <a:rPr lang="en-US" sz="1412" b="1" dirty="0">
                <a:latin typeface="Calibri" panose="020F0502020204030204" pitchFamily="34" charset="0"/>
              </a:rPr>
              <a:t>Steering Committee</a:t>
            </a:r>
            <a:r>
              <a:rPr lang="en-US" sz="1412" dirty="0">
                <a:latin typeface="Calibri" panose="020F0502020204030204" pitchFamily="34" charset="0"/>
              </a:rPr>
              <a:t>, made up of relevant stakeholders from IT and the specialty department. All project work fits into a 90 day window.</a:t>
            </a:r>
          </a:p>
          <a:p>
            <a:pPr marL="0" indent="0">
              <a:buNone/>
            </a:pPr>
            <a:endParaRPr lang="en-US" sz="1019" dirty="0"/>
          </a:p>
          <a:p>
            <a:pPr marL="0" indent="0">
              <a:buNone/>
            </a:pPr>
            <a:endParaRPr lang="en-US" sz="728" dirty="0"/>
          </a:p>
        </p:txBody>
      </p:sp>
      <p:pic>
        <p:nvPicPr>
          <p:cNvPr id="5" name="Picture 4" descr="Designed for Growth and Engagement: Fixing the Invisib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566" y="212779"/>
            <a:ext cx="2541722" cy="1758024"/>
          </a:xfrm>
          <a:prstGeom prst="rect">
            <a:avLst/>
          </a:prstGeom>
        </p:spPr>
      </p:pic>
    </p:spTree>
    <p:extLst>
      <p:ext uri="{BB962C8B-B14F-4D97-AF65-F5344CB8AC3E}">
        <p14:creationId xmlns:p14="http://schemas.microsoft.com/office/powerpoint/2010/main" val="13610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nodeType="afterEffect">
                                  <p:stCondLst>
                                    <p:cond delay="1000"/>
                                  </p:stCondLst>
                                  <p:childTnLst>
                                    <p:animClr clrSpc="hsl" dir="cw">
                                      <p:cBhvr override="childStyle">
                                        <p:cTn id="6" dur="500" fill="hold"/>
                                        <p:tgtEl>
                                          <p:spTgt spid="3">
                                            <p:txEl>
                                              <p:pRg st="4" end="4"/>
                                            </p:txEl>
                                          </p:spTgt>
                                        </p:tgtEl>
                                        <p:attrNameLst>
                                          <p:attrName>style.color</p:attrName>
                                        </p:attrNameLst>
                                      </p:cBhvr>
                                      <p:by>
                                        <p:hsl h="0" s="-12549" l="-25098"/>
                                      </p:by>
                                    </p:animClr>
                                    <p:animClr clrSpc="hsl" dir="cw">
                                      <p:cBhvr>
                                        <p:cTn id="7" dur="500" fill="hold"/>
                                        <p:tgtEl>
                                          <p:spTgt spid="3">
                                            <p:txEl>
                                              <p:pRg st="4" end="4"/>
                                            </p:txEl>
                                          </p:spTgt>
                                        </p:tgtEl>
                                        <p:attrNameLst>
                                          <p:attrName>fillcolor</p:attrName>
                                        </p:attrNameLst>
                                      </p:cBhvr>
                                      <p:by>
                                        <p:hsl h="0" s="-12549" l="-25098"/>
                                      </p:by>
                                    </p:animClr>
                                    <p:animClr clrSpc="hsl" dir="cw">
                                      <p:cBhvr>
                                        <p:cTn id="8" dur="500" fill="hold"/>
                                        <p:tgtEl>
                                          <p:spTgt spid="3">
                                            <p:txEl>
                                              <p:pRg st="4" end="4"/>
                                            </p:txEl>
                                          </p:spTgt>
                                        </p:tgtEl>
                                        <p:attrNameLst>
                                          <p:attrName>stroke.color</p:attrName>
                                        </p:attrNameLst>
                                      </p:cBhvr>
                                      <p:by>
                                        <p:hsl h="0" s="-12549" l="-25098"/>
                                      </p:by>
                                    </p:animClr>
                                    <p:set>
                                      <p:cBhvr>
                                        <p:cTn id="9"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130" y="544945"/>
            <a:ext cx="7773145" cy="694487"/>
          </a:xfrm>
        </p:spPr>
        <p:txBody>
          <a:bodyPr>
            <a:normAutofit/>
          </a:bodyPr>
          <a:lstStyle/>
          <a:p>
            <a:r>
              <a:rPr lang="en-US" dirty="0">
                <a:latin typeface="Calibri" panose="020F0502020204030204" pitchFamily="34" charset="0"/>
              </a:rPr>
              <a:t>Project Methodology – “90 Day” Engagement</a:t>
            </a:r>
          </a:p>
        </p:txBody>
      </p:sp>
      <p:sp>
        <p:nvSpPr>
          <p:cNvPr id="3" name="Content Placeholder 2"/>
          <p:cNvSpPr>
            <a:spLocks noGrp="1"/>
          </p:cNvSpPr>
          <p:nvPr>
            <p:ph idx="1"/>
          </p:nvPr>
        </p:nvSpPr>
        <p:spPr>
          <a:xfrm>
            <a:off x="667726" y="2065748"/>
            <a:ext cx="7654738" cy="2316244"/>
          </a:xfrm>
        </p:spPr>
        <p:txBody>
          <a:bodyPr>
            <a:normAutofit fontScale="25000" lnSpcReduction="20000"/>
          </a:bodyPr>
          <a:lstStyle/>
          <a:p>
            <a:pPr>
              <a:lnSpc>
                <a:spcPct val="170000"/>
              </a:lnSpc>
              <a:spcAft>
                <a:spcPts val="0"/>
              </a:spcAft>
            </a:pPr>
            <a:r>
              <a:rPr lang="en-US" sz="4941" b="1" dirty="0">
                <a:latin typeface="Calibri" panose="020F0502020204030204" pitchFamily="34" charset="0"/>
              </a:rPr>
              <a:t>Pre-Assessment Phase </a:t>
            </a:r>
            <a:r>
              <a:rPr lang="en-US" sz="4941" dirty="0">
                <a:latin typeface="Calibri" panose="020F0502020204030204" pitchFamily="34" charset="0"/>
              </a:rPr>
              <a:t>–</a:t>
            </a:r>
            <a:r>
              <a:rPr lang="en-US" sz="3600" dirty="0">
                <a:latin typeface="Calibri" panose="020F0502020204030204" pitchFamily="34" charset="0"/>
              </a:rPr>
              <a:t>This Phase identifies the Project Stakeholders, Physician Champion, Operational Champion, the Ambulatory Locations that are in scope for the Ambulatory team (Infrastructure teams cover all the clinic locations), the scheduling of IT team site visits, communication about the project to the department and Registration and Scheduling surveys to the clinic managers or points of contact. This flows into the </a:t>
            </a:r>
            <a:r>
              <a:rPr lang="en-US" sz="3600" b="1" dirty="0">
                <a:latin typeface="Calibri" panose="020F0502020204030204" pitchFamily="34" charset="0"/>
              </a:rPr>
              <a:t>Project Kickoff Meeting. </a:t>
            </a:r>
          </a:p>
          <a:p>
            <a:pPr>
              <a:lnSpc>
                <a:spcPct val="170000"/>
              </a:lnSpc>
              <a:spcAft>
                <a:spcPts val="0"/>
              </a:spcAft>
            </a:pPr>
            <a:r>
              <a:rPr lang="en-US" sz="4941" b="1" dirty="0">
                <a:latin typeface="Calibri" panose="020F0502020204030204" pitchFamily="34" charset="0"/>
              </a:rPr>
              <a:t>Assessment Phase</a:t>
            </a:r>
            <a:r>
              <a:rPr lang="en-US" sz="3177" b="1" dirty="0">
                <a:latin typeface="Calibri" panose="020F0502020204030204" pitchFamily="34" charset="0"/>
              </a:rPr>
              <a:t> </a:t>
            </a:r>
            <a:r>
              <a:rPr lang="en-US" dirty="0">
                <a:latin typeface="Calibri" panose="020F0502020204030204" pitchFamily="34" charset="0"/>
              </a:rPr>
              <a:t>– </a:t>
            </a:r>
            <a:r>
              <a:rPr lang="en-US" sz="3177" dirty="0">
                <a:latin typeface="Calibri" panose="020F0502020204030204" pitchFamily="34" charset="0"/>
              </a:rPr>
              <a:t> </a:t>
            </a:r>
            <a:r>
              <a:rPr lang="en-US" sz="4000" dirty="0">
                <a:latin typeface="Calibri" panose="020F0502020204030204" pitchFamily="34" charset="0"/>
              </a:rPr>
              <a:t>I</a:t>
            </a:r>
            <a:r>
              <a:rPr lang="en-US" sz="3600" dirty="0">
                <a:latin typeface="Calibri" panose="020F0502020204030204" pitchFamily="34" charset="0"/>
              </a:rPr>
              <a:t>n this Phase, the IT teams performed a discovery and assessment of the clinic locations. Different teams covering areas from infrastructure assessment to clinical workflow review were part of this phase. In addition, the IT team develop a process to encourage and support direct collaborative requests from end users within their clinic environment on challenges they may be currently experiencing.  </a:t>
            </a:r>
          </a:p>
          <a:p>
            <a:pPr lvl="0">
              <a:lnSpc>
                <a:spcPct val="170000"/>
              </a:lnSpc>
              <a:spcAft>
                <a:spcPts val="0"/>
              </a:spcAft>
            </a:pPr>
            <a:r>
              <a:rPr lang="en-US" sz="4941" b="1" dirty="0">
                <a:latin typeface="Calibri" panose="020F0502020204030204" pitchFamily="34" charset="0"/>
              </a:rPr>
              <a:t>Review &amp; Recommendations Phase </a:t>
            </a:r>
            <a:r>
              <a:rPr lang="en-US" dirty="0">
                <a:latin typeface="Calibri" panose="020F0502020204030204" pitchFamily="34" charset="0"/>
              </a:rPr>
              <a:t>– </a:t>
            </a:r>
            <a:r>
              <a:rPr lang="en-US" sz="3600" dirty="0">
                <a:latin typeface="Calibri" panose="020F0502020204030204" pitchFamily="34" charset="0"/>
              </a:rPr>
              <a:t>As the assessments were completed, the teams reviewed the information and shared their findings with department leadership through a </a:t>
            </a:r>
            <a:r>
              <a:rPr lang="en-US" sz="3600" b="1" dirty="0">
                <a:latin typeface="Calibri" panose="020F0502020204030204" pitchFamily="34" charset="0"/>
              </a:rPr>
              <a:t>Steering Committee Meeting (IPR) </a:t>
            </a:r>
            <a:r>
              <a:rPr lang="en-US" sz="3600" dirty="0">
                <a:latin typeface="Calibri" panose="020F0502020204030204" pitchFamily="34" charset="0"/>
              </a:rPr>
              <a:t>. The department stakeholders then collaboratively reviewed the recommendations/requests and prioritized those requests. It was recommended that the Physician Champion pulled a committee of other providers together to collaborate with the Epic Ambulatory Team to prioritize the list of Epic incidents that had been logged in to Footprints for the Ambulatory team to focus on as their scope of work. </a:t>
            </a:r>
            <a:endParaRPr lang="en-US" sz="3177" dirty="0">
              <a:latin typeface="Calibri" panose="020F0502020204030204" pitchFamily="34" charset="0"/>
            </a:endParaRPr>
          </a:p>
          <a:p>
            <a:pPr lvl="0">
              <a:lnSpc>
                <a:spcPct val="170000"/>
              </a:lnSpc>
              <a:spcAft>
                <a:spcPts val="0"/>
              </a:spcAft>
            </a:pPr>
            <a:r>
              <a:rPr lang="en-US" sz="4941" b="1" dirty="0">
                <a:latin typeface="Calibri" panose="020F0502020204030204" pitchFamily="34" charset="0"/>
              </a:rPr>
              <a:t>Build/Implement/Train Phase </a:t>
            </a:r>
            <a:r>
              <a:rPr lang="en-US" dirty="0">
                <a:latin typeface="Calibri" panose="020F0502020204030204" pitchFamily="34" charset="0"/>
              </a:rPr>
              <a:t>–  </a:t>
            </a:r>
            <a:r>
              <a:rPr lang="en-US" sz="3600" dirty="0">
                <a:latin typeface="Calibri" panose="020F0502020204030204" pitchFamily="34" charset="0"/>
              </a:rPr>
              <a:t>As the work is prioritized by the Assessment, the IT team implements the recommendations/requests by the department and identified a training format with the Operational and Physician Champions. </a:t>
            </a:r>
            <a:endParaRPr lang="en-US" sz="3177" dirty="0">
              <a:latin typeface="Calibri" panose="020F0502020204030204" pitchFamily="34" charset="0"/>
            </a:endParaRPr>
          </a:p>
          <a:p>
            <a:pPr lvl="0">
              <a:lnSpc>
                <a:spcPct val="170000"/>
              </a:lnSpc>
              <a:spcAft>
                <a:spcPts val="0"/>
              </a:spcAft>
            </a:pPr>
            <a:r>
              <a:rPr lang="en-US" sz="4941" b="1" dirty="0">
                <a:latin typeface="Calibri" panose="020F0502020204030204" pitchFamily="34" charset="0"/>
              </a:rPr>
              <a:t>Project Close </a:t>
            </a:r>
            <a:r>
              <a:rPr lang="en-US" dirty="0">
                <a:latin typeface="Calibri" panose="020F0502020204030204" pitchFamily="34" charset="0"/>
              </a:rPr>
              <a:t>– </a:t>
            </a:r>
            <a:r>
              <a:rPr lang="en-US" sz="3600" dirty="0">
                <a:latin typeface="Calibri" panose="020F0502020204030204" pitchFamily="34" charset="0"/>
              </a:rPr>
              <a:t>At the end of the 90 days, once the project was completed, a summary of the project and lessons learned is shared with the Steering Committee at a Project Conclusion Meeting to wrap up the project. The TIP Team will transition any remaining items to a Standard Support Team. </a:t>
            </a:r>
          </a:p>
          <a:p>
            <a:pPr lvl="0">
              <a:lnSpc>
                <a:spcPct val="170000"/>
              </a:lnSpc>
              <a:spcAft>
                <a:spcPts val="0"/>
              </a:spcAft>
            </a:pPr>
            <a:r>
              <a:rPr lang="en-US" sz="4941" b="1" dirty="0">
                <a:latin typeface="Calibri" panose="020F0502020204030204" pitchFamily="34" charset="0"/>
              </a:rPr>
              <a:t>Post Project Support </a:t>
            </a:r>
            <a:r>
              <a:rPr lang="en-US" dirty="0">
                <a:latin typeface="Calibri" panose="020F0502020204030204" pitchFamily="34" charset="0"/>
              </a:rPr>
              <a:t>– </a:t>
            </a:r>
            <a:r>
              <a:rPr lang="en-US" sz="3600" dirty="0">
                <a:latin typeface="Calibri" panose="020F0502020204030204" pitchFamily="34" charset="0"/>
              </a:rPr>
              <a:t>After the 90 days, the department transitions to the normal IS&amp;T Standard Support Model</a:t>
            </a:r>
            <a:r>
              <a:rPr lang="en-US" sz="3177" dirty="0">
                <a:latin typeface="Calibri" panose="020F0502020204030204" pitchFamily="34" charset="0"/>
              </a:rPr>
              <a:t> through our helpdesk methodology. </a:t>
            </a:r>
          </a:p>
          <a:p>
            <a:endParaRPr lang="en-US" sz="1456" dirty="0"/>
          </a:p>
        </p:txBody>
      </p:sp>
      <p:sp>
        <p:nvSpPr>
          <p:cNvPr id="7" name="AutoShape 3"/>
          <p:cNvSpPr>
            <a:spLocks noChangeArrowheads="1"/>
          </p:cNvSpPr>
          <p:nvPr/>
        </p:nvSpPr>
        <p:spPr bwMode="auto">
          <a:xfrm>
            <a:off x="667726" y="1155842"/>
            <a:ext cx="1383261" cy="701453"/>
          </a:xfrm>
          <a:prstGeom prst="homePlate">
            <a:avLst>
              <a:gd name="adj" fmla="val 42029"/>
            </a:avLst>
          </a:prstGeom>
          <a:solidFill>
            <a:schemeClr val="accent4">
              <a:lumMod val="50000"/>
            </a:schemeClr>
          </a:solidFill>
          <a:ln w="9525">
            <a:solidFill>
              <a:schemeClr val="tx1"/>
            </a:solidFill>
            <a:miter lim="800000"/>
            <a:headEnd/>
            <a:tailEnd/>
          </a:ln>
          <a:effectLst>
            <a:outerShdw blurRad="79375" dist="152400" dir="2880000" algn="bl" rotWithShape="0">
              <a:prstClr val="black">
                <a:alpha val="40000"/>
              </a:prstClr>
            </a:outerShdw>
            <a:reflection blurRad="6350" stA="50000" endA="300" endPos="55500" dist="101600" dir="5400000" sy="-100000" algn="bl" rotWithShape="0"/>
          </a:effectLst>
        </p:spPr>
        <p:txBody>
          <a:bodyPr wrap="none" lIns="199689"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defRPr/>
            </a:pPr>
            <a:r>
              <a:rPr lang="en-US" sz="900" b="1" dirty="0">
                <a:solidFill>
                  <a:schemeClr val="accent6"/>
                </a:solidFill>
                <a:latin typeface="Calibri" panose="020F0502020204030204" pitchFamily="34" charset="0"/>
                <a:ea typeface="ＭＳ Ｐゴシック" charset="-128"/>
              </a:rPr>
              <a:t>Pre-Assessment </a:t>
            </a:r>
            <a:r>
              <a:rPr lang="en-US" sz="900" b="1" dirty="0">
                <a:latin typeface="Calibri" panose="020F0502020204030204" pitchFamily="34" charset="0"/>
                <a:ea typeface="ＭＳ Ｐゴシック" charset="-128"/>
              </a:rPr>
              <a:t> </a:t>
            </a:r>
            <a:r>
              <a:rPr lang="en-US" sz="874" b="1" dirty="0">
                <a:ea typeface="ＭＳ Ｐゴシック" charset="-128"/>
              </a:rPr>
              <a:t>   </a:t>
            </a:r>
          </a:p>
        </p:txBody>
      </p:sp>
      <p:sp>
        <p:nvSpPr>
          <p:cNvPr id="8" name="AutoShape 4"/>
          <p:cNvSpPr>
            <a:spLocks noChangeArrowheads="1"/>
          </p:cNvSpPr>
          <p:nvPr/>
        </p:nvSpPr>
        <p:spPr bwMode="auto">
          <a:xfrm>
            <a:off x="2981892" y="1161620"/>
            <a:ext cx="1488352" cy="695675"/>
          </a:xfrm>
          <a:prstGeom prst="chevron">
            <a:avLst>
              <a:gd name="adj" fmla="val 45149"/>
            </a:avLst>
          </a:prstGeom>
          <a:solidFill>
            <a:schemeClr val="accent4">
              <a:lumMod val="60000"/>
              <a:lumOff val="40000"/>
            </a:schemeClr>
          </a:solidFill>
          <a:ln w="9525">
            <a:solidFill>
              <a:schemeClr val="tx1"/>
            </a:solidFill>
            <a:miter lim="800000"/>
            <a:headEnd/>
            <a:tailEnd/>
          </a:ln>
          <a:effectLst>
            <a:outerShdw blurRad="79375" dist="152400" dir="2880000" algn="bl" rotWithShape="0">
              <a:prstClr val="black">
                <a:alpha val="40000"/>
              </a:prstClr>
            </a:outerShdw>
            <a:reflection blurRad="6350" stA="50000" endA="300" endPos="55500" dist="101600" dir="5400000" sy="-100000" algn="bl" rotWithShape="0"/>
          </a:effectLst>
        </p:spPr>
        <p:txBody>
          <a:bodyPr wrap="none" lIns="199689"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defRPr/>
            </a:pPr>
            <a:r>
              <a:rPr lang="en-US" sz="800" b="1" dirty="0">
                <a:solidFill>
                  <a:schemeClr val="accent5">
                    <a:lumMod val="60000"/>
                    <a:lumOff val="40000"/>
                  </a:schemeClr>
                </a:solidFill>
                <a:ea typeface="ＭＳ Ｐゴシック" charset="-128"/>
              </a:rPr>
              <a:t>Review </a:t>
            </a:r>
          </a:p>
          <a:p>
            <a:pPr algn="ctr" eaLnBrk="0" hangingPunct="0">
              <a:defRPr/>
            </a:pPr>
            <a:r>
              <a:rPr lang="en-US" sz="800" b="1" dirty="0">
                <a:solidFill>
                  <a:schemeClr val="accent5">
                    <a:lumMod val="60000"/>
                    <a:lumOff val="40000"/>
                  </a:schemeClr>
                </a:solidFill>
                <a:ea typeface="ＭＳ Ｐゴシック" charset="-128"/>
              </a:rPr>
              <a:t>&amp; </a:t>
            </a:r>
          </a:p>
          <a:p>
            <a:pPr algn="ctr" eaLnBrk="0" hangingPunct="0">
              <a:defRPr/>
            </a:pPr>
            <a:r>
              <a:rPr lang="en-US" sz="800" b="1" dirty="0">
                <a:solidFill>
                  <a:schemeClr val="accent5">
                    <a:lumMod val="60000"/>
                    <a:lumOff val="40000"/>
                  </a:schemeClr>
                </a:solidFill>
                <a:ea typeface="ＭＳ Ｐゴシック" charset="-128"/>
              </a:rPr>
              <a:t> Recommend</a:t>
            </a:r>
          </a:p>
        </p:txBody>
      </p:sp>
      <p:sp>
        <p:nvSpPr>
          <p:cNvPr id="9" name="AutoShape 5"/>
          <p:cNvSpPr>
            <a:spLocks noChangeArrowheads="1"/>
          </p:cNvSpPr>
          <p:nvPr/>
        </p:nvSpPr>
        <p:spPr bwMode="auto">
          <a:xfrm>
            <a:off x="4296444" y="1149744"/>
            <a:ext cx="1464154" cy="695675"/>
          </a:xfrm>
          <a:prstGeom prst="chevron">
            <a:avLst>
              <a:gd name="adj" fmla="val 44865"/>
            </a:avLst>
          </a:prstGeom>
          <a:solidFill>
            <a:schemeClr val="accent4">
              <a:lumMod val="40000"/>
              <a:lumOff val="60000"/>
            </a:schemeClr>
          </a:solidFill>
          <a:ln w="9525">
            <a:solidFill>
              <a:schemeClr val="tx1"/>
            </a:solidFill>
            <a:miter lim="800000"/>
            <a:headEnd/>
            <a:tailEnd/>
          </a:ln>
          <a:effectLst>
            <a:outerShdw blurRad="79375" dist="152400" dir="2880000" algn="bl" rotWithShape="0">
              <a:prstClr val="black">
                <a:alpha val="40000"/>
              </a:prstClr>
            </a:outerShdw>
            <a:reflection blurRad="6350" stA="50000" endA="300" endPos="55500" dist="101600" dir="5400000" sy="-100000" algn="bl" rotWithShape="0"/>
          </a:effectLst>
        </p:spPr>
        <p:txBody>
          <a:bodyPr wrap="none" lIns="199689"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defRPr/>
            </a:pPr>
            <a:r>
              <a:rPr lang="en-US" sz="1000" b="1" dirty="0">
                <a:solidFill>
                  <a:schemeClr val="accent5">
                    <a:lumMod val="60000"/>
                    <a:lumOff val="40000"/>
                  </a:schemeClr>
                </a:solidFill>
                <a:latin typeface="Calibri" panose="020F0502020204030204" pitchFamily="34" charset="0"/>
                <a:ea typeface="ＭＳ Ｐゴシック" charset="-128"/>
              </a:rPr>
              <a:t>Build</a:t>
            </a:r>
          </a:p>
          <a:p>
            <a:pPr algn="ctr" eaLnBrk="0" hangingPunct="0">
              <a:defRPr/>
            </a:pPr>
            <a:r>
              <a:rPr lang="en-US" sz="1000" b="1" dirty="0">
                <a:solidFill>
                  <a:schemeClr val="accent5">
                    <a:lumMod val="60000"/>
                    <a:lumOff val="40000"/>
                  </a:schemeClr>
                </a:solidFill>
                <a:latin typeface="Calibri" panose="020F0502020204030204" pitchFamily="34" charset="0"/>
                <a:ea typeface="ＭＳ Ｐゴシック" charset="-128"/>
              </a:rPr>
              <a:t>Implement </a:t>
            </a:r>
          </a:p>
          <a:p>
            <a:pPr algn="ctr" eaLnBrk="0" hangingPunct="0">
              <a:defRPr/>
            </a:pPr>
            <a:r>
              <a:rPr lang="en-US" sz="1000" b="1" dirty="0">
                <a:solidFill>
                  <a:schemeClr val="accent5">
                    <a:lumMod val="60000"/>
                    <a:lumOff val="40000"/>
                  </a:schemeClr>
                </a:solidFill>
                <a:latin typeface="Calibri" panose="020F0502020204030204" pitchFamily="34" charset="0"/>
                <a:ea typeface="ＭＳ Ｐゴシック" charset="-128"/>
              </a:rPr>
              <a:t>Train</a:t>
            </a:r>
          </a:p>
        </p:txBody>
      </p:sp>
      <p:sp>
        <p:nvSpPr>
          <p:cNvPr id="10" name="AutoShape 6"/>
          <p:cNvSpPr>
            <a:spLocks noChangeArrowheads="1"/>
          </p:cNvSpPr>
          <p:nvPr/>
        </p:nvSpPr>
        <p:spPr bwMode="auto">
          <a:xfrm>
            <a:off x="5611456" y="1148556"/>
            <a:ext cx="1515001" cy="695675"/>
          </a:xfrm>
          <a:prstGeom prst="chevron">
            <a:avLst>
              <a:gd name="adj" fmla="val 46424"/>
            </a:avLst>
          </a:prstGeom>
          <a:solidFill>
            <a:schemeClr val="accent4">
              <a:lumMod val="20000"/>
              <a:lumOff val="80000"/>
            </a:schemeClr>
          </a:solidFill>
          <a:ln w="9525">
            <a:solidFill>
              <a:schemeClr val="tx1"/>
            </a:solidFill>
            <a:miter lim="800000"/>
            <a:headEnd/>
            <a:tailEnd/>
          </a:ln>
          <a:effectLst>
            <a:outerShdw blurRad="79375" dist="152400" dir="2880000" algn="bl" rotWithShape="0">
              <a:prstClr val="black">
                <a:alpha val="40000"/>
              </a:prstClr>
            </a:outerShdw>
            <a:reflection blurRad="6350" stA="50000" endA="300" endPos="55500" dist="101600" dir="5400000" sy="-100000" algn="bl" rotWithShape="0"/>
          </a:effectLst>
        </p:spPr>
        <p:txBody>
          <a:bodyPr wrap="none" lIns="199689"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defRPr/>
            </a:pPr>
            <a:r>
              <a:rPr lang="en-US" sz="1000" b="1" dirty="0">
                <a:solidFill>
                  <a:schemeClr val="accent5">
                    <a:lumMod val="60000"/>
                    <a:lumOff val="40000"/>
                  </a:schemeClr>
                </a:solidFill>
                <a:latin typeface="Calibri" panose="020F0502020204030204" pitchFamily="34" charset="0"/>
                <a:ea typeface="ＭＳ Ｐゴシック" charset="-128"/>
              </a:rPr>
              <a:t>Project Close</a:t>
            </a:r>
          </a:p>
        </p:txBody>
      </p:sp>
      <p:sp>
        <p:nvSpPr>
          <p:cNvPr id="12" name="AutoShape 6"/>
          <p:cNvSpPr>
            <a:spLocks noChangeArrowheads="1"/>
          </p:cNvSpPr>
          <p:nvPr/>
        </p:nvSpPr>
        <p:spPr bwMode="auto">
          <a:xfrm>
            <a:off x="6961274" y="1134246"/>
            <a:ext cx="1515001" cy="695675"/>
          </a:xfrm>
          <a:prstGeom prst="chevron">
            <a:avLst>
              <a:gd name="adj" fmla="val 46424"/>
            </a:avLst>
          </a:prstGeom>
          <a:solidFill>
            <a:schemeClr val="bg1"/>
          </a:solidFill>
          <a:ln w="9525">
            <a:solidFill>
              <a:schemeClr val="tx1"/>
            </a:solidFill>
            <a:miter lim="800000"/>
            <a:headEnd/>
            <a:tailEnd/>
          </a:ln>
          <a:effectLst>
            <a:outerShdw blurRad="79375" dist="152400" dir="2880000" algn="bl" rotWithShape="0">
              <a:prstClr val="black">
                <a:alpha val="40000"/>
              </a:prstClr>
            </a:outerShdw>
            <a:reflection blurRad="6350" stA="50000" endA="300" endPos="55500" dist="101600" dir="5400000" sy="-100000" algn="bl" rotWithShape="0"/>
          </a:effectLst>
        </p:spPr>
        <p:txBody>
          <a:bodyPr wrap="none" lIns="199689"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defRPr/>
            </a:pPr>
            <a:r>
              <a:rPr lang="en-US" sz="1000" b="1" dirty="0">
                <a:solidFill>
                  <a:schemeClr val="accent5">
                    <a:lumMod val="60000"/>
                    <a:lumOff val="40000"/>
                  </a:schemeClr>
                </a:solidFill>
                <a:latin typeface="Calibri" panose="020F0502020204030204" pitchFamily="34" charset="0"/>
                <a:ea typeface="ＭＳ Ｐゴシック" charset="-128"/>
              </a:rPr>
              <a:t>Support</a:t>
            </a:r>
          </a:p>
        </p:txBody>
      </p:sp>
      <p:sp>
        <p:nvSpPr>
          <p:cNvPr id="11" name="AutoShape 4"/>
          <p:cNvSpPr>
            <a:spLocks noChangeArrowheads="1"/>
          </p:cNvSpPr>
          <p:nvPr/>
        </p:nvSpPr>
        <p:spPr bwMode="auto">
          <a:xfrm>
            <a:off x="1840902" y="1154149"/>
            <a:ext cx="1351297" cy="695675"/>
          </a:xfrm>
          <a:prstGeom prst="chevron">
            <a:avLst>
              <a:gd name="adj" fmla="val 45149"/>
            </a:avLst>
          </a:prstGeom>
          <a:solidFill>
            <a:schemeClr val="accent4">
              <a:lumMod val="75000"/>
            </a:schemeClr>
          </a:solidFill>
          <a:ln w="9525">
            <a:solidFill>
              <a:schemeClr val="tx1"/>
            </a:solidFill>
            <a:miter lim="800000"/>
            <a:headEnd/>
            <a:tailEnd/>
          </a:ln>
          <a:effectLst>
            <a:outerShdw blurRad="79375" dist="152400" dir="2880000" algn="bl" rotWithShape="0">
              <a:prstClr val="black">
                <a:alpha val="40000"/>
              </a:prstClr>
            </a:outerShdw>
            <a:reflection blurRad="6350" stA="50000" endA="300" endPos="55500" dist="101600" dir="5400000" sy="-100000" algn="bl" rotWithShape="0"/>
          </a:effectLst>
        </p:spPr>
        <p:txBody>
          <a:bodyPr wrap="none" lIns="199689"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defRPr/>
            </a:pPr>
            <a:r>
              <a:rPr lang="en-US" sz="874" b="1" dirty="0">
                <a:ea typeface="ＭＳ Ｐゴシック" charset="-128"/>
              </a:rPr>
              <a:t>    </a:t>
            </a:r>
            <a:r>
              <a:rPr lang="en-US" sz="900" b="1" dirty="0">
                <a:solidFill>
                  <a:schemeClr val="accent6">
                    <a:lumMod val="60000"/>
                    <a:lumOff val="40000"/>
                  </a:schemeClr>
                </a:solidFill>
                <a:latin typeface="Calibri" panose="020F0502020204030204" pitchFamily="34" charset="0"/>
                <a:ea typeface="ＭＳ Ｐゴシック" charset="-128"/>
              </a:rPr>
              <a:t>Assessment</a:t>
            </a:r>
          </a:p>
        </p:txBody>
      </p:sp>
    </p:spTree>
    <p:extLst>
      <p:ext uri="{BB962C8B-B14F-4D97-AF65-F5344CB8AC3E}">
        <p14:creationId xmlns:p14="http://schemas.microsoft.com/office/powerpoint/2010/main" val="317193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after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childTnLst>
                          </p:cTn>
                        </p:par>
                        <p:par>
                          <p:cTn id="10" fill="hold">
                            <p:stCondLst>
                              <p:cond delay="500"/>
                            </p:stCondLst>
                            <p:childTnLst>
                              <p:par>
                                <p:cTn id="11" presetID="24" presetClass="emph" presetSubtype="0" fill="hold" grpId="0" nodeType="afterEffect">
                                  <p:stCondLst>
                                    <p:cond delay="0"/>
                                  </p:stCondLst>
                                  <p:childTnLst>
                                    <p:animClr clrSpc="hsl" dir="cw">
                                      <p:cBhvr override="childStyle">
                                        <p:cTn id="12" dur="500" fill="hold"/>
                                        <p:tgtEl>
                                          <p:spTgt spid="11"/>
                                        </p:tgtEl>
                                        <p:attrNameLst>
                                          <p:attrName>style.color</p:attrName>
                                        </p:attrNameLst>
                                      </p:cBhvr>
                                      <p:by>
                                        <p:hsl h="0" s="-12549" l="-25098"/>
                                      </p:by>
                                    </p:animClr>
                                    <p:animClr clrSpc="hsl" dir="cw">
                                      <p:cBhvr>
                                        <p:cTn id="13" dur="500" fill="hold"/>
                                        <p:tgtEl>
                                          <p:spTgt spid="11"/>
                                        </p:tgtEl>
                                        <p:attrNameLst>
                                          <p:attrName>fillcolor</p:attrName>
                                        </p:attrNameLst>
                                      </p:cBhvr>
                                      <p:by>
                                        <p:hsl h="0" s="-12549" l="-25098"/>
                                      </p:by>
                                    </p:animClr>
                                    <p:animClr clrSpc="hsl" dir="cw">
                                      <p:cBhvr>
                                        <p:cTn id="14" dur="500" fill="hold"/>
                                        <p:tgtEl>
                                          <p:spTgt spid="11"/>
                                        </p:tgtEl>
                                        <p:attrNameLst>
                                          <p:attrName>stroke.color</p:attrName>
                                        </p:attrNameLst>
                                      </p:cBhvr>
                                      <p:by>
                                        <p:hsl h="0" s="-12549" l="-25098"/>
                                      </p:by>
                                    </p:animClr>
                                    <p:set>
                                      <p:cBhvr>
                                        <p:cTn id="15" dur="500" fill="hold"/>
                                        <p:tgtEl>
                                          <p:spTgt spid="11"/>
                                        </p:tgtEl>
                                        <p:attrNameLst>
                                          <p:attrName>fill.type</p:attrName>
                                        </p:attrNameLst>
                                      </p:cBhvr>
                                      <p:to>
                                        <p:strVal val="solid"/>
                                      </p:to>
                                    </p:set>
                                  </p:childTnLst>
                                </p:cTn>
                              </p:par>
                            </p:childTnLst>
                          </p:cTn>
                        </p:par>
                        <p:par>
                          <p:cTn id="16" fill="hold">
                            <p:stCondLst>
                              <p:cond delay="1000"/>
                            </p:stCondLst>
                            <p:childTnLst>
                              <p:par>
                                <p:cTn id="17" presetID="24" presetClass="emph" presetSubtype="0" fill="hold" grpId="0" nodeType="afterEffect">
                                  <p:stCondLst>
                                    <p:cond delay="0"/>
                                  </p:stCondLst>
                                  <p:childTnLst>
                                    <p:animClr clrSpc="hsl" dir="cw">
                                      <p:cBhvr override="childStyle">
                                        <p:cTn id="18" dur="500" fill="hold"/>
                                        <p:tgtEl>
                                          <p:spTgt spid="8"/>
                                        </p:tgtEl>
                                        <p:attrNameLst>
                                          <p:attrName>style.color</p:attrName>
                                        </p:attrNameLst>
                                      </p:cBhvr>
                                      <p:by>
                                        <p:hsl h="0" s="-12549" l="-25098"/>
                                      </p:by>
                                    </p:animClr>
                                    <p:animClr clrSpc="hsl" dir="cw">
                                      <p:cBhvr>
                                        <p:cTn id="19" dur="500" fill="hold"/>
                                        <p:tgtEl>
                                          <p:spTgt spid="8"/>
                                        </p:tgtEl>
                                        <p:attrNameLst>
                                          <p:attrName>fillcolor</p:attrName>
                                        </p:attrNameLst>
                                      </p:cBhvr>
                                      <p:by>
                                        <p:hsl h="0" s="-12549" l="-25098"/>
                                      </p:by>
                                    </p:animClr>
                                    <p:animClr clrSpc="hsl" dir="cw">
                                      <p:cBhvr>
                                        <p:cTn id="20" dur="500" fill="hold"/>
                                        <p:tgtEl>
                                          <p:spTgt spid="8"/>
                                        </p:tgtEl>
                                        <p:attrNameLst>
                                          <p:attrName>stroke.color</p:attrName>
                                        </p:attrNameLst>
                                      </p:cBhvr>
                                      <p:by>
                                        <p:hsl h="0" s="-12549" l="-25098"/>
                                      </p:by>
                                    </p:animClr>
                                    <p:set>
                                      <p:cBhvr>
                                        <p:cTn id="21" dur="500" fill="hold"/>
                                        <p:tgtEl>
                                          <p:spTgt spid="8"/>
                                        </p:tgtEl>
                                        <p:attrNameLst>
                                          <p:attrName>fill.type</p:attrName>
                                        </p:attrNameLst>
                                      </p:cBhvr>
                                      <p:to>
                                        <p:strVal val="solid"/>
                                      </p:to>
                                    </p:set>
                                  </p:childTnLst>
                                </p:cTn>
                              </p:par>
                            </p:childTnLst>
                          </p:cTn>
                        </p:par>
                        <p:par>
                          <p:cTn id="22" fill="hold">
                            <p:stCondLst>
                              <p:cond delay="1500"/>
                            </p:stCondLst>
                            <p:childTnLst>
                              <p:par>
                                <p:cTn id="23" presetID="24" presetClass="emph" presetSubtype="0" fill="hold" grpId="0" nodeType="afterEffect">
                                  <p:stCondLst>
                                    <p:cond delay="0"/>
                                  </p:stCondLst>
                                  <p:childTnLst>
                                    <p:animClr clrSpc="hsl" dir="cw">
                                      <p:cBhvr override="childStyle">
                                        <p:cTn id="24" dur="500" fill="hold"/>
                                        <p:tgtEl>
                                          <p:spTgt spid="9"/>
                                        </p:tgtEl>
                                        <p:attrNameLst>
                                          <p:attrName>style.color</p:attrName>
                                        </p:attrNameLst>
                                      </p:cBhvr>
                                      <p:by>
                                        <p:hsl h="0" s="-12549" l="-25098"/>
                                      </p:by>
                                    </p:animClr>
                                    <p:animClr clrSpc="hsl" dir="cw">
                                      <p:cBhvr>
                                        <p:cTn id="25" dur="500" fill="hold"/>
                                        <p:tgtEl>
                                          <p:spTgt spid="9"/>
                                        </p:tgtEl>
                                        <p:attrNameLst>
                                          <p:attrName>fillcolor</p:attrName>
                                        </p:attrNameLst>
                                      </p:cBhvr>
                                      <p:by>
                                        <p:hsl h="0" s="-12549" l="-25098"/>
                                      </p:by>
                                    </p:animClr>
                                    <p:animClr clrSpc="hsl" dir="cw">
                                      <p:cBhvr>
                                        <p:cTn id="26" dur="500" fill="hold"/>
                                        <p:tgtEl>
                                          <p:spTgt spid="9"/>
                                        </p:tgtEl>
                                        <p:attrNameLst>
                                          <p:attrName>stroke.color</p:attrName>
                                        </p:attrNameLst>
                                      </p:cBhvr>
                                      <p:by>
                                        <p:hsl h="0" s="-12549" l="-25098"/>
                                      </p:by>
                                    </p:animClr>
                                    <p:set>
                                      <p:cBhvr>
                                        <p:cTn id="27" dur="500" fill="hold"/>
                                        <p:tgtEl>
                                          <p:spTgt spid="9"/>
                                        </p:tgtEl>
                                        <p:attrNameLst>
                                          <p:attrName>fill.type</p:attrName>
                                        </p:attrNameLst>
                                      </p:cBhvr>
                                      <p:to>
                                        <p:strVal val="solid"/>
                                      </p:to>
                                    </p:set>
                                  </p:childTnLst>
                                </p:cTn>
                              </p:par>
                            </p:childTnLst>
                          </p:cTn>
                        </p:par>
                        <p:par>
                          <p:cTn id="28" fill="hold">
                            <p:stCondLst>
                              <p:cond delay="2000"/>
                            </p:stCondLst>
                            <p:childTnLst>
                              <p:par>
                                <p:cTn id="29" presetID="24" presetClass="emph" presetSubtype="0" fill="hold" grpId="0" nodeType="afterEffect">
                                  <p:stCondLst>
                                    <p:cond delay="0"/>
                                  </p:stCondLst>
                                  <p:childTnLst>
                                    <p:animClr clrSpc="hsl" dir="cw">
                                      <p:cBhvr override="childStyle">
                                        <p:cTn id="30" dur="500" fill="hold"/>
                                        <p:tgtEl>
                                          <p:spTgt spid="10"/>
                                        </p:tgtEl>
                                        <p:attrNameLst>
                                          <p:attrName>style.color</p:attrName>
                                        </p:attrNameLst>
                                      </p:cBhvr>
                                      <p:by>
                                        <p:hsl h="0" s="-12549" l="-25098"/>
                                      </p:by>
                                    </p:animClr>
                                    <p:animClr clrSpc="hsl" dir="cw">
                                      <p:cBhvr>
                                        <p:cTn id="31" dur="500" fill="hold"/>
                                        <p:tgtEl>
                                          <p:spTgt spid="10"/>
                                        </p:tgtEl>
                                        <p:attrNameLst>
                                          <p:attrName>fillcolor</p:attrName>
                                        </p:attrNameLst>
                                      </p:cBhvr>
                                      <p:by>
                                        <p:hsl h="0" s="-12549" l="-25098"/>
                                      </p:by>
                                    </p:animClr>
                                    <p:animClr clrSpc="hsl" dir="cw">
                                      <p:cBhvr>
                                        <p:cTn id="32" dur="500" fill="hold"/>
                                        <p:tgtEl>
                                          <p:spTgt spid="10"/>
                                        </p:tgtEl>
                                        <p:attrNameLst>
                                          <p:attrName>stroke.color</p:attrName>
                                        </p:attrNameLst>
                                      </p:cBhvr>
                                      <p:by>
                                        <p:hsl h="0" s="-12549" l="-25098"/>
                                      </p:by>
                                    </p:animClr>
                                    <p:set>
                                      <p:cBhvr>
                                        <p:cTn id="33" dur="500" fill="hold"/>
                                        <p:tgtEl>
                                          <p:spTgt spid="10"/>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mph" presetSubtype="0" fill="remove" grpId="0" nodeType="clickEffect">
                                  <p:stCondLst>
                                    <p:cond delay="0"/>
                                  </p:stCondLst>
                                  <p:childTnLst>
                                    <p:animClr clrSpc="rgb" dir="cw">
                                      <p:cBhvr override="childStyle">
                                        <p:cTn id="37" dur="250" autoRev="1" fill="remove"/>
                                        <p:tgtEl>
                                          <p:spTgt spid="12"/>
                                        </p:tgtEl>
                                        <p:attrNameLst>
                                          <p:attrName>style.color</p:attrName>
                                        </p:attrNameLst>
                                      </p:cBhvr>
                                      <p:to>
                                        <a:schemeClr val="bg1"/>
                                      </p:to>
                                    </p:animClr>
                                    <p:animClr clrSpc="rgb" dir="cw">
                                      <p:cBhvr>
                                        <p:cTn id="38" dur="250" autoRev="1" fill="remove"/>
                                        <p:tgtEl>
                                          <p:spTgt spid="12"/>
                                        </p:tgtEl>
                                        <p:attrNameLst>
                                          <p:attrName>fillcolor</p:attrName>
                                        </p:attrNameLst>
                                      </p:cBhvr>
                                      <p:to>
                                        <a:schemeClr val="bg1"/>
                                      </p:to>
                                    </p:animClr>
                                    <p:set>
                                      <p:cBhvr>
                                        <p:cTn id="39" dur="250" autoRev="1" fill="remove"/>
                                        <p:tgtEl>
                                          <p:spTgt spid="12"/>
                                        </p:tgtEl>
                                        <p:attrNameLst>
                                          <p:attrName>fill.type</p:attrName>
                                        </p:attrNameLst>
                                      </p:cBhvr>
                                      <p:to>
                                        <p:strVal val="solid"/>
                                      </p:to>
                                    </p:set>
                                    <p:set>
                                      <p:cBhvr>
                                        <p:cTn id="40"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744631" y="536596"/>
            <a:ext cx="8379121" cy="694487"/>
          </a:xfrm>
          <a:prstGeom prst="rect">
            <a:avLst/>
          </a:prstGeom>
        </p:spPr>
        <p:txBody>
          <a:bodyPr>
            <a:noAutofit/>
          </a:bodyPr>
          <a:lstStyle>
            <a:lvl1pPr algn="l" defTabSz="914400" rtl="0" eaLnBrk="1" latinLnBrk="0" hangingPunct="1">
              <a:spcBef>
                <a:spcPct val="0"/>
              </a:spcBef>
              <a:buNone/>
              <a:defRPr sz="4400" kern="1200">
                <a:solidFill>
                  <a:schemeClr val="tx2"/>
                </a:solidFill>
                <a:latin typeface="+mj-lt"/>
                <a:ea typeface="+mj-ea"/>
                <a:cs typeface="+mj-cs"/>
              </a:defRPr>
            </a:lvl1pPr>
          </a:lstStyle>
          <a:p>
            <a:pPr defTabSz="457200"/>
            <a:r>
              <a:rPr lang="en-US" sz="2800" b="1" dirty="0">
                <a:solidFill>
                  <a:srgbClr val="217AA0"/>
                </a:solidFill>
                <a:latin typeface="Calibri" panose="020F0502020204030204" pitchFamily="34" charset="0"/>
                <a:cs typeface="Verdana"/>
              </a:rPr>
              <a:t>A Typical TIP Project Timeline</a:t>
            </a:r>
          </a:p>
        </p:txBody>
      </p:sp>
      <p:grpSp>
        <p:nvGrpSpPr>
          <p:cNvPr id="78" name="Group 53"/>
          <p:cNvGrpSpPr>
            <a:grpSpLocks/>
          </p:cNvGrpSpPr>
          <p:nvPr/>
        </p:nvGrpSpPr>
        <p:grpSpPr bwMode="auto">
          <a:xfrm>
            <a:off x="276386" y="1543050"/>
            <a:ext cx="8477250" cy="3048000"/>
            <a:chOff x="-45" y="-175"/>
            <a:chExt cx="890" cy="320"/>
          </a:xfrm>
        </p:grpSpPr>
        <p:sp>
          <p:nvSpPr>
            <p:cNvPr id="79" name="Rectangle 90"/>
            <p:cNvSpPr>
              <a:spLocks noChangeArrowheads="1"/>
            </p:cNvSpPr>
            <p:nvPr/>
          </p:nvSpPr>
          <p:spPr bwMode="auto">
            <a:xfrm>
              <a:off x="25" y="-1"/>
              <a:ext cx="768" cy="14"/>
            </a:xfrm>
            <a:prstGeom prst="rect">
              <a:avLst/>
            </a:prstGeom>
            <a:solidFill>
              <a:srgbClr val="7F7F7F"/>
            </a:solidFill>
            <a:ln w="2">
              <a:solidFill>
                <a:srgbClr val="545454"/>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Rectangle 89" descr="Tue 2/6/18"/>
            <p:cNvSpPr>
              <a:spLocks noChangeArrowheads="1"/>
            </p:cNvSpPr>
            <p:nvPr/>
          </p:nvSpPr>
          <p:spPr bwMode="auto">
            <a:xfrm>
              <a:off x="-41" y="-3"/>
              <a:ext cx="64"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73451"/>
                  </a:solidFill>
                  <a:effectLst/>
                  <a:latin typeface="Calibri" panose="020F0502020204030204" pitchFamily="34" charset="0"/>
                </a:rPr>
                <a:t>Start</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F81BD"/>
                  </a:solidFill>
                  <a:effectLst/>
                  <a:latin typeface="Calibri" panose="020F0502020204030204" pitchFamily="34" charset="0"/>
                </a:rPr>
                <a:t>Tue 2/6/18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88" descr="Fri 5/4/18"/>
            <p:cNvSpPr>
              <a:spLocks noChangeArrowheads="1"/>
            </p:cNvSpPr>
            <p:nvPr/>
          </p:nvSpPr>
          <p:spPr bwMode="auto">
            <a:xfrm>
              <a:off x="795" y="-3"/>
              <a:ext cx="50"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73451"/>
                  </a:solidFill>
                  <a:effectLst/>
                  <a:latin typeface="Calibri" panose="020F0502020204030204" pitchFamily="34" charset="0"/>
                </a:rPr>
                <a:t>Finish</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F81BD"/>
                  </a:solidFill>
                  <a:effectLst/>
                  <a:latin typeface="Calibri" panose="020F0502020204030204" pitchFamily="34" charset="0"/>
                </a:rPr>
                <a:t>Fri 5/4/18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7" descr="Feb 11, '18"/>
            <p:cNvSpPr>
              <a:spLocks noChangeArrowheads="1"/>
            </p:cNvSpPr>
            <p:nvPr/>
          </p:nvSpPr>
          <p:spPr bwMode="auto">
            <a:xfrm>
              <a:off x="71" y="-18"/>
              <a:ext cx="63"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8EA3BD"/>
                  </a:solidFill>
                  <a:effectLst/>
                  <a:latin typeface="Calibri" panose="020F0502020204030204" pitchFamily="34" charset="0"/>
                </a:rPr>
                <a:t>Feb 11, '18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Freeform 86"/>
            <p:cNvSpPr>
              <a:spLocks noChangeArrowheads="1"/>
            </p:cNvSpPr>
            <p:nvPr/>
          </p:nvSpPr>
          <p:spPr bwMode="auto">
            <a:xfrm>
              <a:off x="70"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Rectangle 85" descr="Feb 25, '18"/>
            <p:cNvSpPr>
              <a:spLocks noChangeArrowheads="1"/>
            </p:cNvSpPr>
            <p:nvPr/>
          </p:nvSpPr>
          <p:spPr bwMode="auto">
            <a:xfrm>
              <a:off x="193" y="-18"/>
              <a:ext cx="63"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8EA3BD"/>
                  </a:solidFill>
                  <a:effectLst/>
                  <a:latin typeface="Calibri" panose="020F0502020204030204" pitchFamily="34" charset="0"/>
                </a:rPr>
                <a:t>Feb 25, '18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Freeform 84"/>
            <p:cNvSpPr>
              <a:spLocks noChangeArrowheads="1"/>
            </p:cNvSpPr>
            <p:nvPr/>
          </p:nvSpPr>
          <p:spPr bwMode="auto">
            <a:xfrm>
              <a:off x="192"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Rectangle 83" descr="Mar 11, '18"/>
            <p:cNvSpPr>
              <a:spLocks noChangeArrowheads="1"/>
            </p:cNvSpPr>
            <p:nvPr/>
          </p:nvSpPr>
          <p:spPr bwMode="auto">
            <a:xfrm>
              <a:off x="315" y="-18"/>
              <a:ext cx="66"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8EA3BD"/>
                  </a:solidFill>
                  <a:effectLst/>
                  <a:latin typeface="Calibri" panose="020F0502020204030204" pitchFamily="34" charset="0"/>
                </a:rPr>
                <a:t>Mar 11, '18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Freeform 82"/>
            <p:cNvSpPr>
              <a:spLocks noChangeArrowheads="1"/>
            </p:cNvSpPr>
            <p:nvPr/>
          </p:nvSpPr>
          <p:spPr bwMode="auto">
            <a:xfrm>
              <a:off x="314"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Rectangle 81" descr="Mar 25, '18"/>
            <p:cNvSpPr>
              <a:spLocks noChangeArrowheads="1"/>
            </p:cNvSpPr>
            <p:nvPr/>
          </p:nvSpPr>
          <p:spPr bwMode="auto">
            <a:xfrm>
              <a:off x="436" y="-18"/>
              <a:ext cx="66"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8EA3BD"/>
                  </a:solidFill>
                  <a:effectLst/>
                  <a:latin typeface="Calibri" panose="020F0502020204030204" pitchFamily="34" charset="0"/>
                </a:rPr>
                <a:t>Mar 25, '18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Freeform 80"/>
            <p:cNvSpPr>
              <a:spLocks noChangeArrowheads="1"/>
            </p:cNvSpPr>
            <p:nvPr/>
          </p:nvSpPr>
          <p:spPr bwMode="auto">
            <a:xfrm>
              <a:off x="435"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Rectangle 79" descr="Apr 8, '18"/>
            <p:cNvSpPr>
              <a:spLocks noChangeArrowheads="1"/>
            </p:cNvSpPr>
            <p:nvPr/>
          </p:nvSpPr>
          <p:spPr bwMode="auto">
            <a:xfrm>
              <a:off x="558" y="-18"/>
              <a:ext cx="56"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8EA3BD"/>
                  </a:solidFill>
                  <a:effectLst/>
                  <a:latin typeface="Calibri" panose="020F0502020204030204" pitchFamily="34" charset="0"/>
                </a:rPr>
                <a:t>Apr 8, '18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Freeform 78"/>
            <p:cNvSpPr>
              <a:spLocks noChangeArrowheads="1"/>
            </p:cNvSpPr>
            <p:nvPr/>
          </p:nvSpPr>
          <p:spPr bwMode="auto">
            <a:xfrm>
              <a:off x="557"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Rectangle 77" descr="Apr 22, '18"/>
            <p:cNvSpPr>
              <a:spLocks noChangeArrowheads="1"/>
            </p:cNvSpPr>
            <p:nvPr/>
          </p:nvSpPr>
          <p:spPr bwMode="auto">
            <a:xfrm>
              <a:off x="680" y="-18"/>
              <a:ext cx="63"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8EA3BD"/>
                  </a:solidFill>
                  <a:effectLst/>
                  <a:latin typeface="Calibri" panose="020F0502020204030204" pitchFamily="34" charset="0"/>
                </a:rPr>
                <a:t>Apr 22, '18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Freeform 76"/>
            <p:cNvSpPr>
              <a:spLocks noChangeArrowheads="1"/>
            </p:cNvSpPr>
            <p:nvPr/>
          </p:nvSpPr>
          <p:spPr bwMode="auto">
            <a:xfrm>
              <a:off x="679"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75"/>
            <p:cNvSpPr>
              <a:spLocks noChangeArrowheads="1"/>
            </p:cNvSpPr>
            <p:nvPr/>
          </p:nvSpPr>
          <p:spPr bwMode="auto">
            <a:xfrm>
              <a:off x="30" y="-58"/>
              <a:ext cx="0" cy="58"/>
            </a:xfrm>
            <a:custGeom>
              <a:avLst/>
              <a:gdLst>
                <a:gd name="T0" fmla="*/ 58 h 58"/>
                <a:gd name="T1" fmla="*/ 0 h 58"/>
              </a:gdLst>
              <a:ahLst/>
              <a:cxnLst>
                <a:cxn ang="0">
                  <a:pos x="0" y="T0"/>
                </a:cxn>
                <a:cxn ang="0">
                  <a:pos x="0" y="T1"/>
                </a:cxn>
              </a:cxnLst>
              <a:rect l="0" t="0" r="r" b="b"/>
              <a:pathLst>
                <a:path h="58">
                  <a:moveTo>
                    <a:pt x="0" y="58"/>
                  </a:moveTo>
                  <a:lnTo>
                    <a:pt x="0" y="0"/>
                  </a:lnTo>
                </a:path>
              </a:pathLst>
            </a:custGeom>
            <a:solidFill>
              <a:srgbClr val="FFFFFF"/>
            </a:solidFill>
            <a:ln w="1">
              <a:solidFill>
                <a:srgbClr val="45628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Rectangle 74" descr="TIP - Ortho -Project Kickoff Meeting&#10;Tue 2/6/18"/>
            <p:cNvSpPr>
              <a:spLocks noChangeArrowheads="1"/>
            </p:cNvSpPr>
            <p:nvPr/>
          </p:nvSpPr>
          <p:spPr bwMode="auto">
            <a:xfrm>
              <a:off x="-45" y="-107"/>
              <a:ext cx="15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73451"/>
                  </a:solidFill>
                  <a:effectLst/>
                  <a:latin typeface="Calibri" panose="020F0502020204030204" pitchFamily="34" charset="0"/>
                </a:rPr>
                <a:t>TIP - Ortho -Project Kickoff Meeting</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F81BD"/>
                  </a:solidFill>
                  <a:effectLst/>
                  <a:latin typeface="Calibri" panose="020F0502020204030204" pitchFamily="34" charset="0"/>
                </a:rPr>
                <a:t>Tue 2/6/18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AutoShape 73"/>
            <p:cNvSpPr>
              <a:spLocks noChangeArrowheads="1"/>
            </p:cNvSpPr>
            <p:nvPr/>
          </p:nvSpPr>
          <p:spPr bwMode="auto">
            <a:xfrm>
              <a:off x="-45" y="-175"/>
              <a:ext cx="890" cy="320"/>
            </a:xfrm>
            <a:custGeom>
              <a:avLst/>
              <a:gdLst>
                <a:gd name="T0" fmla="+- 0 78 -45"/>
                <a:gd name="T1" fmla="*/ T0 w 890"/>
                <a:gd name="T2" fmla="+- 0 0 -175"/>
                <a:gd name="T3" fmla="*/ 0 h 320"/>
                <a:gd name="T4" fmla="+- 0 78 -45"/>
                <a:gd name="T5" fmla="*/ T4 w 890"/>
                <a:gd name="T6" fmla="+- 0 -16 -175"/>
                <a:gd name="T7" fmla="*/ -16 h 320"/>
                <a:gd name="T8" fmla="+- 0 78 -45"/>
                <a:gd name="T9" fmla="*/ T8 w 890"/>
                <a:gd name="T10" fmla="+- 0 -16 -175"/>
                <a:gd name="T11" fmla="*/ -16 h 320"/>
                <a:gd name="T12" fmla="+- 0 82 -45"/>
                <a:gd name="T13" fmla="*/ T12 w 890"/>
                <a:gd name="T14" fmla="+- 0 -20 -175"/>
                <a:gd name="T15" fmla="*/ -20 h 320"/>
                <a:gd name="T16" fmla="+- 0 226 -45"/>
                <a:gd name="T17" fmla="*/ T16 w 890"/>
                <a:gd name="T18" fmla="+- 0 -20 -175"/>
                <a:gd name="T19" fmla="*/ -20 h 320"/>
                <a:gd name="T20" fmla="+- 0 226 -45"/>
                <a:gd name="T21" fmla="*/ T20 w 890"/>
                <a:gd name="T22" fmla="+- 0 -20 -175"/>
                <a:gd name="T23" fmla="*/ -20 h 320"/>
                <a:gd name="T24" fmla="+- 0 230 -45"/>
                <a:gd name="T25" fmla="*/ T24 w 890"/>
                <a:gd name="T26" fmla="+- 0 -16 -175"/>
                <a:gd name="T27" fmla="*/ -16 h 320"/>
                <a:gd name="T28" fmla="+- 0 230 -45"/>
                <a:gd name="T29" fmla="*/ T28 w 890"/>
                <a:gd name="T30" fmla="+- 0 0 -175"/>
                <a:gd name="T31" fmla="*/ 0 h 32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90" h="320">
                  <a:moveTo>
                    <a:pt x="123" y="175"/>
                  </a:moveTo>
                  <a:lnTo>
                    <a:pt x="123" y="159"/>
                  </a:lnTo>
                  <a:moveTo>
                    <a:pt x="123" y="159"/>
                  </a:moveTo>
                  <a:cubicBezTo>
                    <a:pt x="123" y="156"/>
                    <a:pt x="124" y="155"/>
                    <a:pt x="127" y="155"/>
                  </a:cubicBezTo>
                  <a:lnTo>
                    <a:pt x="271" y="155"/>
                  </a:lnTo>
                  <a:moveTo>
                    <a:pt x="271" y="155"/>
                  </a:moveTo>
                  <a:cubicBezTo>
                    <a:pt x="273" y="155"/>
                    <a:pt x="275" y="156"/>
                    <a:pt x="275" y="159"/>
                  </a:cubicBezTo>
                  <a:lnTo>
                    <a:pt x="275" y="175"/>
                  </a:lnTo>
                </a:path>
              </a:pathLst>
            </a:custGeom>
            <a:solidFill>
              <a:srgbClr val="FFFFFF"/>
            </a:solidFill>
            <a:ln w="1">
              <a:solidFill>
                <a:srgbClr val="45628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72"/>
            <p:cNvSpPr>
              <a:spLocks noChangeArrowheads="1"/>
            </p:cNvSpPr>
            <p:nvPr/>
          </p:nvSpPr>
          <p:spPr bwMode="auto">
            <a:xfrm>
              <a:off x="146" y="-112"/>
              <a:ext cx="8" cy="92"/>
            </a:xfrm>
            <a:custGeom>
              <a:avLst/>
              <a:gdLst>
                <a:gd name="T0" fmla="*/ 75 h 75"/>
                <a:gd name="T1" fmla="*/ 0 h 75"/>
              </a:gdLst>
              <a:ahLst/>
              <a:cxnLst>
                <a:cxn ang="0">
                  <a:pos x="0" y="T0"/>
                </a:cxn>
                <a:cxn ang="0">
                  <a:pos x="0" y="T1"/>
                </a:cxn>
              </a:cxnLst>
              <a:rect l="0" t="0" r="r" b="b"/>
              <a:pathLst>
                <a:path h="75">
                  <a:moveTo>
                    <a:pt x="0" y="75"/>
                  </a:moveTo>
                  <a:lnTo>
                    <a:pt x="0" y="0"/>
                  </a:lnTo>
                </a:path>
              </a:pathLst>
            </a:custGeom>
            <a:solidFill>
              <a:srgbClr val="FFFFFF"/>
            </a:solidFill>
            <a:ln w="1">
              <a:solidFill>
                <a:srgbClr val="45628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Rectangle 71" descr="TIP-Assessment Phase&#10;Mon 2/12/18 - Thu 3/1/18"/>
            <p:cNvSpPr>
              <a:spLocks noChangeArrowheads="1"/>
            </p:cNvSpPr>
            <p:nvPr/>
          </p:nvSpPr>
          <p:spPr bwMode="auto">
            <a:xfrm>
              <a:off x="91" y="-150"/>
              <a:ext cx="126"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73451"/>
                  </a:solidFill>
                  <a:effectLst/>
                  <a:latin typeface="Calibri" panose="020F0502020204030204" pitchFamily="34" charset="0"/>
                </a:rPr>
                <a:t>TIP-Assessment Phase</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F81BD"/>
                  </a:solidFill>
                  <a:effectLst/>
                  <a:latin typeface="Calibri" panose="020F0502020204030204" pitchFamily="34" charset="0"/>
                </a:rPr>
                <a:t>Mon 2/12/18 - Thu 3/1/18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Freeform 70"/>
            <p:cNvSpPr>
              <a:spLocks noChangeArrowheads="1"/>
            </p:cNvSpPr>
            <p:nvPr/>
          </p:nvSpPr>
          <p:spPr bwMode="auto">
            <a:xfrm>
              <a:off x="199" y="-70"/>
              <a:ext cx="5" cy="70"/>
            </a:xfrm>
            <a:custGeom>
              <a:avLst/>
              <a:gdLst>
                <a:gd name="T0" fmla="*/ 54 h 54"/>
                <a:gd name="T1" fmla="*/ 0 h 54"/>
              </a:gdLst>
              <a:ahLst/>
              <a:cxnLst>
                <a:cxn ang="0">
                  <a:pos x="0" y="T0"/>
                </a:cxn>
                <a:cxn ang="0">
                  <a:pos x="0" y="T1"/>
                </a:cxn>
              </a:cxnLst>
              <a:rect l="0" t="0" r="r" b="b"/>
              <a:pathLst>
                <a:path h="54">
                  <a:moveTo>
                    <a:pt x="0" y="54"/>
                  </a:moveTo>
                  <a:lnTo>
                    <a:pt x="0" y="0"/>
                  </a:lnTo>
                </a:path>
              </a:pathLst>
            </a:custGeom>
            <a:solidFill>
              <a:srgbClr val="FFFFFF"/>
            </a:solidFill>
            <a:ln w="1">
              <a:solidFill>
                <a:srgbClr val="45628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Rectangle 69" descr="Clinical Prioritization&#10;Mon 2/26/18"/>
            <p:cNvSpPr>
              <a:spLocks noChangeArrowheads="1"/>
            </p:cNvSpPr>
            <p:nvPr/>
          </p:nvSpPr>
          <p:spPr bwMode="auto">
            <a:xfrm>
              <a:off x="144" y="-107"/>
              <a:ext cx="117"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73451"/>
                  </a:solidFill>
                  <a:effectLst/>
                  <a:latin typeface="Calibri" panose="020F0502020204030204" pitchFamily="34" charset="0"/>
                </a:rPr>
                <a:t>Clinical Prioritization</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F81BD"/>
                  </a:solidFill>
                  <a:effectLst/>
                  <a:latin typeface="Calibri" panose="020F0502020204030204" pitchFamily="34" charset="0"/>
                </a:rPr>
                <a:t>Mon 2/26/18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Freeform 68"/>
            <p:cNvSpPr>
              <a:spLocks noChangeArrowheads="1"/>
            </p:cNvSpPr>
            <p:nvPr/>
          </p:nvSpPr>
          <p:spPr bwMode="auto">
            <a:xfrm>
              <a:off x="265" y="-29"/>
              <a:ext cx="33" cy="29"/>
            </a:xfrm>
            <a:custGeom>
              <a:avLst/>
              <a:gdLst>
                <a:gd name="T0" fmla="*/ 0 w 33"/>
                <a:gd name="T1" fmla="*/ 29 h 29"/>
                <a:gd name="T2" fmla="*/ 33 w 33"/>
                <a:gd name="T3" fmla="*/ 0 h 29"/>
              </a:gdLst>
              <a:ahLst/>
              <a:cxnLst>
                <a:cxn ang="0">
                  <a:pos x="T0" y="T1"/>
                </a:cxn>
                <a:cxn ang="0">
                  <a:pos x="T2" y="T3"/>
                </a:cxn>
              </a:cxnLst>
              <a:rect l="0" t="0" r="r" b="b"/>
              <a:pathLst>
                <a:path w="33" h="29">
                  <a:moveTo>
                    <a:pt x="0" y="29"/>
                  </a:moveTo>
                  <a:lnTo>
                    <a:pt x="33" y="0"/>
                  </a:lnTo>
                </a:path>
              </a:pathLst>
            </a:custGeom>
            <a:solidFill>
              <a:srgbClr val="FFFFFF"/>
            </a:solidFill>
            <a:ln w="1">
              <a:solidFill>
                <a:srgbClr val="45628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Rectangle 67" descr="Ortho Steering Committee Meeting - IPR&#10;Mon 3/5/18"/>
            <p:cNvSpPr>
              <a:spLocks noChangeArrowheads="1"/>
            </p:cNvSpPr>
            <p:nvPr/>
          </p:nvSpPr>
          <p:spPr bwMode="auto">
            <a:xfrm>
              <a:off x="224" y="-78"/>
              <a:ext cx="149"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73451"/>
                  </a:solidFill>
                  <a:effectLst/>
                  <a:latin typeface="Calibri" panose="020F0502020204030204" pitchFamily="34" charset="0"/>
                </a:rPr>
                <a:t>Ortho Steering Committee Meeting - IPR</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F81BD"/>
                  </a:solidFill>
                  <a:effectLst/>
                  <a:latin typeface="Calibri" panose="020F0502020204030204" pitchFamily="34" charset="0"/>
                </a:rPr>
                <a:t>Mon 3/5/18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AutoShape 66"/>
            <p:cNvSpPr>
              <a:spLocks noChangeArrowheads="1"/>
            </p:cNvSpPr>
            <p:nvPr/>
          </p:nvSpPr>
          <p:spPr bwMode="auto">
            <a:xfrm>
              <a:off x="-45" y="-175"/>
              <a:ext cx="890" cy="320"/>
            </a:xfrm>
            <a:custGeom>
              <a:avLst/>
              <a:gdLst>
                <a:gd name="T0" fmla="+- 0 260 -45"/>
                <a:gd name="T1" fmla="*/ T0 w 890"/>
                <a:gd name="T2" fmla="+- 0 0 -175"/>
                <a:gd name="T3" fmla="*/ 0 h 320"/>
                <a:gd name="T4" fmla="+- 0 260 -45"/>
                <a:gd name="T5" fmla="*/ T4 w 890"/>
                <a:gd name="T6" fmla="+- 0 -16 -175"/>
                <a:gd name="T7" fmla="*/ -16 h 320"/>
                <a:gd name="T8" fmla="+- 0 260 -45"/>
                <a:gd name="T9" fmla="*/ T8 w 890"/>
                <a:gd name="T10" fmla="+- 0 -16 -175"/>
                <a:gd name="T11" fmla="*/ -16 h 320"/>
                <a:gd name="T12" fmla="+- 0 264 -45"/>
                <a:gd name="T13" fmla="*/ T12 w 890"/>
                <a:gd name="T14" fmla="+- 0 -20 -175"/>
                <a:gd name="T15" fmla="*/ -20 h 320"/>
                <a:gd name="T16" fmla="+- 0 727 -45"/>
                <a:gd name="T17" fmla="*/ T16 w 890"/>
                <a:gd name="T18" fmla="+- 0 -20 -175"/>
                <a:gd name="T19" fmla="*/ -20 h 320"/>
                <a:gd name="T20" fmla="+- 0 727 -45"/>
                <a:gd name="T21" fmla="*/ T20 w 890"/>
                <a:gd name="T22" fmla="+- 0 -20 -175"/>
                <a:gd name="T23" fmla="*/ -20 h 320"/>
                <a:gd name="T24" fmla="+- 0 731 -45"/>
                <a:gd name="T25" fmla="*/ T24 w 890"/>
                <a:gd name="T26" fmla="+- 0 -16 -175"/>
                <a:gd name="T27" fmla="*/ -16 h 320"/>
                <a:gd name="T28" fmla="+- 0 731 -45"/>
                <a:gd name="T29" fmla="*/ T28 w 890"/>
                <a:gd name="T30" fmla="+- 0 0 -175"/>
                <a:gd name="T31" fmla="*/ 0 h 32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90" h="320">
                  <a:moveTo>
                    <a:pt x="305" y="175"/>
                  </a:moveTo>
                  <a:lnTo>
                    <a:pt x="305" y="159"/>
                  </a:lnTo>
                  <a:moveTo>
                    <a:pt x="305" y="159"/>
                  </a:moveTo>
                  <a:cubicBezTo>
                    <a:pt x="305" y="156"/>
                    <a:pt x="306" y="155"/>
                    <a:pt x="309" y="155"/>
                  </a:cubicBezTo>
                  <a:lnTo>
                    <a:pt x="772" y="155"/>
                  </a:lnTo>
                  <a:moveTo>
                    <a:pt x="772" y="155"/>
                  </a:moveTo>
                  <a:cubicBezTo>
                    <a:pt x="774" y="155"/>
                    <a:pt x="776" y="156"/>
                    <a:pt x="776" y="159"/>
                  </a:cubicBezTo>
                  <a:lnTo>
                    <a:pt x="776" y="175"/>
                  </a:lnTo>
                </a:path>
              </a:pathLst>
            </a:custGeom>
            <a:solidFill>
              <a:srgbClr val="FFFFFF"/>
            </a:solidFill>
            <a:ln w="1">
              <a:solidFill>
                <a:srgbClr val="45628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65"/>
            <p:cNvSpPr>
              <a:spLocks noChangeArrowheads="1"/>
            </p:cNvSpPr>
            <p:nvPr/>
          </p:nvSpPr>
          <p:spPr bwMode="auto">
            <a:xfrm>
              <a:off x="495" y="-70"/>
              <a:ext cx="0" cy="50"/>
            </a:xfrm>
            <a:custGeom>
              <a:avLst/>
              <a:gdLst>
                <a:gd name="T0" fmla="*/ 50 h 50"/>
                <a:gd name="T1" fmla="*/ 0 h 50"/>
              </a:gdLst>
              <a:ahLst/>
              <a:cxnLst>
                <a:cxn ang="0">
                  <a:pos x="0" y="T0"/>
                </a:cxn>
                <a:cxn ang="0">
                  <a:pos x="0" y="T1"/>
                </a:cxn>
              </a:cxnLst>
              <a:rect l="0" t="0" r="r" b="b"/>
              <a:pathLst>
                <a:path h="50">
                  <a:moveTo>
                    <a:pt x="0" y="50"/>
                  </a:moveTo>
                  <a:lnTo>
                    <a:pt x="0" y="0"/>
                  </a:lnTo>
                </a:path>
              </a:pathLst>
            </a:custGeom>
            <a:solidFill>
              <a:srgbClr val="FFFFFF"/>
            </a:solidFill>
            <a:ln w="1">
              <a:solidFill>
                <a:srgbClr val="45628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Rectangle 64" descr="Implement-Build-Train Phase&#10;Mon 3/5/18 - Fri 4/27/18"/>
            <p:cNvSpPr>
              <a:spLocks noChangeArrowheads="1"/>
            </p:cNvSpPr>
            <p:nvPr/>
          </p:nvSpPr>
          <p:spPr bwMode="auto">
            <a:xfrm>
              <a:off x="431" y="-119"/>
              <a:ext cx="12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73451"/>
                  </a:solidFill>
                  <a:effectLst/>
                  <a:latin typeface="Calibri" panose="020F0502020204030204" pitchFamily="34" charset="0"/>
                </a:rPr>
                <a:t>Implement-Build-Train Phase</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F81BD"/>
                  </a:solidFill>
                  <a:effectLst/>
                  <a:latin typeface="Calibri" panose="020F0502020204030204" pitchFamily="34" charset="0"/>
                </a:rPr>
                <a:t>Mon 3/5/18 - Fri 4/27/18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AutoShape 63"/>
            <p:cNvSpPr>
              <a:spLocks noChangeArrowheads="1"/>
            </p:cNvSpPr>
            <p:nvPr/>
          </p:nvSpPr>
          <p:spPr bwMode="auto">
            <a:xfrm>
              <a:off x="-45" y="-175"/>
              <a:ext cx="890" cy="320"/>
            </a:xfrm>
            <a:custGeom>
              <a:avLst/>
              <a:gdLst>
                <a:gd name="T0" fmla="+- 0 747 -45"/>
                <a:gd name="T1" fmla="*/ T0 w 890"/>
                <a:gd name="T2" fmla="+- 0 0 -175"/>
                <a:gd name="T3" fmla="*/ 0 h 320"/>
                <a:gd name="T4" fmla="+- 0 747 -45"/>
                <a:gd name="T5" fmla="*/ T4 w 890"/>
                <a:gd name="T6" fmla="+- 0 -16 -175"/>
                <a:gd name="T7" fmla="*/ -16 h 320"/>
                <a:gd name="T8" fmla="+- 0 747 -45"/>
                <a:gd name="T9" fmla="*/ T8 w 890"/>
                <a:gd name="T10" fmla="+- 0 -16 -175"/>
                <a:gd name="T11" fmla="*/ -16 h 320"/>
                <a:gd name="T12" fmla="+- 0 751 -45"/>
                <a:gd name="T13" fmla="*/ T12 w 890"/>
                <a:gd name="T14" fmla="+- 0 -20 -175"/>
                <a:gd name="T15" fmla="*/ -20 h 320"/>
                <a:gd name="T16" fmla="+- 0 788 -45"/>
                <a:gd name="T17" fmla="*/ T16 w 890"/>
                <a:gd name="T18" fmla="+- 0 -20 -175"/>
                <a:gd name="T19" fmla="*/ -20 h 320"/>
                <a:gd name="T20" fmla="+- 0 788 -45"/>
                <a:gd name="T21" fmla="*/ T20 w 890"/>
                <a:gd name="T22" fmla="+- 0 -20 -175"/>
                <a:gd name="T23" fmla="*/ -20 h 320"/>
                <a:gd name="T24" fmla="+- 0 792 -45"/>
                <a:gd name="T25" fmla="*/ T24 w 890"/>
                <a:gd name="T26" fmla="+- 0 -16 -175"/>
                <a:gd name="T27" fmla="*/ -16 h 320"/>
                <a:gd name="T28" fmla="+- 0 792 -45"/>
                <a:gd name="T29" fmla="*/ T28 w 890"/>
                <a:gd name="T30" fmla="+- 0 0 -175"/>
                <a:gd name="T31" fmla="*/ 0 h 32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90" h="320">
                  <a:moveTo>
                    <a:pt x="792" y="175"/>
                  </a:moveTo>
                  <a:lnTo>
                    <a:pt x="792" y="159"/>
                  </a:lnTo>
                  <a:moveTo>
                    <a:pt x="792" y="159"/>
                  </a:moveTo>
                  <a:cubicBezTo>
                    <a:pt x="792" y="156"/>
                    <a:pt x="793" y="155"/>
                    <a:pt x="796" y="155"/>
                  </a:cubicBezTo>
                  <a:lnTo>
                    <a:pt x="833" y="155"/>
                  </a:lnTo>
                  <a:moveTo>
                    <a:pt x="833" y="155"/>
                  </a:moveTo>
                  <a:cubicBezTo>
                    <a:pt x="835" y="155"/>
                    <a:pt x="837" y="156"/>
                    <a:pt x="837" y="159"/>
                  </a:cubicBezTo>
                  <a:lnTo>
                    <a:pt x="837" y="175"/>
                  </a:lnTo>
                </a:path>
              </a:pathLst>
            </a:custGeom>
            <a:solidFill>
              <a:srgbClr val="FFFFFF"/>
            </a:solidFill>
            <a:ln w="1">
              <a:solidFill>
                <a:srgbClr val="45628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62"/>
            <p:cNvSpPr>
              <a:spLocks noChangeArrowheads="1"/>
            </p:cNvSpPr>
            <p:nvPr/>
          </p:nvSpPr>
          <p:spPr bwMode="auto">
            <a:xfrm>
              <a:off x="661" y="-74"/>
              <a:ext cx="108" cy="54"/>
            </a:xfrm>
            <a:custGeom>
              <a:avLst/>
              <a:gdLst>
                <a:gd name="T0" fmla="*/ 108 w 108"/>
                <a:gd name="T1" fmla="*/ 54 h 54"/>
                <a:gd name="T2" fmla="*/ 0 w 108"/>
                <a:gd name="T3" fmla="*/ 0 h 54"/>
              </a:gdLst>
              <a:ahLst/>
              <a:cxnLst>
                <a:cxn ang="0">
                  <a:pos x="T0" y="T1"/>
                </a:cxn>
                <a:cxn ang="0">
                  <a:pos x="T2" y="T3"/>
                </a:cxn>
              </a:cxnLst>
              <a:rect l="0" t="0" r="r" b="b"/>
              <a:pathLst>
                <a:path w="108" h="54">
                  <a:moveTo>
                    <a:pt x="108" y="54"/>
                  </a:moveTo>
                  <a:lnTo>
                    <a:pt x="0" y="0"/>
                  </a:lnTo>
                </a:path>
              </a:pathLst>
            </a:custGeom>
            <a:solidFill>
              <a:srgbClr val="FFFFFF"/>
            </a:solidFill>
            <a:ln w="1">
              <a:solidFill>
                <a:srgbClr val="45628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Rectangle 61" descr="Onsite Training of Build&#10;Mon 4/30/18 - Fri 5/4/18"/>
            <p:cNvSpPr>
              <a:spLocks noChangeArrowheads="1"/>
            </p:cNvSpPr>
            <p:nvPr/>
          </p:nvSpPr>
          <p:spPr bwMode="auto">
            <a:xfrm>
              <a:off x="595" y="-107"/>
              <a:ext cx="1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73451"/>
                  </a:solidFill>
                  <a:effectLst/>
                  <a:latin typeface="Calibri" panose="020F0502020204030204" pitchFamily="34" charset="0"/>
                </a:rPr>
                <a:t>Onsite Training of Build</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F81BD"/>
                  </a:solidFill>
                  <a:effectLst/>
                  <a:latin typeface="Calibri" panose="020F0502020204030204" pitchFamily="34" charset="0"/>
                </a:rPr>
                <a:t>Mon 4/30/18 - Fri 5/4/18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AutoShape 60"/>
            <p:cNvSpPr>
              <a:spLocks noChangeArrowheads="1"/>
            </p:cNvSpPr>
            <p:nvPr/>
          </p:nvSpPr>
          <p:spPr bwMode="auto">
            <a:xfrm>
              <a:off x="-45" y="-175"/>
              <a:ext cx="890" cy="320"/>
            </a:xfrm>
            <a:custGeom>
              <a:avLst/>
              <a:gdLst>
                <a:gd name="T0" fmla="+- 0 747 -45"/>
                <a:gd name="T1" fmla="*/ T0 w 890"/>
                <a:gd name="T2" fmla="+- 0 0 -175"/>
                <a:gd name="T3" fmla="*/ 0 h 320"/>
                <a:gd name="T4" fmla="+- 0 747 -45"/>
                <a:gd name="T5" fmla="*/ T4 w 890"/>
                <a:gd name="T6" fmla="+- 0 -16 -175"/>
                <a:gd name="T7" fmla="*/ -16 h 320"/>
                <a:gd name="T8" fmla="+- 0 747 -45"/>
                <a:gd name="T9" fmla="*/ T8 w 890"/>
                <a:gd name="T10" fmla="+- 0 -16 -175"/>
                <a:gd name="T11" fmla="*/ -16 h 320"/>
                <a:gd name="T12" fmla="+- 0 751 -45"/>
                <a:gd name="T13" fmla="*/ T12 w 890"/>
                <a:gd name="T14" fmla="+- 0 -20 -175"/>
                <a:gd name="T15" fmla="*/ -20 h 320"/>
                <a:gd name="T16" fmla="+- 0 788 -45"/>
                <a:gd name="T17" fmla="*/ T16 w 890"/>
                <a:gd name="T18" fmla="+- 0 -20 -175"/>
                <a:gd name="T19" fmla="*/ -20 h 320"/>
                <a:gd name="T20" fmla="+- 0 788 -45"/>
                <a:gd name="T21" fmla="*/ T20 w 890"/>
                <a:gd name="T22" fmla="+- 0 -20 -175"/>
                <a:gd name="T23" fmla="*/ -20 h 320"/>
                <a:gd name="T24" fmla="+- 0 792 -45"/>
                <a:gd name="T25" fmla="*/ T24 w 890"/>
                <a:gd name="T26" fmla="+- 0 -16 -175"/>
                <a:gd name="T27" fmla="*/ -16 h 320"/>
                <a:gd name="T28" fmla="+- 0 792 -45"/>
                <a:gd name="T29" fmla="*/ T28 w 890"/>
                <a:gd name="T30" fmla="+- 0 0 -175"/>
                <a:gd name="T31" fmla="*/ 0 h 32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90" h="320">
                  <a:moveTo>
                    <a:pt x="792" y="175"/>
                  </a:moveTo>
                  <a:lnTo>
                    <a:pt x="792" y="159"/>
                  </a:lnTo>
                  <a:moveTo>
                    <a:pt x="792" y="159"/>
                  </a:moveTo>
                  <a:cubicBezTo>
                    <a:pt x="792" y="156"/>
                    <a:pt x="793" y="155"/>
                    <a:pt x="796" y="155"/>
                  </a:cubicBezTo>
                  <a:lnTo>
                    <a:pt x="833" y="155"/>
                  </a:lnTo>
                  <a:moveTo>
                    <a:pt x="833" y="155"/>
                  </a:moveTo>
                  <a:cubicBezTo>
                    <a:pt x="835" y="155"/>
                    <a:pt x="837" y="156"/>
                    <a:pt x="837" y="159"/>
                  </a:cubicBezTo>
                  <a:lnTo>
                    <a:pt x="837" y="175"/>
                  </a:lnTo>
                </a:path>
              </a:pathLst>
            </a:custGeom>
            <a:solidFill>
              <a:srgbClr val="FFFFFF"/>
            </a:solidFill>
            <a:ln w="1">
              <a:solidFill>
                <a:srgbClr val="45628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59"/>
            <p:cNvSpPr>
              <a:spLocks noChangeArrowheads="1"/>
            </p:cNvSpPr>
            <p:nvPr/>
          </p:nvSpPr>
          <p:spPr bwMode="auto">
            <a:xfrm>
              <a:off x="765" y="-126"/>
              <a:ext cx="4" cy="106"/>
            </a:xfrm>
            <a:custGeom>
              <a:avLst/>
              <a:gdLst>
                <a:gd name="T0" fmla="*/ 4 w 4"/>
                <a:gd name="T1" fmla="*/ 106 h 106"/>
                <a:gd name="T2" fmla="*/ 0 w 4"/>
                <a:gd name="T3" fmla="*/ 0 h 106"/>
              </a:gdLst>
              <a:ahLst/>
              <a:cxnLst>
                <a:cxn ang="0">
                  <a:pos x="T0" y="T1"/>
                </a:cxn>
                <a:cxn ang="0">
                  <a:pos x="T2" y="T3"/>
                </a:cxn>
              </a:cxnLst>
              <a:rect l="0" t="0" r="r" b="b"/>
              <a:pathLst>
                <a:path w="4" h="106">
                  <a:moveTo>
                    <a:pt x="4" y="106"/>
                  </a:moveTo>
                  <a:lnTo>
                    <a:pt x="0" y="0"/>
                  </a:lnTo>
                </a:path>
              </a:pathLst>
            </a:custGeom>
            <a:solidFill>
              <a:srgbClr val="FFFFFF"/>
            </a:solidFill>
            <a:ln w="1">
              <a:solidFill>
                <a:srgbClr val="45628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Rectangle 58" descr="Transition to Standard Support&#10;Mon 4/30/18 - Fri 5/4/18"/>
            <p:cNvSpPr>
              <a:spLocks noChangeArrowheads="1"/>
            </p:cNvSpPr>
            <p:nvPr/>
          </p:nvSpPr>
          <p:spPr bwMode="auto">
            <a:xfrm>
              <a:off x="702" y="-175"/>
              <a:ext cx="12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73451"/>
                  </a:solidFill>
                  <a:effectLst/>
                  <a:latin typeface="Calibri" panose="020F0502020204030204" pitchFamily="34" charset="0"/>
                </a:rPr>
                <a:t>Transition to Standard Support</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F81BD"/>
                  </a:solidFill>
                  <a:effectLst/>
                  <a:latin typeface="Calibri" panose="020F0502020204030204" pitchFamily="34" charset="0"/>
                </a:rPr>
                <a:t>Mon 4/30/18 - Fri 5/4/18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Freeform 57"/>
            <p:cNvSpPr>
              <a:spLocks noChangeArrowheads="1"/>
            </p:cNvSpPr>
            <p:nvPr/>
          </p:nvSpPr>
          <p:spPr bwMode="auto">
            <a:xfrm>
              <a:off x="760" y="12"/>
              <a:ext cx="1" cy="84"/>
            </a:xfrm>
            <a:custGeom>
              <a:avLst/>
              <a:gdLst>
                <a:gd name="T0" fmla="*/ 1 w 1"/>
                <a:gd name="T1" fmla="*/ 0 h 84"/>
                <a:gd name="T2" fmla="*/ 0 w 1"/>
                <a:gd name="T3" fmla="*/ 84 h 84"/>
              </a:gdLst>
              <a:ahLst/>
              <a:cxnLst>
                <a:cxn ang="0">
                  <a:pos x="T0" y="T1"/>
                </a:cxn>
                <a:cxn ang="0">
                  <a:pos x="T2" y="T3"/>
                </a:cxn>
              </a:cxnLst>
              <a:rect l="0" t="0" r="r" b="b"/>
              <a:pathLst>
                <a:path w="1" h="84">
                  <a:moveTo>
                    <a:pt x="1" y="0"/>
                  </a:moveTo>
                  <a:lnTo>
                    <a:pt x="0" y="84"/>
                  </a:lnTo>
                </a:path>
              </a:pathLst>
            </a:custGeom>
            <a:solidFill>
              <a:srgbClr val="FFFFFF"/>
            </a:solidFill>
            <a:ln w="1">
              <a:solidFill>
                <a:srgbClr val="45628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Rectangle 56" descr="Attend TIP-Ortho Project Conclusion Meeting&#10;Tue 5/1/18"/>
            <p:cNvSpPr>
              <a:spLocks noChangeArrowheads="1"/>
            </p:cNvSpPr>
            <p:nvPr/>
          </p:nvSpPr>
          <p:spPr bwMode="auto">
            <a:xfrm>
              <a:off x="690" y="96"/>
              <a:ext cx="14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73451"/>
                  </a:solidFill>
                  <a:effectLst/>
                  <a:latin typeface="Calibri" panose="020F0502020204030204" pitchFamily="34" charset="0"/>
                </a:rPr>
                <a:t>Attend TIP-Ortho Project Conclusion Meeting</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F81BD"/>
                  </a:solidFill>
                  <a:effectLst/>
                  <a:latin typeface="Calibri" panose="020F0502020204030204" pitchFamily="34" charset="0"/>
                </a:rPr>
                <a:t>Tue 5/1/18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Freeform 55"/>
            <p:cNvSpPr>
              <a:spLocks noChangeArrowheads="1"/>
            </p:cNvSpPr>
            <p:nvPr/>
          </p:nvSpPr>
          <p:spPr bwMode="auto">
            <a:xfrm>
              <a:off x="787" y="12"/>
              <a:ext cx="0" cy="22"/>
            </a:xfrm>
            <a:custGeom>
              <a:avLst/>
              <a:gdLst>
                <a:gd name="T0" fmla="*/ 0 h 22"/>
                <a:gd name="T1" fmla="*/ 22 h 22"/>
              </a:gdLst>
              <a:ahLst/>
              <a:cxnLst>
                <a:cxn ang="0">
                  <a:pos x="0" y="T0"/>
                </a:cxn>
                <a:cxn ang="0">
                  <a:pos x="0" y="T1"/>
                </a:cxn>
              </a:cxnLst>
              <a:rect l="0" t="0" r="r" b="b"/>
              <a:pathLst>
                <a:path h="22">
                  <a:moveTo>
                    <a:pt x="0" y="0"/>
                  </a:moveTo>
                  <a:lnTo>
                    <a:pt x="0" y="22"/>
                  </a:lnTo>
                </a:path>
              </a:pathLst>
            </a:custGeom>
            <a:solidFill>
              <a:srgbClr val="FFFFFF"/>
            </a:solidFill>
            <a:ln w="1">
              <a:solidFill>
                <a:srgbClr val="45628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Rectangle 54" descr="Project Close&#10;Fri 5/4/18"/>
            <p:cNvSpPr>
              <a:spLocks noChangeArrowheads="1"/>
            </p:cNvSpPr>
            <p:nvPr/>
          </p:nvSpPr>
          <p:spPr bwMode="auto">
            <a:xfrm>
              <a:off x="749" y="34"/>
              <a:ext cx="76"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73451"/>
                  </a:solidFill>
                  <a:effectLst/>
                  <a:latin typeface="Calibri" panose="020F0502020204030204" pitchFamily="34" charset="0"/>
                </a:rPr>
                <a:t>Project Close</a:t>
              </a:r>
              <a:br>
                <a:rPr kumimoji="0" lang="en-US" altLang="en-US" sz="6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rgbClr val="4F81BD"/>
                  </a:solidFill>
                  <a:effectLst/>
                  <a:latin typeface="Calibri" panose="020F0502020204030204" pitchFamily="34" charset="0"/>
                </a:rPr>
                <a:t>Fri 5/4/18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116" name="Picture 1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19" y="6137079"/>
            <a:ext cx="2756569" cy="583856"/>
          </a:xfrm>
          <a:prstGeom prst="rect">
            <a:avLst/>
          </a:prstGeom>
        </p:spPr>
      </p:pic>
    </p:spTree>
    <p:extLst>
      <p:ext uri="{BB962C8B-B14F-4D97-AF65-F5344CB8AC3E}">
        <p14:creationId xmlns:p14="http://schemas.microsoft.com/office/powerpoint/2010/main" val="372199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504" y="772916"/>
            <a:ext cx="7986993" cy="584971"/>
          </a:xfrm>
        </p:spPr>
        <p:txBody>
          <a:bodyPr>
            <a:normAutofit/>
          </a:bodyPr>
          <a:lstStyle/>
          <a:p>
            <a:r>
              <a:rPr lang="en-US" dirty="0">
                <a:latin typeface="Calibri" panose="020F0502020204030204" pitchFamily="34" charset="0"/>
              </a:rPr>
              <a:t>What we uncovered - TIP ENT Incidents</a:t>
            </a:r>
          </a:p>
        </p:txBody>
      </p:sp>
      <p:graphicFrame>
        <p:nvGraphicFramePr>
          <p:cNvPr id="12" name="Chart 11"/>
          <p:cNvGraphicFramePr>
            <a:graphicFrameLocks/>
          </p:cNvGraphicFramePr>
          <p:nvPr>
            <p:extLst>
              <p:ext uri="{D42A27DB-BD31-4B8C-83A1-F6EECF244321}">
                <p14:modId xmlns:p14="http://schemas.microsoft.com/office/powerpoint/2010/main" val="2048288976"/>
              </p:ext>
            </p:extLst>
          </p:nvPr>
        </p:nvGraphicFramePr>
        <p:xfrm>
          <a:off x="1579418" y="1704110"/>
          <a:ext cx="5769119" cy="3320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154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504" y="765166"/>
            <a:ext cx="7986993" cy="584971"/>
          </a:xfrm>
        </p:spPr>
        <p:txBody>
          <a:bodyPr>
            <a:normAutofit/>
          </a:bodyPr>
          <a:lstStyle/>
          <a:p>
            <a:r>
              <a:rPr lang="en-US" dirty="0">
                <a:latin typeface="Calibri" panose="020F0502020204030204" pitchFamily="34" charset="0"/>
              </a:rPr>
              <a:t>TIP Orthopaedics Incidents</a:t>
            </a:r>
          </a:p>
        </p:txBody>
      </p:sp>
      <p:pic>
        <p:nvPicPr>
          <p:cNvPr id="5" name="Picture 4"/>
          <p:cNvPicPr>
            <a:picLocks noChangeAspect="1"/>
          </p:cNvPicPr>
          <p:nvPr/>
        </p:nvPicPr>
        <p:blipFill>
          <a:blip r:embed="rId3"/>
          <a:stretch>
            <a:fillRect/>
          </a:stretch>
        </p:blipFill>
        <p:spPr>
          <a:xfrm>
            <a:off x="1433767" y="1606589"/>
            <a:ext cx="5981651" cy="3567923"/>
          </a:xfrm>
          <a:prstGeom prst="rect">
            <a:avLst/>
          </a:prstGeom>
        </p:spPr>
      </p:pic>
    </p:spTree>
    <p:extLst>
      <p:ext uri="{BB962C8B-B14F-4D97-AF65-F5344CB8AC3E}">
        <p14:creationId xmlns:p14="http://schemas.microsoft.com/office/powerpoint/2010/main" val="19922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 Psychological Tricks to Get Your Customers to Leave 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525" y="532490"/>
            <a:ext cx="1653004" cy="1102412"/>
          </a:xfrm>
          <a:prstGeom prst="rect">
            <a:avLst/>
          </a:prstGeom>
        </p:spPr>
      </p:pic>
      <p:sp>
        <p:nvSpPr>
          <p:cNvPr id="2" name="TextBox 1"/>
          <p:cNvSpPr txBox="1"/>
          <p:nvPr/>
        </p:nvSpPr>
        <p:spPr>
          <a:xfrm>
            <a:off x="473336" y="1911137"/>
            <a:ext cx="8229600" cy="3813288"/>
          </a:xfrm>
          <a:prstGeom prst="rect">
            <a:avLst/>
          </a:prstGeom>
          <a:noFill/>
        </p:spPr>
        <p:txBody>
          <a:bodyPr wrap="square" rtlCol="0">
            <a:spAutoFit/>
          </a:bodyPr>
          <a:lstStyle/>
          <a:p>
            <a:pPr algn="ctr"/>
            <a:r>
              <a:rPr lang="en-US" sz="2118" i="1" dirty="0">
                <a:solidFill>
                  <a:schemeClr val="bg1">
                    <a:lumMod val="50000"/>
                  </a:schemeClr>
                </a:solidFill>
                <a:latin typeface="Calibri" panose="020F0502020204030204" pitchFamily="34" charset="0"/>
              </a:rPr>
              <a:t>“This is totally awesome and helps us tremendously! </a:t>
            </a:r>
          </a:p>
          <a:p>
            <a:pPr algn="ctr"/>
            <a:r>
              <a:rPr lang="en-US" sz="2118" i="1" dirty="0">
                <a:solidFill>
                  <a:schemeClr val="bg1">
                    <a:lumMod val="50000"/>
                  </a:schemeClr>
                </a:solidFill>
                <a:latin typeface="Calibri" panose="020F0502020204030204" pitchFamily="34" charset="0"/>
              </a:rPr>
              <a:t>Thank you for your help”</a:t>
            </a:r>
          </a:p>
          <a:p>
            <a:pPr algn="ctr"/>
            <a:r>
              <a:rPr lang="en-US" sz="1765" dirty="0">
                <a:latin typeface="Calibri" panose="020F0502020204030204" pitchFamily="34" charset="0"/>
              </a:rPr>
              <a:t>An SLP about the “</a:t>
            </a:r>
            <a:r>
              <a:rPr lang="en-US" sz="1765" i="1" dirty="0">
                <a:latin typeface="Calibri" panose="020F0502020204030204" pitchFamily="34" charset="0"/>
              </a:rPr>
              <a:t>Learning Home Dashboard” </a:t>
            </a:r>
            <a:r>
              <a:rPr lang="en-US" sz="1765" dirty="0">
                <a:latin typeface="Calibri" panose="020F0502020204030204" pitchFamily="34" charset="0"/>
              </a:rPr>
              <a:t>during the Training Week </a:t>
            </a:r>
          </a:p>
          <a:p>
            <a:pPr algn="ctr"/>
            <a:endParaRPr lang="en-US" sz="1412" dirty="0">
              <a:latin typeface="Calibri" panose="020F0502020204030204" pitchFamily="34" charset="0"/>
            </a:endParaRPr>
          </a:p>
          <a:p>
            <a:pPr algn="ctr"/>
            <a:r>
              <a:rPr lang="en-US" sz="2118" i="1" dirty="0">
                <a:solidFill>
                  <a:schemeClr val="bg1">
                    <a:lumMod val="50000"/>
                  </a:schemeClr>
                </a:solidFill>
                <a:latin typeface="Calibri" panose="020F0502020204030204" pitchFamily="34" charset="0"/>
              </a:rPr>
              <a:t>“Everything you guys have done has been great!”</a:t>
            </a:r>
          </a:p>
          <a:p>
            <a:pPr algn="ctr"/>
            <a:r>
              <a:rPr lang="en-US" sz="1765" dirty="0">
                <a:latin typeface="Calibri" panose="020F0502020204030204" pitchFamily="34" charset="0"/>
              </a:rPr>
              <a:t>A Medical Assistant about the TIP Team during Training week</a:t>
            </a:r>
          </a:p>
          <a:p>
            <a:pPr algn="ctr"/>
            <a:endParaRPr lang="en-US" sz="1235" dirty="0">
              <a:latin typeface="Calibri" panose="020F0502020204030204" pitchFamily="34" charset="0"/>
            </a:endParaRPr>
          </a:p>
          <a:p>
            <a:pPr algn="ctr"/>
            <a:r>
              <a:rPr lang="en-US" sz="2118" i="1" dirty="0">
                <a:solidFill>
                  <a:schemeClr val="bg1">
                    <a:lumMod val="50000"/>
                  </a:schemeClr>
                </a:solidFill>
                <a:latin typeface="Calibri" panose="020F0502020204030204" pitchFamily="34" charset="0"/>
              </a:rPr>
              <a:t>“This project was like Christmas!”</a:t>
            </a:r>
          </a:p>
          <a:p>
            <a:pPr algn="ctr"/>
            <a:r>
              <a:rPr lang="en-US" sz="1765" i="1" dirty="0">
                <a:latin typeface="Calibri" panose="020F0502020204030204" pitchFamily="34" charset="0"/>
              </a:rPr>
              <a:t>Ambulatory Manager </a:t>
            </a:r>
            <a:r>
              <a:rPr lang="en-US" sz="1765" dirty="0">
                <a:latin typeface="Calibri" panose="020F0502020204030204" pitchFamily="34" charset="0"/>
              </a:rPr>
              <a:t>during the Training Week</a:t>
            </a:r>
            <a:endParaRPr lang="en-US" sz="1765" i="1" dirty="0">
              <a:latin typeface="Calibri" panose="020F0502020204030204" pitchFamily="34" charset="0"/>
            </a:endParaRPr>
          </a:p>
          <a:p>
            <a:pPr algn="ctr"/>
            <a:endParaRPr lang="en-US" sz="1765" i="1" dirty="0">
              <a:latin typeface="Calibri" panose="020F0502020204030204" pitchFamily="34" charset="0"/>
            </a:endParaRPr>
          </a:p>
          <a:p>
            <a:pPr algn="ctr"/>
            <a:r>
              <a:rPr lang="en-US" sz="2118" i="1" dirty="0">
                <a:solidFill>
                  <a:schemeClr val="bg1">
                    <a:lumMod val="50000"/>
                  </a:schemeClr>
                </a:solidFill>
                <a:latin typeface="Calibri" panose="020F0502020204030204" pitchFamily="34" charset="0"/>
              </a:rPr>
              <a:t>“Very Interesting stuff! It’s got great potential”</a:t>
            </a:r>
          </a:p>
          <a:p>
            <a:pPr algn="ctr"/>
            <a:r>
              <a:rPr lang="en-US" sz="1765" i="1" dirty="0">
                <a:latin typeface="Calibri" panose="020F0502020204030204" pitchFamily="34" charset="0"/>
              </a:rPr>
              <a:t>Physician &amp; Chair of Department after training</a:t>
            </a:r>
          </a:p>
          <a:p>
            <a:pPr algn="ctr"/>
            <a:endParaRPr lang="en-US" sz="2118" i="1" dirty="0">
              <a:solidFill>
                <a:schemeClr val="bg1">
                  <a:lumMod val="50000"/>
                </a:schemeClr>
              </a:solidFill>
              <a:latin typeface="Calibri" panose="020F0502020204030204" pitchFamily="34" charset="0"/>
            </a:endParaRPr>
          </a:p>
        </p:txBody>
      </p:sp>
      <p:sp>
        <p:nvSpPr>
          <p:cNvPr id="4" name="Title 1"/>
          <p:cNvSpPr txBox="1">
            <a:spLocks/>
          </p:cNvSpPr>
          <p:nvPr/>
        </p:nvSpPr>
        <p:spPr>
          <a:xfrm>
            <a:off x="1061229" y="932489"/>
            <a:ext cx="7500064" cy="702413"/>
          </a:xfrm>
          <a:prstGeom prst="rect">
            <a:avLst/>
          </a:prstGeom>
        </p:spPr>
        <p:txBody>
          <a:bodyPr>
            <a:normAutofit/>
          </a:bodyPr>
          <a:lstStyle>
            <a:lvl1pPr algn="l" defTabSz="914400" rtl="0" eaLnBrk="1" latinLnBrk="0" hangingPunct="1">
              <a:spcBef>
                <a:spcPct val="0"/>
              </a:spcBef>
              <a:buNone/>
              <a:defRPr sz="4400" kern="1200">
                <a:solidFill>
                  <a:schemeClr val="tx2"/>
                </a:solidFill>
                <a:latin typeface="+mj-lt"/>
                <a:ea typeface="+mj-ea"/>
                <a:cs typeface="+mj-cs"/>
              </a:defRPr>
            </a:lvl1pPr>
          </a:lstStyle>
          <a:p>
            <a:r>
              <a:rPr lang="en-US" sz="3883" dirty="0">
                <a:latin typeface="Calibri" panose="020F0502020204030204" pitchFamily="34" charset="0"/>
              </a:rPr>
              <a:t>Reviews </a:t>
            </a:r>
            <a:r>
              <a:rPr lang="en-US" sz="3883">
                <a:latin typeface="Calibri" panose="020F0502020204030204" pitchFamily="34" charset="0"/>
              </a:rPr>
              <a:t>aare</a:t>
            </a:r>
            <a:r>
              <a:rPr lang="en-US" sz="3883" dirty="0">
                <a:latin typeface="Calibri" panose="020F0502020204030204" pitchFamily="34" charset="0"/>
              </a:rPr>
              <a:t> in…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19" y="6137079"/>
            <a:ext cx="2756569" cy="583856"/>
          </a:xfrm>
          <a:prstGeom prst="rect">
            <a:avLst/>
          </a:prstGeom>
        </p:spPr>
      </p:pic>
    </p:spTree>
    <p:extLst>
      <p:ext uri="{BB962C8B-B14F-4D97-AF65-F5344CB8AC3E}">
        <p14:creationId xmlns:p14="http://schemas.microsoft.com/office/powerpoint/2010/main" val="284713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p:stCondLst>
                              <p:cond delay="750"/>
                            </p:stCondLst>
                            <p:childTnLst>
                              <p:par>
                                <p:cTn id="12" presetID="10" presetClass="entr" presetSubtype="0" fill="hold" nodeType="afterEffect">
                                  <p:stCondLst>
                                    <p:cond delay="25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childTnLst>
                                </p:cTn>
                              </p:par>
                            </p:childTnLst>
                          </p:cTn>
                        </p:par>
                        <p:par>
                          <p:cTn id="15" fill="hold">
                            <p:stCondLst>
                              <p:cond delay="2000"/>
                            </p:stCondLst>
                            <p:childTnLst>
                              <p:par>
                                <p:cTn id="16" presetID="10" presetClass="entr" presetSubtype="0" fill="hold" nodeType="afterEffect">
                                  <p:stCondLst>
                                    <p:cond delay="25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2000"/>
                                        <p:tgtEl>
                                          <p:spTgt spid="2">
                                            <p:txEl>
                                              <p:pRg st="7" end="7"/>
                                            </p:txEl>
                                          </p:spTgt>
                                        </p:tgtEl>
                                      </p:cBhvr>
                                    </p:animEffect>
                                  </p:childTnLst>
                                </p:cTn>
                              </p:par>
                            </p:childTnLst>
                          </p:cTn>
                        </p:par>
                        <p:par>
                          <p:cTn id="19" fill="hold">
                            <p:stCondLst>
                              <p:cond delay="4250"/>
                            </p:stCondLst>
                            <p:childTnLst>
                              <p:par>
                                <p:cTn id="20" presetID="10" presetClass="entr" presetSubtype="0" fill="hold" nodeType="afterEffect">
                                  <p:stCondLst>
                                    <p:cond delay="75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50"/>
                                        <p:tgtEl>
                                          <p:spTgt spid="2">
                                            <p:txEl>
                                              <p:pRg st="2" end="2"/>
                                            </p:txEl>
                                          </p:spTgt>
                                        </p:tgtEl>
                                      </p:cBhvr>
                                    </p:animEffect>
                                  </p:childTnLst>
                                </p:cTn>
                              </p:par>
                            </p:childTnLst>
                          </p:cTn>
                        </p:par>
                        <p:par>
                          <p:cTn id="23" fill="hold">
                            <p:stCondLst>
                              <p:cond delay="5250"/>
                            </p:stCondLst>
                            <p:childTnLst>
                              <p:par>
                                <p:cTn id="24" presetID="10" presetClass="entr" presetSubtype="0" fill="hold" nodeType="afterEffect">
                                  <p:stCondLst>
                                    <p:cond delay="75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par>
                          <p:cTn id="27" fill="hold">
                            <p:stCondLst>
                              <p:cond delay="6500"/>
                            </p:stCondLst>
                            <p:childTnLst>
                              <p:par>
                                <p:cTn id="28" presetID="10" presetClass="entr" presetSubtype="0" fill="hold" nodeType="afterEffect">
                                  <p:stCondLst>
                                    <p:cond delay="75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par>
                          <p:cTn id="31" fill="hold">
                            <p:stCondLst>
                              <p:cond delay="7750"/>
                            </p:stCondLst>
                            <p:childTnLst>
                              <p:par>
                                <p:cTn id="32" presetID="10" presetClass="entr" presetSubtype="0" fill="hold" nodeType="afterEffect">
                                  <p:stCondLst>
                                    <p:cond delay="75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childTnLst>
                          </p:cTn>
                        </p:par>
                        <p:par>
                          <p:cTn id="35" fill="hold">
                            <p:stCondLst>
                              <p:cond delay="9000"/>
                            </p:stCondLst>
                            <p:childTnLst>
                              <p:par>
                                <p:cTn id="36" presetID="2" presetClass="entr" presetSubtype="4" fill="hold" nodeType="afterEffect">
                                  <p:stCondLst>
                                    <p:cond delay="750"/>
                                  </p:stCondLst>
                                  <p:childTnLst>
                                    <p:set>
                                      <p:cBhvr>
                                        <p:cTn id="37" dur="1" fill="hold">
                                          <p:stCondLst>
                                            <p:cond delay="0"/>
                                          </p:stCondLst>
                                        </p:cTn>
                                        <p:tgtEl>
                                          <p:spTgt spid="2">
                                            <p:txEl>
                                              <p:pRg st="11" end="11"/>
                                            </p:txEl>
                                          </p:spTgt>
                                        </p:tgtEl>
                                        <p:attrNameLst>
                                          <p:attrName>style.visibility</p:attrName>
                                        </p:attrNameLst>
                                      </p:cBhvr>
                                      <p:to>
                                        <p:strVal val="visible"/>
                                      </p:to>
                                    </p:set>
                                    <p:anim calcmode="lin" valueType="num">
                                      <p:cBhvr additive="base">
                                        <p:cTn id="38"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250"/>
                            </p:stCondLst>
                            <p:childTnLst>
                              <p:par>
                                <p:cTn id="41" presetID="16" presetClass="entr" presetSubtype="21" fill="hold" nodeType="afterEffect">
                                  <p:stCondLst>
                                    <p:cond delay="50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IMSS">
      <a:dk1>
        <a:srgbClr val="000000"/>
      </a:dk1>
      <a:lt1>
        <a:sysClr val="window" lastClr="FFFFFF"/>
      </a:lt1>
      <a:dk2>
        <a:srgbClr val="8F8F93"/>
      </a:dk2>
      <a:lt2>
        <a:srgbClr val="FFFFFF"/>
      </a:lt2>
      <a:accent1>
        <a:srgbClr val="13547D"/>
      </a:accent1>
      <a:accent2>
        <a:srgbClr val="0C3351"/>
      </a:accent2>
      <a:accent3>
        <a:srgbClr val="1B799F"/>
      </a:accent3>
      <a:accent4>
        <a:srgbClr val="91BAD3"/>
      </a:accent4>
      <a:accent5>
        <a:srgbClr val="414139"/>
      </a:accent5>
      <a:accent6>
        <a:srgbClr val="8F8F93"/>
      </a:accent6>
      <a:hlink>
        <a:srgbClr val="13547D"/>
      </a:hlink>
      <a:folHlink>
        <a:srgbClr val="1B799F"/>
      </a:folHlink>
    </a:clrScheme>
    <a:fontScheme name="Office 2">
      <a:majorFont>
        <a:latin typeface="Proxima Nova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7295</TotalTime>
  <Words>2086</Words>
  <Application>Microsoft Macintosh PowerPoint</Application>
  <PresentationFormat>On-screen Show (4:3)</PresentationFormat>
  <Paragraphs>304</Paragraphs>
  <Slides>31</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Calibri</vt:lpstr>
      <vt:lpstr>Helvetica Neue Light</vt:lpstr>
      <vt:lpstr>Verdana</vt:lpstr>
      <vt:lpstr>Wingdings</vt:lpstr>
      <vt:lpstr>Office Theme</vt:lpstr>
      <vt:lpstr>“TIPs” for Healthier Specialty Physicians and Patient Experience</vt:lpstr>
      <vt:lpstr>PowerPoint Presentation</vt:lpstr>
      <vt:lpstr>Agenda</vt:lpstr>
      <vt:lpstr>TIP’s Need &amp; Project Purpose</vt:lpstr>
      <vt:lpstr>Project Methodology – “90 Day” Engagement</vt:lpstr>
      <vt:lpstr>PowerPoint Presentation</vt:lpstr>
      <vt:lpstr>What we uncovered - TIP ENT Incidents</vt:lpstr>
      <vt:lpstr>TIP Orthopaedics Incidents</vt:lpstr>
      <vt:lpstr>PowerPoint Presentation</vt:lpstr>
      <vt:lpstr>Physician Burnout </vt:lpstr>
      <vt:lpstr>Productivity Paradox of EMR</vt:lpstr>
      <vt:lpstr>Physicians wear many hats</vt:lpstr>
      <vt:lpstr>Physician Burnout – What is it</vt:lpstr>
      <vt:lpstr>Physician Burnout – How Common?</vt:lpstr>
      <vt:lpstr>Prevelance of Burnout</vt:lpstr>
      <vt:lpstr>Severity of Burnout</vt:lpstr>
      <vt:lpstr>Physician Burnout – Why?</vt:lpstr>
      <vt:lpstr>PowerPoint Presentation</vt:lpstr>
      <vt:lpstr>EMR is not paper charting…</vt:lpstr>
      <vt:lpstr>Productivity Tools</vt:lpstr>
      <vt:lpstr> </vt:lpstr>
      <vt:lpstr>What is Patient Engagement?</vt:lpstr>
      <vt:lpstr>How Are We Doing?</vt:lpstr>
      <vt:lpstr>How Can TIP Help?</vt:lpstr>
      <vt:lpstr>Examples of Changes</vt:lpstr>
      <vt:lpstr>Before TIP</vt:lpstr>
      <vt:lpstr>What Patients Used to See</vt:lpstr>
      <vt:lpstr>After TIP</vt:lpstr>
      <vt:lpstr>How Did TIP Help – Building Blocks for Success </vt:lpstr>
      <vt:lpstr>How Did TIP Help – Emphasis on BI </vt:lpstr>
      <vt:lpstr>Thank You </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Ajay Sharma</dc:creator>
  <cp:lastModifiedBy>Caitlin Graham</cp:lastModifiedBy>
  <cp:revision>114</cp:revision>
  <dcterms:created xsi:type="dcterms:W3CDTF">2013-05-22T16:51:34Z</dcterms:created>
  <dcterms:modified xsi:type="dcterms:W3CDTF">2018-06-06T14:00:22Z</dcterms:modified>
</cp:coreProperties>
</file>