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65" r:id="rId2"/>
    <p:sldId id="266" r:id="rId3"/>
    <p:sldId id="268" r:id="rId4"/>
    <p:sldId id="281" r:id="rId5"/>
    <p:sldId id="267" r:id="rId6"/>
    <p:sldId id="269" r:id="rId7"/>
    <p:sldId id="270" r:id="rId8"/>
    <p:sldId id="271" r:id="rId9"/>
    <p:sldId id="278" r:id="rId10"/>
    <p:sldId id="277" r:id="rId11"/>
    <p:sldId id="285" r:id="rId12"/>
    <p:sldId id="286" r:id="rId13"/>
    <p:sldId id="276" r:id="rId14"/>
    <p:sldId id="279" r:id="rId15"/>
    <p:sldId id="283" r:id="rId16"/>
    <p:sldId id="273" r:id="rId17"/>
    <p:sldId id="272" r:id="rId18"/>
    <p:sldId id="274" r:id="rId19"/>
    <p:sldId id="275" r:id="rId20"/>
    <p:sldId id="282" r:id="rId21"/>
    <p:sldId id="280" r:id="rId22"/>
    <p:sldId id="264" r:id="rId23"/>
    <p:sldId id="28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7">
          <p15:clr>
            <a:srgbClr val="A4A3A4"/>
          </p15:clr>
        </p15:guide>
        <p15:guide id="2" pos="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6363"/>
    <a:srgbClr val="333333"/>
    <a:srgbClr val="B5B5B5"/>
    <a:srgbClr val="217A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80532" autoAdjust="0"/>
  </p:normalViewPr>
  <p:slideViewPr>
    <p:cSldViewPr snapToGrid="0" snapToObjects="1">
      <p:cViewPr varScale="1">
        <p:scale>
          <a:sx n="68" d="100"/>
          <a:sy n="68" d="100"/>
        </p:scale>
        <p:origin x="1810" y="67"/>
      </p:cViewPr>
      <p:guideLst>
        <p:guide orient="horz" pos="707"/>
        <p:guide pos="4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E542F7-1D66-424E-BD83-9CC2DE54E2D0}" type="datetimeFigureOut">
              <a:rPr lang="en-US" smtClean="0"/>
              <a:t>4/22/2019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D3F62D-A354-7E4E-96EE-74A5A4E3D835}" type="slidenum">
              <a:rPr lang="en-US" smtClean="0"/>
              <a:t>‹#›</a:t>
            </a:fld>
            <a:endParaRPr lang="en-US" dirty="0"/>
          </a:p>
        </p:txBody>
      </p:sp>
    </p:spTree>
    <p:extLst>
      <p:ext uri="{BB962C8B-B14F-4D97-AF65-F5344CB8AC3E}">
        <p14:creationId xmlns:p14="http://schemas.microsoft.com/office/powerpoint/2010/main" val="322480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96FBE-6544-4AEA-B0E5-D4E52CF274BD}" type="datetimeFigureOut">
              <a:rPr lang="en-US" smtClean="0"/>
              <a:t>4/22/2019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55B96-3259-43B9-AA17-7B944E091B96}" type="slidenum">
              <a:rPr lang="en-US" smtClean="0"/>
              <a:t>‹#›</a:t>
            </a:fld>
            <a:endParaRPr lang="en-US" dirty="0"/>
          </a:p>
        </p:txBody>
      </p:sp>
    </p:spTree>
    <p:extLst>
      <p:ext uri="{BB962C8B-B14F-4D97-AF65-F5344CB8AC3E}">
        <p14:creationId xmlns:p14="http://schemas.microsoft.com/office/powerpoint/2010/main" val="620953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pewresearch.org/fact-tank/2017/01/12/evolution-of-technolog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ommonwealthfund.org/interactives/2018/may/state-scorecard/state/florida/"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commonwealthfund.org/interactives/2018/may/state-scorecard/highlight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verywellhealth.com/healthcare-trends-4119076"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ihi.org/Engage/Initiatives/TripleAim/Pages/MeasuresResults.aspx" TargetMode="External"/><Relationship Id="rId4" Type="http://schemas.openxmlformats.org/officeDocument/2006/relationships/hyperlink" Target="http://www.ihi.org/Topics/TripleAim/Pages/default.asp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*Now that about </a:t>
            </a:r>
            <a:r>
              <a:rPr lang="en-US" sz="1200" b="0" i="0" u="none" strike="noStrike" kern="1200" dirty="0" smtClean="0">
                <a:solidFill>
                  <a:schemeClr val="tx1"/>
                </a:solidFill>
                <a:effectLst/>
                <a:latin typeface="+mn-lt"/>
                <a:ea typeface="+mn-ea"/>
                <a:cs typeface="+mn-cs"/>
                <a:hlinkClick r:id="rId3"/>
              </a:rPr>
              <a:t>77% of Americans own smartphones</a:t>
            </a:r>
            <a:r>
              <a:rPr lang="en-US" sz="1200" b="0" i="0" kern="1200" dirty="0" smtClean="0">
                <a:solidFill>
                  <a:schemeClr val="tx1"/>
                </a:solidFill>
                <a:effectLst/>
                <a:latin typeface="+mn-lt"/>
                <a:ea typeface="+mn-ea"/>
                <a:cs typeface="+mn-cs"/>
              </a:rPr>
              <a:t> and can use their mobile devices to do a nearly endless number of tasks and activities, people are expecting more from healthcare. In fact, </a:t>
            </a:r>
            <a:r>
              <a:rPr lang="en-US" sz="1200" b="0" i="0" kern="1200" dirty="0" smtClean="0">
                <a:solidFill>
                  <a:schemeClr val="tx1"/>
                </a:solidFill>
                <a:effectLst/>
                <a:latin typeface="+mn-lt"/>
                <a:ea typeface="+mn-ea"/>
                <a:cs typeface="+mn-cs"/>
              </a:rPr>
              <a:t>many</a:t>
            </a:r>
            <a:r>
              <a:rPr lang="en-US" sz="1200" b="0" i="0"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latin typeface="+mn-lt"/>
                <a:ea typeface="+mn-ea"/>
                <a:cs typeface="+mn-cs"/>
              </a:rPr>
              <a:t>Telehealth </a:t>
            </a:r>
            <a:r>
              <a:rPr lang="en-US" sz="1200" b="0" i="0" u="none" strike="noStrike" kern="1200" baseline="0" dirty="0" smtClean="0">
                <a:solidFill>
                  <a:schemeClr val="tx1"/>
                </a:solidFill>
                <a:latin typeface="+mn-lt"/>
                <a:ea typeface="+mn-ea"/>
                <a:cs typeface="+mn-cs"/>
              </a:rPr>
              <a:t>services could potentially help health systems cope better with </a:t>
            </a:r>
            <a:r>
              <a:rPr lang="en-US" sz="1200" b="0" i="0" u="none" strike="noStrike" kern="1200" baseline="0" dirty="0" smtClean="0">
                <a:solidFill>
                  <a:schemeClr val="tx1"/>
                </a:solidFill>
                <a:latin typeface="+mn-lt"/>
                <a:ea typeface="+mn-ea"/>
                <a:cs typeface="+mn-cs"/>
              </a:rPr>
              <a:t>the growing </a:t>
            </a:r>
            <a:r>
              <a:rPr lang="en-US" sz="1200" b="0" i="0" u="none" strike="noStrike" kern="1200" baseline="0" dirty="0" smtClean="0">
                <a:solidFill>
                  <a:schemeClr val="tx1"/>
                </a:solidFill>
                <a:latin typeface="+mn-lt"/>
                <a:ea typeface="+mn-ea"/>
                <a:cs typeface="+mn-cs"/>
              </a:rPr>
              <a:t>demands arising from ageing populations, the need for </a:t>
            </a:r>
            <a:r>
              <a:rPr lang="en-US" sz="1200" b="0" i="0" u="none" strike="noStrike" kern="1200" baseline="0" dirty="0" smtClean="0">
                <a:solidFill>
                  <a:schemeClr val="tx1"/>
                </a:solidFill>
                <a:latin typeface="+mn-lt"/>
                <a:ea typeface="+mn-ea"/>
                <a:cs typeface="+mn-cs"/>
              </a:rPr>
              <a:t>chronic disease </a:t>
            </a:r>
            <a:r>
              <a:rPr lang="en-US" sz="1200" b="0" i="0" u="none" strike="noStrike" kern="1200" baseline="0" dirty="0" smtClean="0">
                <a:solidFill>
                  <a:schemeClr val="tx1"/>
                </a:solidFill>
                <a:latin typeface="+mn-lt"/>
                <a:ea typeface="+mn-ea"/>
                <a:cs typeface="+mn-cs"/>
              </a:rPr>
              <a:t>management, and ever-increasing consumer expectations.</a:t>
            </a:r>
            <a:r>
              <a:rPr lang="en-US" sz="1200" b="0" i="0" kern="1200" dirty="0" smtClean="0">
                <a:solidFill>
                  <a:schemeClr val="tx1"/>
                </a:solidFill>
                <a:effectLst/>
                <a:latin typeface="+mn-lt"/>
                <a:ea typeface="+mn-ea"/>
                <a:cs typeface="+mn-cs"/>
              </a:rPr>
              <a:t> patients expect their experience at a healthcare facility to live up to their experience with brands, restaurants, and retail stores.</a:t>
            </a:r>
            <a:endParaRPr lang="en-US" dirty="0"/>
          </a:p>
        </p:txBody>
      </p:sp>
      <p:sp>
        <p:nvSpPr>
          <p:cNvPr id="4" name="Slide Number Placeholder 3"/>
          <p:cNvSpPr>
            <a:spLocks noGrp="1"/>
          </p:cNvSpPr>
          <p:nvPr>
            <p:ph type="sldNum" sz="quarter" idx="10"/>
          </p:nvPr>
        </p:nvSpPr>
        <p:spPr/>
        <p:txBody>
          <a:bodyPr/>
          <a:lstStyle/>
          <a:p>
            <a:fld id="{7B255B96-3259-43B9-AA17-7B944E091B96}" type="slidenum">
              <a:rPr lang="en-US" smtClean="0"/>
              <a:t>3</a:t>
            </a:fld>
            <a:endParaRPr lang="en-US" dirty="0"/>
          </a:p>
        </p:txBody>
      </p:sp>
    </p:spTree>
    <p:extLst>
      <p:ext uri="{BB962C8B-B14F-4D97-AF65-F5344CB8AC3E}">
        <p14:creationId xmlns:p14="http://schemas.microsoft.com/office/powerpoint/2010/main" val="1252403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Look at the PDO for more details</a:t>
            </a:r>
            <a:endParaRPr lang="en-US" dirty="0"/>
          </a:p>
        </p:txBody>
      </p:sp>
      <p:sp>
        <p:nvSpPr>
          <p:cNvPr id="4" name="Slide Number Placeholder 3"/>
          <p:cNvSpPr>
            <a:spLocks noGrp="1"/>
          </p:cNvSpPr>
          <p:nvPr>
            <p:ph type="sldNum" sz="quarter" idx="10"/>
          </p:nvPr>
        </p:nvSpPr>
        <p:spPr/>
        <p:txBody>
          <a:bodyPr/>
          <a:lstStyle/>
          <a:p>
            <a:fld id="{7B255B96-3259-43B9-AA17-7B944E091B96}" type="slidenum">
              <a:rPr lang="en-US" smtClean="0"/>
              <a:t>13</a:t>
            </a:fld>
            <a:endParaRPr lang="en-US" dirty="0"/>
          </a:p>
        </p:txBody>
      </p:sp>
    </p:spTree>
    <p:extLst>
      <p:ext uri="{BB962C8B-B14F-4D97-AF65-F5344CB8AC3E}">
        <p14:creationId xmlns:p14="http://schemas.microsoft.com/office/powerpoint/2010/main" val="2956381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*In an effort to reduce the cost of care for non-emergency issues, Memorial</a:t>
            </a:r>
            <a:r>
              <a:rPr lang="en-US" sz="1200" baseline="0" dirty="0" smtClean="0"/>
              <a:t> developed a care model for our employees offering convenient non-emergency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 24/7 application is called MemorialDOCNow and is a free download and free service to our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255B96-3259-43B9-AA17-7B944E091B96}" type="slidenum">
              <a:rPr lang="en-US" smtClean="0"/>
              <a:t>14</a:t>
            </a:fld>
            <a:endParaRPr lang="en-US" dirty="0"/>
          </a:p>
        </p:txBody>
      </p:sp>
    </p:spTree>
    <p:extLst>
      <p:ext uri="{BB962C8B-B14F-4D97-AF65-F5344CB8AC3E}">
        <p14:creationId xmlns:p14="http://schemas.microsoft.com/office/powerpoint/2010/main" val="2421852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*In an effort to reduce the cost of care for non-emergency issues, Memorial</a:t>
            </a:r>
            <a:r>
              <a:rPr lang="en-US" sz="1200" baseline="0" dirty="0" smtClean="0"/>
              <a:t> developed a care model for our employees offering convenient non-emergency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 24/7 application is called MemorialDOCNow and is a free download and free service to our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255B96-3259-43B9-AA17-7B944E091B96}" type="slidenum">
              <a:rPr lang="en-US" smtClean="0"/>
              <a:t>15</a:t>
            </a:fld>
            <a:endParaRPr lang="en-US" dirty="0"/>
          </a:p>
        </p:txBody>
      </p:sp>
    </p:spTree>
    <p:extLst>
      <p:ext uri="{BB962C8B-B14F-4D97-AF65-F5344CB8AC3E}">
        <p14:creationId xmlns:p14="http://schemas.microsoft.com/office/powerpoint/2010/main" val="1672197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255B96-3259-43B9-AA17-7B944E091B96}" type="slidenum">
              <a:rPr lang="en-US" smtClean="0"/>
              <a:t>16</a:t>
            </a:fld>
            <a:endParaRPr lang="en-US" dirty="0"/>
          </a:p>
        </p:txBody>
      </p:sp>
    </p:spTree>
    <p:extLst>
      <p:ext uri="{BB962C8B-B14F-4D97-AF65-F5344CB8AC3E}">
        <p14:creationId xmlns:p14="http://schemas.microsoft.com/office/powerpoint/2010/main" val="1963814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the business reality is that face-to-face clinical services are a higher source</a:t>
            </a:r>
            <a:r>
              <a:rPr lang="en-US" baseline="0" dirty="0" smtClean="0"/>
              <a:t> </a:t>
            </a:r>
            <a:r>
              <a:rPr lang="en-US" dirty="0" smtClean="0"/>
              <a:t>of revenue in a FFS payment environment, and patient/member records are critical in processing</a:t>
            </a:r>
            <a:r>
              <a:rPr lang="en-US" baseline="0" dirty="0" smtClean="0"/>
              <a:t> </a:t>
            </a:r>
            <a:r>
              <a:rPr lang="en-US" dirty="0" smtClean="0"/>
              <a:t>claims at that higher revenue.  Leadership and governance must address those issues during the</a:t>
            </a:r>
            <a:r>
              <a:rPr lang="en-US" baseline="0" dirty="0" smtClean="0"/>
              <a:t> </a:t>
            </a:r>
            <a:r>
              <a:rPr lang="en-US" dirty="0" smtClean="0"/>
              <a:t>transition to alternative payment models that incentivize high-quality outcomes over high volume services.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Configurable</a:t>
            </a:r>
            <a:r>
              <a:rPr lang="en-US" baseline="0" dirty="0" smtClean="0"/>
              <a:t> </a:t>
            </a:r>
            <a:r>
              <a:rPr lang="en-US" dirty="0" smtClean="0"/>
              <a:t>clinical processes and workflows follow, with</a:t>
            </a:r>
            <a:r>
              <a:rPr lang="en-US" baseline="0" dirty="0" smtClean="0"/>
              <a:t> </a:t>
            </a:r>
            <a:r>
              <a:rPr lang="en-US" dirty="0" smtClean="0"/>
              <a:t>a focus on approaches that can be widely</a:t>
            </a:r>
            <a:r>
              <a:rPr lang="en-US" baseline="0" dirty="0" smtClean="0"/>
              <a:t> </a:t>
            </a:r>
            <a:r>
              <a:rPr lang="en-US" dirty="0" smtClean="0"/>
              <a:t>emulated and adapted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The ideal</a:t>
            </a:r>
            <a:r>
              <a:rPr lang="en-US" baseline="0" dirty="0" smtClean="0"/>
              <a:t> </a:t>
            </a:r>
            <a:r>
              <a:rPr lang="en-US" dirty="0" smtClean="0"/>
              <a:t>approach is a telehealth technology platform with a flexible, modular design that maintains</a:t>
            </a:r>
            <a:r>
              <a:rPr lang="en-US" baseline="0" dirty="0" smtClean="0"/>
              <a:t> </a:t>
            </a:r>
            <a:r>
              <a:rPr lang="en-US" dirty="0" smtClean="0"/>
              <a:t>interoperability even as programs and resources scale and change over time.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Timely, automated reporting depends on centrally aggregated, reliable, and normalized data from</a:t>
            </a:r>
            <a:r>
              <a:rPr lang="en-US" baseline="0" dirty="0" smtClean="0"/>
              <a:t> </a:t>
            </a:r>
            <a:r>
              <a:rPr lang="en-US" dirty="0" smtClean="0"/>
              <a:t>an interoperable telehealth platform that is connected to legacy healthcare IT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255B96-3259-43B9-AA17-7B944E091B96}" type="slidenum">
              <a:rPr lang="en-US" smtClean="0"/>
              <a:t>17</a:t>
            </a:fld>
            <a:endParaRPr lang="en-US" dirty="0"/>
          </a:p>
        </p:txBody>
      </p:sp>
    </p:spTree>
    <p:extLst>
      <p:ext uri="{BB962C8B-B14F-4D97-AF65-F5344CB8AC3E}">
        <p14:creationId xmlns:p14="http://schemas.microsoft.com/office/powerpoint/2010/main" val="1011135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255B96-3259-43B9-AA17-7B944E091B96}" type="slidenum">
              <a:rPr lang="en-US" smtClean="0"/>
              <a:t>18</a:t>
            </a:fld>
            <a:endParaRPr lang="en-US" dirty="0"/>
          </a:p>
        </p:txBody>
      </p:sp>
    </p:spTree>
    <p:extLst>
      <p:ext uri="{BB962C8B-B14F-4D97-AF65-F5344CB8AC3E}">
        <p14:creationId xmlns:p14="http://schemas.microsoft.com/office/powerpoint/2010/main" val="3360583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 All of what I mentioned in the vision is great, however if we don’t fix the challenges within telehealth, Florida will be slow to benefit from the opportunities that telehealth programs can provide.</a:t>
            </a:r>
            <a:endParaRPr lang="en-US" dirty="0"/>
          </a:p>
        </p:txBody>
      </p:sp>
      <p:sp>
        <p:nvSpPr>
          <p:cNvPr id="4" name="Slide Number Placeholder 3"/>
          <p:cNvSpPr>
            <a:spLocks noGrp="1"/>
          </p:cNvSpPr>
          <p:nvPr>
            <p:ph type="sldNum" sz="quarter" idx="10"/>
          </p:nvPr>
        </p:nvSpPr>
        <p:spPr/>
        <p:txBody>
          <a:bodyPr/>
          <a:lstStyle/>
          <a:p>
            <a:fld id="{7B255B96-3259-43B9-AA17-7B944E091B96}" type="slidenum">
              <a:rPr lang="en-US" smtClean="0"/>
              <a:t>19</a:t>
            </a:fld>
            <a:endParaRPr lang="en-US" dirty="0"/>
          </a:p>
        </p:txBody>
      </p:sp>
    </p:spTree>
    <p:extLst>
      <p:ext uri="{BB962C8B-B14F-4D97-AF65-F5344CB8AC3E}">
        <p14:creationId xmlns:p14="http://schemas.microsoft.com/office/powerpoint/2010/main" val="1162332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255B96-3259-43B9-AA17-7B944E091B96}" type="slidenum">
              <a:rPr lang="en-US" smtClean="0"/>
              <a:t>20</a:t>
            </a:fld>
            <a:endParaRPr lang="en-US" dirty="0"/>
          </a:p>
        </p:txBody>
      </p:sp>
    </p:spTree>
    <p:extLst>
      <p:ext uri="{BB962C8B-B14F-4D97-AF65-F5344CB8AC3E}">
        <p14:creationId xmlns:p14="http://schemas.microsoft.com/office/powerpoint/2010/main" val="2606784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*artificial intelligence (AI) and how it can not only impact Telehealth and healthcare in general, but how AI companies and investigators will effectively and efficiently integrate AI into the clinical information environment and workflow.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*Chabot's</a:t>
            </a:r>
            <a:r>
              <a:rPr lang="en-US" baseline="0" dirty="0" smtClean="0"/>
              <a:t>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*expanded broadband will enable rural and distant locations to receive the best possible communications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*5G delivers gigabit speeds, reduced latency, higher system capacity, and the massive device connectivity needed for optimizing personalized patient care. 5G networks will enable new classes of digital technologies aimed at improving treatment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*international telehealth - Telehealth will play an important role in addressing global health issues around the world and foster</a:t>
            </a:r>
            <a:r>
              <a:rPr lang="en-US" baseline="0" dirty="0" smtClean="0"/>
              <a:t> greater partnerships for medical tourism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255B96-3259-43B9-AA17-7B944E091B96}" type="slidenum">
              <a:rPr lang="en-US" smtClean="0"/>
              <a:t>21</a:t>
            </a:fld>
            <a:endParaRPr lang="en-US" dirty="0"/>
          </a:p>
        </p:txBody>
      </p:sp>
    </p:spTree>
    <p:extLst>
      <p:ext uri="{BB962C8B-B14F-4D97-AF65-F5344CB8AC3E}">
        <p14:creationId xmlns:p14="http://schemas.microsoft.com/office/powerpoint/2010/main" val="947247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55B96-3259-43B9-AA17-7B944E091B96}" type="slidenum">
              <a:rPr lang="en-US" smtClean="0"/>
              <a:t>22</a:t>
            </a:fld>
            <a:endParaRPr lang="en-US" dirty="0"/>
          </a:p>
        </p:txBody>
      </p:sp>
    </p:spTree>
    <p:extLst>
      <p:ext uri="{BB962C8B-B14F-4D97-AF65-F5344CB8AC3E}">
        <p14:creationId xmlns:p14="http://schemas.microsoft.com/office/powerpoint/2010/main" val="1385304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Looking at telehealth as a conduit for continuity of care</a:t>
            </a:r>
          </a:p>
          <a:p>
            <a:r>
              <a:rPr lang="en-US" sz="1200" b="0" i="0" kern="1200" dirty="0" smtClean="0">
                <a:solidFill>
                  <a:schemeClr val="tx1"/>
                </a:solidFill>
                <a:effectLst/>
                <a:latin typeface="+mn-lt"/>
                <a:ea typeface="+mn-ea"/>
                <a:cs typeface="+mn-cs"/>
              </a:rPr>
              <a:t>*as the population grows older with a higher incidence of chronic conditions, we have an imperative to truly improve quality of care both within and beyond the walls of the hospital while reducing costs.</a:t>
            </a:r>
          </a:p>
          <a:p>
            <a:r>
              <a:rPr lang="en-US" sz="1200" b="0" i="0" kern="1200" dirty="0" smtClean="0">
                <a:solidFill>
                  <a:schemeClr val="tx1"/>
                </a:solidFill>
                <a:effectLst/>
                <a:latin typeface="+mn-lt"/>
                <a:ea typeface="+mn-ea"/>
                <a:cs typeface="+mn-cs"/>
              </a:rPr>
              <a:t>*Continuity of care plays a key role in patient management by ensuring that patients experience a smooth transition from the hospital back to the home, and new models of care that utilize telehealth technologies will be important to support this process and reduce re-hospitalizations.</a:t>
            </a:r>
          </a:p>
          <a:p>
            <a:r>
              <a:rPr lang="en-US" sz="1200" b="0" i="0" kern="1200" dirty="0" smtClean="0">
                <a:solidFill>
                  <a:schemeClr val="tx1"/>
                </a:solidFill>
                <a:effectLst/>
                <a:latin typeface="+mn-lt"/>
                <a:ea typeface="+mn-ea"/>
                <a:cs typeface="+mn-cs"/>
              </a:rPr>
              <a:t>* the advanced level of care offered by telehealth technology ensures that the healthcare professional can intervene early when a change in health is noted, thereby improving the quality of care, reducing the chance for readmission, and ensuring cost-efficiency for both the hospital and the patient. This advanced level of connectivity is necessary to overcome the traditional “black hole” of care that occurs in the period between initial hospital discharge and a patient’s first follow-up appointment. During this time, physician transitions, medication adjustments, and other changes to the care routine that were made in the hospital often fall by the wayside and are not adequately transitioned when the patient goes back to his or her primary provider.</a:t>
            </a:r>
          </a:p>
          <a:p>
            <a:r>
              <a:rPr lang="en-US" sz="1200" b="0" i="0" kern="1200" dirty="0" smtClean="0">
                <a:solidFill>
                  <a:schemeClr val="tx1"/>
                </a:solidFill>
                <a:effectLst/>
                <a:latin typeface="+mn-lt"/>
                <a:ea typeface="+mn-ea"/>
                <a:cs typeface="+mn-cs"/>
              </a:rPr>
              <a:t>*Telehealth-enabled care models can help clinicians—whether hospital-based, home-based, or remotely-based—better manage the risk associated with chronic care patients, enabling them to move beyond simple data collection toward more interactive interventions. If we could take advantage of todays technology and</a:t>
            </a:r>
            <a:r>
              <a:rPr lang="en-US" sz="1200" b="0" i="0" kern="1200" baseline="0" dirty="0" smtClean="0">
                <a:solidFill>
                  <a:schemeClr val="tx1"/>
                </a:solidFill>
                <a:effectLst/>
                <a:latin typeface="+mn-lt"/>
                <a:ea typeface="+mn-ea"/>
                <a:cs typeface="+mn-cs"/>
              </a:rPr>
              <a:t> the abilities of tomorrows technology to e</a:t>
            </a:r>
            <a:r>
              <a:rPr lang="en-US" sz="1200" b="0" i="0" kern="1200" dirty="0" smtClean="0">
                <a:solidFill>
                  <a:schemeClr val="tx1"/>
                </a:solidFill>
                <a:effectLst/>
                <a:latin typeface="+mn-lt"/>
                <a:ea typeface="+mn-ea"/>
                <a:cs typeface="+mn-cs"/>
              </a:rPr>
              <a:t>nabling caregivers of</a:t>
            </a:r>
            <a:r>
              <a:rPr lang="en-US" sz="1200" b="0" i="0" kern="1200" baseline="0" dirty="0" smtClean="0">
                <a:solidFill>
                  <a:schemeClr val="tx1"/>
                </a:solidFill>
                <a:effectLst/>
                <a:latin typeface="+mn-lt"/>
                <a:ea typeface="+mn-ea"/>
                <a:cs typeface="+mn-cs"/>
              </a:rPr>
              <a:t> patients to communicate, provide notification, share information, track data, provide education, jointly discuss care plans, provide resources to assist with social determinates of care</a:t>
            </a:r>
            <a:endParaRPr lang="en-US" dirty="0"/>
          </a:p>
        </p:txBody>
      </p:sp>
      <p:sp>
        <p:nvSpPr>
          <p:cNvPr id="4" name="Slide Number Placeholder 3"/>
          <p:cNvSpPr>
            <a:spLocks noGrp="1"/>
          </p:cNvSpPr>
          <p:nvPr>
            <p:ph type="sldNum" sz="quarter" idx="10"/>
          </p:nvPr>
        </p:nvSpPr>
        <p:spPr/>
        <p:txBody>
          <a:bodyPr/>
          <a:lstStyle/>
          <a:p>
            <a:fld id="{7B255B96-3259-43B9-AA17-7B944E091B96}" type="slidenum">
              <a:rPr lang="en-US" smtClean="0"/>
              <a:t>5</a:t>
            </a:fld>
            <a:endParaRPr lang="en-US" dirty="0"/>
          </a:p>
        </p:txBody>
      </p:sp>
    </p:spTree>
    <p:extLst>
      <p:ext uri="{BB962C8B-B14F-4D97-AF65-F5344CB8AC3E}">
        <p14:creationId xmlns:p14="http://schemas.microsoft.com/office/powerpoint/2010/main" val="756701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3. Florida ranks </a:t>
            </a:r>
            <a:r>
              <a:rPr lang="en-US" sz="1200" b="0" i="0" kern="1200" dirty="0" smtClean="0">
                <a:solidFill>
                  <a:schemeClr val="tx1"/>
                </a:solidFill>
                <a:effectLst/>
                <a:latin typeface="+mn-lt"/>
                <a:ea typeface="+mn-ea"/>
                <a:cs typeface="+mn-cs"/>
                <a:hlinkClick r:id="rId3"/>
              </a:rPr>
              <a:t>No. 48</a:t>
            </a:r>
            <a:r>
              <a:rPr lang="en-US" sz="1200" b="0" i="0" kern="1200" dirty="0" smtClean="0">
                <a:solidFill>
                  <a:schemeClr val="tx1"/>
                </a:solidFill>
                <a:effectLst/>
                <a:latin typeface="+mn-lt"/>
                <a:ea typeface="+mn-ea"/>
                <a:cs typeface="+mn-cs"/>
              </a:rPr>
              <a:t> in </a:t>
            </a:r>
            <a:r>
              <a:rPr lang="en-US" sz="1200" b="0" i="0" kern="1200" dirty="0" smtClean="0">
                <a:solidFill>
                  <a:schemeClr val="tx1"/>
                </a:solidFill>
                <a:effectLst/>
                <a:latin typeface="+mn-lt"/>
                <a:ea typeface="+mn-ea"/>
                <a:cs typeface="+mn-cs"/>
                <a:hlinkClick r:id="rId4"/>
              </a:rPr>
              <a:t>a new ranking of state health care systems (and the District of Columbia)</a:t>
            </a:r>
            <a:r>
              <a:rPr lang="en-US" sz="1200" b="0" i="0" kern="1200" dirty="0" smtClean="0">
                <a:solidFill>
                  <a:schemeClr val="tx1"/>
                </a:solidFill>
                <a:effectLst/>
                <a:latin typeface="+mn-lt"/>
                <a:ea typeface="+mn-ea"/>
                <a:cs typeface="+mn-cs"/>
              </a:rPr>
              <a:t> published by The Commonwealth Fund, a private foundation that works to achieve better better health care access for low-income Americans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4. See the FL</a:t>
            </a:r>
            <a:r>
              <a:rPr lang="en-US" sz="1200" b="0" i="0" kern="1200" baseline="0" dirty="0" smtClean="0">
                <a:solidFill>
                  <a:schemeClr val="tx1"/>
                </a:solidFill>
                <a:effectLst/>
                <a:latin typeface="+mn-lt"/>
                <a:ea typeface="+mn-ea"/>
                <a:cs typeface="+mn-cs"/>
              </a:rPr>
              <a:t> state health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5. See the FL state health assessment</a:t>
            </a:r>
            <a:endParaRPr lang="en-US" dirty="0"/>
          </a:p>
        </p:txBody>
      </p:sp>
      <p:sp>
        <p:nvSpPr>
          <p:cNvPr id="4" name="Slide Number Placeholder 3"/>
          <p:cNvSpPr>
            <a:spLocks noGrp="1"/>
          </p:cNvSpPr>
          <p:nvPr>
            <p:ph type="sldNum" sz="quarter" idx="10"/>
          </p:nvPr>
        </p:nvSpPr>
        <p:spPr/>
        <p:txBody>
          <a:bodyPr/>
          <a:lstStyle/>
          <a:p>
            <a:fld id="{7B255B96-3259-43B9-AA17-7B944E091B96}" type="slidenum">
              <a:rPr lang="en-US" smtClean="0"/>
              <a:t>6</a:t>
            </a:fld>
            <a:endParaRPr lang="en-US" dirty="0"/>
          </a:p>
        </p:txBody>
      </p:sp>
    </p:spTree>
    <p:extLst>
      <p:ext uri="{BB962C8B-B14F-4D97-AF65-F5344CB8AC3E}">
        <p14:creationId xmlns:p14="http://schemas.microsoft.com/office/powerpoint/2010/main" val="21853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*Achieving the Triple Aim will be crucial to the success of health care organizations that are moving toward </a:t>
            </a:r>
            <a:r>
              <a:rPr lang="en-US" sz="1200" b="0" i="0" u="sng" kern="1200" dirty="0" smtClean="0">
                <a:solidFill>
                  <a:schemeClr val="tx1"/>
                </a:solidFill>
                <a:effectLst/>
                <a:latin typeface="+mn-lt"/>
                <a:ea typeface="+mn-ea"/>
                <a:cs typeface="+mn-cs"/>
                <a:hlinkClick r:id="rId3"/>
              </a:rPr>
              <a:t>value-based payment systems</a:t>
            </a:r>
            <a:r>
              <a:rPr lang="en-US" sz="1200" b="0" i="0" kern="1200" dirty="0" smtClean="0">
                <a:solidFill>
                  <a:schemeClr val="tx1"/>
                </a:solidFill>
                <a:effectLst/>
                <a:latin typeface="+mn-lt"/>
                <a:ea typeface="+mn-ea"/>
                <a:cs typeface="+mn-cs"/>
              </a:rPr>
              <a:t>. The Triple Aim also encourages health care leaders to use the strategies to </a:t>
            </a:r>
            <a:r>
              <a:rPr lang="en-US" sz="1200" b="0" i="0" u="sng" kern="1200" dirty="0" smtClean="0">
                <a:solidFill>
                  <a:schemeClr val="tx1"/>
                </a:solidFill>
                <a:effectLst/>
                <a:latin typeface="+mn-lt"/>
                <a:ea typeface="+mn-ea"/>
                <a:cs typeface="+mn-cs"/>
                <a:hlinkClick r:id="rId4"/>
              </a:rPr>
              <a:t>improve the health of their communities</a:t>
            </a:r>
            <a:r>
              <a:rPr lang="en-US" sz="1200" b="0" i="0" kern="1200" dirty="0" smtClean="0">
                <a:solidFill>
                  <a:schemeClr val="tx1"/>
                </a:solidFill>
                <a:effectLst/>
                <a:latin typeface="+mn-lt"/>
                <a:ea typeface="+mn-ea"/>
                <a:cs typeface="+mn-cs"/>
              </a:rPr>
              <a:t> beyond the hospitals and clinics that make up the health care system.</a:t>
            </a:r>
            <a:r>
              <a:rPr lang="en-US" sz="1200" b="0" i="0" u="sng" kern="1200" dirty="0" smtClean="0">
                <a:solidFill>
                  <a:schemeClr val="tx1"/>
                </a:solidFill>
                <a:effectLst/>
                <a:latin typeface="+mn-lt"/>
                <a:ea typeface="+mn-ea"/>
                <a:cs typeface="+mn-cs"/>
                <a:hlinkClick r:id="rId4"/>
              </a:rPr>
              <a:t>﻿</a:t>
            </a:r>
            <a:endParaRPr lang="en-US" sz="1200" b="0" i="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smtClean="0">
                <a:solidFill>
                  <a:schemeClr val="tx1"/>
                </a:solidFill>
                <a:effectLst/>
                <a:latin typeface="+mn-lt"/>
                <a:ea typeface="+mn-ea"/>
                <a:cs typeface="+mn-cs"/>
              </a:rPr>
              <a:t>*In order to do this effectively and at the population level, health care systems need to assess the overall health of the communities they serve, identify any existing concerns or areas of risk, and </a:t>
            </a:r>
            <a:r>
              <a:rPr lang="en-US" sz="1200" b="0" i="0" u="sng" kern="1200" dirty="0" smtClean="0">
                <a:solidFill>
                  <a:schemeClr val="tx1"/>
                </a:solidFill>
                <a:effectLst/>
                <a:latin typeface="+mn-lt"/>
                <a:ea typeface="+mn-ea"/>
                <a:cs typeface="+mn-cs"/>
                <a:hlinkClick r:id="rId5"/>
              </a:rPr>
              <a:t>assess overall mortality</a:t>
            </a:r>
            <a:r>
              <a:rPr lang="en-US" sz="1200" b="0" i="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smtClean="0">
                <a:solidFill>
                  <a:schemeClr val="tx1"/>
                </a:solidFill>
                <a:effectLst/>
                <a:latin typeface="+mn-lt"/>
                <a:ea typeface="+mn-ea"/>
                <a:cs typeface="+mn-cs"/>
              </a:rPr>
              <a:t>*There are many factors that influence the quality and cost of health care, For one, the U.S. population is aging and developing more chronic health problems. Many are simply consequences of living longer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smtClean="0">
                <a:solidFill>
                  <a:schemeClr val="tx1"/>
                </a:solidFill>
                <a:effectLst/>
                <a:latin typeface="+mn-lt"/>
                <a:ea typeface="+mn-ea"/>
                <a:cs typeface="+mn-cs"/>
              </a:rPr>
              <a:t>The cost reduction component of the Triple Aim encourages health care organizations to find ways to reduce the cost of the care they provide, while at the same time increasing quality, as well as identifying at-risk populations and addressing the health concerns of the community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smtClean="0">
                <a:solidFill>
                  <a:schemeClr val="tx1"/>
                </a:solidFill>
                <a:effectLst/>
                <a:latin typeface="+mn-lt"/>
                <a:ea typeface="+mn-ea"/>
                <a:cs typeface="+mn-cs"/>
              </a:rPr>
              <a:t>*Understanding what the most likely reasons would be for members of a specific population to engage with the health care system can help organizations preemptively develop strategies to offset costs and provide improved, patient-centered, and coordinated care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smtClean="0">
                <a:solidFill>
                  <a:schemeClr val="tx1"/>
                </a:solidFill>
                <a:effectLst/>
                <a:latin typeface="+mn-lt"/>
                <a:ea typeface="+mn-ea"/>
                <a:cs typeface="+mn-cs"/>
              </a:rPr>
              <a:t>*talk about why I</a:t>
            </a:r>
            <a:r>
              <a:rPr lang="en-US" sz="1200" b="0" i="0" kern="1200" baseline="0" dirty="0" smtClean="0">
                <a:solidFill>
                  <a:schemeClr val="tx1"/>
                </a:solidFill>
                <a:effectLst/>
                <a:latin typeface="+mn-lt"/>
                <a:ea typeface="+mn-ea"/>
                <a:cs typeface="+mn-cs"/>
              </a:rPr>
              <a:t> put those quotes there</a:t>
            </a:r>
            <a:endParaRPr lang="en-US" dirty="0"/>
          </a:p>
        </p:txBody>
      </p:sp>
      <p:sp>
        <p:nvSpPr>
          <p:cNvPr id="4" name="Slide Number Placeholder 3"/>
          <p:cNvSpPr>
            <a:spLocks noGrp="1"/>
          </p:cNvSpPr>
          <p:nvPr>
            <p:ph type="sldNum" sz="quarter" idx="10"/>
          </p:nvPr>
        </p:nvSpPr>
        <p:spPr/>
        <p:txBody>
          <a:bodyPr/>
          <a:lstStyle/>
          <a:p>
            <a:fld id="{7B255B96-3259-43B9-AA17-7B944E091B96}" type="slidenum">
              <a:rPr lang="en-US" smtClean="0"/>
              <a:t>7</a:t>
            </a:fld>
            <a:endParaRPr lang="en-US" dirty="0"/>
          </a:p>
        </p:txBody>
      </p:sp>
    </p:spTree>
    <p:extLst>
      <p:ext uri="{BB962C8B-B14F-4D97-AF65-F5344CB8AC3E}">
        <p14:creationId xmlns:p14="http://schemas.microsoft.com/office/powerpoint/2010/main" val="68813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*Chronic disease self management can improve quality of life and health care costs.</a:t>
            </a:r>
          </a:p>
          <a:p>
            <a:r>
              <a:rPr lang="en-US" sz="1200" b="0" i="0" u="none" strike="noStrike" kern="1200" baseline="0" dirty="0" smtClean="0">
                <a:solidFill>
                  <a:schemeClr val="tx1"/>
                </a:solidFill>
                <a:latin typeface="+mn-lt"/>
                <a:ea typeface="+mn-ea"/>
                <a:cs typeface="+mn-cs"/>
              </a:rPr>
              <a:t>*Chronic diseases are largely preventable by engaging in healthy behaviors.</a:t>
            </a:r>
          </a:p>
          <a:p>
            <a:r>
              <a:rPr lang="en-US" sz="1200" b="0" i="0" u="none" strike="noStrike" kern="1200" baseline="0" dirty="0" smtClean="0">
                <a:solidFill>
                  <a:schemeClr val="tx1"/>
                </a:solidFill>
                <a:latin typeface="+mn-lt"/>
                <a:ea typeface="+mn-ea"/>
                <a:cs typeface="+mn-cs"/>
              </a:rPr>
              <a:t>*We should no longer be in the business of only treating people when they are sick, we should also be in the business of keeping patients healthy</a:t>
            </a:r>
          </a:p>
          <a:p>
            <a:r>
              <a:rPr lang="en-US" sz="1200" b="0" i="0" u="none" strike="noStrike" kern="1200" baseline="0" dirty="0" smtClean="0">
                <a:solidFill>
                  <a:schemeClr val="tx1"/>
                </a:solidFill>
                <a:latin typeface="+mn-lt"/>
                <a:ea typeface="+mn-ea"/>
                <a:cs typeface="+mn-cs"/>
              </a:rPr>
              <a:t>TALK ABOUT THE PROGRAMS THAT ARE CHANGING PEOPLES BEHAVIORS</a:t>
            </a:r>
          </a:p>
          <a:p>
            <a:endParaRPr lang="en-US" dirty="0"/>
          </a:p>
        </p:txBody>
      </p:sp>
      <p:sp>
        <p:nvSpPr>
          <p:cNvPr id="4" name="Slide Number Placeholder 3"/>
          <p:cNvSpPr>
            <a:spLocks noGrp="1"/>
          </p:cNvSpPr>
          <p:nvPr>
            <p:ph type="sldNum" sz="quarter" idx="10"/>
          </p:nvPr>
        </p:nvSpPr>
        <p:spPr/>
        <p:txBody>
          <a:bodyPr/>
          <a:lstStyle/>
          <a:p>
            <a:fld id="{7B255B96-3259-43B9-AA17-7B944E091B96}" type="slidenum">
              <a:rPr lang="en-US" smtClean="0"/>
              <a:t>8</a:t>
            </a:fld>
            <a:endParaRPr lang="en-US" dirty="0"/>
          </a:p>
        </p:txBody>
      </p:sp>
    </p:spTree>
    <p:extLst>
      <p:ext uri="{BB962C8B-B14F-4D97-AF65-F5344CB8AC3E}">
        <p14:creationId xmlns:p14="http://schemas.microsoft.com/office/powerpoint/2010/main" val="1877826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a:t>
            </a:r>
            <a:r>
              <a:rPr lang="en-US" baseline="0" dirty="0" smtClean="0"/>
              <a:t> a care provider connects with a patient via video after discharge, a noticeable positive change in engagement occurs, if patients are experiencing minor complications they discuss with a care provider before it becomes a major complication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*Addressing social determinants of health is important for improving health and reducing longstanding disparities in health and health care, such</a:t>
            </a:r>
            <a:r>
              <a:rPr lang="en-US" baseline="0" dirty="0" smtClean="0"/>
              <a:t> as a care manager who understands the need and provides options for resources</a:t>
            </a:r>
            <a:endParaRPr lang="en-US" dirty="0"/>
          </a:p>
        </p:txBody>
      </p:sp>
      <p:sp>
        <p:nvSpPr>
          <p:cNvPr id="4" name="Slide Number Placeholder 3"/>
          <p:cNvSpPr>
            <a:spLocks noGrp="1"/>
          </p:cNvSpPr>
          <p:nvPr>
            <p:ph type="sldNum" sz="quarter" idx="10"/>
          </p:nvPr>
        </p:nvSpPr>
        <p:spPr/>
        <p:txBody>
          <a:bodyPr/>
          <a:lstStyle/>
          <a:p>
            <a:fld id="{7B255B96-3259-43B9-AA17-7B944E091B96}" type="slidenum">
              <a:rPr lang="en-US" smtClean="0"/>
              <a:t>9</a:t>
            </a:fld>
            <a:endParaRPr lang="en-US" dirty="0"/>
          </a:p>
        </p:txBody>
      </p:sp>
    </p:spTree>
    <p:extLst>
      <p:ext uri="{BB962C8B-B14F-4D97-AF65-F5344CB8AC3E}">
        <p14:creationId xmlns:p14="http://schemas.microsoft.com/office/powerpoint/2010/main" val="149618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Prevention - for example, educating community members and care providers or implementing harm reduction strategies to reduce the number of fatal opioid related overdoses and the occurrence of opioid use disorder among new and at risk users.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Treatment - for example, implementing or expanding access to evidence-based practices for opioid use disorder treatment, such as medication-assisted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Recovery - for example, expanding peer recovery and treatment options that help people with opioid use disorder start recovery and avoid relapse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As documented in the amfAR</a:t>
            </a:r>
            <a:r>
              <a:rPr lang="en-US" baseline="0" dirty="0" smtClean="0"/>
              <a:t> Opioid &amp; Health Indicators Database in 2014</a:t>
            </a:r>
            <a:endParaRPr lang="en-US" dirty="0"/>
          </a:p>
        </p:txBody>
      </p:sp>
      <p:sp>
        <p:nvSpPr>
          <p:cNvPr id="4" name="Slide Number Placeholder 3"/>
          <p:cNvSpPr>
            <a:spLocks noGrp="1"/>
          </p:cNvSpPr>
          <p:nvPr>
            <p:ph type="sldNum" sz="quarter" idx="10"/>
          </p:nvPr>
        </p:nvSpPr>
        <p:spPr/>
        <p:txBody>
          <a:bodyPr/>
          <a:lstStyle/>
          <a:p>
            <a:fld id="{7B255B96-3259-43B9-AA17-7B944E091B96}" type="slidenum">
              <a:rPr lang="en-US" smtClean="0"/>
              <a:t>10</a:t>
            </a:fld>
            <a:endParaRPr lang="en-US" dirty="0"/>
          </a:p>
        </p:txBody>
      </p:sp>
    </p:spTree>
    <p:extLst>
      <p:ext uri="{BB962C8B-B14F-4D97-AF65-F5344CB8AC3E}">
        <p14:creationId xmlns:p14="http://schemas.microsoft.com/office/powerpoint/2010/main" val="434943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Prevention - for example, educating community members and care providers or implementing harm reduction strategies to reduce the number of fatal opioid related overdoses and the occurrence of opioid use disorder among new and at risk users.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Treatment - for example, implementing or expanding access to evidence-based practices for opioid use disorder treatment, such as medication-assisted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Recovery - for example, expanding peer recovery and treatment options that help people with opioid use disorder start recovery and avoid relapse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As documented in the amfAR</a:t>
            </a:r>
            <a:r>
              <a:rPr lang="en-US" baseline="0" dirty="0" smtClean="0"/>
              <a:t> Opioid &amp; Health Indicators Database in 2014</a:t>
            </a:r>
            <a:endParaRPr lang="en-US" dirty="0"/>
          </a:p>
        </p:txBody>
      </p:sp>
      <p:sp>
        <p:nvSpPr>
          <p:cNvPr id="4" name="Slide Number Placeholder 3"/>
          <p:cNvSpPr>
            <a:spLocks noGrp="1"/>
          </p:cNvSpPr>
          <p:nvPr>
            <p:ph type="sldNum" sz="quarter" idx="10"/>
          </p:nvPr>
        </p:nvSpPr>
        <p:spPr/>
        <p:txBody>
          <a:bodyPr/>
          <a:lstStyle/>
          <a:p>
            <a:fld id="{7B255B96-3259-43B9-AA17-7B944E091B96}" type="slidenum">
              <a:rPr lang="en-US" smtClean="0"/>
              <a:t>11</a:t>
            </a:fld>
            <a:endParaRPr lang="en-US" dirty="0"/>
          </a:p>
        </p:txBody>
      </p:sp>
    </p:spTree>
    <p:extLst>
      <p:ext uri="{BB962C8B-B14F-4D97-AF65-F5344CB8AC3E}">
        <p14:creationId xmlns:p14="http://schemas.microsoft.com/office/powerpoint/2010/main" val="2294720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Prevention - for example, educating community members and care providers or implementing harm reduction strategies to reduce the number of fatal opioid related overdoses and the occurrence of opioid use disorder among new and at risk users.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Treatment - for example, implementing or expanding access to evidence-based practices for opioid use disorder treatment, such as medication-assisted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Recovery - for example, expanding peer recovery and treatment options that help people with opioid use disorder start recovery and avoid relapse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As documented in the amfAR</a:t>
            </a:r>
            <a:r>
              <a:rPr lang="en-US" baseline="0" dirty="0" smtClean="0"/>
              <a:t> Opioid &amp; Health Indicators Database in 2014</a:t>
            </a:r>
            <a:endParaRPr lang="en-US" dirty="0"/>
          </a:p>
        </p:txBody>
      </p:sp>
      <p:sp>
        <p:nvSpPr>
          <p:cNvPr id="4" name="Slide Number Placeholder 3"/>
          <p:cNvSpPr>
            <a:spLocks noGrp="1"/>
          </p:cNvSpPr>
          <p:nvPr>
            <p:ph type="sldNum" sz="quarter" idx="10"/>
          </p:nvPr>
        </p:nvSpPr>
        <p:spPr/>
        <p:txBody>
          <a:bodyPr/>
          <a:lstStyle/>
          <a:p>
            <a:fld id="{7B255B96-3259-43B9-AA17-7B944E091B96}" type="slidenum">
              <a:rPr lang="en-US" smtClean="0"/>
              <a:t>12</a:t>
            </a:fld>
            <a:endParaRPr lang="en-US" dirty="0"/>
          </a:p>
        </p:txBody>
      </p:sp>
    </p:spTree>
    <p:extLst>
      <p:ext uri="{BB962C8B-B14F-4D97-AF65-F5344CB8AC3E}">
        <p14:creationId xmlns:p14="http://schemas.microsoft.com/office/powerpoint/2010/main" val="3598082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A157738-4FAA-7E41-B620-1E68A261F638}"/>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380181" y="2300112"/>
            <a:ext cx="3502122" cy="882587"/>
          </a:xfrm>
          <a:prstGeom prst="rect">
            <a:avLst/>
          </a:prstGeom>
        </p:spPr>
        <p:txBody>
          <a:bodyPr lIns="0" rIns="0" anchor="t">
            <a:normAutofit/>
          </a:bodyPr>
          <a:lstStyle>
            <a:lvl1pPr>
              <a:lnSpc>
                <a:spcPct val="100000"/>
              </a:lnSpc>
              <a:spcBef>
                <a:spcPts val="0"/>
              </a:spcBef>
              <a:spcAft>
                <a:spcPts val="0"/>
              </a:spcAft>
              <a:defRPr sz="3000" baseline="0">
                <a:solidFill>
                  <a:srgbClr val="217AA0"/>
                </a:solidFill>
              </a:defRPr>
            </a:lvl1pPr>
          </a:lstStyle>
          <a:p>
            <a:r>
              <a:rPr lang="en-US" dirty="0"/>
              <a:t>Place Title Here</a:t>
            </a:r>
          </a:p>
        </p:txBody>
      </p:sp>
      <p:sp>
        <p:nvSpPr>
          <p:cNvPr id="3" name="Subtitle 2"/>
          <p:cNvSpPr>
            <a:spLocks noGrp="1"/>
          </p:cNvSpPr>
          <p:nvPr>
            <p:ph type="subTitle" idx="1"/>
          </p:nvPr>
        </p:nvSpPr>
        <p:spPr>
          <a:xfrm>
            <a:off x="5380182" y="3336637"/>
            <a:ext cx="3502121" cy="1508605"/>
          </a:xfrm>
          <a:prstGeom prst="rect">
            <a:avLst/>
          </a:prstGeom>
        </p:spPr>
        <p:txBody>
          <a:bodyPr lIns="0" rIns="0" anchor="t">
            <a:normAutofit/>
          </a:bodyPr>
          <a:lstStyle>
            <a:lvl1pPr marL="0" indent="0" algn="l">
              <a:lnSpc>
                <a:spcPct val="100000"/>
              </a:lnSpc>
              <a:buNone/>
              <a:defRPr sz="2000" b="1" i="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52693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 Title">
    <p:spTree>
      <p:nvGrpSpPr>
        <p:cNvPr id="1" name=""/>
        <p:cNvGrpSpPr/>
        <p:nvPr/>
      </p:nvGrpSpPr>
      <p:grpSpPr>
        <a:xfrm>
          <a:off x="0" y="0"/>
          <a:ext cx="0" cy="0"/>
          <a:chOff x="0" y="0"/>
          <a:chExt cx="0" cy="0"/>
        </a:xfrm>
      </p:grpSpPr>
      <p:pic>
        <p:nvPicPr>
          <p:cNvPr id="5" name="Picture 4" descr="HIMSS_PublicPolicy_PPT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731214" y="1919112"/>
            <a:ext cx="8151090" cy="882587"/>
          </a:xfrm>
          <a:prstGeom prst="rect">
            <a:avLst/>
          </a:prstGeom>
        </p:spPr>
        <p:txBody>
          <a:bodyPr lIns="0" rIns="0" anchor="t">
            <a:normAutofit/>
          </a:bodyPr>
          <a:lstStyle>
            <a:lvl1pPr>
              <a:lnSpc>
                <a:spcPct val="80000"/>
              </a:lnSpc>
              <a:spcBef>
                <a:spcPts val="0"/>
              </a:spcBef>
              <a:spcAft>
                <a:spcPts val="0"/>
              </a:spcAft>
              <a:defRPr sz="3600" baseline="0">
                <a:solidFill>
                  <a:srgbClr val="217AA0"/>
                </a:solidFill>
              </a:defRPr>
            </a:lvl1pPr>
          </a:lstStyle>
          <a:p>
            <a:r>
              <a:rPr lang="en-US" dirty="0"/>
              <a:t>Place Subtitle Here</a:t>
            </a:r>
          </a:p>
        </p:txBody>
      </p:sp>
      <p:sp>
        <p:nvSpPr>
          <p:cNvPr id="3" name="Subtitle 2"/>
          <p:cNvSpPr>
            <a:spLocks noGrp="1"/>
          </p:cNvSpPr>
          <p:nvPr>
            <p:ph type="subTitle" idx="1"/>
          </p:nvPr>
        </p:nvSpPr>
        <p:spPr>
          <a:xfrm>
            <a:off x="731213" y="2955637"/>
            <a:ext cx="8151090" cy="1508605"/>
          </a:xfrm>
          <a:prstGeom prst="rect">
            <a:avLst/>
          </a:prstGeom>
        </p:spPr>
        <p:txBody>
          <a:bodyPr lIns="0" rIns="0" anchor="t">
            <a:normAutofit/>
          </a:bodyPr>
          <a:lstStyle>
            <a:lvl1pPr marL="0" indent="0" algn="l">
              <a:buNone/>
              <a:defRPr sz="2800" b="1" i="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28654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818" y="1579055"/>
            <a:ext cx="7970981" cy="3479031"/>
          </a:xfrm>
          <a:prstGeom prst="rect">
            <a:avLst/>
          </a:prstGeom>
        </p:spPr>
        <p:txBody>
          <a:bodyPr>
            <a:normAutofit/>
          </a:bodyPr>
          <a:lstStyle>
            <a:lvl1pPr marL="192024" indent="-192024">
              <a:lnSpc>
                <a:spcPct val="100000"/>
              </a:lnSpc>
              <a:defRPr sz="2400">
                <a:solidFill>
                  <a:schemeClr val="tx1"/>
                </a:solidFill>
              </a:defRPr>
            </a:lvl1pPr>
            <a:lvl2pPr>
              <a:lnSpc>
                <a:spcPct val="100000"/>
              </a:lnSpc>
              <a:defRPr sz="2400">
                <a:solidFill>
                  <a:schemeClr val="tx1"/>
                </a:solidFill>
              </a:defRPr>
            </a:lvl2pPr>
            <a:lvl3pPr>
              <a:lnSpc>
                <a:spcPct val="100000"/>
              </a:lnSpc>
              <a:defRPr sz="2400">
                <a:solidFill>
                  <a:schemeClr val="tx1"/>
                </a:solidFill>
              </a:defRPr>
            </a:lvl3pPr>
            <a:lvl4pPr>
              <a:lnSpc>
                <a:spcPct val="100000"/>
              </a:lnSpc>
              <a:defRPr sz="2400">
                <a:solidFill>
                  <a:schemeClr val="tx1"/>
                </a:solidFill>
              </a:defRPr>
            </a:lvl4pPr>
            <a:lvl5pPr>
              <a:lnSpc>
                <a:spcPct val="100000"/>
              </a:lnSpc>
              <a:defRPr sz="2400">
                <a:solidFill>
                  <a:schemeClr val="tx1"/>
                </a:solidFill>
              </a:defRPr>
            </a:lvl5pPr>
          </a:lstStyle>
          <a:p>
            <a:pPr lvl="0"/>
            <a:r>
              <a:rPr lang="en-US" dirty="0"/>
              <a:t>Click to edit Master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715818" y="572002"/>
            <a:ext cx="7970983" cy="80433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910755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31212" y="1775435"/>
            <a:ext cx="3766176" cy="3971636"/>
          </a:xfrm>
          <a:prstGeom prst="rect">
            <a:avLst/>
          </a:prstGeom>
        </p:spPr>
        <p:txBody>
          <a:bodyPr>
            <a:normAutofit/>
          </a:bodyPr>
          <a:lstStyle>
            <a:lvl1pPr marL="192024" indent="-192024">
              <a:lnSpc>
                <a:spcPct val="90000"/>
              </a:lnSpc>
              <a:defRPr sz="2000">
                <a:solidFill>
                  <a:schemeClr val="tx1"/>
                </a:solidFill>
              </a:defRPr>
            </a:lvl1pPr>
            <a:lvl2pPr>
              <a:lnSpc>
                <a:spcPct val="80000"/>
              </a:lnSpc>
              <a:defRPr sz="2000">
                <a:solidFill>
                  <a:schemeClr val="tx1"/>
                </a:solidFill>
              </a:defRPr>
            </a:lvl2pPr>
            <a:lvl3pPr>
              <a:lnSpc>
                <a:spcPct val="80000"/>
              </a:lnSpc>
              <a:defRPr sz="2000">
                <a:solidFill>
                  <a:schemeClr val="tx1"/>
                </a:solidFill>
              </a:defRPr>
            </a:lvl3pPr>
            <a:lvl4pPr>
              <a:lnSpc>
                <a:spcPct val="80000"/>
              </a:lnSpc>
              <a:defRPr sz="2000">
                <a:solidFill>
                  <a:schemeClr val="tx1"/>
                </a:solidFill>
              </a:defRPr>
            </a:lvl4pPr>
            <a:lvl5pPr>
              <a:lnSpc>
                <a:spcPct val="80000"/>
              </a:lnSpc>
              <a:defRPr sz="20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7" y="1775435"/>
            <a:ext cx="4041775" cy="3971636"/>
          </a:xfrm>
          <a:prstGeom prst="rect">
            <a:avLst/>
          </a:prstGeom>
        </p:spPr>
        <p:txBody>
          <a:bodyPr>
            <a:normAutofit/>
          </a:bodyPr>
          <a:lstStyle>
            <a:lvl1pPr marL="192024" indent="-192024">
              <a:lnSpc>
                <a:spcPct val="100000"/>
              </a:lnSpc>
              <a:defRPr sz="2000">
                <a:solidFill>
                  <a:schemeClr val="tx1"/>
                </a:solidFill>
              </a:defRPr>
            </a:lvl1pPr>
            <a:lvl2pPr>
              <a:lnSpc>
                <a:spcPct val="100000"/>
              </a:lnSpc>
              <a:defRPr sz="2000">
                <a:solidFill>
                  <a:schemeClr val="tx1"/>
                </a:solidFill>
              </a:defRPr>
            </a:lvl2pPr>
            <a:lvl3pPr>
              <a:lnSpc>
                <a:spcPct val="100000"/>
              </a:lnSpc>
              <a:defRPr sz="2000">
                <a:solidFill>
                  <a:schemeClr val="tx1"/>
                </a:solidFill>
              </a:defRPr>
            </a:lvl3pPr>
            <a:lvl4pPr>
              <a:lnSpc>
                <a:spcPct val="100000"/>
              </a:lnSpc>
              <a:defRPr sz="2000">
                <a:solidFill>
                  <a:schemeClr val="tx1"/>
                </a:solidFill>
              </a:defRPr>
            </a:lvl4pPr>
            <a:lvl5pPr>
              <a:lnSpc>
                <a:spcPct val="100000"/>
              </a:lnSpc>
              <a:defRPr sz="20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715818" y="572002"/>
            <a:ext cx="7970983" cy="80433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31407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212" y="627581"/>
            <a:ext cx="2734302" cy="1056410"/>
          </a:xfrm>
          <a:prstGeom prst="rect">
            <a:avLst/>
          </a:prstGeom>
        </p:spPr>
        <p:txBody>
          <a:bodyPr anchor="t"/>
          <a:lstStyle>
            <a:lvl1pPr algn="l">
              <a:lnSpc>
                <a:spcPct val="80000"/>
              </a:lnSpc>
              <a:defRPr sz="2000" b="1"/>
            </a:lvl1pPr>
          </a:lstStyle>
          <a:p>
            <a:r>
              <a:rPr lang="en-US" dirty="0"/>
              <a:t>Click to edit Master title style</a:t>
            </a:r>
          </a:p>
        </p:txBody>
      </p:sp>
      <p:sp>
        <p:nvSpPr>
          <p:cNvPr id="3" name="Content Placeholder 2"/>
          <p:cNvSpPr>
            <a:spLocks noGrp="1"/>
          </p:cNvSpPr>
          <p:nvPr>
            <p:ph idx="1"/>
          </p:nvPr>
        </p:nvSpPr>
        <p:spPr>
          <a:xfrm>
            <a:off x="3575050" y="627581"/>
            <a:ext cx="5111750" cy="4883450"/>
          </a:xfrm>
          <a:prstGeom prst="rect">
            <a:avLst/>
          </a:prstGeom>
        </p:spPr>
        <p:txBody>
          <a:bodyPr>
            <a:normAutofit/>
          </a:bodyPr>
          <a:lstStyle>
            <a:lvl1pPr marL="192024" indent="-192024">
              <a:lnSpc>
                <a:spcPct val="100000"/>
              </a:lnSpc>
              <a:defRPr sz="2000">
                <a:solidFill>
                  <a:schemeClr val="tx1"/>
                </a:solidFill>
              </a:defRPr>
            </a:lvl1pPr>
            <a:lvl2pPr>
              <a:lnSpc>
                <a:spcPct val="100000"/>
              </a:lnSpc>
              <a:defRPr sz="2000">
                <a:solidFill>
                  <a:schemeClr val="tx1"/>
                </a:solidFill>
              </a:defRPr>
            </a:lvl2pPr>
            <a:lvl3pPr>
              <a:lnSpc>
                <a:spcPct val="100000"/>
              </a:lnSpc>
              <a:defRPr sz="2000">
                <a:solidFill>
                  <a:schemeClr val="tx1"/>
                </a:solidFill>
              </a:defRPr>
            </a:lvl3pPr>
            <a:lvl4pPr>
              <a:lnSpc>
                <a:spcPct val="100000"/>
              </a:lnSpc>
              <a:defRPr sz="2000">
                <a:solidFill>
                  <a:schemeClr val="tx1"/>
                </a:solidFill>
              </a:defRPr>
            </a:lvl4pPr>
            <a:lvl5pPr>
              <a:lnSpc>
                <a:spcPct val="100000"/>
              </a:lnSpc>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31212" y="1435102"/>
            <a:ext cx="2734302" cy="4075929"/>
          </a:xfrm>
          <a:prstGeom prst="rect">
            <a:avLst/>
          </a:prstGeom>
        </p:spPr>
        <p:txBody>
          <a:bodyPr>
            <a:normAutofit/>
          </a:bodyPr>
          <a:lstStyle>
            <a:lvl1pPr marL="192024" indent="-192024">
              <a:lnSpc>
                <a:spcPct val="100000"/>
              </a:lnSpc>
              <a:buFont typeface="Arial"/>
              <a:buChar char="•"/>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6821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212" y="4527493"/>
            <a:ext cx="7993688" cy="490931"/>
          </a:xfrm>
          <a:prstGeom prst="rect">
            <a:avLst/>
          </a:prstGeo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0" y="1"/>
            <a:ext cx="9144000" cy="451723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731212" y="5018424"/>
            <a:ext cx="7993688" cy="769699"/>
          </a:xfrm>
          <a:prstGeom prst="rect">
            <a:avLst/>
          </a:prstGeom>
        </p:spPr>
        <p:txBody>
          <a:bodyPr/>
          <a:lstStyle>
            <a:lvl1pPr marL="0" indent="0">
              <a:lnSpc>
                <a:spcPct val="10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35928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36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HIMSS_PublicPolicy_PPT3.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939902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3" r:id="rId4"/>
    <p:sldLayoutId id="2147483656" r:id="rId5"/>
    <p:sldLayoutId id="2147483657" r:id="rId6"/>
    <p:sldLayoutId id="2147483655" r:id="rId7"/>
  </p:sldLayoutIdLst>
  <p:txStyles>
    <p:titleStyle>
      <a:lvl1pPr algn="l" defTabSz="457200" rtl="0" eaLnBrk="1" latinLnBrk="0" hangingPunct="1">
        <a:spcBef>
          <a:spcPct val="0"/>
        </a:spcBef>
        <a:buNone/>
        <a:defRPr sz="2800" b="1" i="0" kern="1200">
          <a:solidFill>
            <a:srgbClr val="217AA0"/>
          </a:solidFill>
          <a:latin typeface="Verdana"/>
          <a:ea typeface="+mj-ea"/>
          <a:cs typeface="Verdana"/>
        </a:defRPr>
      </a:lvl1pPr>
    </p:titleStyle>
    <p:bodyStyle>
      <a:lvl1pPr marL="192024" indent="-192024"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1pPr>
      <a:lvl2pPr marL="742950" indent="-285750"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2pPr>
      <a:lvl3pPr marL="1143000" indent="-228600"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3pPr>
      <a:lvl4pPr marL="1600200" indent="-228600"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4pPr>
      <a:lvl5pPr marL="2057400" indent="-228600"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5359399" y="2402560"/>
            <a:ext cx="3484804" cy="1139152"/>
          </a:xfrm>
        </p:spPr>
        <p:txBody>
          <a:bodyPr>
            <a:noAutofit/>
          </a:bodyPr>
          <a:lstStyle/>
          <a:p>
            <a:r>
              <a:rPr lang="en-US" sz="2700" dirty="0" smtClean="0"/>
              <a:t>Telehealth</a:t>
            </a:r>
            <a:endParaRPr lang="en-US" sz="2700" dirty="0">
              <a:solidFill>
                <a:srgbClr val="B5B5B5"/>
              </a:solidFill>
            </a:endParaRPr>
          </a:p>
        </p:txBody>
      </p:sp>
      <p:sp>
        <p:nvSpPr>
          <p:cNvPr id="4" name="Subtitle 4"/>
          <p:cNvSpPr>
            <a:spLocks noGrp="1"/>
          </p:cNvSpPr>
          <p:nvPr>
            <p:ph type="subTitle" idx="1"/>
          </p:nvPr>
        </p:nvSpPr>
        <p:spPr>
          <a:xfrm>
            <a:off x="5359399" y="2972136"/>
            <a:ext cx="3503613" cy="1508125"/>
          </a:xfrm>
          <a:ln>
            <a:noFill/>
          </a:ln>
        </p:spPr>
        <p:txBody>
          <a:bodyPr>
            <a:normAutofit/>
          </a:bodyPr>
          <a:lstStyle/>
          <a:p>
            <a:r>
              <a:rPr lang="en-US" sz="1600" b="0" dirty="0" smtClean="0">
                <a:solidFill>
                  <a:schemeClr val="tx1"/>
                </a:solidFill>
              </a:rPr>
              <a:t>William Manzie	</a:t>
            </a:r>
            <a:endParaRPr lang="en-US" sz="1600" b="0" dirty="0">
              <a:solidFill>
                <a:schemeClr val="tx1"/>
              </a:solidFill>
            </a:endParaRPr>
          </a:p>
          <a:p>
            <a:r>
              <a:rPr lang="en-US" sz="1600" b="0" dirty="0" smtClean="0">
                <a:solidFill>
                  <a:schemeClr val="tx1"/>
                </a:solidFill>
              </a:rPr>
              <a:t>Administrative Director of Telehealth</a:t>
            </a:r>
            <a:endParaRPr lang="en-US" sz="1600" b="0" dirty="0">
              <a:solidFill>
                <a:schemeClr val="tx1"/>
              </a:solidFill>
            </a:endParaRPr>
          </a:p>
          <a:p>
            <a:r>
              <a:rPr lang="en-US" sz="1600" b="0" dirty="0" smtClean="0">
                <a:solidFill>
                  <a:schemeClr val="tx1"/>
                </a:solidFill>
              </a:rPr>
              <a:t>Memorial Healthcare System</a:t>
            </a:r>
            <a:endParaRPr lang="en-US" sz="1600" b="0" dirty="0">
              <a:solidFill>
                <a:schemeClr val="tx1"/>
              </a:solidFill>
            </a:endParaRPr>
          </a:p>
          <a:p>
            <a:r>
              <a:rPr lang="en-US" sz="1600" b="0" dirty="0" smtClean="0">
                <a:solidFill>
                  <a:schemeClr val="tx1"/>
                </a:solidFill>
              </a:rPr>
              <a:t>April 24, 2019</a:t>
            </a:r>
            <a:endParaRPr lang="en-US" sz="1600" b="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0848" y="2972136"/>
            <a:ext cx="756147" cy="282929"/>
          </a:xfrm>
          <a:prstGeom prst="rect">
            <a:avLst/>
          </a:prstGeom>
        </p:spPr>
      </p:pic>
    </p:spTree>
    <p:extLst>
      <p:ext uri="{BB962C8B-B14F-4D97-AF65-F5344CB8AC3E}">
        <p14:creationId xmlns:p14="http://schemas.microsoft.com/office/powerpoint/2010/main" val="3214936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99586"/>
            <a:ext cx="8290332" cy="804333"/>
          </a:xfrm>
        </p:spPr>
        <p:txBody>
          <a:bodyPr>
            <a:normAutofit/>
          </a:bodyPr>
          <a:lstStyle/>
          <a:p>
            <a:r>
              <a:rPr lang="en-US" sz="3000" dirty="0" smtClean="0"/>
              <a:t>On-Demand Assisted Services</a:t>
            </a:r>
            <a:endParaRPr lang="en-US" sz="3000" dirty="0"/>
          </a:p>
        </p:txBody>
      </p:sp>
      <p:sp>
        <p:nvSpPr>
          <p:cNvPr id="6" name="Content Placeholder 4"/>
          <p:cNvSpPr>
            <a:spLocks noGrp="1"/>
          </p:cNvSpPr>
          <p:nvPr>
            <p:ph idx="1"/>
          </p:nvPr>
        </p:nvSpPr>
        <p:spPr>
          <a:xfrm>
            <a:off x="715820" y="1185333"/>
            <a:ext cx="7970981" cy="4771814"/>
          </a:xfrm>
        </p:spPr>
        <p:txBody>
          <a:bodyPr>
            <a:noAutofit/>
          </a:bodyPr>
          <a:lstStyle/>
          <a:p>
            <a:pPr marL="0" indent="-93726">
              <a:buNone/>
            </a:pPr>
            <a:r>
              <a:rPr lang="en-US" sz="1800" b="1" u="sng" dirty="0"/>
              <a:t>Opioid </a:t>
            </a:r>
            <a:r>
              <a:rPr lang="en-US" sz="1800" b="1" u="sng" dirty="0" smtClean="0"/>
              <a:t>Crisis</a:t>
            </a:r>
          </a:p>
          <a:p>
            <a:r>
              <a:rPr lang="en-US" sz="1800" dirty="0" smtClean="0"/>
              <a:t>From Florida data in 2014, </a:t>
            </a:r>
            <a:r>
              <a:rPr lang="en-US" sz="1800" dirty="0"/>
              <a:t>89.5% </a:t>
            </a:r>
            <a:r>
              <a:rPr lang="en-US" sz="1800" dirty="0" smtClean="0"/>
              <a:t>reported </a:t>
            </a:r>
            <a:r>
              <a:rPr lang="en-US" sz="1800" dirty="0"/>
              <a:t>needing but not receiving treatment </a:t>
            </a:r>
            <a:r>
              <a:rPr lang="en-US" sz="1800" dirty="0" smtClean="0"/>
              <a:t>for Opioid Abuse. This is from a population </a:t>
            </a:r>
            <a:r>
              <a:rPr lang="en-US" sz="1800" dirty="0"/>
              <a:t>aged 12 or older reporting illicit drug dependence or </a:t>
            </a:r>
            <a:r>
              <a:rPr lang="en-US" sz="1800" dirty="0" smtClean="0"/>
              <a:t>abuse. </a:t>
            </a:r>
          </a:p>
          <a:p>
            <a:r>
              <a:rPr lang="en-US" sz="1800" dirty="0" smtClean="0"/>
              <a:t>Florida saw 5,088 drug related deaths in 2017</a:t>
            </a:r>
          </a:p>
          <a:p>
            <a:r>
              <a:rPr lang="en-US" sz="1800" dirty="0" smtClean="0"/>
              <a:t>Drug related deaths per 100,000 - Florida 24.2, National </a:t>
            </a:r>
            <a:r>
              <a:rPr lang="en-US" sz="1800" dirty="0" smtClean="0"/>
              <a:t>21.6</a:t>
            </a:r>
            <a:endParaRPr lang="en-US" sz="1800" dirty="0" smtClean="0"/>
          </a:p>
          <a:p>
            <a:pPr marL="0" indent="0">
              <a:buNone/>
            </a:pPr>
            <a:r>
              <a:rPr lang="en-US" sz="1800" dirty="0"/>
              <a:t>As a result, </a:t>
            </a:r>
            <a:r>
              <a:rPr lang="en-US" sz="1800" dirty="0">
                <a:latin typeface="Arial Black" panose="020B0A04020102020204" pitchFamily="34" charset="0"/>
              </a:rPr>
              <a:t>Memorial Healthcare System </a:t>
            </a:r>
            <a:r>
              <a:rPr lang="en-US" sz="1800" dirty="0"/>
              <a:t>offers </a:t>
            </a:r>
            <a:r>
              <a:rPr lang="en-US" sz="1800" dirty="0" smtClean="0"/>
              <a:t>programs to assist in the opioid crisis. The following </a:t>
            </a:r>
            <a:r>
              <a:rPr lang="en-US" sz="1800" dirty="0"/>
              <a:t>telehealth </a:t>
            </a:r>
            <a:r>
              <a:rPr lang="en-US" sz="1800" dirty="0" smtClean="0"/>
              <a:t>programs are used to augment what is being done today in person.</a:t>
            </a:r>
          </a:p>
          <a:p>
            <a:pPr lvl="1"/>
            <a:r>
              <a:rPr lang="en-US" sz="1800" dirty="0" smtClean="0"/>
              <a:t>Telehealth to expand access (MAT program)</a:t>
            </a:r>
          </a:p>
          <a:p>
            <a:pPr lvl="1"/>
            <a:r>
              <a:rPr lang="en-US" sz="1800" dirty="0" smtClean="0"/>
              <a:t>Virtual pharmacist (prevention and education including distribution of narcan kits)</a:t>
            </a:r>
          </a:p>
          <a:p>
            <a:pPr lvl="1"/>
            <a:r>
              <a:rPr lang="en-US" sz="1800" u="sng" dirty="0" smtClean="0"/>
              <a:t>Additional opportunities</a:t>
            </a:r>
            <a:r>
              <a:rPr lang="en-US" sz="1800" dirty="0" smtClean="0"/>
              <a:t>: expanding virtual treatment options for recovery</a:t>
            </a:r>
            <a:endParaRPr lang="en-US" sz="1800" dirty="0"/>
          </a:p>
          <a:p>
            <a:pPr marL="457200" lvl="1" indent="0">
              <a:buNone/>
            </a:pPr>
            <a:endParaRPr lang="en-US" sz="1600" dirty="0"/>
          </a:p>
          <a:p>
            <a:endParaRPr lang="en-US" sz="2400" dirty="0">
              <a:solidFill>
                <a:schemeClr val="tx1"/>
              </a:solidFill>
            </a:endParaRPr>
          </a:p>
        </p:txBody>
      </p:sp>
    </p:spTree>
    <p:extLst>
      <p:ext uri="{BB962C8B-B14F-4D97-AF65-F5344CB8AC3E}">
        <p14:creationId xmlns:p14="http://schemas.microsoft.com/office/powerpoint/2010/main" val="4012886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440583"/>
            <a:ext cx="8290332" cy="804333"/>
          </a:xfrm>
        </p:spPr>
        <p:txBody>
          <a:bodyPr>
            <a:normAutofit/>
          </a:bodyPr>
          <a:lstStyle/>
          <a:p>
            <a:r>
              <a:rPr lang="en-US" sz="3000" dirty="0" smtClean="0"/>
              <a:t>On-Demand Assisted Services</a:t>
            </a:r>
            <a:endParaRPr lang="en-US" sz="3000" dirty="0"/>
          </a:p>
        </p:txBody>
      </p:sp>
      <p:sp>
        <p:nvSpPr>
          <p:cNvPr id="6" name="Content Placeholder 4"/>
          <p:cNvSpPr>
            <a:spLocks noGrp="1"/>
          </p:cNvSpPr>
          <p:nvPr>
            <p:ph idx="1"/>
          </p:nvPr>
        </p:nvSpPr>
        <p:spPr>
          <a:xfrm>
            <a:off x="715820" y="1010095"/>
            <a:ext cx="7970981" cy="4652412"/>
          </a:xfrm>
        </p:spPr>
        <p:txBody>
          <a:bodyPr>
            <a:noAutofit/>
          </a:bodyPr>
          <a:lstStyle/>
          <a:p>
            <a:pPr marL="0" indent="-93726">
              <a:buNone/>
            </a:pPr>
            <a:r>
              <a:rPr lang="en-US" sz="1600" b="1" u="sng" dirty="0" smtClean="0"/>
              <a:t>Current Telehealth Workflow assisting with the Opioid Crisis in ER’s</a:t>
            </a:r>
          </a:p>
          <a:p>
            <a:r>
              <a:rPr lang="en-US" sz="1600" dirty="0"/>
              <a:t>Patient arrival</a:t>
            </a:r>
          </a:p>
          <a:p>
            <a:r>
              <a:rPr lang="en-US" sz="1600" dirty="0"/>
              <a:t>Overdose/Requesting treatment</a:t>
            </a:r>
          </a:p>
          <a:p>
            <a:r>
              <a:rPr lang="en-US" sz="1600" dirty="0"/>
              <a:t>Physician order for MAT consult</a:t>
            </a:r>
          </a:p>
          <a:p>
            <a:r>
              <a:rPr lang="en-US" sz="1600" dirty="0"/>
              <a:t>RN/Secretary contacts </a:t>
            </a:r>
            <a:r>
              <a:rPr lang="en-US" sz="1600" dirty="0" smtClean="0"/>
              <a:t>Behavioral Health Unit (BHU)</a:t>
            </a:r>
            <a:endParaRPr lang="en-US" sz="1600" dirty="0"/>
          </a:p>
          <a:p>
            <a:r>
              <a:rPr lang="en-US" sz="1600" dirty="0"/>
              <a:t>Time is set for </a:t>
            </a:r>
            <a:r>
              <a:rPr lang="en-US" sz="1600" dirty="0" smtClean="0"/>
              <a:t>virtual consult</a:t>
            </a:r>
          </a:p>
          <a:p>
            <a:r>
              <a:rPr lang="en-US" sz="1600" dirty="0"/>
              <a:t>Explain video call process to patient</a:t>
            </a:r>
          </a:p>
          <a:p>
            <a:r>
              <a:rPr lang="en-US" sz="1600" dirty="0"/>
              <a:t>Bring cart to bedside</a:t>
            </a:r>
          </a:p>
          <a:p>
            <a:r>
              <a:rPr lang="en-US" sz="1600" dirty="0"/>
              <a:t>Provide patient with head phone for </a:t>
            </a:r>
            <a:r>
              <a:rPr lang="en-US" sz="1600" dirty="0" smtClean="0"/>
              <a:t>privacy</a:t>
            </a:r>
            <a:endParaRPr lang="en-US" sz="1600" dirty="0"/>
          </a:p>
          <a:p>
            <a:r>
              <a:rPr lang="en-US" sz="1600" dirty="0"/>
              <a:t>BHU RN to conduct a </a:t>
            </a:r>
            <a:r>
              <a:rPr lang="en-US" sz="1600" dirty="0" smtClean="0"/>
              <a:t>mental </a:t>
            </a:r>
            <a:r>
              <a:rPr lang="en-US" sz="1600" dirty="0"/>
              <a:t>status </a:t>
            </a:r>
            <a:r>
              <a:rPr lang="en-US" sz="1600" dirty="0" smtClean="0"/>
              <a:t>exam </a:t>
            </a:r>
            <a:r>
              <a:rPr lang="en-US" sz="1600" dirty="0"/>
              <a:t>and explain MAT program</a:t>
            </a:r>
          </a:p>
          <a:p>
            <a:r>
              <a:rPr lang="en-US" sz="1600" dirty="0" smtClean="0"/>
              <a:t>Remain </a:t>
            </a:r>
            <a:r>
              <a:rPr lang="en-US" sz="1600" dirty="0"/>
              <a:t>at the bedside during telehealth visit for safety</a:t>
            </a:r>
          </a:p>
          <a:p>
            <a:r>
              <a:rPr lang="en-US" sz="1600" dirty="0"/>
              <a:t>Provide patient with MAT pamphlets</a:t>
            </a:r>
          </a:p>
          <a:p>
            <a:r>
              <a:rPr lang="en-US" sz="1600" dirty="0"/>
              <a:t>Give take home </a:t>
            </a:r>
            <a:r>
              <a:rPr lang="en-US" sz="1600" dirty="0" err="1"/>
              <a:t>Narcan</a:t>
            </a:r>
            <a:r>
              <a:rPr lang="en-US" sz="1600" dirty="0"/>
              <a:t>-kit</a:t>
            </a:r>
          </a:p>
          <a:p>
            <a:r>
              <a:rPr lang="en-US" sz="1600" dirty="0"/>
              <a:t>BHU RN will take care of the rest</a:t>
            </a:r>
          </a:p>
          <a:p>
            <a:endParaRPr lang="en-US" sz="2400" dirty="0">
              <a:solidFill>
                <a:schemeClr val="tx1"/>
              </a:solidFill>
            </a:endParaRPr>
          </a:p>
        </p:txBody>
      </p:sp>
      <p:pic>
        <p:nvPicPr>
          <p:cNvPr id="2" name="Picture 1"/>
          <p:cNvPicPr>
            <a:picLocks noChangeAspect="1"/>
          </p:cNvPicPr>
          <p:nvPr/>
        </p:nvPicPr>
        <p:blipFill>
          <a:blip r:embed="rId3"/>
          <a:stretch>
            <a:fillRect/>
          </a:stretch>
        </p:blipFill>
        <p:spPr>
          <a:xfrm>
            <a:off x="7309432" y="2131377"/>
            <a:ext cx="1696720" cy="3446348"/>
          </a:xfrm>
          <a:prstGeom prst="rect">
            <a:avLst/>
          </a:prstGeom>
        </p:spPr>
      </p:pic>
    </p:spTree>
    <p:extLst>
      <p:ext uri="{BB962C8B-B14F-4D97-AF65-F5344CB8AC3E}">
        <p14:creationId xmlns:p14="http://schemas.microsoft.com/office/powerpoint/2010/main" val="2453376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440583"/>
            <a:ext cx="8290332" cy="804333"/>
          </a:xfrm>
        </p:spPr>
        <p:txBody>
          <a:bodyPr>
            <a:normAutofit/>
          </a:bodyPr>
          <a:lstStyle/>
          <a:p>
            <a:r>
              <a:rPr lang="en-US" sz="3000" dirty="0" smtClean="0"/>
              <a:t>On-Demand Assisted Services</a:t>
            </a:r>
            <a:endParaRPr lang="en-US" sz="3000" dirty="0"/>
          </a:p>
        </p:txBody>
      </p:sp>
      <p:sp>
        <p:nvSpPr>
          <p:cNvPr id="6" name="Content Placeholder 4"/>
          <p:cNvSpPr>
            <a:spLocks noGrp="1"/>
          </p:cNvSpPr>
          <p:nvPr>
            <p:ph idx="1"/>
          </p:nvPr>
        </p:nvSpPr>
        <p:spPr>
          <a:xfrm>
            <a:off x="715820" y="1010095"/>
            <a:ext cx="7970981" cy="4652412"/>
          </a:xfrm>
        </p:spPr>
        <p:txBody>
          <a:bodyPr>
            <a:noAutofit/>
          </a:bodyPr>
          <a:lstStyle/>
          <a:p>
            <a:pPr marL="0" indent="-93726">
              <a:buNone/>
            </a:pPr>
            <a:r>
              <a:rPr lang="en-US" sz="2000" b="1" dirty="0" smtClean="0"/>
              <a:t>Telehealth MAT Workflow allows Memorial to Utilize Clinical Resources more efficiently and rapidly.</a:t>
            </a:r>
          </a:p>
          <a:p>
            <a:r>
              <a:rPr lang="en-US" sz="1800" dirty="0" smtClean="0"/>
              <a:t>When needed, pharmacists connect via telehealth to provide the necessary clinical information and education to the patient and family.</a:t>
            </a:r>
          </a:p>
          <a:p>
            <a:r>
              <a:rPr lang="en-US" sz="1800" dirty="0" smtClean="0"/>
              <a:t>As a result of the Telehealth MAT program, Memorial has experienced improved engagement by the patient and family to receive care.</a:t>
            </a:r>
          </a:p>
          <a:p>
            <a:r>
              <a:rPr lang="en-US" sz="1800" dirty="0" smtClean="0"/>
              <a:t>During the connection, patients receive:</a:t>
            </a:r>
          </a:p>
          <a:p>
            <a:pPr lvl="1"/>
            <a:r>
              <a:rPr lang="en-US" sz="1600" dirty="0"/>
              <a:t>Take home kit Given to everyone who presents with CC of OD and/or requesting treatment</a:t>
            </a:r>
          </a:p>
          <a:p>
            <a:pPr lvl="1"/>
            <a:r>
              <a:rPr lang="en-US" sz="1600" dirty="0"/>
              <a:t>2 doses – Intranasal</a:t>
            </a:r>
          </a:p>
          <a:p>
            <a:pPr lvl="1"/>
            <a:r>
              <a:rPr lang="en-US" sz="1600" dirty="0"/>
              <a:t>Given as many times as necessary</a:t>
            </a:r>
          </a:p>
          <a:p>
            <a:pPr lvl="1"/>
            <a:r>
              <a:rPr lang="en-US" sz="1600" dirty="0"/>
              <a:t>Part of the efforts in combating the crisis</a:t>
            </a:r>
          </a:p>
          <a:p>
            <a:pPr lvl="1"/>
            <a:r>
              <a:rPr lang="en-US" sz="1600" dirty="0"/>
              <a:t>Education by ED pharmacist</a:t>
            </a:r>
          </a:p>
          <a:p>
            <a:endParaRPr lang="en-US" sz="20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399" y="4138167"/>
            <a:ext cx="3911601" cy="2143064"/>
          </a:xfrm>
          <a:prstGeom prst="rect">
            <a:avLst/>
          </a:prstGeom>
        </p:spPr>
      </p:pic>
    </p:spTree>
    <p:extLst>
      <p:ext uri="{BB962C8B-B14F-4D97-AF65-F5344CB8AC3E}">
        <p14:creationId xmlns:p14="http://schemas.microsoft.com/office/powerpoint/2010/main" val="4150734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828" y="579266"/>
            <a:ext cx="7020332" cy="804333"/>
          </a:xfrm>
        </p:spPr>
        <p:txBody>
          <a:bodyPr>
            <a:normAutofit/>
          </a:bodyPr>
          <a:lstStyle/>
          <a:p>
            <a:pPr indent="-93726"/>
            <a:r>
              <a:rPr lang="en-US" sz="3200" dirty="0" smtClean="0"/>
              <a:t>On-Demand </a:t>
            </a:r>
            <a:r>
              <a:rPr lang="en-US" sz="3200" dirty="0"/>
              <a:t>Assisted </a:t>
            </a:r>
            <a:r>
              <a:rPr lang="en-US" sz="3200" dirty="0" smtClean="0"/>
              <a:t>Services</a:t>
            </a:r>
            <a:endParaRPr lang="en-US" sz="3200" dirty="0"/>
          </a:p>
        </p:txBody>
      </p:sp>
      <p:sp>
        <p:nvSpPr>
          <p:cNvPr id="6" name="Content Placeholder 4"/>
          <p:cNvSpPr>
            <a:spLocks noGrp="1"/>
          </p:cNvSpPr>
          <p:nvPr>
            <p:ph idx="1"/>
          </p:nvPr>
        </p:nvSpPr>
        <p:spPr>
          <a:xfrm>
            <a:off x="609828" y="1192974"/>
            <a:ext cx="7970981" cy="5038493"/>
          </a:xfrm>
        </p:spPr>
        <p:txBody>
          <a:bodyPr>
            <a:noAutofit/>
          </a:bodyPr>
          <a:lstStyle/>
          <a:p>
            <a:pPr marL="0" indent="0">
              <a:buNone/>
            </a:pPr>
            <a:r>
              <a:rPr lang="en-US" sz="1600" b="1" u="sng" dirty="0" smtClean="0"/>
              <a:t>Stroke</a:t>
            </a:r>
          </a:p>
          <a:p>
            <a:r>
              <a:rPr lang="en-US" sz="1600" dirty="0" smtClean="0"/>
              <a:t>Consults are conducted with patients who present to the ER with a possible stroke</a:t>
            </a:r>
          </a:p>
          <a:p>
            <a:r>
              <a:rPr lang="en-US" sz="1600" dirty="0" smtClean="0"/>
              <a:t>Neurologist on-call uses telehealth to virtually connect with the on-site clinical team</a:t>
            </a:r>
          </a:p>
          <a:p>
            <a:r>
              <a:rPr lang="en-US" sz="1600" dirty="0" smtClean="0"/>
              <a:t>The neurologist is able to view, visually examine the patient and zoom into the extremities as well as facial features</a:t>
            </a:r>
          </a:p>
          <a:p>
            <a:r>
              <a:rPr lang="en-US" sz="1600" dirty="0" smtClean="0"/>
              <a:t>The purpose of the program is to improve clinical outcomes by:</a:t>
            </a:r>
          </a:p>
          <a:p>
            <a:pPr lvl="1"/>
            <a:r>
              <a:rPr lang="en-US" sz="1600" dirty="0" smtClean="0"/>
              <a:t>Reducing door to needle times</a:t>
            </a:r>
          </a:p>
          <a:p>
            <a:pPr lvl="1"/>
            <a:r>
              <a:rPr lang="en-US" sz="1600" dirty="0" smtClean="0"/>
              <a:t>Discontinuing unnecessary TPA treatment</a:t>
            </a:r>
          </a:p>
          <a:p>
            <a:pPr lvl="1"/>
            <a:r>
              <a:rPr lang="en-US" sz="1600" dirty="0" smtClean="0"/>
              <a:t>Provide a higher level of physician specialty support</a:t>
            </a:r>
          </a:p>
          <a:p>
            <a:r>
              <a:rPr lang="en-US" sz="1600" dirty="0" smtClean="0"/>
              <a:t>TeleStroke is similarly used for in-patient stroke alerts</a:t>
            </a:r>
          </a:p>
          <a:p>
            <a:pPr lvl="1"/>
            <a:r>
              <a:rPr lang="en-US" sz="1600" dirty="0" smtClean="0"/>
              <a:t>Time to treatment is </a:t>
            </a:r>
            <a:r>
              <a:rPr lang="en-US" sz="1600" dirty="0" smtClean="0"/>
              <a:t>key</a:t>
            </a:r>
            <a:br>
              <a:rPr lang="en-US" sz="1600" dirty="0" smtClean="0"/>
            </a:br>
            <a:endParaRPr lang="en-US" sz="1600" dirty="0" smtClean="0"/>
          </a:p>
          <a:p>
            <a:pPr marL="0" indent="0">
              <a:buNone/>
            </a:pPr>
            <a:r>
              <a:rPr lang="en-US" sz="1600" dirty="0"/>
              <a:t>As a result, </a:t>
            </a:r>
            <a:r>
              <a:rPr lang="en-US" sz="1600" dirty="0">
                <a:latin typeface="Arial Black" panose="020B0A04020102020204" pitchFamily="34" charset="0"/>
              </a:rPr>
              <a:t>Memorial Healthcare System </a:t>
            </a:r>
            <a:r>
              <a:rPr lang="en-US" sz="1600" dirty="0" smtClean="0"/>
              <a:t>implemented a telehealth program which facilitates an expedited on-demand physician connection using a smartphone and a telehealth cart.</a:t>
            </a:r>
            <a:endParaRPr lang="en-US" sz="1600" dirty="0"/>
          </a:p>
          <a:p>
            <a:pPr marL="0" indent="0">
              <a:buNone/>
            </a:pPr>
            <a:endParaRPr lang="en-US" sz="2400" dirty="0">
              <a:solidFill>
                <a:schemeClr val="tx1"/>
              </a:solidFill>
            </a:endParaRPr>
          </a:p>
        </p:txBody>
      </p:sp>
      <p:pic>
        <p:nvPicPr>
          <p:cNvPr id="2" name="Picture 1"/>
          <p:cNvPicPr>
            <a:picLocks noChangeAspect="1"/>
          </p:cNvPicPr>
          <p:nvPr/>
        </p:nvPicPr>
        <p:blipFill rotWithShape="1">
          <a:blip r:embed="rId3"/>
          <a:srcRect l="18214" r="9250"/>
          <a:stretch/>
        </p:blipFill>
        <p:spPr>
          <a:xfrm>
            <a:off x="6278265" y="3220720"/>
            <a:ext cx="2703789" cy="1950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5736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6142" y="591841"/>
            <a:ext cx="8290332" cy="804333"/>
          </a:xfrm>
        </p:spPr>
        <p:txBody>
          <a:bodyPr>
            <a:normAutofit fontScale="90000"/>
          </a:bodyPr>
          <a:lstStyle/>
          <a:p>
            <a:r>
              <a:rPr lang="en-US" sz="3000" dirty="0" smtClean="0"/>
              <a:t>Employers Empower Workforce Health</a:t>
            </a:r>
            <a:endParaRPr lang="en-US" sz="3000" dirty="0"/>
          </a:p>
        </p:txBody>
      </p:sp>
      <p:sp>
        <p:nvSpPr>
          <p:cNvPr id="6" name="Content Placeholder 4"/>
          <p:cNvSpPr>
            <a:spLocks noGrp="1"/>
          </p:cNvSpPr>
          <p:nvPr>
            <p:ph idx="1"/>
          </p:nvPr>
        </p:nvSpPr>
        <p:spPr>
          <a:xfrm>
            <a:off x="556142" y="1132015"/>
            <a:ext cx="7084178" cy="264159"/>
          </a:xfrm>
        </p:spPr>
        <p:txBody>
          <a:bodyPr>
            <a:noAutofit/>
          </a:bodyPr>
          <a:lstStyle/>
          <a:p>
            <a:pPr marL="0" indent="0">
              <a:buNone/>
            </a:pPr>
            <a:r>
              <a:rPr lang="en-US" sz="1800" dirty="0"/>
              <a:t>Telehealth interest grows with desire to curb costs, </a:t>
            </a:r>
            <a:r>
              <a:rPr lang="en-US" sz="1800" dirty="0" smtClean="0"/>
              <a:t>absenteeism and employee maintenance is how to accomplish this.</a:t>
            </a:r>
            <a:endParaRPr lang="en-US" sz="1800" dirty="0"/>
          </a:p>
          <a:p>
            <a:pPr marL="0" indent="0">
              <a:buNone/>
            </a:pPr>
            <a:endParaRPr lang="en-US" sz="1600" dirty="0"/>
          </a:p>
        </p:txBody>
      </p:sp>
      <p:sp>
        <p:nvSpPr>
          <p:cNvPr id="3" name="TextBox 2"/>
          <p:cNvSpPr txBox="1"/>
          <p:nvPr/>
        </p:nvSpPr>
        <p:spPr>
          <a:xfrm>
            <a:off x="556142" y="2043698"/>
            <a:ext cx="3721218"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Employee absence, demonstrable loss</a:t>
            </a:r>
            <a:endParaRPr lang="en-US" dirty="0"/>
          </a:p>
        </p:txBody>
      </p:sp>
      <p:pic>
        <p:nvPicPr>
          <p:cNvPr id="5" name="Picture 4"/>
          <p:cNvPicPr>
            <a:picLocks noChangeAspect="1"/>
          </p:cNvPicPr>
          <p:nvPr/>
        </p:nvPicPr>
        <p:blipFill>
          <a:blip r:embed="rId3"/>
          <a:stretch>
            <a:fillRect/>
          </a:stretch>
        </p:blipFill>
        <p:spPr>
          <a:xfrm>
            <a:off x="915707" y="2582011"/>
            <a:ext cx="2480767" cy="1401700"/>
          </a:xfrm>
          <a:prstGeom prst="rect">
            <a:avLst/>
          </a:prstGeom>
        </p:spPr>
      </p:pic>
      <p:sp>
        <p:nvSpPr>
          <p:cNvPr id="7" name="TextBox 6"/>
          <p:cNvSpPr txBox="1"/>
          <p:nvPr/>
        </p:nvSpPr>
        <p:spPr>
          <a:xfrm>
            <a:off x="4805467" y="2041222"/>
            <a:ext cx="368808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Embracing telehealth to contain </a:t>
            </a:r>
            <a:r>
              <a:rPr lang="en-US" sz="1600" dirty="0" smtClean="0">
                <a:latin typeface="Arial" panose="020B0604020202020204" pitchFamily="34" charset="0"/>
                <a:cs typeface="Arial" panose="020B0604020202020204" pitchFamily="34" charset="0"/>
              </a:rPr>
              <a:t>costs</a:t>
            </a:r>
            <a:endParaRPr lang="en-US" dirty="0"/>
          </a:p>
        </p:txBody>
      </p:sp>
      <p:pic>
        <p:nvPicPr>
          <p:cNvPr id="9" name="Picture 8"/>
          <p:cNvPicPr>
            <a:picLocks noChangeAspect="1"/>
          </p:cNvPicPr>
          <p:nvPr/>
        </p:nvPicPr>
        <p:blipFill>
          <a:blip r:embed="rId4"/>
          <a:stretch>
            <a:fillRect/>
          </a:stretch>
        </p:blipFill>
        <p:spPr>
          <a:xfrm>
            <a:off x="4442072" y="2129890"/>
            <a:ext cx="26175" cy="4113400"/>
          </a:xfrm>
          <a:prstGeom prst="rect">
            <a:avLst/>
          </a:prstGeom>
        </p:spPr>
      </p:pic>
      <p:pic>
        <p:nvPicPr>
          <p:cNvPr id="8" name="Picture 7"/>
          <p:cNvPicPr>
            <a:picLocks noChangeAspect="1"/>
          </p:cNvPicPr>
          <p:nvPr/>
        </p:nvPicPr>
        <p:blipFill>
          <a:blip r:embed="rId5"/>
          <a:stretch>
            <a:fillRect/>
          </a:stretch>
        </p:blipFill>
        <p:spPr>
          <a:xfrm>
            <a:off x="4219584" y="3962880"/>
            <a:ext cx="471150" cy="458500"/>
          </a:xfrm>
          <a:prstGeom prst="rect">
            <a:avLst/>
          </a:prstGeom>
        </p:spPr>
      </p:pic>
      <p:sp>
        <p:nvSpPr>
          <p:cNvPr id="10" name="TextBox 9"/>
          <p:cNvSpPr txBox="1"/>
          <p:nvPr/>
        </p:nvSpPr>
        <p:spPr>
          <a:xfrm>
            <a:off x="624874" y="4141808"/>
            <a:ext cx="209296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case for </a:t>
            </a:r>
            <a:r>
              <a:rPr lang="en-US" sz="1600" dirty="0" smtClean="0">
                <a:latin typeface="Arial" panose="020B0604020202020204" pitchFamily="34" charset="0"/>
                <a:cs typeface="Arial" panose="020B0604020202020204" pitchFamily="34" charset="0"/>
              </a:rPr>
              <a:t>savings</a:t>
            </a:r>
            <a:endParaRPr lang="en-US" dirty="0"/>
          </a:p>
        </p:txBody>
      </p:sp>
      <p:pic>
        <p:nvPicPr>
          <p:cNvPr id="11" name="Picture 10"/>
          <p:cNvPicPr>
            <a:picLocks noChangeAspect="1"/>
          </p:cNvPicPr>
          <p:nvPr/>
        </p:nvPicPr>
        <p:blipFill>
          <a:blip r:embed="rId6"/>
          <a:stretch>
            <a:fillRect/>
          </a:stretch>
        </p:blipFill>
        <p:spPr>
          <a:xfrm>
            <a:off x="982604" y="4434480"/>
            <a:ext cx="3101738" cy="1860200"/>
          </a:xfrm>
          <a:prstGeom prst="rect">
            <a:avLst/>
          </a:prstGeom>
        </p:spPr>
      </p:pic>
      <p:pic>
        <p:nvPicPr>
          <p:cNvPr id="13" name="Picture 12"/>
          <p:cNvPicPr>
            <a:picLocks noChangeAspect="1"/>
          </p:cNvPicPr>
          <p:nvPr/>
        </p:nvPicPr>
        <p:blipFill>
          <a:blip r:embed="rId7"/>
          <a:stretch>
            <a:fillRect/>
          </a:stretch>
        </p:blipFill>
        <p:spPr>
          <a:xfrm>
            <a:off x="5183707" y="2561180"/>
            <a:ext cx="2931600" cy="1703000"/>
          </a:xfrm>
          <a:prstGeom prst="rect">
            <a:avLst/>
          </a:prstGeom>
        </p:spPr>
      </p:pic>
      <p:pic>
        <p:nvPicPr>
          <p:cNvPr id="14" name="Picture 13"/>
          <p:cNvPicPr>
            <a:picLocks noChangeAspect="1"/>
          </p:cNvPicPr>
          <p:nvPr/>
        </p:nvPicPr>
        <p:blipFill>
          <a:blip r:embed="rId8"/>
          <a:stretch>
            <a:fillRect/>
          </a:stretch>
        </p:blipFill>
        <p:spPr>
          <a:xfrm>
            <a:off x="5183707" y="4421380"/>
            <a:ext cx="2931600" cy="1886400"/>
          </a:xfrm>
          <a:prstGeom prst="rect">
            <a:avLst/>
          </a:prstGeom>
        </p:spPr>
      </p:pic>
    </p:spTree>
    <p:extLst>
      <p:ext uri="{BB962C8B-B14F-4D97-AF65-F5344CB8AC3E}">
        <p14:creationId xmlns:p14="http://schemas.microsoft.com/office/powerpoint/2010/main" val="2018008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6142" y="591841"/>
            <a:ext cx="8290332" cy="804333"/>
          </a:xfrm>
        </p:spPr>
        <p:txBody>
          <a:bodyPr>
            <a:normAutofit/>
          </a:bodyPr>
          <a:lstStyle/>
          <a:p>
            <a:r>
              <a:rPr lang="en-US" sz="3000" dirty="0" smtClean="0"/>
              <a:t>Employee Services</a:t>
            </a:r>
            <a:endParaRPr lang="en-US" sz="3000" dirty="0"/>
          </a:p>
        </p:txBody>
      </p:sp>
      <p:sp>
        <p:nvSpPr>
          <p:cNvPr id="6" name="Content Placeholder 4"/>
          <p:cNvSpPr>
            <a:spLocks noGrp="1"/>
          </p:cNvSpPr>
          <p:nvPr>
            <p:ph idx="1"/>
          </p:nvPr>
        </p:nvSpPr>
        <p:spPr>
          <a:xfrm>
            <a:off x="556142" y="1132014"/>
            <a:ext cx="7970981" cy="4760785"/>
          </a:xfrm>
        </p:spPr>
        <p:txBody>
          <a:bodyPr>
            <a:noAutofit/>
          </a:bodyPr>
          <a:lstStyle/>
          <a:p>
            <a:pPr marL="0" indent="-93726">
              <a:buNone/>
            </a:pPr>
            <a:r>
              <a:rPr lang="en-US" sz="1600" dirty="0" smtClean="0"/>
              <a:t>With our commitment to the triple aim and what we are doing to better manage our patient population, Memorial Healthcare System also committed to better managing the care of our employees.</a:t>
            </a:r>
            <a:endParaRPr lang="en-US" sz="1600" dirty="0"/>
          </a:p>
          <a:p>
            <a:r>
              <a:rPr lang="en-US" sz="1600" dirty="0" smtClean="0"/>
              <a:t>24/7 application based connection to a physician</a:t>
            </a:r>
          </a:p>
          <a:p>
            <a:r>
              <a:rPr lang="en-US" sz="1600" dirty="0" smtClean="0"/>
              <a:t>Available MemorialDOCNow station in our largest hospital available to working employees 24/7</a:t>
            </a:r>
          </a:p>
          <a:p>
            <a:r>
              <a:rPr lang="en-US" sz="1600" dirty="0" smtClean="0"/>
              <a:t>Employees receive this as a free benefit</a:t>
            </a:r>
          </a:p>
          <a:p>
            <a:pPr marL="0" indent="0">
              <a:buNone/>
            </a:pPr>
            <a:r>
              <a:rPr lang="en-US" sz="1600" b="1" u="sng" dirty="0" smtClean="0"/>
              <a:t>Advantages</a:t>
            </a:r>
          </a:p>
          <a:p>
            <a:r>
              <a:rPr lang="en-US" sz="1600" dirty="0" smtClean="0"/>
              <a:t>Offer employees a lower cost of care where appropriate</a:t>
            </a:r>
          </a:p>
          <a:p>
            <a:r>
              <a:rPr lang="en-US" sz="1600" dirty="0" smtClean="0"/>
              <a:t>Reduce absenteeism</a:t>
            </a:r>
          </a:p>
          <a:p>
            <a:r>
              <a:rPr lang="en-US" sz="1600" dirty="0" smtClean="0"/>
              <a:t>Initiate treatment of illness sooner</a:t>
            </a:r>
          </a:p>
          <a:p>
            <a:pPr marL="0" indent="0">
              <a:buNone/>
            </a:pPr>
            <a:r>
              <a:rPr lang="en-US" sz="1600" b="1" u="sng" dirty="0" smtClean="0"/>
              <a:t>Stats</a:t>
            </a:r>
          </a:p>
          <a:p>
            <a:r>
              <a:rPr lang="en-US" sz="1600" dirty="0" smtClean="0"/>
              <a:t>94% patient satisfaction</a:t>
            </a:r>
          </a:p>
          <a:p>
            <a:r>
              <a:rPr lang="en-US" sz="1600" dirty="0" smtClean="0"/>
              <a:t>97% of patients surveyed said their health care concern was resolved</a:t>
            </a:r>
          </a:p>
          <a:p>
            <a:r>
              <a:rPr lang="en-US" sz="1600" dirty="0" smtClean="0"/>
              <a:t>37% of patients surveyed said they would have gone to the ER</a:t>
            </a:r>
          </a:p>
          <a:p>
            <a:endParaRPr lang="en-US" sz="1600" dirty="0"/>
          </a:p>
        </p:txBody>
      </p:sp>
      <p:pic>
        <p:nvPicPr>
          <p:cNvPr id="2" name="Picture 1"/>
          <p:cNvPicPr>
            <a:picLocks noChangeAspect="1"/>
          </p:cNvPicPr>
          <p:nvPr/>
        </p:nvPicPr>
        <p:blipFill>
          <a:blip r:embed="rId3"/>
          <a:stretch>
            <a:fillRect/>
          </a:stretch>
        </p:blipFill>
        <p:spPr>
          <a:xfrm>
            <a:off x="5988974" y="2762250"/>
            <a:ext cx="2857500" cy="2857500"/>
          </a:xfrm>
          <a:prstGeom prst="rect">
            <a:avLst/>
          </a:prstGeom>
        </p:spPr>
      </p:pic>
    </p:spTree>
    <p:extLst>
      <p:ext uri="{BB962C8B-B14F-4D97-AF65-F5344CB8AC3E}">
        <p14:creationId xmlns:p14="http://schemas.microsoft.com/office/powerpoint/2010/main" val="1619806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6142" y="528612"/>
            <a:ext cx="8290332" cy="804333"/>
          </a:xfrm>
        </p:spPr>
        <p:txBody>
          <a:bodyPr>
            <a:normAutofit/>
          </a:bodyPr>
          <a:lstStyle/>
          <a:p>
            <a:r>
              <a:rPr lang="en-US" sz="3000" dirty="0" smtClean="0"/>
              <a:t>The Proactive Approach</a:t>
            </a:r>
            <a:endParaRPr lang="en-US" sz="3000" dirty="0"/>
          </a:p>
        </p:txBody>
      </p:sp>
      <p:sp>
        <p:nvSpPr>
          <p:cNvPr id="6" name="Content Placeholder 4"/>
          <p:cNvSpPr>
            <a:spLocks noGrp="1"/>
          </p:cNvSpPr>
          <p:nvPr>
            <p:ph idx="1"/>
          </p:nvPr>
        </p:nvSpPr>
        <p:spPr>
          <a:xfrm>
            <a:off x="556142" y="1075310"/>
            <a:ext cx="7970981" cy="4652412"/>
          </a:xfrm>
        </p:spPr>
        <p:txBody>
          <a:bodyPr>
            <a:noAutofit/>
          </a:bodyPr>
          <a:lstStyle/>
          <a:p>
            <a:pPr marL="0" indent="-93726">
              <a:buNone/>
            </a:pPr>
            <a:r>
              <a:rPr lang="en-US" sz="1600" dirty="0" smtClean="0"/>
              <a:t>The prospect of healthcare organizations implementing remote patient monitoring (RPM) technology increases the capacity for clinicians to manage more patients. In addition, RPM allows the clinician to monitor patients and proactively identify any negative trends. </a:t>
            </a:r>
          </a:p>
          <a:p>
            <a:r>
              <a:rPr lang="en-US" sz="1600" dirty="0" smtClean="0"/>
              <a:t>Monitoring patients and proactively identifying negative trends reduces the likelihood of an ER visit or readmission</a:t>
            </a:r>
          </a:p>
          <a:p>
            <a:r>
              <a:rPr lang="en-US" sz="1600" dirty="0" smtClean="0"/>
              <a:t>RPM allows the care team to actively manage the patients condition with the physician, pharmacy and other clinicians in a timely manor</a:t>
            </a:r>
          </a:p>
          <a:p>
            <a:r>
              <a:rPr lang="en-US" sz="1600" dirty="0"/>
              <a:t>Better access to </a:t>
            </a:r>
            <a:r>
              <a:rPr lang="en-US" sz="1600" dirty="0" smtClean="0"/>
              <a:t>healthcare by communicating with patients in their home</a:t>
            </a:r>
            <a:endParaRPr lang="en-US" sz="1600" dirty="0"/>
          </a:p>
          <a:p>
            <a:r>
              <a:rPr lang="en-US" sz="1600" dirty="0"/>
              <a:t>Improved quality of </a:t>
            </a:r>
            <a:r>
              <a:rPr lang="en-US" sz="1600" dirty="0" smtClean="0"/>
              <a:t>care due to the frequency of connections</a:t>
            </a:r>
            <a:endParaRPr lang="en-US" sz="1600" dirty="0"/>
          </a:p>
          <a:p>
            <a:r>
              <a:rPr lang="en-US" sz="1600" dirty="0"/>
              <a:t>Peace of mind and daily </a:t>
            </a:r>
            <a:r>
              <a:rPr lang="en-US" sz="1600" dirty="0" smtClean="0"/>
              <a:t>assurance by support of self </a:t>
            </a:r>
            <a:r>
              <a:rPr lang="en-US" sz="1600" dirty="0" smtClean="0"/>
              <a:t/>
            </a:r>
            <a:br>
              <a:rPr lang="en-US" sz="1600" dirty="0" smtClean="0"/>
            </a:br>
            <a:r>
              <a:rPr lang="en-US" sz="1600" dirty="0" smtClean="0"/>
              <a:t>management</a:t>
            </a:r>
            <a:endParaRPr lang="en-US" sz="1600" dirty="0"/>
          </a:p>
          <a:p>
            <a:r>
              <a:rPr lang="en-US" sz="1600" dirty="0"/>
              <a:t>Improved support, education and </a:t>
            </a:r>
            <a:r>
              <a:rPr lang="en-US" sz="1600" dirty="0" smtClean="0"/>
              <a:t>feedback due to </a:t>
            </a:r>
            <a:r>
              <a:rPr lang="en-US" sz="1600" dirty="0" smtClean="0"/>
              <a:t/>
            </a:r>
            <a:br>
              <a:rPr lang="en-US" sz="1600" dirty="0" smtClean="0"/>
            </a:br>
            <a:r>
              <a:rPr lang="en-US" sz="1600" dirty="0" smtClean="0"/>
              <a:t>interoperability</a:t>
            </a:r>
            <a:endParaRPr lang="en-US" sz="1600" dirty="0"/>
          </a:p>
        </p:txBody>
      </p:sp>
      <p:pic>
        <p:nvPicPr>
          <p:cNvPr id="2" name="Picture 1"/>
          <p:cNvPicPr>
            <a:picLocks noChangeAspect="1"/>
          </p:cNvPicPr>
          <p:nvPr/>
        </p:nvPicPr>
        <p:blipFill rotWithShape="1">
          <a:blip r:embed="rId3"/>
          <a:srcRect l="8265" t="4959" r="10744"/>
          <a:stretch/>
        </p:blipFill>
        <p:spPr>
          <a:xfrm>
            <a:off x="5971822" y="4101079"/>
            <a:ext cx="2714977" cy="2568665"/>
          </a:xfrm>
          <a:prstGeom prst="rect">
            <a:avLst/>
          </a:prstGeom>
        </p:spPr>
      </p:pic>
    </p:spTree>
    <p:extLst>
      <p:ext uri="{BB962C8B-B14F-4D97-AF65-F5344CB8AC3E}">
        <p14:creationId xmlns:p14="http://schemas.microsoft.com/office/powerpoint/2010/main" val="2182075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18" y="548786"/>
            <a:ext cx="8290332" cy="804333"/>
          </a:xfrm>
        </p:spPr>
        <p:txBody>
          <a:bodyPr>
            <a:normAutofit/>
          </a:bodyPr>
          <a:lstStyle/>
          <a:p>
            <a:r>
              <a:rPr lang="en-US" sz="3000" dirty="0" smtClean="0"/>
              <a:t>Interoperability</a:t>
            </a:r>
            <a:endParaRPr lang="en-US" sz="3000" dirty="0"/>
          </a:p>
        </p:txBody>
      </p:sp>
      <p:sp>
        <p:nvSpPr>
          <p:cNvPr id="6" name="Content Placeholder 4"/>
          <p:cNvSpPr>
            <a:spLocks noGrp="1"/>
          </p:cNvSpPr>
          <p:nvPr>
            <p:ph idx="1"/>
          </p:nvPr>
        </p:nvSpPr>
        <p:spPr>
          <a:xfrm>
            <a:off x="715818" y="1203135"/>
            <a:ext cx="7970981" cy="4652412"/>
          </a:xfrm>
        </p:spPr>
        <p:txBody>
          <a:bodyPr>
            <a:noAutofit/>
          </a:bodyPr>
          <a:lstStyle/>
          <a:p>
            <a:pPr marL="0" indent="0">
              <a:buNone/>
            </a:pPr>
            <a:r>
              <a:rPr lang="en-US" sz="1700" dirty="0" smtClean="0"/>
              <a:t>Interoperability is </a:t>
            </a:r>
            <a:r>
              <a:rPr lang="en-US" sz="1700" dirty="0"/>
              <a:t>about getting the right information to the right people at the right times so </a:t>
            </a:r>
            <a:r>
              <a:rPr lang="en-US" sz="1700" dirty="0" smtClean="0"/>
              <a:t>that it </a:t>
            </a:r>
            <a:r>
              <a:rPr lang="en-US" sz="1700" dirty="0"/>
              <a:t>can be used to take better care of patients, and then provide </a:t>
            </a:r>
            <a:r>
              <a:rPr lang="en-US" sz="1700" dirty="0" smtClean="0"/>
              <a:t>accountability and performance </a:t>
            </a:r>
            <a:r>
              <a:rPr lang="en-US" sz="1700" dirty="0"/>
              <a:t>metrics for quality standards and </a:t>
            </a:r>
            <a:r>
              <a:rPr lang="en-US" sz="1700" dirty="0" smtClean="0"/>
              <a:t>reimbursement.</a:t>
            </a:r>
          </a:p>
          <a:p>
            <a:r>
              <a:rPr lang="en-US" sz="1700" dirty="0"/>
              <a:t>To support these efforts, payers are incenting telehealth interoperability to help reduce </a:t>
            </a:r>
            <a:r>
              <a:rPr lang="en-US" sz="1700" dirty="0" smtClean="0"/>
              <a:t>total cost </a:t>
            </a:r>
            <a:r>
              <a:rPr lang="en-US" sz="1700" dirty="0"/>
              <a:t>of care and unplanned utilization of </a:t>
            </a:r>
            <a:r>
              <a:rPr lang="en-US" sz="1700" dirty="0" smtClean="0"/>
              <a:t>care</a:t>
            </a:r>
            <a:endParaRPr lang="en-US" sz="1700" dirty="0"/>
          </a:p>
          <a:p>
            <a:r>
              <a:rPr lang="en-US" sz="1700" dirty="0"/>
              <a:t>Without the support of enterprise top-down leadership, central governance, standard </a:t>
            </a:r>
            <a:r>
              <a:rPr lang="en-US" sz="1700" dirty="0" smtClean="0"/>
              <a:t>processes, and </a:t>
            </a:r>
            <a:r>
              <a:rPr lang="en-US" sz="1700" dirty="0"/>
              <a:t>workflows, these initiatives can face predictable resistance from clinicians </a:t>
            </a:r>
            <a:r>
              <a:rPr lang="en-US" sz="1700" dirty="0" smtClean="0"/>
              <a:t>and </a:t>
            </a:r>
            <a:r>
              <a:rPr lang="en-US" sz="1700" dirty="0"/>
              <a:t>cannot </a:t>
            </a:r>
            <a:r>
              <a:rPr lang="en-US" sz="1700" dirty="0" smtClean="0"/>
              <a:t>be effectively </a:t>
            </a:r>
            <a:r>
              <a:rPr lang="en-US" sz="1700" dirty="0"/>
              <a:t>scaled </a:t>
            </a:r>
            <a:endParaRPr lang="en-US" sz="1700" dirty="0" smtClean="0"/>
          </a:p>
          <a:p>
            <a:pPr marL="0" indent="0">
              <a:buNone/>
            </a:pPr>
            <a:endParaRPr lang="en-US" sz="1600" dirty="0" smtClean="0">
              <a:solidFill>
                <a:schemeClr val="tx1"/>
              </a:solidFill>
            </a:endParaRPr>
          </a:p>
          <a:p>
            <a:pPr marL="0" indent="0">
              <a:buNone/>
            </a:pPr>
            <a:r>
              <a:rPr lang="en-US" sz="1600" dirty="0" smtClean="0">
                <a:solidFill>
                  <a:schemeClr val="tx1"/>
                </a:solidFill>
              </a:rPr>
              <a:t>Example of a telehealth interoperability platform as documented by the American Telemedicine Association</a:t>
            </a:r>
            <a:endParaRPr lang="en-US" sz="1600" dirty="0">
              <a:solidFill>
                <a:schemeClr val="tx1"/>
              </a:solidFill>
            </a:endParaRPr>
          </a:p>
        </p:txBody>
      </p:sp>
      <p:pic>
        <p:nvPicPr>
          <p:cNvPr id="2" name="Picture 1"/>
          <p:cNvPicPr>
            <a:picLocks noChangeAspect="1"/>
          </p:cNvPicPr>
          <p:nvPr/>
        </p:nvPicPr>
        <p:blipFill>
          <a:blip r:embed="rId3"/>
          <a:stretch>
            <a:fillRect/>
          </a:stretch>
        </p:blipFill>
        <p:spPr>
          <a:xfrm>
            <a:off x="1425343" y="4620754"/>
            <a:ext cx="6267450" cy="1628775"/>
          </a:xfrm>
          <a:prstGeom prst="rect">
            <a:avLst/>
          </a:prstGeom>
        </p:spPr>
      </p:pic>
    </p:spTree>
    <p:extLst>
      <p:ext uri="{BB962C8B-B14F-4D97-AF65-F5344CB8AC3E}">
        <p14:creationId xmlns:p14="http://schemas.microsoft.com/office/powerpoint/2010/main" val="944069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000" y="646402"/>
            <a:ext cx="8290332" cy="804333"/>
          </a:xfrm>
        </p:spPr>
        <p:txBody>
          <a:bodyPr>
            <a:normAutofit/>
          </a:bodyPr>
          <a:lstStyle/>
          <a:p>
            <a:r>
              <a:rPr lang="en-US" sz="3000" dirty="0"/>
              <a:t>Interoperability</a:t>
            </a:r>
          </a:p>
        </p:txBody>
      </p:sp>
      <p:pic>
        <p:nvPicPr>
          <p:cNvPr id="2" name="Content Placeholder 1"/>
          <p:cNvPicPr>
            <a:picLocks noGrp="1" noChangeAspect="1"/>
          </p:cNvPicPr>
          <p:nvPr>
            <p:ph idx="1"/>
          </p:nvPr>
        </p:nvPicPr>
        <p:blipFill>
          <a:blip r:embed="rId3"/>
          <a:stretch>
            <a:fillRect/>
          </a:stretch>
        </p:blipFill>
        <p:spPr>
          <a:xfrm>
            <a:off x="1123043" y="2201333"/>
            <a:ext cx="7031063" cy="4268859"/>
          </a:xfrm>
          <a:prstGeom prst="rect">
            <a:avLst/>
          </a:prstGeom>
        </p:spPr>
      </p:pic>
      <p:sp>
        <p:nvSpPr>
          <p:cNvPr id="3" name="TextBox 2"/>
          <p:cNvSpPr txBox="1"/>
          <p:nvPr/>
        </p:nvSpPr>
        <p:spPr>
          <a:xfrm>
            <a:off x="254000" y="1265802"/>
            <a:ext cx="8890000" cy="1077218"/>
          </a:xfrm>
          <a:prstGeom prst="rect">
            <a:avLst/>
          </a:prstGeom>
          <a:noFill/>
        </p:spPr>
        <p:txBody>
          <a:bodyPr wrap="square" rtlCol="0">
            <a:spAutoFit/>
          </a:bodyPr>
          <a:lstStyle/>
          <a:p>
            <a:r>
              <a:rPr lang="en-US" sz="1600" dirty="0" smtClean="0"/>
              <a:t>Here is an example of a configurable</a:t>
            </a:r>
            <a:r>
              <a:rPr lang="en-US" sz="1600" dirty="0"/>
              <a:t>, connected modular </a:t>
            </a:r>
            <a:r>
              <a:rPr lang="en-US" sz="1600" dirty="0" smtClean="0"/>
              <a:t>design, which </a:t>
            </a:r>
            <a:r>
              <a:rPr lang="en-US" sz="1600" dirty="0"/>
              <a:t>becomes a technology enabler for </a:t>
            </a:r>
            <a:r>
              <a:rPr lang="en-US" sz="1600" dirty="0" smtClean="0"/>
              <a:t>scalable telehealth </a:t>
            </a:r>
            <a:r>
              <a:rPr lang="en-US" sz="1600" dirty="0"/>
              <a:t>initiatives that can reduce complexity and technical risk, even during periods of </a:t>
            </a:r>
            <a:r>
              <a:rPr lang="en-US" sz="1600" dirty="0" smtClean="0"/>
              <a:t>rapid change </a:t>
            </a:r>
            <a:r>
              <a:rPr lang="en-US" sz="1600" dirty="0"/>
              <a:t>and that support long-term programs, even without a clear view of future clinical </a:t>
            </a:r>
            <a:r>
              <a:rPr lang="en-US" sz="1600" dirty="0" smtClean="0"/>
              <a:t>or business </a:t>
            </a:r>
            <a:r>
              <a:rPr lang="en-US" sz="1600" dirty="0"/>
              <a:t>objectives.</a:t>
            </a:r>
          </a:p>
        </p:txBody>
      </p:sp>
    </p:spTree>
    <p:extLst>
      <p:ext uri="{BB962C8B-B14F-4D97-AF65-F5344CB8AC3E}">
        <p14:creationId xmlns:p14="http://schemas.microsoft.com/office/powerpoint/2010/main" val="3211539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6144" y="598229"/>
            <a:ext cx="8290332" cy="804333"/>
          </a:xfrm>
        </p:spPr>
        <p:txBody>
          <a:bodyPr>
            <a:normAutofit/>
          </a:bodyPr>
          <a:lstStyle/>
          <a:p>
            <a:r>
              <a:rPr lang="en-US" sz="3000" dirty="0" smtClean="0"/>
              <a:t>Telehealth Program Challenges</a:t>
            </a:r>
            <a:endParaRPr lang="en-US" sz="3000" dirty="0"/>
          </a:p>
        </p:txBody>
      </p:sp>
      <p:sp>
        <p:nvSpPr>
          <p:cNvPr id="6" name="Content Placeholder 4"/>
          <p:cNvSpPr>
            <a:spLocks noGrp="1"/>
          </p:cNvSpPr>
          <p:nvPr>
            <p:ph idx="1"/>
          </p:nvPr>
        </p:nvSpPr>
        <p:spPr>
          <a:xfrm>
            <a:off x="614064" y="1420750"/>
            <a:ext cx="7970981" cy="4652412"/>
          </a:xfrm>
        </p:spPr>
        <p:txBody>
          <a:bodyPr>
            <a:noAutofit/>
          </a:bodyPr>
          <a:lstStyle/>
          <a:p>
            <a:pPr marL="0" indent="0">
              <a:buNone/>
            </a:pPr>
            <a:r>
              <a:rPr lang="en-US" sz="2000" dirty="0"/>
              <a:t>Threat to bottom line </a:t>
            </a:r>
            <a:r>
              <a:rPr lang="en-US" sz="2000" dirty="0" smtClean="0"/>
              <a:t>is a </a:t>
            </a:r>
            <a:r>
              <a:rPr lang="en-US" sz="2000" dirty="0"/>
              <a:t>key challenge to </a:t>
            </a:r>
            <a:r>
              <a:rPr lang="en-US" sz="2000" dirty="0" smtClean="0"/>
              <a:t>providers and health systems.</a:t>
            </a:r>
          </a:p>
          <a:p>
            <a:pPr marL="0" indent="0">
              <a:buNone/>
            </a:pPr>
            <a:endParaRPr lang="en-US" sz="2000" dirty="0" smtClean="0"/>
          </a:p>
          <a:p>
            <a:endParaRPr lang="en-US" sz="2000" dirty="0" smtClean="0">
              <a:solidFill>
                <a:schemeClr val="tx1"/>
              </a:solidFill>
            </a:endParaRPr>
          </a:p>
        </p:txBody>
      </p:sp>
      <p:sp>
        <p:nvSpPr>
          <p:cNvPr id="3" name="TextBox 2"/>
          <p:cNvSpPr txBox="1"/>
          <p:nvPr/>
        </p:nvSpPr>
        <p:spPr>
          <a:xfrm>
            <a:off x="5140960" y="6513750"/>
            <a:ext cx="6289040" cy="246221"/>
          </a:xfrm>
          <a:prstGeom prst="rect">
            <a:avLst/>
          </a:prstGeom>
          <a:noFill/>
        </p:spPr>
        <p:txBody>
          <a:bodyPr wrap="square" rtlCol="0">
            <a:spAutoFit/>
          </a:bodyPr>
          <a:lstStyle/>
          <a:p>
            <a:r>
              <a:rPr lang="en-US" sz="1000" i="1" dirty="0"/>
              <a:t>REACH Health 2018 U.S. Telemedicine Industry Benchmark Survey</a:t>
            </a:r>
          </a:p>
        </p:txBody>
      </p:sp>
      <p:pic>
        <p:nvPicPr>
          <p:cNvPr id="7" name="Picture 6"/>
          <p:cNvPicPr>
            <a:picLocks noChangeAspect="1"/>
          </p:cNvPicPr>
          <p:nvPr/>
        </p:nvPicPr>
        <p:blipFill>
          <a:blip r:embed="rId3"/>
          <a:stretch>
            <a:fillRect/>
          </a:stretch>
        </p:blipFill>
        <p:spPr>
          <a:xfrm>
            <a:off x="614064" y="2110506"/>
            <a:ext cx="7590751" cy="3916900"/>
          </a:xfrm>
          <a:prstGeom prst="rect">
            <a:avLst/>
          </a:prstGeom>
        </p:spPr>
      </p:pic>
    </p:spTree>
    <p:extLst>
      <p:ext uri="{BB962C8B-B14F-4D97-AF65-F5344CB8AC3E}">
        <p14:creationId xmlns:p14="http://schemas.microsoft.com/office/powerpoint/2010/main" val="1663210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18" y="568021"/>
            <a:ext cx="8290332" cy="804333"/>
          </a:xfrm>
        </p:spPr>
        <p:txBody>
          <a:bodyPr>
            <a:normAutofit fontScale="90000"/>
          </a:bodyPr>
          <a:lstStyle/>
          <a:p>
            <a:r>
              <a:rPr lang="en-US" sz="3000" dirty="0" smtClean="0"/>
              <a:t>What is Telehealth and Why Should We Care?</a:t>
            </a:r>
            <a:endParaRPr lang="en-US" sz="3000" dirty="0"/>
          </a:p>
        </p:txBody>
      </p:sp>
      <p:sp>
        <p:nvSpPr>
          <p:cNvPr id="6" name="Content Placeholder 4"/>
          <p:cNvSpPr>
            <a:spLocks noGrp="1"/>
          </p:cNvSpPr>
          <p:nvPr>
            <p:ph idx="1"/>
          </p:nvPr>
        </p:nvSpPr>
        <p:spPr>
          <a:xfrm>
            <a:off x="715818" y="1579055"/>
            <a:ext cx="7970981" cy="4680343"/>
          </a:xfrm>
        </p:spPr>
        <p:txBody>
          <a:bodyPr>
            <a:noAutofit/>
          </a:bodyPr>
          <a:lstStyle/>
          <a:p>
            <a:r>
              <a:rPr lang="en-US" sz="2100" dirty="0" smtClean="0">
                <a:solidFill>
                  <a:schemeClr val="tx1"/>
                </a:solidFill>
              </a:rPr>
              <a:t>Telehealth refers to; clinical services that can be delivered remotely and which utilize electronic communications or software to deliver health care without an in-person visit being required. </a:t>
            </a:r>
          </a:p>
          <a:p>
            <a:r>
              <a:rPr lang="en-US" sz="2100" dirty="0" smtClean="0"/>
              <a:t>Simply put…. it’s delivering health care using technology!</a:t>
            </a:r>
          </a:p>
          <a:p>
            <a:r>
              <a:rPr lang="en-US" sz="2100" dirty="0" smtClean="0">
                <a:solidFill>
                  <a:schemeClr val="tx1"/>
                </a:solidFill>
              </a:rPr>
              <a:t>From simple technology</a:t>
            </a:r>
          </a:p>
          <a:p>
            <a:pPr lvl="1"/>
            <a:r>
              <a:rPr lang="en-US" sz="2100" dirty="0" smtClean="0"/>
              <a:t>Smartphones</a:t>
            </a:r>
          </a:p>
          <a:p>
            <a:pPr lvl="1"/>
            <a:r>
              <a:rPr lang="en-US" sz="2100" dirty="0" smtClean="0">
                <a:solidFill>
                  <a:schemeClr val="tx1"/>
                </a:solidFill>
              </a:rPr>
              <a:t>Wearables</a:t>
            </a:r>
          </a:p>
          <a:p>
            <a:r>
              <a:rPr lang="en-US" sz="2100" dirty="0" smtClean="0">
                <a:solidFill>
                  <a:schemeClr val="tx1"/>
                </a:solidFill>
              </a:rPr>
              <a:t>To more complex technology</a:t>
            </a:r>
          </a:p>
          <a:p>
            <a:pPr lvl="1"/>
            <a:r>
              <a:rPr lang="en-US" sz="2100" dirty="0" smtClean="0">
                <a:solidFill>
                  <a:schemeClr val="tx1"/>
                </a:solidFill>
              </a:rPr>
              <a:t>Clinic Kiosks</a:t>
            </a:r>
          </a:p>
          <a:p>
            <a:pPr lvl="1"/>
            <a:r>
              <a:rPr lang="en-US" sz="2100" dirty="0" smtClean="0"/>
              <a:t>Telehealth Carts</a:t>
            </a:r>
            <a:endParaRPr lang="en-US" sz="2100" dirty="0">
              <a:solidFill>
                <a:schemeClr val="tx1"/>
              </a:solidFill>
            </a:endParaRPr>
          </a:p>
        </p:txBody>
      </p:sp>
      <p:pic>
        <p:nvPicPr>
          <p:cNvPr id="2" name="Picture 1"/>
          <p:cNvPicPr>
            <a:picLocks noChangeAspect="1"/>
          </p:cNvPicPr>
          <p:nvPr/>
        </p:nvPicPr>
        <p:blipFill rotWithShape="1">
          <a:blip r:embed="rId2"/>
          <a:srcRect l="6473" r="4841"/>
          <a:stretch/>
        </p:blipFill>
        <p:spPr>
          <a:xfrm>
            <a:off x="4673600" y="3523305"/>
            <a:ext cx="4175760" cy="2942794"/>
          </a:xfrm>
          <a:prstGeom prst="rect">
            <a:avLst/>
          </a:prstGeom>
        </p:spPr>
      </p:pic>
    </p:spTree>
    <p:extLst>
      <p:ext uri="{BB962C8B-B14F-4D97-AF65-F5344CB8AC3E}">
        <p14:creationId xmlns:p14="http://schemas.microsoft.com/office/powerpoint/2010/main" val="403824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802786"/>
            <a:ext cx="8290332" cy="804333"/>
          </a:xfrm>
        </p:spPr>
        <p:txBody>
          <a:bodyPr>
            <a:normAutofit/>
          </a:bodyPr>
          <a:lstStyle/>
          <a:p>
            <a:r>
              <a:rPr lang="en-US" sz="3000" dirty="0" smtClean="0"/>
              <a:t>Telehealth Program Challenges cont.</a:t>
            </a:r>
            <a:endParaRPr lang="en-US" sz="3000" dirty="0"/>
          </a:p>
        </p:txBody>
      </p:sp>
      <p:sp>
        <p:nvSpPr>
          <p:cNvPr id="6" name="Content Placeholder 4"/>
          <p:cNvSpPr>
            <a:spLocks noGrp="1"/>
          </p:cNvSpPr>
          <p:nvPr>
            <p:ph idx="1"/>
          </p:nvPr>
        </p:nvSpPr>
        <p:spPr>
          <a:xfrm>
            <a:off x="715818" y="1579055"/>
            <a:ext cx="7970981" cy="4652412"/>
          </a:xfrm>
        </p:spPr>
        <p:txBody>
          <a:bodyPr>
            <a:noAutofit/>
          </a:bodyPr>
          <a:lstStyle/>
          <a:p>
            <a:r>
              <a:rPr lang="en-US" sz="2000" dirty="0"/>
              <a:t>Inadequate </a:t>
            </a:r>
            <a:r>
              <a:rPr lang="en-US" sz="2000" dirty="0" smtClean="0"/>
              <a:t>telehealth </a:t>
            </a:r>
            <a:r>
              <a:rPr lang="en-US" sz="2000" dirty="0"/>
              <a:t>parity laws and </a:t>
            </a:r>
            <a:r>
              <a:rPr lang="en-US" sz="2000" dirty="0" smtClean="0"/>
              <a:t>reimbursement</a:t>
            </a:r>
          </a:p>
          <a:p>
            <a:r>
              <a:rPr lang="en-US" sz="2000" dirty="0" smtClean="0"/>
              <a:t>Differentiating telehealth regulations between governing bodies</a:t>
            </a:r>
          </a:p>
          <a:p>
            <a:r>
              <a:rPr lang="en-US" sz="2000" dirty="0" smtClean="0">
                <a:solidFill>
                  <a:schemeClr val="tx1"/>
                </a:solidFill>
              </a:rPr>
              <a:t>Integration between solution platforms</a:t>
            </a:r>
          </a:p>
          <a:p>
            <a:r>
              <a:rPr lang="en-US" sz="2000" dirty="0" smtClean="0"/>
              <a:t>Patient education</a:t>
            </a:r>
          </a:p>
          <a:p>
            <a:r>
              <a:rPr lang="en-US" sz="2000" dirty="0" smtClean="0"/>
              <a:t>Segmented systems creating workflow challenges</a:t>
            </a:r>
          </a:p>
          <a:p>
            <a:r>
              <a:rPr lang="en-US" sz="2000" dirty="0" smtClean="0"/>
              <a:t>Perception</a:t>
            </a:r>
          </a:p>
          <a:p>
            <a:pPr marL="0" indent="0">
              <a:buNone/>
            </a:pPr>
            <a:endParaRPr lang="en-US" sz="2000" dirty="0" smtClean="0"/>
          </a:p>
          <a:p>
            <a:endParaRPr lang="en-US" sz="2000" dirty="0" smtClean="0"/>
          </a:p>
          <a:p>
            <a:endParaRPr lang="en-US" sz="2000" dirty="0" smtClean="0">
              <a:solidFill>
                <a:schemeClr val="tx1"/>
              </a:solidFill>
            </a:endParaRPr>
          </a:p>
        </p:txBody>
      </p:sp>
      <p:sp>
        <p:nvSpPr>
          <p:cNvPr id="3" name="TextBox 2"/>
          <p:cNvSpPr txBox="1"/>
          <p:nvPr/>
        </p:nvSpPr>
        <p:spPr>
          <a:xfrm>
            <a:off x="5140960" y="6513750"/>
            <a:ext cx="6289040" cy="246221"/>
          </a:xfrm>
          <a:prstGeom prst="rect">
            <a:avLst/>
          </a:prstGeom>
          <a:noFill/>
        </p:spPr>
        <p:txBody>
          <a:bodyPr wrap="square" rtlCol="0">
            <a:spAutoFit/>
          </a:bodyPr>
          <a:lstStyle/>
          <a:p>
            <a:r>
              <a:rPr lang="en-US" sz="1000" i="1" dirty="0"/>
              <a:t>REACH Health 2018 U.S. Telemedicine Industry Benchmark Survey</a:t>
            </a:r>
          </a:p>
        </p:txBody>
      </p:sp>
      <p:pic>
        <p:nvPicPr>
          <p:cNvPr id="2" name="Picture 1"/>
          <p:cNvPicPr>
            <a:picLocks noChangeAspect="1"/>
          </p:cNvPicPr>
          <p:nvPr/>
        </p:nvPicPr>
        <p:blipFill rotWithShape="1">
          <a:blip r:embed="rId3"/>
          <a:srcRect t="5240"/>
          <a:stretch/>
        </p:blipFill>
        <p:spPr>
          <a:xfrm>
            <a:off x="1683788" y="4185920"/>
            <a:ext cx="6035040" cy="2235199"/>
          </a:xfrm>
          <a:prstGeom prst="rect">
            <a:avLst/>
          </a:prstGeom>
        </p:spPr>
      </p:pic>
    </p:spTree>
    <p:extLst>
      <p:ext uri="{BB962C8B-B14F-4D97-AF65-F5344CB8AC3E}">
        <p14:creationId xmlns:p14="http://schemas.microsoft.com/office/powerpoint/2010/main" val="1639242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5045" y="429282"/>
            <a:ext cx="8290332" cy="804333"/>
          </a:xfrm>
        </p:spPr>
        <p:txBody>
          <a:bodyPr>
            <a:normAutofit/>
          </a:bodyPr>
          <a:lstStyle/>
          <a:p>
            <a:r>
              <a:rPr lang="en-US" sz="3200" dirty="0" smtClean="0"/>
              <a:t>Looking Towards the Future</a:t>
            </a:r>
            <a:endParaRPr lang="en-US" sz="3200" dirty="0"/>
          </a:p>
        </p:txBody>
      </p:sp>
      <p:sp>
        <p:nvSpPr>
          <p:cNvPr id="6" name="Content Placeholder 4"/>
          <p:cNvSpPr>
            <a:spLocks noGrp="1"/>
          </p:cNvSpPr>
          <p:nvPr>
            <p:ph idx="1"/>
          </p:nvPr>
        </p:nvSpPr>
        <p:spPr>
          <a:xfrm>
            <a:off x="385045" y="1081215"/>
            <a:ext cx="8621107" cy="2840545"/>
          </a:xfrm>
        </p:spPr>
        <p:txBody>
          <a:bodyPr>
            <a:noAutofit/>
          </a:bodyPr>
          <a:lstStyle/>
          <a:p>
            <a:r>
              <a:rPr lang="en-US" sz="1800" dirty="0" smtClean="0">
                <a:solidFill>
                  <a:schemeClr val="tx1"/>
                </a:solidFill>
              </a:rPr>
              <a:t>Artificial Intelligence (AI)</a:t>
            </a:r>
          </a:p>
          <a:p>
            <a:r>
              <a:rPr lang="en-US" sz="1800" dirty="0" smtClean="0"/>
              <a:t>Chat bots</a:t>
            </a:r>
          </a:p>
          <a:p>
            <a:r>
              <a:rPr lang="en-US" sz="1800" dirty="0" smtClean="0"/>
              <a:t>Expanded remote patient monitoring capabilities</a:t>
            </a:r>
          </a:p>
          <a:p>
            <a:r>
              <a:rPr lang="en-US" sz="1800" dirty="0" smtClean="0"/>
              <a:t>Hospital at home</a:t>
            </a:r>
          </a:p>
          <a:p>
            <a:r>
              <a:rPr lang="en-US" sz="1800" dirty="0" smtClean="0"/>
              <a:t>Moving beyond the direct to consumer model</a:t>
            </a:r>
          </a:p>
          <a:p>
            <a:r>
              <a:rPr lang="en-US" sz="1800" dirty="0" smtClean="0"/>
              <a:t>Greater utilization of connected devices</a:t>
            </a:r>
          </a:p>
          <a:p>
            <a:r>
              <a:rPr lang="en-US" sz="1800" dirty="0" smtClean="0"/>
              <a:t>Deeper </a:t>
            </a:r>
            <a:r>
              <a:rPr lang="en-US" sz="1800" dirty="0"/>
              <a:t>integration amongst delivery </a:t>
            </a:r>
            <a:r>
              <a:rPr lang="en-US" sz="1800" dirty="0" smtClean="0"/>
              <a:t>platforms</a:t>
            </a:r>
            <a:endParaRPr lang="en-US" sz="1800" dirty="0"/>
          </a:p>
          <a:p>
            <a:pPr marL="0" indent="0">
              <a:buNone/>
            </a:pPr>
            <a:endParaRPr lang="en-US" sz="1800" dirty="0"/>
          </a:p>
          <a:p>
            <a:endParaRPr lang="en-US" sz="1800" dirty="0">
              <a:solidFill>
                <a:schemeClr val="tx1"/>
              </a:solidFill>
            </a:endParaRPr>
          </a:p>
        </p:txBody>
      </p:sp>
      <p:pic>
        <p:nvPicPr>
          <p:cNvPr id="2" name="Picture 1"/>
          <p:cNvPicPr>
            <a:picLocks noChangeAspect="1"/>
          </p:cNvPicPr>
          <p:nvPr/>
        </p:nvPicPr>
        <p:blipFill>
          <a:blip r:embed="rId3"/>
          <a:stretch>
            <a:fillRect/>
          </a:stretch>
        </p:blipFill>
        <p:spPr>
          <a:xfrm>
            <a:off x="4307683" y="3921760"/>
            <a:ext cx="4836316" cy="2778760"/>
          </a:xfrm>
          <a:prstGeom prst="rect">
            <a:avLst/>
          </a:prstGeom>
        </p:spPr>
      </p:pic>
      <p:sp>
        <p:nvSpPr>
          <p:cNvPr id="5" name="TextBox 4"/>
          <p:cNvSpPr txBox="1"/>
          <p:nvPr/>
        </p:nvSpPr>
        <p:spPr>
          <a:xfrm>
            <a:off x="385045" y="3921760"/>
            <a:ext cx="3922638" cy="2019014"/>
          </a:xfrm>
          <a:prstGeom prst="rect">
            <a:avLst/>
          </a:prstGeom>
          <a:noFill/>
        </p:spPr>
        <p:txBody>
          <a:bodyPr wrap="square" rtlCol="0">
            <a:spAutoFit/>
          </a:bodyPr>
          <a:lstStyle/>
          <a:p>
            <a:pPr marL="192024" indent="-192024">
              <a:spcBef>
                <a:spcPct val="20000"/>
              </a:spcBef>
              <a:spcAft>
                <a:spcPts val="600"/>
              </a:spcAft>
              <a:buFont typeface="Arial"/>
              <a:buChar char="•"/>
            </a:pPr>
            <a:r>
              <a:rPr lang="en-US" dirty="0">
                <a:latin typeface="Arial"/>
                <a:cs typeface="Arial"/>
              </a:rPr>
              <a:t>Asynchronous telehealth communications</a:t>
            </a:r>
          </a:p>
          <a:p>
            <a:pPr marL="192024" indent="-192024">
              <a:spcBef>
                <a:spcPct val="20000"/>
              </a:spcBef>
              <a:spcAft>
                <a:spcPts val="600"/>
              </a:spcAft>
              <a:buFont typeface="Arial"/>
              <a:buChar char="•"/>
            </a:pPr>
            <a:r>
              <a:rPr lang="en-US" dirty="0">
                <a:latin typeface="Arial"/>
                <a:cs typeface="Arial"/>
              </a:rPr>
              <a:t>5G mobile cellular phone technologies</a:t>
            </a:r>
          </a:p>
          <a:p>
            <a:pPr marL="192024" indent="-192024">
              <a:spcBef>
                <a:spcPct val="20000"/>
              </a:spcBef>
              <a:spcAft>
                <a:spcPts val="600"/>
              </a:spcAft>
              <a:buFont typeface="Arial"/>
              <a:buChar char="•"/>
            </a:pPr>
            <a:r>
              <a:rPr lang="en-US" dirty="0">
                <a:latin typeface="Arial"/>
                <a:cs typeface="Arial"/>
              </a:rPr>
              <a:t>Expanded broadband as commented by the </a:t>
            </a:r>
            <a:r>
              <a:rPr lang="en-US" dirty="0" smtClean="0">
                <a:latin typeface="Arial"/>
                <a:cs typeface="Arial"/>
              </a:rPr>
              <a:t>FCC</a:t>
            </a:r>
            <a:endParaRPr lang="en-US" dirty="0">
              <a:latin typeface="Arial"/>
              <a:cs typeface="Arial"/>
            </a:endParaRPr>
          </a:p>
        </p:txBody>
      </p:sp>
    </p:spTree>
    <p:extLst>
      <p:ext uri="{BB962C8B-B14F-4D97-AF65-F5344CB8AC3E}">
        <p14:creationId xmlns:p14="http://schemas.microsoft.com/office/powerpoint/2010/main" val="553083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2788" y="689319"/>
            <a:ext cx="8151090" cy="1143679"/>
          </a:xfrm>
        </p:spPr>
        <p:txBody>
          <a:bodyPr>
            <a:noAutofit/>
          </a:bodyPr>
          <a:lstStyle/>
          <a:p>
            <a:pPr>
              <a:lnSpc>
                <a:spcPct val="100000"/>
              </a:lnSpc>
            </a:pPr>
            <a:r>
              <a:rPr lang="en-US" sz="3000" dirty="0" smtClean="0"/>
              <a:t>Conclusion</a:t>
            </a:r>
            <a:endParaRPr lang="en-US" sz="3000" dirty="0">
              <a:solidFill>
                <a:schemeClr val="tx1"/>
              </a:solidFill>
            </a:endParaRPr>
          </a:p>
        </p:txBody>
      </p:sp>
      <p:sp>
        <p:nvSpPr>
          <p:cNvPr id="3" name="Subtitle 2"/>
          <p:cNvSpPr>
            <a:spLocks noGrp="1"/>
          </p:cNvSpPr>
          <p:nvPr>
            <p:ph type="subTitle" idx="1"/>
          </p:nvPr>
        </p:nvSpPr>
        <p:spPr>
          <a:xfrm>
            <a:off x="712788" y="1424657"/>
            <a:ext cx="8151090" cy="3342640"/>
          </a:xfrm>
        </p:spPr>
        <p:txBody>
          <a:bodyPr>
            <a:normAutofit fontScale="85000" lnSpcReduction="10000"/>
          </a:bodyPr>
          <a:lstStyle/>
          <a:p>
            <a:r>
              <a:rPr lang="en-US" dirty="0" smtClean="0"/>
              <a:t>We as leaders must continue looking for non-traditional methods of delivering care to provide solutions which will improve upon the current state of healthcare.</a:t>
            </a:r>
          </a:p>
          <a:p>
            <a:pPr lvl="0"/>
            <a:r>
              <a:rPr lang="en-US" dirty="0" smtClean="0"/>
              <a:t>Utilizing telehealth provides unlimited opportunities that focus on the triple aim:</a:t>
            </a:r>
          </a:p>
          <a:p>
            <a:pPr marL="457200" lvl="0" indent="-457200">
              <a:buAutoNum type="arabicPeriod"/>
            </a:pPr>
            <a:r>
              <a:rPr lang="en-US" sz="2400" dirty="0" smtClean="0"/>
              <a:t>Improving </a:t>
            </a:r>
            <a:r>
              <a:rPr lang="en-US" sz="2400" dirty="0"/>
              <a:t>the patient experience</a:t>
            </a:r>
          </a:p>
          <a:p>
            <a:pPr marL="457200" lvl="0" indent="-457200">
              <a:buAutoNum type="arabicPeriod"/>
            </a:pPr>
            <a:r>
              <a:rPr lang="en-US" sz="2400" dirty="0"/>
              <a:t>Reducing the per capita costs of health care</a:t>
            </a:r>
          </a:p>
          <a:p>
            <a:pPr marL="457200" lvl="0" indent="-457200">
              <a:buAutoNum type="arabicPeriod"/>
            </a:pPr>
            <a:r>
              <a:rPr lang="en-US" sz="2400" dirty="0"/>
              <a:t>Improving the health of populations overall</a:t>
            </a:r>
          </a:p>
          <a:p>
            <a:endParaRPr lang="en-US" dirty="0">
              <a:solidFill>
                <a:srgbClr val="7F7F7F"/>
              </a:solidFill>
            </a:endParaRPr>
          </a:p>
        </p:txBody>
      </p:sp>
      <p:sp>
        <p:nvSpPr>
          <p:cNvPr id="4" name="TextBox 3"/>
          <p:cNvSpPr txBox="1"/>
          <p:nvPr/>
        </p:nvSpPr>
        <p:spPr>
          <a:xfrm>
            <a:off x="0" y="5705837"/>
            <a:ext cx="9144000" cy="754053"/>
          </a:xfrm>
          <a:prstGeom prst="rect">
            <a:avLst/>
          </a:prstGeom>
          <a:noFill/>
        </p:spPr>
        <p:txBody>
          <a:bodyPr wrap="square" rtlCol="0">
            <a:spAutoFit/>
          </a:bodyPr>
          <a:lstStyle/>
          <a:p>
            <a:r>
              <a:rPr lang="en-US" sz="4300" dirty="0" smtClean="0">
                <a:solidFill>
                  <a:srgbClr val="FF0000"/>
                </a:solidFill>
                <a:latin typeface="Brush Script Std" panose="03060802040607070404" pitchFamily="66" charset="0"/>
              </a:rPr>
              <a:t>“Our only limitation is our imagination!”</a:t>
            </a:r>
            <a:endParaRPr lang="en-US" sz="4300" dirty="0">
              <a:solidFill>
                <a:srgbClr val="FF0000"/>
              </a:solidFill>
              <a:latin typeface="Brush Script Std" panose="03060802040607070404" pitchFamily="66" charset="0"/>
            </a:endParaRPr>
          </a:p>
        </p:txBody>
      </p:sp>
      <p:sp>
        <p:nvSpPr>
          <p:cNvPr id="5" name="TextBox 4"/>
          <p:cNvSpPr txBox="1"/>
          <p:nvPr/>
        </p:nvSpPr>
        <p:spPr>
          <a:xfrm>
            <a:off x="7531789" y="6428669"/>
            <a:ext cx="1332089" cy="369332"/>
          </a:xfrm>
          <a:prstGeom prst="rect">
            <a:avLst/>
          </a:prstGeom>
          <a:noFill/>
        </p:spPr>
        <p:txBody>
          <a:bodyPr wrap="square" rtlCol="0">
            <a:spAutoFit/>
          </a:bodyPr>
          <a:lstStyle/>
          <a:p>
            <a:r>
              <a:rPr lang="en-US" dirty="0" smtClean="0"/>
              <a:t>Bill Manzie</a:t>
            </a:r>
            <a:endParaRPr lang="en-US" dirty="0"/>
          </a:p>
        </p:txBody>
      </p:sp>
    </p:spTree>
    <p:extLst>
      <p:ext uri="{BB962C8B-B14F-4D97-AF65-F5344CB8AC3E}">
        <p14:creationId xmlns:p14="http://schemas.microsoft.com/office/powerpoint/2010/main" val="1634164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59840"/>
            <a:ext cx="1432560" cy="11277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0" dirty="0">
              <a:latin typeface="Brush Script MT" panose="03060802040406070304" pitchFamily="66" charset="0"/>
            </a:endParaRPr>
          </a:p>
        </p:txBody>
      </p:sp>
      <p:sp>
        <p:nvSpPr>
          <p:cNvPr id="6" name="Rectangle 5"/>
          <p:cNvSpPr/>
          <p:nvPr/>
        </p:nvSpPr>
        <p:spPr>
          <a:xfrm>
            <a:off x="5821680" y="1259840"/>
            <a:ext cx="3322320" cy="11277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354787" y="1038890"/>
            <a:ext cx="4539363" cy="1569660"/>
          </a:xfrm>
          <a:prstGeom prst="rect">
            <a:avLst/>
          </a:prstGeom>
          <a:noFill/>
        </p:spPr>
        <p:txBody>
          <a:bodyPr wrap="square" rtlCol="0">
            <a:spAutoFit/>
          </a:bodyPr>
          <a:lstStyle/>
          <a:p>
            <a:r>
              <a:rPr lang="en-US" sz="9600" dirty="0" smtClean="0">
                <a:solidFill>
                  <a:srgbClr val="FF0000"/>
                </a:solidFill>
                <a:latin typeface="Brush Script MT" panose="03060802040406070304" pitchFamily="66" charset="0"/>
              </a:rPr>
              <a:t>Thank You</a:t>
            </a:r>
            <a:endParaRPr lang="en-US" sz="9600" dirty="0">
              <a:solidFill>
                <a:srgbClr val="FF0000"/>
              </a:solidFill>
              <a:latin typeface="Brush Script MT" panose="03060802040406070304" pitchFamily="66" charset="0"/>
            </a:endParaRPr>
          </a:p>
        </p:txBody>
      </p:sp>
      <p:sp>
        <p:nvSpPr>
          <p:cNvPr id="8" name="Rectangle 7"/>
          <p:cNvSpPr/>
          <p:nvPr/>
        </p:nvSpPr>
        <p:spPr>
          <a:xfrm>
            <a:off x="1692741" y="2732038"/>
            <a:ext cx="5328947" cy="1015663"/>
          </a:xfrm>
          <a:prstGeom prst="rect">
            <a:avLst/>
          </a:prstGeom>
        </p:spPr>
        <p:txBody>
          <a:bodyPr wrap="square">
            <a:spAutoFit/>
          </a:bodyPr>
          <a:lstStyle/>
          <a:p>
            <a:r>
              <a:rPr lang="en-US" sz="2000" b="1" dirty="0"/>
              <a:t>William Manzie	</a:t>
            </a:r>
          </a:p>
          <a:p>
            <a:r>
              <a:rPr lang="en-US" sz="2000" b="1" dirty="0"/>
              <a:t>Administrative Director of Telehealth</a:t>
            </a:r>
          </a:p>
          <a:p>
            <a:r>
              <a:rPr lang="en-US" sz="2000" b="1" dirty="0"/>
              <a:t>Memorial Healthcare </a:t>
            </a:r>
            <a:r>
              <a:rPr lang="en-US" sz="2000" b="1" dirty="0" smtClean="0"/>
              <a:t>System </a:t>
            </a:r>
            <a:endParaRPr lang="en-US" sz="2000" b="1"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9481" y="3365266"/>
            <a:ext cx="756147" cy="282929"/>
          </a:xfrm>
          <a:prstGeom prst="rect">
            <a:avLst/>
          </a:prstGeom>
        </p:spPr>
      </p:pic>
      <p:pic>
        <p:nvPicPr>
          <p:cNvPr id="11" name="Picture 10"/>
          <p:cNvPicPr>
            <a:picLocks noChangeAspect="1"/>
          </p:cNvPicPr>
          <p:nvPr/>
        </p:nvPicPr>
        <p:blipFill rotWithShape="1">
          <a:blip r:embed="rId3"/>
          <a:srcRect l="30075" t="13826" r="29712" b="12984"/>
          <a:stretch/>
        </p:blipFill>
        <p:spPr>
          <a:xfrm>
            <a:off x="1762759" y="3921929"/>
            <a:ext cx="421856" cy="403106"/>
          </a:xfrm>
          <a:prstGeom prst="rect">
            <a:avLst/>
          </a:prstGeom>
        </p:spPr>
      </p:pic>
      <p:sp>
        <p:nvSpPr>
          <p:cNvPr id="12" name="Rectangle 11"/>
          <p:cNvSpPr/>
          <p:nvPr/>
        </p:nvSpPr>
        <p:spPr>
          <a:xfrm>
            <a:off x="2219959" y="3921929"/>
            <a:ext cx="2001830" cy="400110"/>
          </a:xfrm>
          <a:prstGeom prst="rect">
            <a:avLst/>
          </a:prstGeom>
        </p:spPr>
        <p:txBody>
          <a:bodyPr wrap="none">
            <a:spAutoFit/>
          </a:bodyPr>
          <a:lstStyle/>
          <a:p>
            <a:r>
              <a:rPr lang="en-US" sz="2000" b="1" dirty="0"/>
              <a:t>William </a:t>
            </a:r>
            <a:r>
              <a:rPr lang="en-US" sz="2000" b="1" dirty="0" smtClean="0"/>
              <a:t>Manzie</a:t>
            </a:r>
            <a:endParaRPr lang="en-US" sz="2000" dirty="0"/>
          </a:p>
        </p:txBody>
      </p:sp>
      <p:pic>
        <p:nvPicPr>
          <p:cNvPr id="14" name="Picture 13"/>
          <p:cNvPicPr>
            <a:picLocks noChangeAspect="1"/>
          </p:cNvPicPr>
          <p:nvPr/>
        </p:nvPicPr>
        <p:blipFill>
          <a:blip r:embed="rId4"/>
          <a:stretch>
            <a:fillRect/>
          </a:stretch>
        </p:blipFill>
        <p:spPr>
          <a:xfrm>
            <a:off x="1794245" y="4427419"/>
            <a:ext cx="358884" cy="358884"/>
          </a:xfrm>
          <a:prstGeom prst="rect">
            <a:avLst/>
          </a:prstGeom>
        </p:spPr>
      </p:pic>
      <p:sp>
        <p:nvSpPr>
          <p:cNvPr id="15" name="Rectangle 14"/>
          <p:cNvSpPr/>
          <p:nvPr/>
        </p:nvSpPr>
        <p:spPr>
          <a:xfrm>
            <a:off x="2219959" y="4414134"/>
            <a:ext cx="2081211" cy="400110"/>
          </a:xfrm>
          <a:prstGeom prst="rect">
            <a:avLst/>
          </a:prstGeom>
        </p:spPr>
        <p:txBody>
          <a:bodyPr wrap="none">
            <a:spAutoFit/>
          </a:bodyPr>
          <a:lstStyle/>
          <a:p>
            <a:r>
              <a:rPr lang="en-US" sz="2000" b="1" dirty="0" smtClean="0"/>
              <a:t>@TelehealthBill</a:t>
            </a:r>
            <a:endParaRPr lang="en-US" sz="2000" dirty="0"/>
          </a:p>
        </p:txBody>
      </p:sp>
    </p:spTree>
    <p:extLst>
      <p:ext uri="{BB962C8B-B14F-4D97-AF65-F5344CB8AC3E}">
        <p14:creationId xmlns:p14="http://schemas.microsoft.com/office/powerpoint/2010/main" val="904398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18" y="669621"/>
            <a:ext cx="8290332" cy="804333"/>
          </a:xfrm>
        </p:spPr>
        <p:txBody>
          <a:bodyPr>
            <a:normAutofit fontScale="90000"/>
          </a:bodyPr>
          <a:lstStyle/>
          <a:p>
            <a:r>
              <a:rPr lang="en-US" sz="3000" dirty="0" smtClean="0"/>
              <a:t>What is Telehealth and Why Should We Care?</a:t>
            </a:r>
            <a:endParaRPr lang="en-US" sz="3000" dirty="0"/>
          </a:p>
        </p:txBody>
      </p:sp>
      <p:sp>
        <p:nvSpPr>
          <p:cNvPr id="6" name="Content Placeholder 4"/>
          <p:cNvSpPr>
            <a:spLocks noGrp="1"/>
          </p:cNvSpPr>
          <p:nvPr>
            <p:ph idx="1"/>
          </p:nvPr>
        </p:nvSpPr>
        <p:spPr>
          <a:xfrm>
            <a:off x="715818" y="1895144"/>
            <a:ext cx="7970981" cy="4680343"/>
          </a:xfrm>
        </p:spPr>
        <p:txBody>
          <a:bodyPr>
            <a:noAutofit/>
          </a:bodyPr>
          <a:lstStyle/>
          <a:p>
            <a:pPr marL="0" indent="0">
              <a:buNone/>
            </a:pPr>
            <a:r>
              <a:rPr lang="en-US" sz="2100" dirty="0" smtClean="0">
                <a:solidFill>
                  <a:schemeClr val="tx1"/>
                </a:solidFill>
              </a:rPr>
              <a:t>EXPECTATIONS!!!</a:t>
            </a:r>
          </a:p>
          <a:p>
            <a:r>
              <a:rPr lang="en-US" sz="2100" dirty="0" smtClean="0"/>
              <a:t>A demand which is upon us today by federal and state leaders, and by the consumer is to have </a:t>
            </a:r>
            <a:r>
              <a:rPr lang="en-US" sz="2100" u="sng" dirty="0" smtClean="0"/>
              <a:t>accessible</a:t>
            </a:r>
            <a:r>
              <a:rPr lang="en-US" sz="2100" dirty="0" smtClean="0"/>
              <a:t> more </a:t>
            </a:r>
            <a:r>
              <a:rPr lang="en-US" sz="2100" u="dbl" dirty="0" smtClean="0"/>
              <a:t>affordable</a:t>
            </a:r>
            <a:r>
              <a:rPr lang="en-US" sz="2100" dirty="0" smtClean="0"/>
              <a:t> care.</a:t>
            </a:r>
          </a:p>
          <a:p>
            <a:r>
              <a:rPr lang="en-US" sz="2100" dirty="0" smtClean="0">
                <a:solidFill>
                  <a:schemeClr val="tx1"/>
                </a:solidFill>
              </a:rPr>
              <a:t>It is estimated that 77% of Americans own smartphones and use their device for daily tasks</a:t>
            </a:r>
          </a:p>
          <a:p>
            <a:r>
              <a:rPr lang="en-US" sz="2100" dirty="0" smtClean="0"/>
              <a:t>Legislators are expecting solutions for reducing healthcare spend and improving patient outcomes</a:t>
            </a:r>
            <a:endParaRPr lang="en-US" sz="2100" dirty="0" smtClean="0">
              <a:solidFill>
                <a:schemeClr val="tx1"/>
              </a:solidFill>
            </a:endParaRPr>
          </a:p>
          <a:p>
            <a:r>
              <a:rPr lang="en-US" sz="2100" dirty="0" smtClean="0">
                <a:solidFill>
                  <a:schemeClr val="tx1"/>
                </a:solidFill>
              </a:rPr>
              <a:t>Healthcare executives expect innovative thinking when developing programs which provide a service to the community </a:t>
            </a:r>
            <a:endParaRPr lang="en-US" sz="2100" dirty="0">
              <a:solidFill>
                <a:schemeClr val="tx1"/>
              </a:solidFill>
            </a:endParaRPr>
          </a:p>
        </p:txBody>
      </p:sp>
    </p:spTree>
    <p:extLst>
      <p:ext uri="{BB962C8B-B14F-4D97-AF65-F5344CB8AC3E}">
        <p14:creationId xmlns:p14="http://schemas.microsoft.com/office/powerpoint/2010/main" val="3330512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5818" y="1127761"/>
            <a:ext cx="7970981" cy="1605279"/>
          </a:xfrm>
        </p:spPr>
        <p:txBody>
          <a:bodyPr>
            <a:normAutofit/>
          </a:bodyPr>
          <a:lstStyle/>
          <a:p>
            <a:pPr marL="0" indent="0">
              <a:buNone/>
            </a:pPr>
            <a:r>
              <a:rPr lang="en-US" sz="2000" dirty="0" smtClean="0"/>
              <a:t>As we have heard time and time again, focusing on the triple aim in healthcare will yield valuable results. As such, selecting telehealth </a:t>
            </a:r>
            <a:r>
              <a:rPr lang="en-US" sz="2000" dirty="0" smtClean="0"/>
              <a:t>investments </a:t>
            </a:r>
            <a:r>
              <a:rPr lang="en-US" sz="2000" dirty="0" smtClean="0"/>
              <a:t>based on goals should be priority. </a:t>
            </a:r>
          </a:p>
          <a:p>
            <a:pPr marL="0" indent="0">
              <a:buNone/>
            </a:pPr>
            <a:endParaRPr lang="en-US" dirty="0"/>
          </a:p>
        </p:txBody>
      </p:sp>
      <p:sp>
        <p:nvSpPr>
          <p:cNvPr id="3" name="Title 2"/>
          <p:cNvSpPr>
            <a:spLocks noGrp="1"/>
          </p:cNvSpPr>
          <p:nvPr>
            <p:ph type="title"/>
          </p:nvPr>
        </p:nvSpPr>
        <p:spPr/>
        <p:txBody>
          <a:bodyPr/>
          <a:lstStyle/>
          <a:p>
            <a:r>
              <a:rPr lang="en-US" dirty="0" smtClean="0"/>
              <a:t>The Value of Telehealth	</a:t>
            </a:r>
            <a:endParaRPr lang="en-US" dirty="0"/>
          </a:p>
        </p:txBody>
      </p:sp>
      <p:pic>
        <p:nvPicPr>
          <p:cNvPr id="4" name="Picture 3"/>
          <p:cNvPicPr>
            <a:picLocks noChangeAspect="1"/>
          </p:cNvPicPr>
          <p:nvPr/>
        </p:nvPicPr>
        <p:blipFill>
          <a:blip r:embed="rId2"/>
          <a:stretch>
            <a:fillRect/>
          </a:stretch>
        </p:blipFill>
        <p:spPr>
          <a:xfrm>
            <a:off x="631095" y="2249800"/>
            <a:ext cx="8140426" cy="4336100"/>
          </a:xfrm>
          <a:prstGeom prst="rect">
            <a:avLst/>
          </a:prstGeom>
        </p:spPr>
      </p:pic>
      <p:pic>
        <p:nvPicPr>
          <p:cNvPr id="6" name="Picture 5"/>
          <p:cNvPicPr>
            <a:picLocks noChangeAspect="1"/>
          </p:cNvPicPr>
          <p:nvPr/>
        </p:nvPicPr>
        <p:blipFill>
          <a:blip r:embed="rId3"/>
          <a:stretch>
            <a:fillRect/>
          </a:stretch>
        </p:blipFill>
        <p:spPr>
          <a:xfrm>
            <a:off x="6346035" y="6454900"/>
            <a:ext cx="2669850" cy="262000"/>
          </a:xfrm>
          <a:prstGeom prst="rect">
            <a:avLst/>
          </a:prstGeom>
        </p:spPr>
      </p:pic>
    </p:spTree>
    <p:extLst>
      <p:ext uri="{BB962C8B-B14F-4D97-AF65-F5344CB8AC3E}">
        <p14:creationId xmlns:p14="http://schemas.microsoft.com/office/powerpoint/2010/main" val="821898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802786"/>
            <a:ext cx="8290332" cy="804333"/>
          </a:xfrm>
        </p:spPr>
        <p:txBody>
          <a:bodyPr>
            <a:normAutofit/>
          </a:bodyPr>
          <a:lstStyle/>
          <a:p>
            <a:r>
              <a:rPr lang="en-US" sz="3000" dirty="0" smtClean="0"/>
              <a:t>Continuity of Care</a:t>
            </a:r>
            <a:endParaRPr lang="en-US" sz="3000" dirty="0"/>
          </a:p>
        </p:txBody>
      </p:sp>
      <p:sp>
        <p:nvSpPr>
          <p:cNvPr id="6" name="Content Placeholder 4"/>
          <p:cNvSpPr>
            <a:spLocks noGrp="1"/>
          </p:cNvSpPr>
          <p:nvPr>
            <p:ph idx="1"/>
          </p:nvPr>
        </p:nvSpPr>
        <p:spPr>
          <a:xfrm>
            <a:off x="715818" y="1579055"/>
            <a:ext cx="7970981" cy="4652412"/>
          </a:xfrm>
        </p:spPr>
        <p:txBody>
          <a:bodyPr>
            <a:noAutofit/>
          </a:bodyPr>
          <a:lstStyle/>
          <a:p>
            <a:r>
              <a:rPr lang="en-US" sz="2400" dirty="0" smtClean="0">
                <a:solidFill>
                  <a:schemeClr val="tx1"/>
                </a:solidFill>
              </a:rPr>
              <a:t>Improving quality of care buy enhancing how care is delivered both within and beyond the walls of the hospital </a:t>
            </a:r>
          </a:p>
          <a:p>
            <a:r>
              <a:rPr lang="en-US" dirty="0" smtClean="0"/>
              <a:t>Using telehealth as a means to improve patient management between providers</a:t>
            </a:r>
          </a:p>
          <a:p>
            <a:r>
              <a:rPr lang="en-US" dirty="0" smtClean="0"/>
              <a:t>Creating a “patient never truly gets discharged” model and avoiding the “black hole” of care</a:t>
            </a:r>
          </a:p>
          <a:p>
            <a:r>
              <a:rPr lang="en-US" dirty="0" smtClean="0"/>
              <a:t>There is no I in healthcare</a:t>
            </a:r>
          </a:p>
          <a:p>
            <a:endParaRPr lang="en-US" sz="2400" dirty="0">
              <a:solidFill>
                <a:schemeClr val="tx1"/>
              </a:solidFill>
            </a:endParaRPr>
          </a:p>
        </p:txBody>
      </p:sp>
      <p:pic>
        <p:nvPicPr>
          <p:cNvPr id="2" name="Picture 1"/>
          <p:cNvPicPr>
            <a:picLocks noChangeAspect="1"/>
          </p:cNvPicPr>
          <p:nvPr/>
        </p:nvPicPr>
        <p:blipFill>
          <a:blip r:embed="rId3"/>
          <a:stretch>
            <a:fillRect/>
          </a:stretch>
        </p:blipFill>
        <p:spPr>
          <a:xfrm>
            <a:off x="5934074" y="4784725"/>
            <a:ext cx="2752725" cy="1657350"/>
          </a:xfrm>
          <a:prstGeom prst="rect">
            <a:avLst/>
          </a:prstGeom>
        </p:spPr>
      </p:pic>
    </p:spTree>
    <p:extLst>
      <p:ext uri="{BB962C8B-B14F-4D97-AF65-F5344CB8AC3E}">
        <p14:creationId xmlns:p14="http://schemas.microsoft.com/office/powerpoint/2010/main" val="3772541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377" y="599586"/>
            <a:ext cx="8963378" cy="804333"/>
          </a:xfrm>
        </p:spPr>
        <p:txBody>
          <a:bodyPr>
            <a:noAutofit/>
          </a:bodyPr>
          <a:lstStyle/>
          <a:p>
            <a:r>
              <a:rPr lang="en-US" sz="3000" dirty="0" smtClean="0"/>
              <a:t>What Got Us Here Won’t Get Us There</a:t>
            </a:r>
            <a:endParaRPr lang="en-US" sz="3000" dirty="0"/>
          </a:p>
        </p:txBody>
      </p:sp>
      <p:sp>
        <p:nvSpPr>
          <p:cNvPr id="6" name="Content Placeholder 4"/>
          <p:cNvSpPr>
            <a:spLocks noGrp="1"/>
          </p:cNvSpPr>
          <p:nvPr>
            <p:ph idx="1"/>
          </p:nvPr>
        </p:nvSpPr>
        <p:spPr>
          <a:xfrm>
            <a:off x="715818" y="1214851"/>
            <a:ext cx="7970981" cy="4652412"/>
          </a:xfrm>
        </p:spPr>
        <p:txBody>
          <a:bodyPr>
            <a:noAutofit/>
          </a:bodyPr>
          <a:lstStyle/>
          <a:p>
            <a:r>
              <a:rPr lang="en-US" dirty="0"/>
              <a:t>In 2017, the United States spent about $3.5 trillion, or 18 percent of GDP, on health expenditures – more than twice the average among developed </a:t>
            </a:r>
            <a:r>
              <a:rPr lang="en-US" dirty="0" smtClean="0"/>
              <a:t>countries</a:t>
            </a:r>
          </a:p>
          <a:p>
            <a:r>
              <a:rPr lang="en-US" sz="2400" dirty="0" smtClean="0">
                <a:solidFill>
                  <a:schemeClr val="tx1"/>
                </a:solidFill>
              </a:rPr>
              <a:t>During 2016, combined and state spending for Medicaid totaled about $21.8 billion in Florida</a:t>
            </a:r>
          </a:p>
          <a:p>
            <a:r>
              <a:rPr lang="en-US" dirty="0"/>
              <a:t>Florida ranked #48 for overall health care among 50 states + the District of Columbia. Florida ranked 49th for access, quality and use of health </a:t>
            </a:r>
            <a:r>
              <a:rPr lang="en-US" dirty="0" smtClean="0"/>
              <a:t>care</a:t>
            </a:r>
          </a:p>
          <a:p>
            <a:r>
              <a:rPr lang="en-US" dirty="0"/>
              <a:t>Chronic diseases are among the </a:t>
            </a:r>
            <a:r>
              <a:rPr lang="en-US" b="1" dirty="0"/>
              <a:t>leading </a:t>
            </a:r>
            <a:r>
              <a:rPr lang="en-US" b="1" dirty="0" smtClean="0"/>
              <a:t>causes </a:t>
            </a:r>
            <a:r>
              <a:rPr lang="en-US" dirty="0" smtClean="0"/>
              <a:t>of </a:t>
            </a:r>
            <a:r>
              <a:rPr lang="en-US" dirty="0"/>
              <a:t>morbidity, mortality and </a:t>
            </a:r>
            <a:r>
              <a:rPr lang="en-US" dirty="0" smtClean="0"/>
              <a:t>disability</a:t>
            </a:r>
          </a:p>
          <a:p>
            <a:r>
              <a:rPr lang="en-US" dirty="0" smtClean="0"/>
              <a:t>Behavioral health disorders increase the risk of many major causes of death in Florida</a:t>
            </a:r>
          </a:p>
          <a:p>
            <a:endParaRPr lang="en-US" sz="2400" dirty="0">
              <a:solidFill>
                <a:schemeClr val="tx1"/>
              </a:solidFill>
            </a:endParaRPr>
          </a:p>
        </p:txBody>
      </p:sp>
    </p:spTree>
    <p:extLst>
      <p:ext uri="{BB962C8B-B14F-4D97-AF65-F5344CB8AC3E}">
        <p14:creationId xmlns:p14="http://schemas.microsoft.com/office/powerpoint/2010/main" val="2314350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18" y="594100"/>
            <a:ext cx="7432502" cy="804333"/>
          </a:xfrm>
        </p:spPr>
        <p:txBody>
          <a:bodyPr>
            <a:noAutofit/>
          </a:bodyPr>
          <a:lstStyle/>
          <a:p>
            <a:r>
              <a:rPr lang="en-US" sz="3000" dirty="0" smtClean="0"/>
              <a:t>How Do We Begin to Get There?</a:t>
            </a:r>
            <a:endParaRPr lang="en-US" sz="3000" dirty="0"/>
          </a:p>
        </p:txBody>
      </p:sp>
      <p:sp>
        <p:nvSpPr>
          <p:cNvPr id="6" name="Content Placeholder 4"/>
          <p:cNvSpPr>
            <a:spLocks noGrp="1"/>
          </p:cNvSpPr>
          <p:nvPr>
            <p:ph idx="1"/>
          </p:nvPr>
        </p:nvSpPr>
        <p:spPr>
          <a:xfrm>
            <a:off x="715818" y="1398433"/>
            <a:ext cx="7970981" cy="4652412"/>
          </a:xfrm>
        </p:spPr>
        <p:txBody>
          <a:bodyPr>
            <a:noAutofit/>
          </a:bodyPr>
          <a:lstStyle/>
          <a:p>
            <a:pPr marL="0" lvl="0" indent="0">
              <a:buNone/>
            </a:pPr>
            <a:r>
              <a:rPr lang="en-US" dirty="0"/>
              <a:t>Improving Healthcare with </a:t>
            </a:r>
            <a:r>
              <a:rPr lang="en-US" dirty="0" smtClean="0"/>
              <a:t>out of the box thinking while focusing on the </a:t>
            </a:r>
            <a:r>
              <a:rPr lang="en-US" dirty="0"/>
              <a:t>Triple </a:t>
            </a:r>
            <a:r>
              <a:rPr lang="en-US" dirty="0" smtClean="0"/>
              <a:t>Aim…</a:t>
            </a:r>
          </a:p>
          <a:p>
            <a:pPr marL="457200" lvl="0" indent="-457200">
              <a:buAutoNum type="arabicPeriod"/>
            </a:pPr>
            <a:r>
              <a:rPr lang="en-US" dirty="0" smtClean="0"/>
              <a:t>Improving the patient experience</a:t>
            </a:r>
          </a:p>
          <a:p>
            <a:pPr marL="457200" lvl="0" indent="-457200">
              <a:buAutoNum type="arabicPeriod"/>
            </a:pPr>
            <a:r>
              <a:rPr lang="en-US" dirty="0" smtClean="0"/>
              <a:t>Reducing the per capita costs of health care</a:t>
            </a:r>
          </a:p>
          <a:p>
            <a:pPr marL="457200" lvl="0" indent="-457200">
              <a:buAutoNum type="arabicPeriod"/>
            </a:pPr>
            <a:r>
              <a:rPr lang="en-US" dirty="0" smtClean="0"/>
              <a:t>Improving the health of populations overall</a:t>
            </a:r>
            <a:endParaRPr lang="en-US" dirty="0"/>
          </a:p>
          <a:p>
            <a:pPr marL="0" indent="0">
              <a:buNone/>
            </a:pPr>
            <a:endParaRPr lang="en-US" sz="2400" dirty="0" smtClean="0">
              <a:solidFill>
                <a:schemeClr val="tx1"/>
              </a:solidFill>
            </a:endParaRPr>
          </a:p>
          <a:p>
            <a:pPr marL="0" indent="0">
              <a:buNone/>
            </a:pPr>
            <a:r>
              <a:rPr lang="en-US" dirty="0" smtClean="0"/>
              <a:t>“If you are not </a:t>
            </a:r>
            <a:r>
              <a:rPr lang="en-US" dirty="0"/>
              <a:t>t</a:t>
            </a:r>
            <a:r>
              <a:rPr lang="en-US" dirty="0" smtClean="0"/>
              <a:t>aking steps to move forward, you end up moving backwards”</a:t>
            </a:r>
          </a:p>
          <a:p>
            <a:pPr marL="0" indent="0">
              <a:buNone/>
            </a:pPr>
            <a:r>
              <a:rPr lang="en-US" sz="2400" dirty="0" smtClean="0">
                <a:solidFill>
                  <a:schemeClr val="tx1"/>
                </a:solidFill>
              </a:rPr>
              <a:t>“You don’t have to be great to get started, but you have to get started to be great”</a:t>
            </a:r>
            <a:endParaRPr lang="en-US" sz="2400" dirty="0">
              <a:solidFill>
                <a:schemeClr val="tx1"/>
              </a:solidFill>
            </a:endParaRPr>
          </a:p>
        </p:txBody>
      </p:sp>
    </p:spTree>
    <p:extLst>
      <p:ext uri="{BB962C8B-B14F-4D97-AF65-F5344CB8AC3E}">
        <p14:creationId xmlns:p14="http://schemas.microsoft.com/office/powerpoint/2010/main" val="98007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97068"/>
            <a:ext cx="8290332" cy="804333"/>
          </a:xfrm>
        </p:spPr>
        <p:txBody>
          <a:bodyPr>
            <a:normAutofit fontScale="90000"/>
          </a:bodyPr>
          <a:lstStyle/>
          <a:p>
            <a:r>
              <a:rPr lang="en-US" sz="3000" dirty="0" smtClean="0"/>
              <a:t>Using Telehealth to Achieve Our Goals</a:t>
            </a:r>
            <a:endParaRPr lang="en-US" sz="3000" dirty="0"/>
          </a:p>
        </p:txBody>
      </p:sp>
      <p:sp>
        <p:nvSpPr>
          <p:cNvPr id="6" name="Content Placeholder 4"/>
          <p:cNvSpPr>
            <a:spLocks noGrp="1"/>
          </p:cNvSpPr>
          <p:nvPr>
            <p:ph idx="1"/>
          </p:nvPr>
        </p:nvSpPr>
        <p:spPr>
          <a:xfrm>
            <a:off x="715818" y="1294575"/>
            <a:ext cx="7970981" cy="4652412"/>
          </a:xfrm>
        </p:spPr>
        <p:txBody>
          <a:bodyPr>
            <a:noAutofit/>
          </a:bodyPr>
          <a:lstStyle/>
          <a:p>
            <a:pPr marL="0" indent="-93726">
              <a:buNone/>
            </a:pPr>
            <a:r>
              <a:rPr lang="en-US" sz="2000" dirty="0" smtClean="0"/>
              <a:t>Managing Patients Chronic Conditions Differently</a:t>
            </a:r>
          </a:p>
          <a:p>
            <a:r>
              <a:rPr lang="en-US" sz="1600" dirty="0"/>
              <a:t>M</a:t>
            </a:r>
            <a:r>
              <a:rPr lang="en-US" sz="1600" dirty="0" smtClean="0"/>
              <a:t>ost </a:t>
            </a:r>
            <a:r>
              <a:rPr lang="en-US" sz="1600" dirty="0"/>
              <a:t>health care-related costs in the U.S. are associated with chronic disease </a:t>
            </a:r>
            <a:r>
              <a:rPr lang="en-US" sz="1600" dirty="0" smtClean="0"/>
              <a:t>conditions</a:t>
            </a:r>
          </a:p>
          <a:p>
            <a:r>
              <a:rPr lang="en-US" sz="1600" dirty="0" smtClean="0"/>
              <a:t>The percentage of children with chronic conditions has risen dramatically</a:t>
            </a:r>
            <a:endParaRPr lang="en-US" sz="1600" dirty="0"/>
          </a:p>
          <a:p>
            <a:r>
              <a:rPr lang="en-US" sz="1600" dirty="0" smtClean="0"/>
              <a:t>Converting from a reactive system to a proactive system</a:t>
            </a:r>
          </a:p>
          <a:p>
            <a:r>
              <a:rPr lang="en-US" sz="1600" dirty="0" smtClean="0"/>
              <a:t>Look at the highest risk populations and develop targeted programs (population health)</a:t>
            </a:r>
          </a:p>
          <a:p>
            <a:r>
              <a:rPr lang="en-US" sz="1600" dirty="0" smtClean="0"/>
              <a:t>As a result, </a:t>
            </a:r>
            <a:r>
              <a:rPr lang="en-US" sz="1600" dirty="0" smtClean="0">
                <a:latin typeface="Arial Black" panose="020B0A04020102020204" pitchFamily="34" charset="0"/>
              </a:rPr>
              <a:t>Memorial Healthcare System</a:t>
            </a:r>
            <a:r>
              <a:rPr lang="en-US" sz="1600" dirty="0" smtClean="0"/>
              <a:t> offers the following telehealth programs:</a:t>
            </a:r>
          </a:p>
          <a:p>
            <a:pPr marL="457200" lvl="1" indent="0">
              <a:buNone/>
            </a:pPr>
            <a:endParaRPr lang="en-US" sz="1600" dirty="0" smtClean="0"/>
          </a:p>
          <a:p>
            <a:pPr lvl="1"/>
            <a:endParaRPr lang="en-US" sz="1600" dirty="0" smtClean="0"/>
          </a:p>
          <a:p>
            <a:pPr indent="-285750"/>
            <a:endParaRPr lang="en-US" sz="1600" dirty="0" smtClean="0"/>
          </a:p>
          <a:p>
            <a:pPr indent="-285750"/>
            <a:endParaRPr lang="en-US" sz="1600" dirty="0"/>
          </a:p>
          <a:p>
            <a:endParaRPr lang="en-US" sz="240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461067957"/>
              </p:ext>
            </p:extLst>
          </p:nvPr>
        </p:nvGraphicFramePr>
        <p:xfrm>
          <a:off x="875496" y="4331547"/>
          <a:ext cx="7970980" cy="1854200"/>
        </p:xfrm>
        <a:graphic>
          <a:graphicData uri="http://schemas.openxmlformats.org/drawingml/2006/table">
            <a:tbl>
              <a:tblPr>
                <a:tableStyleId>{5C22544A-7EE6-4342-B048-85BDC9FD1C3A}</a:tableStyleId>
              </a:tblPr>
              <a:tblGrid>
                <a:gridCol w="3985490"/>
                <a:gridCol w="3985490"/>
              </a:tblGrid>
              <a:tr h="370840">
                <a:tc>
                  <a:txBody>
                    <a:bodyPr/>
                    <a:lstStyle/>
                    <a:p>
                      <a:pPr marL="285750" indent="-285750">
                        <a:buFont typeface="Arial" panose="020B0604020202020204" pitchFamily="34" charset="0"/>
                        <a:buChar char="•"/>
                      </a:pPr>
                      <a:r>
                        <a:rPr lang="en-US" sz="1600" b="0" i="0" kern="1200" dirty="0" smtClean="0">
                          <a:solidFill>
                            <a:schemeClr val="tx1"/>
                          </a:solidFill>
                          <a:latin typeface="Arial"/>
                          <a:ea typeface="+mn-ea"/>
                          <a:cs typeface="Arial"/>
                        </a:rPr>
                        <a:t>Remote patient monitoring</a:t>
                      </a:r>
                      <a:endParaRPr lang="en-US" sz="1600" b="0" i="0" kern="1200" dirty="0">
                        <a:solidFill>
                          <a:schemeClr val="tx1"/>
                        </a:solidFill>
                        <a:latin typeface="Arial"/>
                        <a:ea typeface="+mn-ea"/>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0" i="0" kern="1200" dirty="0" smtClean="0">
                          <a:solidFill>
                            <a:schemeClr val="tx1"/>
                          </a:solidFill>
                          <a:latin typeface="Arial"/>
                          <a:ea typeface="+mn-ea"/>
                          <a:cs typeface="Arial"/>
                        </a:rPr>
                        <a:t>Delivering care in the home</a:t>
                      </a:r>
                      <a:endParaRPr lang="en-US" sz="1600" b="0" i="0" kern="1200" dirty="0">
                        <a:solidFill>
                          <a:schemeClr val="tx1"/>
                        </a:solidFill>
                        <a:latin typeface="Arial"/>
                        <a:ea typeface="+mn-ea"/>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285750" indent="-285750">
                        <a:buFont typeface="Arial" panose="020B0604020202020204" pitchFamily="34" charset="0"/>
                        <a:buChar char="•"/>
                      </a:pPr>
                      <a:r>
                        <a:rPr lang="en-US" sz="1600" b="0" i="0" kern="1200" dirty="0" smtClean="0">
                          <a:solidFill>
                            <a:schemeClr val="tx1"/>
                          </a:solidFill>
                          <a:latin typeface="Arial"/>
                          <a:ea typeface="+mn-ea"/>
                          <a:cs typeface="Arial"/>
                        </a:rPr>
                        <a:t>Ability to track results in EMR</a:t>
                      </a:r>
                      <a:endParaRPr lang="en-US" sz="1600" b="0" i="0" kern="1200" dirty="0">
                        <a:solidFill>
                          <a:schemeClr val="tx1"/>
                        </a:solidFill>
                        <a:latin typeface="Arial"/>
                        <a:ea typeface="+mn-ea"/>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0" i="0" kern="1200" dirty="0" smtClean="0">
                          <a:solidFill>
                            <a:schemeClr val="tx1"/>
                          </a:solidFill>
                          <a:latin typeface="Arial"/>
                          <a:ea typeface="+mn-ea"/>
                          <a:cs typeface="Arial"/>
                        </a:rPr>
                        <a:t>TelePrimary</a:t>
                      </a:r>
                      <a:r>
                        <a:rPr lang="en-US" sz="1600" b="0" i="0" kern="1200" baseline="0" dirty="0" smtClean="0">
                          <a:solidFill>
                            <a:schemeClr val="tx1"/>
                          </a:solidFill>
                          <a:latin typeface="Arial"/>
                          <a:ea typeface="+mn-ea"/>
                          <a:cs typeface="Arial"/>
                        </a:rPr>
                        <a:t> Care</a:t>
                      </a:r>
                      <a:endParaRPr lang="en-US" sz="1600" b="0" i="0" kern="1200" dirty="0">
                        <a:solidFill>
                          <a:schemeClr val="tx1"/>
                        </a:solidFill>
                        <a:latin typeface="Arial"/>
                        <a:ea typeface="+mn-ea"/>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285750" indent="-285750">
                        <a:buFont typeface="Arial" panose="020B0604020202020204" pitchFamily="34" charset="0"/>
                        <a:buChar char="•"/>
                      </a:pPr>
                      <a:r>
                        <a:rPr lang="en-US" sz="1600" b="0" i="0" kern="1200" dirty="0" smtClean="0">
                          <a:solidFill>
                            <a:schemeClr val="tx1"/>
                          </a:solidFill>
                          <a:latin typeface="Arial"/>
                          <a:ea typeface="+mn-ea"/>
                          <a:cs typeface="Arial"/>
                        </a:rPr>
                        <a:t>TelePharmacy</a:t>
                      </a:r>
                      <a:endParaRPr lang="en-US" sz="1600" b="0" i="0" kern="1200" dirty="0">
                        <a:solidFill>
                          <a:schemeClr val="tx1"/>
                        </a:solidFill>
                        <a:latin typeface="Arial"/>
                        <a:ea typeface="+mn-ea"/>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0" i="0" kern="1200" dirty="0" smtClean="0">
                          <a:solidFill>
                            <a:schemeClr val="tx1"/>
                          </a:solidFill>
                          <a:latin typeface="Arial"/>
                          <a:ea typeface="+mn-ea"/>
                          <a:cs typeface="Arial"/>
                        </a:rPr>
                        <a:t>TeleBehavioral</a:t>
                      </a:r>
                      <a:r>
                        <a:rPr lang="en-US" sz="1600" b="0" i="0" kern="1200" baseline="0" dirty="0" smtClean="0">
                          <a:solidFill>
                            <a:schemeClr val="tx1"/>
                          </a:solidFill>
                          <a:latin typeface="Arial"/>
                          <a:ea typeface="+mn-ea"/>
                          <a:cs typeface="Arial"/>
                        </a:rPr>
                        <a:t> Health</a:t>
                      </a:r>
                      <a:endParaRPr lang="en-US" sz="1600" b="0" i="0" kern="1200" dirty="0">
                        <a:solidFill>
                          <a:schemeClr val="tx1"/>
                        </a:solidFill>
                        <a:latin typeface="Arial"/>
                        <a:ea typeface="+mn-ea"/>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285750" indent="-285750">
                        <a:buFont typeface="Arial" panose="020B0604020202020204" pitchFamily="34" charset="0"/>
                        <a:buChar char="•"/>
                      </a:pPr>
                      <a:r>
                        <a:rPr lang="en-US" sz="1600" b="0" i="0" kern="1200" dirty="0" smtClean="0">
                          <a:solidFill>
                            <a:schemeClr val="tx1"/>
                          </a:solidFill>
                          <a:latin typeface="Arial"/>
                          <a:ea typeface="+mn-ea"/>
                          <a:cs typeface="Arial"/>
                        </a:rPr>
                        <a:t>Complex chronic</a:t>
                      </a:r>
                      <a:r>
                        <a:rPr lang="en-US" sz="1600" b="0" i="0" kern="1200" baseline="0" dirty="0" smtClean="0">
                          <a:solidFill>
                            <a:schemeClr val="tx1"/>
                          </a:solidFill>
                          <a:latin typeface="Arial"/>
                          <a:ea typeface="+mn-ea"/>
                          <a:cs typeface="Arial"/>
                        </a:rPr>
                        <a:t> care via Telehealth</a:t>
                      </a:r>
                      <a:endParaRPr lang="en-US" sz="1600" b="0" i="0" kern="1200" dirty="0">
                        <a:solidFill>
                          <a:schemeClr val="tx1"/>
                        </a:solidFill>
                        <a:latin typeface="Arial"/>
                        <a:ea typeface="+mn-ea"/>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0" i="0" kern="1200" dirty="0" smtClean="0">
                          <a:solidFill>
                            <a:schemeClr val="tx1"/>
                          </a:solidFill>
                          <a:latin typeface="Arial"/>
                          <a:ea typeface="+mn-ea"/>
                          <a:cs typeface="Arial"/>
                        </a:rPr>
                        <a:t>HIV care</a:t>
                      </a:r>
                      <a:r>
                        <a:rPr lang="en-US" sz="1600" b="0" i="0" kern="1200" baseline="0" dirty="0" smtClean="0">
                          <a:solidFill>
                            <a:schemeClr val="tx1"/>
                          </a:solidFill>
                          <a:latin typeface="Arial"/>
                          <a:ea typeface="+mn-ea"/>
                          <a:cs typeface="Arial"/>
                        </a:rPr>
                        <a:t> plan compliance</a:t>
                      </a:r>
                      <a:endParaRPr lang="en-US" sz="1600" b="0" i="0" kern="1200" dirty="0">
                        <a:solidFill>
                          <a:schemeClr val="tx1"/>
                        </a:solidFill>
                        <a:latin typeface="Arial"/>
                        <a:ea typeface="+mn-ea"/>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285750" indent="-285750">
                        <a:buFont typeface="Arial" panose="020B0604020202020204" pitchFamily="34" charset="0"/>
                        <a:buChar char="•"/>
                      </a:pPr>
                      <a:r>
                        <a:rPr lang="en-US" sz="1600" b="0" i="0" kern="1200" dirty="0" smtClean="0">
                          <a:solidFill>
                            <a:schemeClr val="tx1"/>
                          </a:solidFill>
                          <a:latin typeface="Arial"/>
                          <a:ea typeface="+mn-ea"/>
                          <a:cs typeface="Arial"/>
                        </a:rPr>
                        <a:t>TeleAsthma</a:t>
                      </a:r>
                      <a:endParaRPr lang="en-US" sz="1600" b="0" i="0" kern="1200" dirty="0">
                        <a:solidFill>
                          <a:schemeClr val="tx1"/>
                        </a:solidFill>
                        <a:latin typeface="Arial"/>
                        <a:ea typeface="+mn-ea"/>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0" i="0" kern="1200" dirty="0" smtClean="0">
                          <a:solidFill>
                            <a:schemeClr val="tx1"/>
                          </a:solidFill>
                          <a:latin typeface="Arial"/>
                          <a:ea typeface="+mn-ea"/>
                          <a:cs typeface="Arial"/>
                        </a:rPr>
                        <a:t>TeleOncology</a:t>
                      </a:r>
                      <a:endParaRPr lang="en-US" sz="1600" b="0" i="0" kern="1200" dirty="0">
                        <a:solidFill>
                          <a:schemeClr val="tx1"/>
                        </a:solidFill>
                        <a:latin typeface="Arial"/>
                        <a:ea typeface="+mn-ea"/>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803400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2" y="500401"/>
            <a:ext cx="8290332" cy="804333"/>
          </a:xfrm>
        </p:spPr>
        <p:txBody>
          <a:bodyPr>
            <a:normAutofit/>
          </a:bodyPr>
          <a:lstStyle/>
          <a:p>
            <a:r>
              <a:rPr lang="en-US" sz="3000" dirty="0" smtClean="0"/>
              <a:t>Never Truly Being Discharged</a:t>
            </a:r>
            <a:endParaRPr lang="en-US" sz="3000" dirty="0"/>
          </a:p>
        </p:txBody>
      </p:sp>
      <p:sp>
        <p:nvSpPr>
          <p:cNvPr id="6" name="Content Placeholder 4"/>
          <p:cNvSpPr>
            <a:spLocks noGrp="1"/>
          </p:cNvSpPr>
          <p:nvPr>
            <p:ph idx="1"/>
          </p:nvPr>
        </p:nvSpPr>
        <p:spPr>
          <a:xfrm>
            <a:off x="715821" y="1136268"/>
            <a:ext cx="7970981" cy="5116385"/>
          </a:xfrm>
        </p:spPr>
        <p:txBody>
          <a:bodyPr>
            <a:noAutofit/>
          </a:bodyPr>
          <a:lstStyle/>
          <a:p>
            <a:pPr marL="0" indent="0">
              <a:buNone/>
            </a:pPr>
            <a:r>
              <a:rPr lang="en-US" sz="1900" dirty="0" smtClean="0"/>
              <a:t>Use telehealth to create solutions where our care of the patient continues after discharge.</a:t>
            </a:r>
          </a:p>
          <a:p>
            <a:r>
              <a:rPr lang="en-US" sz="1900" dirty="0" smtClean="0">
                <a:solidFill>
                  <a:schemeClr val="tx1"/>
                </a:solidFill>
              </a:rPr>
              <a:t>Utilizing telehealth technology to connect with patients sooner and more frequently </a:t>
            </a:r>
          </a:p>
          <a:p>
            <a:r>
              <a:rPr lang="en-US" sz="1900" dirty="0" smtClean="0"/>
              <a:t>Providing a virtual resource to assist with social determinants of health</a:t>
            </a:r>
          </a:p>
          <a:p>
            <a:r>
              <a:rPr lang="en-US" sz="1900" dirty="0" smtClean="0"/>
              <a:t>Developing a support system for secondary conditions such as wound care</a:t>
            </a:r>
          </a:p>
          <a:p>
            <a:pPr marL="0" indent="0">
              <a:buNone/>
            </a:pPr>
            <a:r>
              <a:rPr lang="en-US" sz="1900" dirty="0" smtClean="0"/>
              <a:t>As a result, </a:t>
            </a:r>
            <a:r>
              <a:rPr lang="en-US" sz="1900" dirty="0">
                <a:latin typeface="Arial Black" panose="020B0A04020102020204" pitchFamily="34" charset="0"/>
              </a:rPr>
              <a:t>Memorial Healthcare System </a:t>
            </a:r>
            <a:r>
              <a:rPr lang="en-US" sz="1900" dirty="0"/>
              <a:t>offers the following telehealth programs:</a:t>
            </a:r>
          </a:p>
          <a:p>
            <a:endParaRPr lang="en-US" sz="2400" dirty="0" smtClean="0">
              <a:solidFill>
                <a:schemeClr val="tx1"/>
              </a:solidFill>
            </a:endParaRPr>
          </a:p>
          <a:p>
            <a:endParaRPr lang="en-US" sz="240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136809530"/>
              </p:ext>
            </p:extLst>
          </p:nvPr>
        </p:nvGraphicFramePr>
        <p:xfrm>
          <a:off x="715822" y="4632959"/>
          <a:ext cx="7970980" cy="1483360"/>
        </p:xfrm>
        <a:graphic>
          <a:graphicData uri="http://schemas.openxmlformats.org/drawingml/2006/table">
            <a:tbl>
              <a:tblPr firstRow="1" bandRow="1">
                <a:tableStyleId>{5C22544A-7EE6-4342-B048-85BDC9FD1C3A}</a:tableStyleId>
              </a:tblPr>
              <a:tblGrid>
                <a:gridCol w="3985490"/>
                <a:gridCol w="3985490"/>
              </a:tblGrid>
              <a:tr h="370840">
                <a:tc>
                  <a:txBody>
                    <a:bodyPr/>
                    <a:lstStyle/>
                    <a:p>
                      <a:pPr marL="285750" indent="-285750">
                        <a:buFont typeface="Arial" panose="020B0604020202020204" pitchFamily="34" charset="0"/>
                        <a:buChar char="•"/>
                      </a:pPr>
                      <a:r>
                        <a:rPr lang="en-US" sz="1600" b="0" dirty="0" smtClean="0">
                          <a:solidFill>
                            <a:schemeClr val="tx1"/>
                          </a:solidFill>
                          <a:latin typeface="Arial" panose="020B0604020202020204" pitchFamily="34" charset="0"/>
                          <a:cs typeface="Arial" panose="020B0604020202020204" pitchFamily="34" charset="0"/>
                        </a:rPr>
                        <a:t>Wound care</a:t>
                      </a:r>
                      <a:r>
                        <a:rPr lang="en-US" sz="1600" b="0" baseline="0" dirty="0" smtClean="0">
                          <a:solidFill>
                            <a:schemeClr val="tx1"/>
                          </a:solidFill>
                          <a:latin typeface="Arial" panose="020B0604020202020204" pitchFamily="34" charset="0"/>
                          <a:cs typeface="Arial" panose="020B0604020202020204" pitchFamily="34" charset="0"/>
                        </a:rPr>
                        <a:t> </a:t>
                      </a:r>
                      <a:r>
                        <a:rPr lang="en-US" sz="1600" b="0" dirty="0" smtClean="0">
                          <a:solidFill>
                            <a:schemeClr val="tx1"/>
                          </a:solidFill>
                          <a:latin typeface="Arial" panose="020B0604020202020204" pitchFamily="34" charset="0"/>
                          <a:cs typeface="Arial" panose="020B0604020202020204" pitchFamily="34" charset="0"/>
                        </a:rPr>
                        <a:t>(soon, TeleWound</a:t>
                      </a:r>
                      <a:r>
                        <a:rPr lang="en-US" sz="1600" b="0" baseline="0" dirty="0" smtClean="0">
                          <a:solidFill>
                            <a:schemeClr val="tx1"/>
                          </a:solidFill>
                          <a:latin typeface="Arial" panose="020B0604020202020204" pitchFamily="34" charset="0"/>
                          <a:cs typeface="Arial" panose="020B0604020202020204" pitchFamily="34" charset="0"/>
                        </a:rPr>
                        <a:t> Care)</a:t>
                      </a: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0" dirty="0" smtClean="0">
                          <a:solidFill>
                            <a:schemeClr val="tx1"/>
                          </a:solidFill>
                          <a:latin typeface="Arial" panose="020B0604020202020204" pitchFamily="34" charset="0"/>
                          <a:cs typeface="Arial" panose="020B0604020202020204" pitchFamily="34" charset="0"/>
                        </a:rPr>
                        <a:t>Post-surgical</a:t>
                      </a:r>
                      <a:r>
                        <a:rPr lang="en-US" sz="1600" b="0" baseline="0" dirty="0" smtClean="0">
                          <a:solidFill>
                            <a:schemeClr val="tx1"/>
                          </a:solidFill>
                          <a:latin typeface="Arial" panose="020B0604020202020204" pitchFamily="34" charset="0"/>
                          <a:cs typeface="Arial" panose="020B0604020202020204" pitchFamily="34" charset="0"/>
                        </a:rPr>
                        <a:t> follow-up</a:t>
                      </a: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285750" indent="-285750">
                        <a:buFont typeface="Arial" panose="020B0604020202020204" pitchFamily="34" charset="0"/>
                        <a:buChar char="•"/>
                      </a:pPr>
                      <a:r>
                        <a:rPr lang="en-US" sz="1600" b="0" dirty="0" smtClean="0">
                          <a:solidFill>
                            <a:schemeClr val="tx1"/>
                          </a:solidFill>
                          <a:latin typeface="Arial" panose="020B0604020202020204" pitchFamily="34" charset="0"/>
                          <a:cs typeface="Arial" panose="020B0604020202020204" pitchFamily="34" charset="0"/>
                        </a:rPr>
                        <a:t>Telehelath on-call</a:t>
                      </a: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0" dirty="0" smtClean="0">
                          <a:solidFill>
                            <a:schemeClr val="tx1"/>
                          </a:solidFill>
                          <a:latin typeface="Arial" panose="020B0604020202020204" pitchFamily="34" charset="0"/>
                          <a:cs typeface="Arial" panose="020B0604020202020204" pitchFamily="34" charset="0"/>
                        </a:rPr>
                        <a:t>TeleBehavioral Health</a:t>
                      </a: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285750" indent="-285750">
                        <a:buFont typeface="Arial" panose="020B0604020202020204" pitchFamily="34" charset="0"/>
                        <a:buChar char="•"/>
                      </a:pPr>
                      <a:r>
                        <a:rPr lang="en-US" sz="1600" b="0" dirty="0" smtClean="0">
                          <a:solidFill>
                            <a:schemeClr val="tx1"/>
                          </a:solidFill>
                          <a:latin typeface="Arial" panose="020B0604020202020204" pitchFamily="34" charset="0"/>
                          <a:cs typeface="Arial" panose="020B0604020202020204" pitchFamily="34" charset="0"/>
                        </a:rPr>
                        <a:t>Virtual Lactation Consultant</a:t>
                      </a: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0" dirty="0" smtClean="0">
                          <a:solidFill>
                            <a:schemeClr val="tx1"/>
                          </a:solidFill>
                          <a:latin typeface="Arial" panose="020B0604020202020204" pitchFamily="34" charset="0"/>
                          <a:cs typeface="Arial" panose="020B0604020202020204" pitchFamily="34" charset="0"/>
                        </a:rPr>
                        <a:t>Post-discharge</a:t>
                      </a:r>
                      <a:r>
                        <a:rPr lang="en-US" sz="1600" b="0" baseline="0" dirty="0" smtClean="0">
                          <a:solidFill>
                            <a:schemeClr val="tx1"/>
                          </a:solidFill>
                          <a:latin typeface="Arial" panose="020B0604020202020204" pitchFamily="34" charset="0"/>
                          <a:cs typeface="Arial" panose="020B0604020202020204" pitchFamily="34" charset="0"/>
                        </a:rPr>
                        <a:t> TelePharmacy</a:t>
                      </a: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285750" indent="-285750">
                        <a:buFont typeface="Arial" panose="020B0604020202020204" pitchFamily="34" charset="0"/>
                        <a:buChar char="•"/>
                      </a:pPr>
                      <a:r>
                        <a:rPr lang="en-US" sz="1600" b="0" dirty="0" smtClean="0">
                          <a:solidFill>
                            <a:schemeClr val="tx1"/>
                          </a:solidFill>
                          <a:latin typeface="Arial" panose="020B0604020202020204" pitchFamily="34" charset="0"/>
                          <a:cs typeface="Arial" panose="020B0604020202020204" pitchFamily="34" charset="0"/>
                        </a:rPr>
                        <a:t>TeleNutritionist</a:t>
                      </a: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0" dirty="0" smtClean="0">
                          <a:solidFill>
                            <a:schemeClr val="tx1"/>
                          </a:solidFill>
                          <a:latin typeface="Arial" panose="020B0604020202020204" pitchFamily="34" charset="0"/>
                          <a:cs typeface="Arial" panose="020B0604020202020204" pitchFamily="34" charset="0"/>
                        </a:rPr>
                        <a:t>Virtual Primary Care Coordination</a:t>
                      </a: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808191360"/>
      </p:ext>
    </p:extLst>
  </p:cSld>
  <p:clrMapOvr>
    <a:masterClrMapping/>
  </p:clrMapOvr>
</p:sld>
</file>

<file path=ppt/theme/theme1.xml><?xml version="1.0" encoding="utf-8"?>
<a:theme xmlns:a="http://schemas.openxmlformats.org/drawingml/2006/main" name="Office Theme">
  <a:themeElements>
    <a:clrScheme name="HIMSS">
      <a:dk1>
        <a:srgbClr val="000000"/>
      </a:dk1>
      <a:lt1>
        <a:sysClr val="window" lastClr="FFFFFF"/>
      </a:lt1>
      <a:dk2>
        <a:srgbClr val="8F8F93"/>
      </a:dk2>
      <a:lt2>
        <a:srgbClr val="FFFFFF"/>
      </a:lt2>
      <a:accent1>
        <a:srgbClr val="13547D"/>
      </a:accent1>
      <a:accent2>
        <a:srgbClr val="0C3351"/>
      </a:accent2>
      <a:accent3>
        <a:srgbClr val="1B799F"/>
      </a:accent3>
      <a:accent4>
        <a:srgbClr val="91BAD3"/>
      </a:accent4>
      <a:accent5>
        <a:srgbClr val="414139"/>
      </a:accent5>
      <a:accent6>
        <a:srgbClr val="8F8F93"/>
      </a:accent6>
      <a:hlink>
        <a:srgbClr val="13547D"/>
      </a:hlink>
      <a:folHlink>
        <a:srgbClr val="1B799F"/>
      </a:folHlink>
    </a:clrScheme>
    <a:fontScheme name="Office 2">
      <a:majorFont>
        <a:latin typeface="Proxima Nova Bold"/>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Neue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2819</TotalTime>
  <Words>2599</Words>
  <Application>Microsoft Office PowerPoint</Application>
  <PresentationFormat>On-screen Show (4:3)</PresentationFormat>
  <Paragraphs>261</Paragraphs>
  <Slides>23</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Black</vt:lpstr>
      <vt:lpstr>Brush Script MT</vt:lpstr>
      <vt:lpstr>Brush Script Std</vt:lpstr>
      <vt:lpstr>Calibri</vt:lpstr>
      <vt:lpstr>Helvetica Neue Light</vt:lpstr>
      <vt:lpstr>Verdana</vt:lpstr>
      <vt:lpstr>Office Theme</vt:lpstr>
      <vt:lpstr>Telehealth</vt:lpstr>
      <vt:lpstr>What is Telehealth and Why Should We Care?</vt:lpstr>
      <vt:lpstr>What is Telehealth and Why Should We Care?</vt:lpstr>
      <vt:lpstr>The Value of Telehealth </vt:lpstr>
      <vt:lpstr>Continuity of Care</vt:lpstr>
      <vt:lpstr>What Got Us Here Won’t Get Us There</vt:lpstr>
      <vt:lpstr>How Do We Begin to Get There?</vt:lpstr>
      <vt:lpstr>Using Telehealth to Achieve Our Goals</vt:lpstr>
      <vt:lpstr>Never Truly Being Discharged</vt:lpstr>
      <vt:lpstr>On-Demand Assisted Services</vt:lpstr>
      <vt:lpstr>On-Demand Assisted Services</vt:lpstr>
      <vt:lpstr>On-Demand Assisted Services</vt:lpstr>
      <vt:lpstr>On-Demand Assisted Services</vt:lpstr>
      <vt:lpstr>Employers Empower Workforce Health</vt:lpstr>
      <vt:lpstr>Employee Services</vt:lpstr>
      <vt:lpstr>The Proactive Approach</vt:lpstr>
      <vt:lpstr>Interoperability</vt:lpstr>
      <vt:lpstr>Interoperability</vt:lpstr>
      <vt:lpstr>Telehealth Program Challenges</vt:lpstr>
      <vt:lpstr>Telehealth Program Challenges cont.</vt:lpstr>
      <vt:lpstr>Looking Towards the Future</vt:lpstr>
      <vt:lpstr>Conclusion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dc:creator>
  <cp:lastModifiedBy>Manzie, William</cp:lastModifiedBy>
  <cp:revision>178</cp:revision>
  <dcterms:created xsi:type="dcterms:W3CDTF">2013-05-22T16:51:34Z</dcterms:created>
  <dcterms:modified xsi:type="dcterms:W3CDTF">2019-04-22T18:25:57Z</dcterms:modified>
</cp:coreProperties>
</file>