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4"/>
    <p:sldMasterId id="2147483709" r:id="rId5"/>
    <p:sldMasterId id="2147483697" r:id="rId6"/>
  </p:sldMasterIdLst>
  <p:notesMasterIdLst>
    <p:notesMasterId r:id="rId8"/>
  </p:notesMasterIdLst>
  <p:sldIdLst>
    <p:sldId id="52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Prometo Medium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  <p:cmAuthor id="2" name="Denvir, Stephanie" initials="DS" lastIdx="4" clrIdx="1">
    <p:extLst>
      <p:ext uri="{19B8F6BF-5375-455C-9EA6-DF929625EA0E}">
        <p15:presenceInfo xmlns:p15="http://schemas.microsoft.com/office/powerpoint/2012/main" userId="S::sdenvir@himss.org::41904e00-b0d5-4498-9f5e-224bfad22635" providerId="AD"/>
      </p:ext>
    </p:extLst>
  </p:cmAuthor>
  <p:cmAuthor id="3" name="Evans, Leslie" initials="EL" lastIdx="2" clrIdx="2">
    <p:extLst>
      <p:ext uri="{19B8F6BF-5375-455C-9EA6-DF929625EA0E}">
        <p15:presenceInfo xmlns:p15="http://schemas.microsoft.com/office/powerpoint/2012/main" userId="S::levans@himss.org::a488b2fb-c0c0-4142-ab39-87ebc18d3d30" providerId="AD"/>
      </p:ext>
    </p:extLst>
  </p:cmAuthor>
  <p:cmAuthor id="4" name="Winters, Kristina" initials="WK" lastIdx="4" clrIdx="3">
    <p:extLst>
      <p:ext uri="{19B8F6BF-5375-455C-9EA6-DF929625EA0E}">
        <p15:presenceInfo xmlns:p15="http://schemas.microsoft.com/office/powerpoint/2012/main" userId="S::kwinters@himss.org::e7fedd11-c242-45d8-a665-7a14704e49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AA"/>
    <a:srgbClr val="333333"/>
    <a:srgbClr val="FFC72C"/>
    <a:srgbClr val="3CD5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C-COMM is the evolution of </a:t>
            </a:r>
            <a:r>
              <a:rPr lang="en-US">
                <a:cs typeface="Calibri"/>
              </a:rPr>
              <a:t>O-EMRAM and was </a:t>
            </a:r>
            <a:r>
              <a:rPr lang="en-US" dirty="0">
                <a:cs typeface="Calibri"/>
              </a:rPr>
              <a:t>created to advance digital transformation for non-acute health organizations serving the community.  Focusing on proactive interventions and prevention of risks, in order to strengthen health outcomes for unique population segments. These are the 8 focus areas that are measured, and the highlighted areas are what are included in C-COMM that were not included in O-EMRAM.</a:t>
            </a:r>
            <a:endParaRPr lang="en-US" b="1" i="1" dirty="0">
              <a:solidFill>
                <a:schemeClr val="accent1"/>
              </a:solidFill>
              <a:cs typeface="Calibri"/>
            </a:endParaRPr>
          </a:p>
          <a:p>
            <a:r>
              <a:rPr lang="en-US" b="1" i="1" dirty="0">
                <a:solidFill>
                  <a:schemeClr val="accent1"/>
                </a:solidFill>
                <a:cs typeface="Calibri"/>
              </a:rPr>
              <a:t>For more information please visit the website or contact Natasha Ramontal, Digital Health Specialist, HIMSS  - nramontal@himss.org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3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A8D22-515C-AA4A-B312-CDAD2323D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5D15-A821-3B44-86EC-A97D6D63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86156-E11E-AF46-8F88-7B60B0005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3D5D4-954C-9140-83B8-C4B485788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35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89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12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78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85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96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11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63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45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56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29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14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4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65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3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88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09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04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0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1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1"/>
            <a:endParaRPr lang="en-US"/>
          </a:p>
          <a:p>
            <a:pPr lvl="2"/>
            <a:r>
              <a:rPr lang="en-US"/>
              <a:t>Write here text</a:t>
            </a:r>
          </a:p>
          <a:p>
            <a:pPr lvl="3"/>
            <a:r>
              <a:rPr lang="en-US"/>
              <a:t>Write here text</a:t>
            </a:r>
          </a:p>
          <a:p>
            <a:pPr lvl="4"/>
            <a:r>
              <a:rPr lang="en-US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FBF-0CA9-7D44-9C23-E0C23578A64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89" r:id="rId18"/>
    <p:sldLayoutId id="2147483694" r:id="rId19"/>
    <p:sldLayoutId id="2147483690" r:id="rId20"/>
    <p:sldLayoutId id="2147483696" r:id="rId21"/>
    <p:sldLayoutId id="2147483695" r:id="rId22"/>
    <p:sldLayoutId id="2147483691" r:id="rId23"/>
    <p:sldLayoutId id="2147483692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64E2-D833-45A6-A93A-58662B662E4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CD3D-E5FA-4DDF-A3A5-260F88761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D2DD-590C-470B-9041-5405371DF06B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F702-7AA3-4C64-8478-1CEC17B4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4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" descr="A picture containing person&#10;&#10;Description automatically generated">
            <a:extLst>
              <a:ext uri="{FF2B5EF4-FFF2-40B4-BE49-F238E27FC236}">
                <a16:creationId xmlns:a16="http://schemas.microsoft.com/office/drawing/2014/main" id="{6AFDC95C-D5A7-E0BF-0B76-C1824CE66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>
          <a:xfrm>
            <a:off x="4940296" y="352984"/>
            <a:ext cx="3079258" cy="3079258"/>
          </a:xfrm>
          <a:prstGeom prst="ellipse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719091E-ED7D-8B46-89B6-0B941813A777}"/>
              </a:ext>
            </a:extLst>
          </p:cNvPr>
          <p:cNvSpPr/>
          <p:nvPr/>
        </p:nvSpPr>
        <p:spPr>
          <a:xfrm>
            <a:off x="5468489" y="3887937"/>
            <a:ext cx="1185229" cy="205258"/>
          </a:xfrm>
          <a:prstGeom prst="roundRect">
            <a:avLst>
              <a:gd name="adj" fmla="val 33289"/>
            </a:avLst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8D14B1-F867-DD4B-85EA-B507FAC21618}"/>
              </a:ext>
            </a:extLst>
          </p:cNvPr>
          <p:cNvSpPr/>
          <p:nvPr/>
        </p:nvSpPr>
        <p:spPr>
          <a:xfrm>
            <a:off x="855150" y="4863830"/>
            <a:ext cx="1907505" cy="209267"/>
          </a:xfrm>
          <a:prstGeom prst="roundRect">
            <a:avLst>
              <a:gd name="adj" fmla="val 33289"/>
            </a:avLst>
          </a:prstGeom>
          <a:solidFill>
            <a:schemeClr val="accent5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417DE13-8194-6D45-82B0-456E4DE5DB65}"/>
              </a:ext>
            </a:extLst>
          </p:cNvPr>
          <p:cNvSpPr txBox="1">
            <a:spLocks/>
          </p:cNvSpPr>
          <p:nvPr/>
        </p:nvSpPr>
        <p:spPr>
          <a:xfrm>
            <a:off x="801680" y="3760068"/>
            <a:ext cx="7356692" cy="1663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FF5A5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5A5A"/>
              </a:buClr>
            </a:pPr>
            <a:r>
              <a:rPr lang="en-US" sz="1800" b="1" dirty="0"/>
              <a:t>Advance digital health </a:t>
            </a:r>
            <a:r>
              <a:rPr lang="en-US" sz="1800" b="1"/>
              <a:t>transformation for </a:t>
            </a:r>
            <a:r>
              <a:rPr lang="en-US" sz="1800" b="1" dirty="0"/>
              <a:t>non-acute health organizations serving the community.  Focusing on proactive interventions and prevention of risks, in order to strengthen health outcomes for unique population segments.</a:t>
            </a:r>
          </a:p>
        </p:txBody>
      </p: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50F863C-6926-0D4B-92A0-7E2C853FAE64}"/>
              </a:ext>
            </a:extLst>
          </p:cNvPr>
          <p:cNvSpPr/>
          <p:nvPr/>
        </p:nvSpPr>
        <p:spPr>
          <a:xfrm flipH="1" flipV="1">
            <a:off x="8617094" y="-4678"/>
            <a:ext cx="3574906" cy="6862678"/>
          </a:xfrm>
          <a:prstGeom prst="round1Rect">
            <a:avLst>
              <a:gd name="adj" fmla="val 0"/>
            </a:avLst>
          </a:prstGeom>
          <a:solidFill>
            <a:srgbClr val="21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788B09A-7AB3-0546-B6F1-D818D95AAD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43235" r="39286" b="13250"/>
          <a:stretch/>
        </p:blipFill>
        <p:spPr>
          <a:xfrm rot="19800000">
            <a:off x="8385486" y="438409"/>
            <a:ext cx="2037954" cy="2037954"/>
          </a:xfrm>
          <a:prstGeom prst="ellipse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593F37-71A3-E286-86E0-82CEA42651C7}"/>
              </a:ext>
            </a:extLst>
          </p:cNvPr>
          <p:cNvSpPr/>
          <p:nvPr/>
        </p:nvSpPr>
        <p:spPr>
          <a:xfrm flipH="1">
            <a:off x="10014924" y="1763947"/>
            <a:ext cx="1219813" cy="12211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32F8B66-9842-77CB-3450-C6E1598F0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924" y="1740996"/>
            <a:ext cx="1267067" cy="126706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D28EB4B-B76E-3D44-A791-76FC50A89819}"/>
              </a:ext>
            </a:extLst>
          </p:cNvPr>
          <p:cNvSpPr/>
          <p:nvPr/>
        </p:nvSpPr>
        <p:spPr>
          <a:xfrm flipH="1">
            <a:off x="7574189" y="800687"/>
            <a:ext cx="2582710" cy="25120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423B22-2F15-4883-7E84-FAD3922BC401}"/>
              </a:ext>
            </a:extLst>
          </p:cNvPr>
          <p:cNvSpPr txBox="1"/>
          <p:nvPr/>
        </p:nvSpPr>
        <p:spPr>
          <a:xfrm>
            <a:off x="2163646" y="6349871"/>
            <a:ext cx="493885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  <a:latin typeface="Century Gothic" panose="020B0502020202020204" pitchFamily="34" charset="0"/>
              </a:rPr>
              <a:t>*</a:t>
            </a:r>
            <a:r>
              <a:rPr lang="en-US" sz="1200" i="1">
                <a:solidFill>
                  <a:schemeClr val="accent3"/>
                </a:solidFill>
                <a:latin typeface="Century Gothic" panose="020B0502020202020204" pitchFamily="34" charset="0"/>
              </a:rPr>
              <a:t>C-COMM launched </a:t>
            </a:r>
            <a:r>
              <a:rPr lang="en-US" sz="1200" i="1" dirty="0">
                <a:solidFill>
                  <a:schemeClr val="accent3"/>
                </a:solidFill>
                <a:latin typeface="Century Gothic" panose="020B0502020202020204" pitchFamily="34" charset="0"/>
              </a:rPr>
              <a:t>April 1, 2023. This model replaces O-EMRAM</a:t>
            </a:r>
            <a:r>
              <a:rPr lang="en-US" sz="1400" i="1" dirty="0">
                <a:solidFill>
                  <a:schemeClr val="accent3"/>
                </a:solidFill>
                <a:latin typeface="Century Gothic" panose="020B0502020202020204" pitchFamily="34" charset="0"/>
              </a:rPr>
              <a:t>.</a:t>
            </a:r>
            <a:endParaRPr lang="en-US" sz="1600" i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44CC4F02-8F79-B01D-BF34-AA038BF68A4C}"/>
              </a:ext>
            </a:extLst>
          </p:cNvPr>
          <p:cNvSpPr txBox="1">
            <a:spLocks/>
          </p:cNvSpPr>
          <p:nvPr/>
        </p:nvSpPr>
        <p:spPr>
          <a:xfrm>
            <a:off x="957263" y="501570"/>
            <a:ext cx="4999073" cy="233172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Community </a:t>
            </a:r>
          </a:p>
          <a:p>
            <a:r>
              <a:rPr lang="en-US" sz="5400" dirty="0"/>
              <a:t>Care </a:t>
            </a:r>
          </a:p>
          <a:p>
            <a:r>
              <a:rPr lang="en-US" sz="5400" dirty="0"/>
              <a:t>Outcomes </a:t>
            </a:r>
          </a:p>
          <a:p>
            <a:r>
              <a:rPr lang="en-US" sz="5400" dirty="0"/>
              <a:t>Maturity </a:t>
            </a:r>
          </a:p>
          <a:p>
            <a:r>
              <a:rPr lang="en-US" sz="5400" dirty="0"/>
              <a:t>Model</a:t>
            </a: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02E87DB6-1B58-5BE5-58D2-2AF8903008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29" y="1489237"/>
            <a:ext cx="2446030" cy="1223308"/>
          </a:xfrm>
          <a:prstGeom prst="rect">
            <a:avLst/>
          </a:prstGeom>
        </p:spPr>
      </p:pic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E5935B1A-F5DD-27E1-42D8-57992275FBC1}"/>
              </a:ext>
            </a:extLst>
          </p:cNvPr>
          <p:cNvSpPr/>
          <p:nvPr/>
        </p:nvSpPr>
        <p:spPr>
          <a:xfrm>
            <a:off x="9232330" y="5175731"/>
            <a:ext cx="2411680" cy="153822"/>
          </a:xfrm>
          <a:prstGeom prst="roundRect">
            <a:avLst>
              <a:gd name="adj" fmla="val 33289"/>
            </a:avLst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4F53C-39E4-083F-C844-00F61A802903}"/>
              </a:ext>
            </a:extLst>
          </p:cNvPr>
          <p:cNvSpPr txBox="1"/>
          <p:nvPr/>
        </p:nvSpPr>
        <p:spPr>
          <a:xfrm>
            <a:off x="957263" y="5639604"/>
            <a:ext cx="668526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www.himss.org/ccomm</a:t>
            </a: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236B73F2-3928-2007-3297-EE62646AD93C}"/>
              </a:ext>
            </a:extLst>
          </p:cNvPr>
          <p:cNvSpPr/>
          <p:nvPr/>
        </p:nvSpPr>
        <p:spPr>
          <a:xfrm>
            <a:off x="9232329" y="5347472"/>
            <a:ext cx="2641923" cy="175346"/>
          </a:xfrm>
          <a:prstGeom prst="roundRect">
            <a:avLst>
              <a:gd name="adj" fmla="val 33289"/>
            </a:avLst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E14C7947-EC5C-47BA-2DA0-160B6FFB86D3}"/>
              </a:ext>
            </a:extLst>
          </p:cNvPr>
          <p:cNvSpPr/>
          <p:nvPr/>
        </p:nvSpPr>
        <p:spPr>
          <a:xfrm>
            <a:off x="9232330" y="4890238"/>
            <a:ext cx="2285220" cy="153822"/>
          </a:xfrm>
          <a:prstGeom prst="roundRect">
            <a:avLst>
              <a:gd name="adj" fmla="val 33289"/>
            </a:avLst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44A447AB-1540-2041-662E-23B933A7E885}"/>
              </a:ext>
            </a:extLst>
          </p:cNvPr>
          <p:cNvSpPr/>
          <p:nvPr/>
        </p:nvSpPr>
        <p:spPr>
          <a:xfrm>
            <a:off x="9232329" y="4336878"/>
            <a:ext cx="1254088" cy="153822"/>
          </a:xfrm>
          <a:prstGeom prst="roundRect">
            <a:avLst>
              <a:gd name="adj" fmla="val 33289"/>
            </a:avLst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AE91008F-8EA2-E1BA-7FE0-D036AD4FC948}"/>
              </a:ext>
            </a:extLst>
          </p:cNvPr>
          <p:cNvSpPr/>
          <p:nvPr/>
        </p:nvSpPr>
        <p:spPr>
          <a:xfrm>
            <a:off x="9232330" y="3847452"/>
            <a:ext cx="2641922" cy="153822"/>
          </a:xfrm>
          <a:prstGeom prst="roundRect">
            <a:avLst>
              <a:gd name="adj" fmla="val 33289"/>
            </a:avLst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4BCA279A-06D0-4FD0-1E67-8313C21200A9}"/>
              </a:ext>
            </a:extLst>
          </p:cNvPr>
          <p:cNvSpPr/>
          <p:nvPr/>
        </p:nvSpPr>
        <p:spPr>
          <a:xfrm>
            <a:off x="9223824" y="4052564"/>
            <a:ext cx="1038857" cy="153822"/>
          </a:xfrm>
          <a:prstGeom prst="roundRect">
            <a:avLst>
              <a:gd name="adj" fmla="val 33289"/>
            </a:avLst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3E519E-9A19-4507-9674-9C782195E390}"/>
              </a:ext>
            </a:extLst>
          </p:cNvPr>
          <p:cNvSpPr txBox="1"/>
          <p:nvPr/>
        </p:nvSpPr>
        <p:spPr>
          <a:xfrm>
            <a:off x="8994119" y="3335675"/>
            <a:ext cx="3268515" cy="3966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5A5A"/>
              </a:buClr>
            </a:pPr>
            <a:r>
              <a:rPr lang="en-US" sz="1200" dirty="0">
                <a:solidFill>
                  <a:schemeClr val="bg1"/>
                </a:solidFill>
              </a:rPr>
              <a:t>This model measures:</a:t>
            </a:r>
          </a:p>
          <a:p>
            <a:pPr>
              <a:lnSpc>
                <a:spcPct val="120000"/>
              </a:lnSpc>
              <a:buClr>
                <a:srgbClr val="FF5A5A"/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Access to Care &amp; Adoption of Digital Technologies </a:t>
            </a: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Communication</a:t>
            </a: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Care Recipient Engagement</a:t>
            </a: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Population Health and Wellness</a:t>
            </a: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Healthcare Analytics &amp; Outcomes Measurement to Inform Care Delivery</a:t>
            </a: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Interoperability &amp; HIE</a:t>
            </a: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Resilience Management</a:t>
            </a:r>
          </a:p>
          <a:p>
            <a:pPr marL="238125" indent="-206375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Information Governance &amp; Organizational Strategy</a:t>
            </a:r>
          </a:p>
          <a:p>
            <a:pPr marL="31750">
              <a:lnSpc>
                <a:spcPct val="120000"/>
              </a:lnSpc>
              <a:spcAft>
                <a:spcPts val="600"/>
              </a:spcAft>
              <a:buClr>
                <a:srgbClr val="FF5A5A"/>
              </a:buClr>
            </a:pPr>
            <a:r>
              <a:rPr lang="en-US" sz="800" dirty="0">
                <a:solidFill>
                  <a:schemeClr val="accent6"/>
                </a:solidFill>
              </a:rPr>
              <a:t>                                             *Not included in O-EMRAM.</a:t>
            </a:r>
          </a:p>
          <a:p>
            <a:pPr marL="238125" indent="-206375">
              <a:lnSpc>
                <a:spcPct val="120000"/>
              </a:lnSpc>
              <a:buClr>
                <a:srgbClr val="FF5A5A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81175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22F4B22A60545906E379DE183DBBB" ma:contentTypeVersion="13" ma:contentTypeDescription="Create a new document." ma:contentTypeScope="" ma:versionID="0b739830cc96389ddd2057a5e27e5682">
  <xsd:schema xmlns:xsd="http://www.w3.org/2001/XMLSchema" xmlns:xs="http://www.w3.org/2001/XMLSchema" xmlns:p="http://schemas.microsoft.com/office/2006/metadata/properties" xmlns:ns1="http://schemas.microsoft.com/sharepoint/v3" xmlns:ns2="dd05808e-8df4-49a7-b868-b043286e3576" xmlns:ns3="791f5023-df99-4433-84a3-e29be1bdcb22" targetNamespace="http://schemas.microsoft.com/office/2006/metadata/properties" ma:root="true" ma:fieldsID="a8db17bc0e4a8094441dd559922085be" ns1:_="" ns2:_="" ns3:_="">
    <xsd:import namespace="http://schemas.microsoft.com/sharepoint/v3"/>
    <xsd:import namespace="dd05808e-8df4-49a7-b868-b043286e3576"/>
    <xsd:import namespace="791f5023-df99-4433-84a3-e29be1bdcb2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5808e-8df4-49a7-b868-b043286e35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f5023-df99-4433-84a3-e29be1bdc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79B71-EFE3-4948-8FFE-7CDA7758BAF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dd05808e-8df4-49a7-b868-b043286e3576"/>
    <ds:schemaRef ds:uri="http://schemas.microsoft.com/office/2006/documentManagement/types"/>
    <ds:schemaRef ds:uri="http://schemas.microsoft.com/office/infopath/2007/PartnerControls"/>
    <ds:schemaRef ds:uri="791f5023-df99-4433-84a3-e29be1bdcb2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5EA8FE-16C7-4465-9D7D-C5477867E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05808e-8df4-49a7-b868-b043286e3576"/>
    <ds:schemaRef ds:uri="791f5023-df99-4433-84a3-e29be1bdc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D347A0-641B-42AE-92D2-4A626BD93F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 Light</vt:lpstr>
      <vt:lpstr>Prometo Medium</vt:lpstr>
      <vt:lpstr>Century Gothic</vt:lpstr>
      <vt:lpstr>Calibri</vt:lpstr>
      <vt:lpstr>Ravi Powerpoint Template</vt:lpstr>
      <vt:lpstr>1_Custom Design</vt:lpstr>
      <vt:lpstr>Custom Design</vt:lpstr>
      <vt:lpstr>PowerPoint Presentation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Ramontal, Natasha</cp:lastModifiedBy>
  <cp:revision>399</cp:revision>
  <dcterms:created xsi:type="dcterms:W3CDTF">2019-10-16T19:16:43Z</dcterms:created>
  <dcterms:modified xsi:type="dcterms:W3CDTF">2023-05-02T18:33:59Z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0x01010095322F4B22A60545906E379DE183DBBB</vt:lpwstr>
  </property>
</Properties>
</file>