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notesMasterIdLst>
    <p:notesMasterId r:id="rId38"/>
  </p:notesMasterIdLst>
  <p:sldIdLst>
    <p:sldId id="257" r:id="rId2"/>
    <p:sldId id="259" r:id="rId3"/>
    <p:sldId id="273" r:id="rId4"/>
    <p:sldId id="262" r:id="rId5"/>
    <p:sldId id="372" r:id="rId6"/>
    <p:sldId id="401" r:id="rId7"/>
    <p:sldId id="265" r:id="rId8"/>
    <p:sldId id="266" r:id="rId9"/>
    <p:sldId id="296" r:id="rId10"/>
    <p:sldId id="268" r:id="rId11"/>
    <p:sldId id="269" r:id="rId12"/>
    <p:sldId id="270" r:id="rId13"/>
    <p:sldId id="272" r:id="rId14"/>
    <p:sldId id="274" r:id="rId15"/>
    <p:sldId id="275" r:id="rId16"/>
    <p:sldId id="276" r:id="rId17"/>
    <p:sldId id="277" r:id="rId18"/>
    <p:sldId id="278" r:id="rId19"/>
    <p:sldId id="281" r:id="rId20"/>
    <p:sldId id="282" r:id="rId21"/>
    <p:sldId id="279" r:id="rId22"/>
    <p:sldId id="260" r:id="rId23"/>
    <p:sldId id="358" r:id="rId24"/>
    <p:sldId id="359" r:id="rId25"/>
    <p:sldId id="360" r:id="rId26"/>
    <p:sldId id="280" r:id="rId27"/>
    <p:sldId id="286" r:id="rId28"/>
    <p:sldId id="288" r:id="rId29"/>
    <p:sldId id="289" r:id="rId30"/>
    <p:sldId id="290" r:id="rId31"/>
    <p:sldId id="291" r:id="rId32"/>
    <p:sldId id="292" r:id="rId33"/>
    <p:sldId id="293" r:id="rId34"/>
    <p:sldId id="294" r:id="rId35"/>
    <p:sldId id="295" r:id="rId36"/>
    <p:sldId id="402" r:id="rId37"/>
  </p:sldIdLst>
  <p:sldSz cx="12192000" cy="6858000"/>
  <p:notesSz cx="6858000" cy="9144000"/>
  <p:embeddedFontLst>
    <p:embeddedFont>
      <p:font typeface="Century Gothic" panose="020B0502020202020204" pitchFamily="34" charset="0"/>
      <p:regular r:id="rId39"/>
      <p:bold r:id="rId40"/>
      <p:italic r:id="rId41"/>
      <p:boldItalic r:id="rId42"/>
    </p:embeddedFont>
    <p:embeddedFont>
      <p:font typeface="Prometo Medium" panose="020B060402020202020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Claypool, Angie" initials="CA" lastIdx="1" clrIdx="1">
    <p:extLst>
      <p:ext uri="{19B8F6BF-5375-455C-9EA6-DF929625EA0E}">
        <p15:presenceInfo xmlns:p15="http://schemas.microsoft.com/office/powerpoint/2012/main" userId="S-1-5-21-365749239-1257169667-72670798-19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98" autoAdjust="0"/>
  </p:normalViewPr>
  <p:slideViewPr>
    <p:cSldViewPr snapToGrid="0">
      <p:cViewPr varScale="1">
        <p:scale>
          <a:sx n="132" d="100"/>
          <a:sy n="132" d="100"/>
        </p:scale>
        <p:origin x="78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Topic</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913-4A75-96CE-8D21137F51E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913-4A75-96CE-8D21137F51E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913-4A75-96CE-8D21137F51E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913-4A75-96CE-8D21137F51E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913-4A75-96CE-8D21137F51E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913-4A75-96CE-8D21137F51E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913-4A75-96CE-8D21137F51E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913-4A75-96CE-8D21137F51EF}"/>
              </c:ext>
            </c:extLst>
          </c:dPt>
          <c:dLbls>
            <c:dLbl>
              <c:idx val="0"/>
              <c:layout>
                <c:manualLayout>
                  <c:x val="5.1654557502960798E-3"/>
                  <c:y val="9.6921311088408527E-3"/>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1659477F-0EAC-4D6D-925C-46DFEF8FB1A7}" type="CATEGORYNAME">
                      <a:rPr lang="en-US" b="1"/>
                      <a:pPr>
                        <a:defRPr sz="1000" b="0"/>
                      </a:pPr>
                      <a:t>[CATEGORY NAME]</a:t>
                    </a:fld>
                    <a:r>
                      <a:rPr lang="en-US" b="1" baseline="0" dirty="0"/>
                      <a:t>
</a:t>
                    </a:r>
                    <a:fld id="{CCF32007-09D1-4A4E-A3E8-2100F04AE022}" type="PERCENTAGE">
                      <a:rPr lang="en-US" b="1" baseline="0"/>
                      <a:pPr>
                        <a:defRPr sz="1000" b="0"/>
                      </a:pPr>
                      <a:t>[PERCENTAGE]</a:t>
                    </a:fld>
                    <a:endParaRPr lang="en-US" b="1"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913-4A75-96CE-8D21137F51EF}"/>
                </c:ext>
              </c:extLst>
            </c:dLbl>
            <c:dLbl>
              <c:idx val="1"/>
              <c:layout>
                <c:manualLayout>
                  <c:x val="5.1654557502961752E-3"/>
                  <c:y val="2.9076393326522555E-2"/>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1AC74C10-9E82-4117-97D6-871F8555F614}" type="CATEGORYNAME">
                      <a:rPr lang="en-US"/>
                      <a:pPr>
                        <a:defRPr sz="1000" b="0">
                          <a:solidFill>
                            <a:schemeClr val="accent1"/>
                          </a:solidFill>
                        </a:defRPr>
                      </a:pPr>
                      <a:t>[CATEGORY NAME]</a:t>
                    </a:fld>
                    <a:r>
                      <a:rPr lang="en-US" baseline="0" dirty="0"/>
                      <a:t>
</a:t>
                    </a:r>
                    <a:fld id="{F6E78E14-725C-4A32-A67F-0AE58CA97CC3}" type="PERCENTAGE">
                      <a:rPr lang="en-US" baseline="0" smtClean="0"/>
                      <a:pPr>
                        <a:defRPr sz="1000" b="0">
                          <a:solidFill>
                            <a:schemeClr val="accent1"/>
                          </a:solidFill>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13-4A75-96CE-8D21137F51EF}"/>
                </c:ext>
              </c:extLst>
            </c:dLbl>
            <c:dLbl>
              <c:idx val="2"/>
              <c:layout>
                <c:manualLayout>
                  <c:x val="1.0330911500592255E-2"/>
                  <c:y val="-1.292284147845447E-2"/>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7F0B2E05-626E-4968-8DA5-B71C1F32AD17}" type="CATEGORYNAME">
                      <a:rPr lang="en-US" b="1"/>
                      <a:pPr>
                        <a:defRPr sz="1000" b="0">
                          <a:solidFill>
                            <a:schemeClr val="accent1"/>
                          </a:solidFill>
                        </a:defRPr>
                      </a:pPr>
                      <a:t>[CATEGORY NAME]</a:t>
                    </a:fld>
                    <a:r>
                      <a:rPr lang="en-US" b="1" baseline="0" dirty="0"/>
                      <a:t>
</a:t>
                    </a:r>
                    <a:fld id="{C10EEF69-2B2B-4860-BE43-96224906D3BA}" type="PERCENTAGE">
                      <a:rPr lang="en-US" b="1" baseline="0"/>
                      <a:pPr>
                        <a:defRPr sz="1000" b="0">
                          <a:solidFill>
                            <a:schemeClr val="accent1"/>
                          </a:solidFill>
                        </a:defRPr>
                      </a:pPr>
                      <a:t>[PERCENTAGE]</a:t>
                    </a:fld>
                    <a:endParaRPr lang="en-US" b="1"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13-4A75-96CE-8D21137F51EF}"/>
                </c:ext>
              </c:extLst>
            </c:dLbl>
            <c:dLbl>
              <c:idx val="3"/>
              <c:layout>
                <c:manualLayout>
                  <c:x val="8.6521383817460926E-2"/>
                  <c:y val="-3.2307103696136174E-3"/>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3C7FF73E-A325-4192-B289-6D3A7154E8C7}" type="CATEGORYNAME">
                      <a:rPr lang="en-US" b="1"/>
                      <a:pPr>
                        <a:defRPr sz="1000" b="0">
                          <a:solidFill>
                            <a:schemeClr val="accent1"/>
                          </a:solidFill>
                        </a:defRPr>
                      </a:pPr>
                      <a:t>[CATEGORY NAME]</a:t>
                    </a:fld>
                    <a:r>
                      <a:rPr lang="en-US" b="1" baseline="0" dirty="0"/>
                      <a:t>
</a:t>
                    </a:r>
                    <a:fld id="{51FB02DD-DBBB-48BC-99A9-4E2ED13E6C2F}" type="PERCENTAGE">
                      <a:rPr lang="en-US" b="1" baseline="0"/>
                      <a:pPr>
                        <a:defRPr sz="1000" b="0">
                          <a:solidFill>
                            <a:schemeClr val="accent1"/>
                          </a:solidFill>
                        </a:defRPr>
                      </a:pPr>
                      <a:t>[PERCENTAGE]</a:t>
                    </a:fld>
                    <a:endParaRPr lang="en-US" b="1"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13-4A75-96CE-8D21137F51EF}"/>
                </c:ext>
              </c:extLst>
            </c:dLbl>
            <c:dLbl>
              <c:idx val="4"/>
              <c:layout>
                <c:manualLayout>
                  <c:x val="-1.0330911500592397E-2"/>
                  <c:y val="-3.2307103696136174E-3"/>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489504BD-8207-41FA-83DA-7EF58392F390}" type="CATEGORYNAME">
                      <a:rPr lang="en-US"/>
                      <a:pPr>
                        <a:defRPr sz="1000" b="0">
                          <a:solidFill>
                            <a:schemeClr val="accent1"/>
                          </a:solidFill>
                        </a:defRPr>
                      </a:pPr>
                      <a:t>[CATEGORY NAME]</a:t>
                    </a:fld>
                    <a:r>
                      <a:rPr lang="en-US" baseline="0" dirty="0"/>
                      <a:t>
</a:t>
                    </a:r>
                    <a:fld id="{0BC9D86D-44D2-4EFF-BA3C-D0AAB18EC211}" type="PERCENTAGE">
                      <a:rPr lang="en-US" baseline="0" smtClean="0"/>
                      <a:pPr>
                        <a:defRPr sz="1000" b="0">
                          <a:solidFill>
                            <a:schemeClr val="accent1"/>
                          </a:solidFill>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913-4A75-96CE-8D21137F51EF}"/>
                </c:ext>
              </c:extLst>
            </c:dLbl>
            <c:dLbl>
              <c:idx val="5"/>
              <c:layout>
                <c:manualLayout>
                  <c:x val="-7.7481836254442863E-3"/>
                  <c:y val="-3.2307103696136174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913-4A75-96CE-8D21137F51EF}"/>
                </c:ext>
              </c:extLst>
            </c:dLbl>
            <c:dLbl>
              <c:idx val="6"/>
              <c:layout>
                <c:manualLayout>
                  <c:x val="-7.7481836254443097E-3"/>
                  <c:y val="-2.9614502945526359E-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913-4A75-96CE-8D21137F51EF}"/>
                </c:ext>
              </c:extLst>
            </c:dLbl>
            <c:dLbl>
              <c:idx val="7"/>
              <c:layout>
                <c:manualLayout>
                  <c:x val="-4.7349464059332304E-17"/>
                  <c:y val="9.6921311088408509E-3"/>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fld id="{EC0A866B-24EA-4104-A792-DD3198EABBB8}" type="CATEGORYNAME">
                      <a:rPr lang="en-US" dirty="0"/>
                      <a:pPr>
                        <a:defRPr sz="1000" b="0">
                          <a:solidFill>
                            <a:schemeClr val="accent1"/>
                          </a:solidFill>
                        </a:defRPr>
                      </a:pPr>
                      <a:t>[CATEGORY NAME]</a:t>
                    </a:fld>
                    <a:r>
                      <a:rPr lang="en-US" baseline="0" dirty="0"/>
                      <a:t>
</a:t>
                    </a:r>
                    <a:fld id="{6BBA9B51-1AF9-492A-B0B5-A22355AEA267}" type="PERCENTAGE">
                      <a:rPr lang="en-US" baseline="0" smtClean="0"/>
                      <a:pPr>
                        <a:defRPr sz="1000" b="0">
                          <a:solidFill>
                            <a:schemeClr val="accent1"/>
                          </a:solidFill>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913-4A75-96CE-8D21137F51E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Advocacy</c:v>
                </c:pt>
                <c:pt idx="1">
                  <c:v>Cybersecurity</c:v>
                </c:pt>
                <c:pt idx="2">
                  <c:v>Health Equity</c:v>
                </c:pt>
                <c:pt idx="3">
                  <c:v>Informatics</c:v>
                </c:pt>
                <c:pt idx="4">
                  <c:v>Innovation</c:v>
                </c:pt>
                <c:pt idx="5">
                  <c:v>Interoperability</c:v>
                </c:pt>
                <c:pt idx="6">
                  <c:v>Patient Ex.</c:v>
                </c:pt>
                <c:pt idx="7">
                  <c:v>Workforce Dev.</c:v>
                </c:pt>
              </c:strCache>
            </c:strRef>
          </c:cat>
          <c:val>
            <c:numRef>
              <c:f>Sheet1!$B$2:$B$9</c:f>
              <c:numCache>
                <c:formatCode>General</c:formatCode>
                <c:ptCount val="8"/>
                <c:pt idx="0">
                  <c:v>27</c:v>
                </c:pt>
                <c:pt idx="1">
                  <c:v>23</c:v>
                </c:pt>
                <c:pt idx="2">
                  <c:v>28</c:v>
                </c:pt>
                <c:pt idx="3">
                  <c:v>31</c:v>
                </c:pt>
                <c:pt idx="4">
                  <c:v>24</c:v>
                </c:pt>
                <c:pt idx="5">
                  <c:v>18</c:v>
                </c:pt>
                <c:pt idx="6">
                  <c:v>17</c:v>
                </c:pt>
                <c:pt idx="7">
                  <c:v>26</c:v>
                </c:pt>
              </c:numCache>
            </c:numRef>
          </c:val>
          <c:extLst>
            <c:ext xmlns:c16="http://schemas.microsoft.com/office/drawing/2014/chart" uri="{C3380CC4-5D6E-409C-BE32-E72D297353CC}">
              <c16:uniqueId val="{00000000-1913-4A75-96CE-8D21137F51E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04A31-8979-4B9E-A064-0936D2C5859B}" type="doc">
      <dgm:prSet loTypeId="urn:microsoft.com/office/officeart/2005/8/layout/pyramid3" loCatId="pyramid" qsTypeId="urn:microsoft.com/office/officeart/2005/8/quickstyle/simple1" qsCatId="simple" csTypeId="urn:microsoft.com/office/officeart/2005/8/colors/accent1_2" csCatId="accent1" phldr="1"/>
      <dgm:spPr/>
    </dgm:pt>
    <dgm:pt modelId="{C4001D52-EA61-4F3C-A487-161F1A52624F}">
      <dgm:prSet phldrT="[Text]"/>
      <dgm:spPr/>
      <dgm:t>
        <a:bodyPr/>
        <a:lstStyle/>
        <a:p>
          <a:r>
            <a:rPr lang="en-US" b="1" dirty="0">
              <a:solidFill>
                <a:schemeClr val="bg1"/>
              </a:solidFill>
            </a:rPr>
            <a:t>The Law</a:t>
          </a:r>
        </a:p>
        <a:p>
          <a:r>
            <a:rPr lang="en-US" dirty="0">
              <a:solidFill>
                <a:schemeClr val="bg1"/>
              </a:solidFill>
            </a:rPr>
            <a:t>Federal | State | Local</a:t>
          </a:r>
        </a:p>
      </dgm:t>
    </dgm:pt>
    <dgm:pt modelId="{2EBF25FB-29ED-42FA-B669-753F040116A4}" type="parTrans" cxnId="{BD6B867F-8C9B-495E-8CDC-E927305EDABE}">
      <dgm:prSet/>
      <dgm:spPr/>
      <dgm:t>
        <a:bodyPr/>
        <a:lstStyle/>
        <a:p>
          <a:endParaRPr lang="en-US"/>
        </a:p>
      </dgm:t>
    </dgm:pt>
    <dgm:pt modelId="{CFF182C6-7ABE-4B1E-9807-F6B2B23265BE}" type="sibTrans" cxnId="{BD6B867F-8C9B-495E-8CDC-E927305EDABE}">
      <dgm:prSet/>
      <dgm:spPr/>
      <dgm:t>
        <a:bodyPr/>
        <a:lstStyle/>
        <a:p>
          <a:endParaRPr lang="en-US"/>
        </a:p>
      </dgm:t>
    </dgm:pt>
    <dgm:pt modelId="{E83EC2F0-7BE9-4D03-B456-9BC5100B99DA}">
      <dgm:prSet phldrT="[Text]"/>
      <dgm:spPr>
        <a:solidFill>
          <a:schemeClr val="accent5"/>
        </a:solidFill>
      </dgm:spPr>
      <dgm:t>
        <a:bodyPr/>
        <a:lstStyle/>
        <a:p>
          <a:r>
            <a:rPr lang="en-US" b="1" dirty="0">
              <a:solidFill>
                <a:schemeClr val="bg1"/>
              </a:solidFill>
            </a:rPr>
            <a:t>Affiliate Agreement</a:t>
          </a:r>
        </a:p>
        <a:p>
          <a:r>
            <a:rPr lang="en-US" dirty="0">
              <a:solidFill>
                <a:schemeClr val="bg1"/>
              </a:solidFill>
            </a:rPr>
            <a:t>Establishes the Relationship w/ HIMSS </a:t>
          </a:r>
        </a:p>
      </dgm:t>
    </dgm:pt>
    <dgm:pt modelId="{6E14DC38-4932-432D-9FFF-335616B61A4E}" type="parTrans" cxnId="{9340A593-CCC6-47D7-82EC-D2270534E0EB}">
      <dgm:prSet/>
      <dgm:spPr/>
      <dgm:t>
        <a:bodyPr/>
        <a:lstStyle/>
        <a:p>
          <a:endParaRPr lang="en-US"/>
        </a:p>
      </dgm:t>
    </dgm:pt>
    <dgm:pt modelId="{791029E4-0C95-4E42-B8F0-879EDE7E9A54}" type="sibTrans" cxnId="{9340A593-CCC6-47D7-82EC-D2270534E0EB}">
      <dgm:prSet/>
      <dgm:spPr/>
      <dgm:t>
        <a:bodyPr/>
        <a:lstStyle/>
        <a:p>
          <a:endParaRPr lang="en-US"/>
        </a:p>
      </dgm:t>
    </dgm:pt>
    <dgm:pt modelId="{7F10E9A3-43F3-449F-8FEA-473A10ABD1B5}">
      <dgm:prSet phldrT="[Text]"/>
      <dgm:spPr>
        <a:solidFill>
          <a:schemeClr val="tx2"/>
        </a:solidFill>
      </dgm:spPr>
      <dgm:t>
        <a:bodyPr/>
        <a:lstStyle/>
        <a:p>
          <a:r>
            <a:rPr lang="en-US" dirty="0">
              <a:solidFill>
                <a:schemeClr val="bg1"/>
              </a:solidFill>
            </a:rPr>
            <a:t>Chapter </a:t>
          </a:r>
        </a:p>
        <a:p>
          <a:r>
            <a:rPr lang="en-US" dirty="0">
              <a:solidFill>
                <a:schemeClr val="bg1"/>
              </a:solidFill>
            </a:rPr>
            <a:t>Policy</a:t>
          </a:r>
        </a:p>
      </dgm:t>
    </dgm:pt>
    <dgm:pt modelId="{CADF61F2-6BDC-432B-974B-0FF317E5FC17}" type="parTrans" cxnId="{DF3C7238-4B99-49B9-98A8-69FBAABA73F0}">
      <dgm:prSet/>
      <dgm:spPr/>
      <dgm:t>
        <a:bodyPr/>
        <a:lstStyle/>
        <a:p>
          <a:endParaRPr lang="en-US"/>
        </a:p>
      </dgm:t>
    </dgm:pt>
    <dgm:pt modelId="{ED9830D7-0A11-4C61-BCD2-59643F742793}" type="sibTrans" cxnId="{DF3C7238-4B99-49B9-98A8-69FBAABA73F0}">
      <dgm:prSet/>
      <dgm:spPr/>
      <dgm:t>
        <a:bodyPr/>
        <a:lstStyle/>
        <a:p>
          <a:endParaRPr lang="en-US"/>
        </a:p>
      </dgm:t>
    </dgm:pt>
    <dgm:pt modelId="{CFBA89A9-BA75-4CC8-B132-4214450DA575}">
      <dgm:prSet/>
      <dgm:spPr>
        <a:solidFill>
          <a:schemeClr val="accent3"/>
        </a:solidFill>
      </dgm:spPr>
      <dgm:t>
        <a:bodyPr/>
        <a:lstStyle/>
        <a:p>
          <a:r>
            <a:rPr lang="en-US" b="1" dirty="0">
              <a:solidFill>
                <a:schemeClr val="bg1"/>
              </a:solidFill>
            </a:rPr>
            <a:t>Articles of Incorporation</a:t>
          </a:r>
        </a:p>
        <a:p>
          <a:r>
            <a:rPr lang="en-US" dirty="0">
              <a:solidFill>
                <a:schemeClr val="bg1"/>
              </a:solidFill>
            </a:rPr>
            <a:t>Establishes the Association as a Company </a:t>
          </a:r>
        </a:p>
      </dgm:t>
    </dgm:pt>
    <dgm:pt modelId="{56BB449B-4CCA-4B78-A6CF-445D92E35017}" type="parTrans" cxnId="{6CB35463-71B6-46D9-8172-F2E7B9D05D4C}">
      <dgm:prSet/>
      <dgm:spPr/>
      <dgm:t>
        <a:bodyPr/>
        <a:lstStyle/>
        <a:p>
          <a:endParaRPr lang="en-US"/>
        </a:p>
      </dgm:t>
    </dgm:pt>
    <dgm:pt modelId="{73CFD65F-36C5-41CA-ADE5-809800E45FFF}" type="sibTrans" cxnId="{6CB35463-71B6-46D9-8172-F2E7B9D05D4C}">
      <dgm:prSet/>
      <dgm:spPr/>
      <dgm:t>
        <a:bodyPr/>
        <a:lstStyle/>
        <a:p>
          <a:endParaRPr lang="en-US"/>
        </a:p>
      </dgm:t>
    </dgm:pt>
    <dgm:pt modelId="{0B644B00-7D35-4556-AFF5-AE296398A8AE}">
      <dgm:prSet/>
      <dgm:spPr>
        <a:solidFill>
          <a:schemeClr val="accent2"/>
        </a:solidFill>
      </dgm:spPr>
      <dgm:t>
        <a:bodyPr/>
        <a:lstStyle/>
        <a:p>
          <a:r>
            <a:rPr lang="en-US" b="1" dirty="0">
              <a:solidFill>
                <a:schemeClr val="bg1"/>
              </a:solidFill>
            </a:rPr>
            <a:t>HIMSS Declaration</a:t>
          </a:r>
        </a:p>
        <a:p>
          <a:r>
            <a:rPr lang="en-US" dirty="0">
              <a:solidFill>
                <a:schemeClr val="bg1"/>
              </a:solidFill>
            </a:rPr>
            <a:t>Top Governing Document</a:t>
          </a:r>
        </a:p>
      </dgm:t>
    </dgm:pt>
    <dgm:pt modelId="{71C73FDC-5DBF-4FE3-9D16-2E79F502F50F}" type="parTrans" cxnId="{98CAD840-169A-4211-8C16-D29D60A930A4}">
      <dgm:prSet/>
      <dgm:spPr/>
      <dgm:t>
        <a:bodyPr/>
        <a:lstStyle/>
        <a:p>
          <a:endParaRPr lang="en-US"/>
        </a:p>
      </dgm:t>
    </dgm:pt>
    <dgm:pt modelId="{96FC7646-B8AF-4079-9ACE-1281676590EC}" type="sibTrans" cxnId="{98CAD840-169A-4211-8C16-D29D60A930A4}">
      <dgm:prSet/>
      <dgm:spPr/>
      <dgm:t>
        <a:bodyPr/>
        <a:lstStyle/>
        <a:p>
          <a:endParaRPr lang="en-US"/>
        </a:p>
      </dgm:t>
    </dgm:pt>
    <dgm:pt modelId="{7C51AE4C-CCB9-460E-AA41-7560AE67766A}">
      <dgm:prSet/>
      <dgm:spPr>
        <a:solidFill>
          <a:schemeClr val="accent6"/>
        </a:solidFill>
      </dgm:spPr>
      <dgm:t>
        <a:bodyPr/>
        <a:lstStyle/>
        <a:p>
          <a:r>
            <a:rPr lang="en-US" dirty="0">
              <a:solidFill>
                <a:schemeClr val="bg1"/>
              </a:solidFill>
            </a:rPr>
            <a:t>Chapter Bylaws</a:t>
          </a:r>
        </a:p>
      </dgm:t>
    </dgm:pt>
    <dgm:pt modelId="{EDD7751F-C9E7-4512-A908-50736D4C8186}" type="parTrans" cxnId="{CF719D50-E4D0-4394-BAED-6CEAF8062ECE}">
      <dgm:prSet/>
      <dgm:spPr/>
      <dgm:t>
        <a:bodyPr/>
        <a:lstStyle/>
        <a:p>
          <a:endParaRPr lang="en-US"/>
        </a:p>
      </dgm:t>
    </dgm:pt>
    <dgm:pt modelId="{CD67ED83-FC8C-40DE-8BB0-550186EC7800}" type="sibTrans" cxnId="{CF719D50-E4D0-4394-BAED-6CEAF8062ECE}">
      <dgm:prSet/>
      <dgm:spPr/>
      <dgm:t>
        <a:bodyPr/>
        <a:lstStyle/>
        <a:p>
          <a:endParaRPr lang="en-US"/>
        </a:p>
      </dgm:t>
    </dgm:pt>
    <dgm:pt modelId="{895AE4D7-6679-4423-8FAE-AAAA528984D3}">
      <dgm:prSet/>
      <dgm:spPr>
        <a:solidFill>
          <a:schemeClr val="accent4"/>
        </a:solidFill>
      </dgm:spPr>
      <dgm:t>
        <a:bodyPr/>
        <a:lstStyle/>
        <a:p>
          <a:r>
            <a:rPr lang="en-US" dirty="0">
              <a:solidFill>
                <a:schemeClr val="bg1"/>
              </a:solidFill>
            </a:rPr>
            <a:t>HIMSS Policies</a:t>
          </a:r>
        </a:p>
      </dgm:t>
    </dgm:pt>
    <dgm:pt modelId="{5F32508C-20FD-42BE-B3FD-E78ED36F318C}" type="parTrans" cxnId="{EB148065-AF2B-4B76-AAA2-363AF1446C23}">
      <dgm:prSet/>
      <dgm:spPr/>
      <dgm:t>
        <a:bodyPr/>
        <a:lstStyle/>
        <a:p>
          <a:endParaRPr lang="en-US"/>
        </a:p>
      </dgm:t>
    </dgm:pt>
    <dgm:pt modelId="{4FFF4910-8C0D-453E-B5DB-9C01CD9FDE64}" type="sibTrans" cxnId="{EB148065-AF2B-4B76-AAA2-363AF1446C23}">
      <dgm:prSet/>
      <dgm:spPr/>
      <dgm:t>
        <a:bodyPr/>
        <a:lstStyle/>
        <a:p>
          <a:endParaRPr lang="en-US"/>
        </a:p>
      </dgm:t>
    </dgm:pt>
    <dgm:pt modelId="{F1FAE94D-B774-4DF4-8E4C-684A5A697B8F}" type="pres">
      <dgm:prSet presAssocID="{BF504A31-8979-4B9E-A064-0936D2C5859B}" presName="Name0" presStyleCnt="0">
        <dgm:presLayoutVars>
          <dgm:dir/>
          <dgm:animLvl val="lvl"/>
          <dgm:resizeHandles val="exact"/>
        </dgm:presLayoutVars>
      </dgm:prSet>
      <dgm:spPr/>
    </dgm:pt>
    <dgm:pt modelId="{240E6B98-B260-4888-9CF0-34556FD7FA5D}" type="pres">
      <dgm:prSet presAssocID="{C4001D52-EA61-4F3C-A487-161F1A52624F}" presName="Name8" presStyleCnt="0"/>
      <dgm:spPr/>
    </dgm:pt>
    <dgm:pt modelId="{2510C8BB-423B-47B6-B474-F6A808F9B257}" type="pres">
      <dgm:prSet presAssocID="{C4001D52-EA61-4F3C-A487-161F1A52624F}" presName="level" presStyleLbl="node1" presStyleIdx="0" presStyleCnt="7" custLinFactNeighborX="-132">
        <dgm:presLayoutVars>
          <dgm:chMax val="1"/>
          <dgm:bulletEnabled val="1"/>
        </dgm:presLayoutVars>
      </dgm:prSet>
      <dgm:spPr/>
    </dgm:pt>
    <dgm:pt modelId="{14D565E0-F8E4-4308-8837-B7F41C7D0CDC}" type="pres">
      <dgm:prSet presAssocID="{C4001D52-EA61-4F3C-A487-161F1A52624F}" presName="levelTx" presStyleLbl="revTx" presStyleIdx="0" presStyleCnt="0">
        <dgm:presLayoutVars>
          <dgm:chMax val="1"/>
          <dgm:bulletEnabled val="1"/>
        </dgm:presLayoutVars>
      </dgm:prSet>
      <dgm:spPr/>
    </dgm:pt>
    <dgm:pt modelId="{D81DAA8A-4502-47F7-B22B-D1D6CDEBA878}" type="pres">
      <dgm:prSet presAssocID="{0B644B00-7D35-4556-AFF5-AE296398A8AE}" presName="Name8" presStyleCnt="0"/>
      <dgm:spPr/>
    </dgm:pt>
    <dgm:pt modelId="{988D38CC-03B9-4F9E-B995-8896239DB43F}" type="pres">
      <dgm:prSet presAssocID="{0B644B00-7D35-4556-AFF5-AE296398A8AE}" presName="level" presStyleLbl="node1" presStyleIdx="1" presStyleCnt="7">
        <dgm:presLayoutVars>
          <dgm:chMax val="1"/>
          <dgm:bulletEnabled val="1"/>
        </dgm:presLayoutVars>
      </dgm:prSet>
      <dgm:spPr/>
    </dgm:pt>
    <dgm:pt modelId="{332FBC34-CCDA-45F2-830D-752099AEBF3C}" type="pres">
      <dgm:prSet presAssocID="{0B644B00-7D35-4556-AFF5-AE296398A8AE}" presName="levelTx" presStyleLbl="revTx" presStyleIdx="0" presStyleCnt="0">
        <dgm:presLayoutVars>
          <dgm:chMax val="1"/>
          <dgm:bulletEnabled val="1"/>
        </dgm:presLayoutVars>
      </dgm:prSet>
      <dgm:spPr/>
    </dgm:pt>
    <dgm:pt modelId="{A08D4FD7-A127-4346-8B0E-AE87F9636185}" type="pres">
      <dgm:prSet presAssocID="{CFBA89A9-BA75-4CC8-B132-4214450DA575}" presName="Name8" presStyleCnt="0"/>
      <dgm:spPr/>
    </dgm:pt>
    <dgm:pt modelId="{96A09F12-8C0A-427D-A338-905D01387121}" type="pres">
      <dgm:prSet presAssocID="{CFBA89A9-BA75-4CC8-B132-4214450DA575}" presName="level" presStyleLbl="node1" presStyleIdx="2" presStyleCnt="7">
        <dgm:presLayoutVars>
          <dgm:chMax val="1"/>
          <dgm:bulletEnabled val="1"/>
        </dgm:presLayoutVars>
      </dgm:prSet>
      <dgm:spPr/>
    </dgm:pt>
    <dgm:pt modelId="{1BAA1758-BD17-4AAE-BF50-A7695EB7C36E}" type="pres">
      <dgm:prSet presAssocID="{CFBA89A9-BA75-4CC8-B132-4214450DA575}" presName="levelTx" presStyleLbl="revTx" presStyleIdx="0" presStyleCnt="0">
        <dgm:presLayoutVars>
          <dgm:chMax val="1"/>
          <dgm:bulletEnabled val="1"/>
        </dgm:presLayoutVars>
      </dgm:prSet>
      <dgm:spPr/>
    </dgm:pt>
    <dgm:pt modelId="{00432C85-EA94-4DB1-A314-56F6653CF109}" type="pres">
      <dgm:prSet presAssocID="{E83EC2F0-7BE9-4D03-B456-9BC5100B99DA}" presName="Name8" presStyleCnt="0"/>
      <dgm:spPr/>
    </dgm:pt>
    <dgm:pt modelId="{4DBFB744-5CEC-4529-AF24-871568613703}" type="pres">
      <dgm:prSet presAssocID="{E83EC2F0-7BE9-4D03-B456-9BC5100B99DA}" presName="level" presStyleLbl="node1" presStyleIdx="3" presStyleCnt="7">
        <dgm:presLayoutVars>
          <dgm:chMax val="1"/>
          <dgm:bulletEnabled val="1"/>
        </dgm:presLayoutVars>
      </dgm:prSet>
      <dgm:spPr/>
    </dgm:pt>
    <dgm:pt modelId="{8E39B617-D7FB-4D88-A84C-FA312F8EEEE2}" type="pres">
      <dgm:prSet presAssocID="{E83EC2F0-7BE9-4D03-B456-9BC5100B99DA}" presName="levelTx" presStyleLbl="revTx" presStyleIdx="0" presStyleCnt="0">
        <dgm:presLayoutVars>
          <dgm:chMax val="1"/>
          <dgm:bulletEnabled val="1"/>
        </dgm:presLayoutVars>
      </dgm:prSet>
      <dgm:spPr/>
    </dgm:pt>
    <dgm:pt modelId="{7D5028FC-5CCC-433D-9808-6A7997B98BA6}" type="pres">
      <dgm:prSet presAssocID="{7C51AE4C-CCB9-460E-AA41-7560AE67766A}" presName="Name8" presStyleCnt="0"/>
      <dgm:spPr/>
    </dgm:pt>
    <dgm:pt modelId="{4A795D8E-A60E-402B-8E11-804297A5D8CD}" type="pres">
      <dgm:prSet presAssocID="{7C51AE4C-CCB9-460E-AA41-7560AE67766A}" presName="level" presStyleLbl="node1" presStyleIdx="4" presStyleCnt="7">
        <dgm:presLayoutVars>
          <dgm:chMax val="1"/>
          <dgm:bulletEnabled val="1"/>
        </dgm:presLayoutVars>
      </dgm:prSet>
      <dgm:spPr/>
    </dgm:pt>
    <dgm:pt modelId="{68B9CB98-3F65-4FAF-8C61-48C6758A52A7}" type="pres">
      <dgm:prSet presAssocID="{7C51AE4C-CCB9-460E-AA41-7560AE67766A}" presName="levelTx" presStyleLbl="revTx" presStyleIdx="0" presStyleCnt="0">
        <dgm:presLayoutVars>
          <dgm:chMax val="1"/>
          <dgm:bulletEnabled val="1"/>
        </dgm:presLayoutVars>
      </dgm:prSet>
      <dgm:spPr/>
    </dgm:pt>
    <dgm:pt modelId="{C25DCAE1-8AA7-4197-B6D6-FEC0E97828E6}" type="pres">
      <dgm:prSet presAssocID="{895AE4D7-6679-4423-8FAE-AAAA528984D3}" presName="Name8" presStyleCnt="0"/>
      <dgm:spPr/>
    </dgm:pt>
    <dgm:pt modelId="{D23DAFBD-73EF-46DE-A981-BD9A299C1B71}" type="pres">
      <dgm:prSet presAssocID="{895AE4D7-6679-4423-8FAE-AAAA528984D3}" presName="level" presStyleLbl="node1" presStyleIdx="5" presStyleCnt="7">
        <dgm:presLayoutVars>
          <dgm:chMax val="1"/>
          <dgm:bulletEnabled val="1"/>
        </dgm:presLayoutVars>
      </dgm:prSet>
      <dgm:spPr/>
    </dgm:pt>
    <dgm:pt modelId="{BAB0DBD0-BD4D-459E-8125-9A5B92F8C20F}" type="pres">
      <dgm:prSet presAssocID="{895AE4D7-6679-4423-8FAE-AAAA528984D3}" presName="levelTx" presStyleLbl="revTx" presStyleIdx="0" presStyleCnt="0">
        <dgm:presLayoutVars>
          <dgm:chMax val="1"/>
          <dgm:bulletEnabled val="1"/>
        </dgm:presLayoutVars>
      </dgm:prSet>
      <dgm:spPr/>
    </dgm:pt>
    <dgm:pt modelId="{2A388B78-6BD9-477E-8A20-A8161A4960DE}" type="pres">
      <dgm:prSet presAssocID="{7F10E9A3-43F3-449F-8FEA-473A10ABD1B5}" presName="Name8" presStyleCnt="0"/>
      <dgm:spPr/>
    </dgm:pt>
    <dgm:pt modelId="{BA7349C1-08CD-44BF-AF6B-1BDCA533BADE}" type="pres">
      <dgm:prSet presAssocID="{7F10E9A3-43F3-449F-8FEA-473A10ABD1B5}" presName="level" presStyleLbl="node1" presStyleIdx="6" presStyleCnt="7" custScaleY="197293">
        <dgm:presLayoutVars>
          <dgm:chMax val="1"/>
          <dgm:bulletEnabled val="1"/>
        </dgm:presLayoutVars>
      </dgm:prSet>
      <dgm:spPr/>
    </dgm:pt>
    <dgm:pt modelId="{BE41AE23-5909-42B4-8B79-8710B70BBD13}" type="pres">
      <dgm:prSet presAssocID="{7F10E9A3-43F3-449F-8FEA-473A10ABD1B5}" presName="levelTx" presStyleLbl="revTx" presStyleIdx="0" presStyleCnt="0">
        <dgm:presLayoutVars>
          <dgm:chMax val="1"/>
          <dgm:bulletEnabled val="1"/>
        </dgm:presLayoutVars>
      </dgm:prSet>
      <dgm:spPr/>
    </dgm:pt>
  </dgm:ptLst>
  <dgm:cxnLst>
    <dgm:cxn modelId="{1464AC01-953E-42C2-AFF1-81553AEAA476}" type="presOf" srcId="{C4001D52-EA61-4F3C-A487-161F1A52624F}" destId="{2510C8BB-423B-47B6-B474-F6A808F9B257}" srcOrd="0" destOrd="0" presId="urn:microsoft.com/office/officeart/2005/8/layout/pyramid3"/>
    <dgm:cxn modelId="{5D14C101-A504-4455-919A-D57C5E105205}" type="presOf" srcId="{0B644B00-7D35-4556-AFF5-AE296398A8AE}" destId="{332FBC34-CCDA-45F2-830D-752099AEBF3C}" srcOrd="1" destOrd="0" presId="urn:microsoft.com/office/officeart/2005/8/layout/pyramid3"/>
    <dgm:cxn modelId="{DF50822D-473E-45F9-80AC-33DC0EBCBB2D}" type="presOf" srcId="{7F10E9A3-43F3-449F-8FEA-473A10ABD1B5}" destId="{BA7349C1-08CD-44BF-AF6B-1BDCA533BADE}" srcOrd="0" destOrd="0" presId="urn:microsoft.com/office/officeart/2005/8/layout/pyramid3"/>
    <dgm:cxn modelId="{B437C22F-ADD8-4F03-98C9-5B92D1FDDA1A}" type="presOf" srcId="{895AE4D7-6679-4423-8FAE-AAAA528984D3}" destId="{BAB0DBD0-BD4D-459E-8125-9A5B92F8C20F}" srcOrd="1" destOrd="0" presId="urn:microsoft.com/office/officeart/2005/8/layout/pyramid3"/>
    <dgm:cxn modelId="{71F80932-95FE-4699-AFA4-97F02D909C88}" type="presOf" srcId="{BF504A31-8979-4B9E-A064-0936D2C5859B}" destId="{F1FAE94D-B774-4DF4-8E4C-684A5A697B8F}" srcOrd="0" destOrd="0" presId="urn:microsoft.com/office/officeart/2005/8/layout/pyramid3"/>
    <dgm:cxn modelId="{70EBEC35-CEE0-4743-AE5D-C8797B115DD8}" type="presOf" srcId="{CFBA89A9-BA75-4CC8-B132-4214450DA575}" destId="{1BAA1758-BD17-4AAE-BF50-A7695EB7C36E}" srcOrd="1" destOrd="0" presId="urn:microsoft.com/office/officeart/2005/8/layout/pyramid3"/>
    <dgm:cxn modelId="{DF3C7238-4B99-49B9-98A8-69FBAABA73F0}" srcId="{BF504A31-8979-4B9E-A064-0936D2C5859B}" destId="{7F10E9A3-43F3-449F-8FEA-473A10ABD1B5}" srcOrd="6" destOrd="0" parTransId="{CADF61F2-6BDC-432B-974B-0FF317E5FC17}" sibTransId="{ED9830D7-0A11-4C61-BCD2-59643F742793}"/>
    <dgm:cxn modelId="{8925763F-0BDA-4481-953E-0346654DF20E}" type="presOf" srcId="{CFBA89A9-BA75-4CC8-B132-4214450DA575}" destId="{96A09F12-8C0A-427D-A338-905D01387121}" srcOrd="0" destOrd="0" presId="urn:microsoft.com/office/officeart/2005/8/layout/pyramid3"/>
    <dgm:cxn modelId="{98CAD840-169A-4211-8C16-D29D60A930A4}" srcId="{BF504A31-8979-4B9E-A064-0936D2C5859B}" destId="{0B644B00-7D35-4556-AFF5-AE296398A8AE}" srcOrd="1" destOrd="0" parTransId="{71C73FDC-5DBF-4FE3-9D16-2E79F502F50F}" sibTransId="{96FC7646-B8AF-4079-9ACE-1281676590EC}"/>
    <dgm:cxn modelId="{51B7EC42-CBC7-4F04-9499-268F0B3CF6D9}" type="presOf" srcId="{C4001D52-EA61-4F3C-A487-161F1A52624F}" destId="{14D565E0-F8E4-4308-8837-B7F41C7D0CDC}" srcOrd="1" destOrd="0" presId="urn:microsoft.com/office/officeart/2005/8/layout/pyramid3"/>
    <dgm:cxn modelId="{6CB35463-71B6-46D9-8172-F2E7B9D05D4C}" srcId="{BF504A31-8979-4B9E-A064-0936D2C5859B}" destId="{CFBA89A9-BA75-4CC8-B132-4214450DA575}" srcOrd="2" destOrd="0" parTransId="{56BB449B-4CCA-4B78-A6CF-445D92E35017}" sibTransId="{73CFD65F-36C5-41CA-ADE5-809800E45FFF}"/>
    <dgm:cxn modelId="{EB148065-AF2B-4B76-AAA2-363AF1446C23}" srcId="{BF504A31-8979-4B9E-A064-0936D2C5859B}" destId="{895AE4D7-6679-4423-8FAE-AAAA528984D3}" srcOrd="5" destOrd="0" parTransId="{5F32508C-20FD-42BE-B3FD-E78ED36F318C}" sibTransId="{4FFF4910-8C0D-453E-B5DB-9C01CD9FDE64}"/>
    <dgm:cxn modelId="{96FA8B67-9225-4E0F-8167-A67091991FD2}" type="presOf" srcId="{895AE4D7-6679-4423-8FAE-AAAA528984D3}" destId="{D23DAFBD-73EF-46DE-A981-BD9A299C1B71}" srcOrd="0" destOrd="0" presId="urn:microsoft.com/office/officeart/2005/8/layout/pyramid3"/>
    <dgm:cxn modelId="{21FD704B-3831-49D7-A154-10366E50C2A4}" type="presOf" srcId="{E83EC2F0-7BE9-4D03-B456-9BC5100B99DA}" destId="{8E39B617-D7FB-4D88-A84C-FA312F8EEEE2}" srcOrd="1" destOrd="0" presId="urn:microsoft.com/office/officeart/2005/8/layout/pyramid3"/>
    <dgm:cxn modelId="{CF719D50-E4D0-4394-BAED-6CEAF8062ECE}" srcId="{BF504A31-8979-4B9E-A064-0936D2C5859B}" destId="{7C51AE4C-CCB9-460E-AA41-7560AE67766A}" srcOrd="4" destOrd="0" parTransId="{EDD7751F-C9E7-4512-A908-50736D4C8186}" sibTransId="{CD67ED83-FC8C-40DE-8BB0-550186EC7800}"/>
    <dgm:cxn modelId="{3C983955-168F-4A33-A4FF-355F1564D3F2}" type="presOf" srcId="{0B644B00-7D35-4556-AFF5-AE296398A8AE}" destId="{988D38CC-03B9-4F9E-B995-8896239DB43F}" srcOrd="0" destOrd="0" presId="urn:microsoft.com/office/officeart/2005/8/layout/pyramid3"/>
    <dgm:cxn modelId="{4ADF3B55-FBBE-47BE-917E-04E6C618979F}" type="presOf" srcId="{7F10E9A3-43F3-449F-8FEA-473A10ABD1B5}" destId="{BE41AE23-5909-42B4-8B79-8710B70BBD13}" srcOrd="1" destOrd="0" presId="urn:microsoft.com/office/officeart/2005/8/layout/pyramid3"/>
    <dgm:cxn modelId="{BD6B867F-8C9B-495E-8CDC-E927305EDABE}" srcId="{BF504A31-8979-4B9E-A064-0936D2C5859B}" destId="{C4001D52-EA61-4F3C-A487-161F1A52624F}" srcOrd="0" destOrd="0" parTransId="{2EBF25FB-29ED-42FA-B669-753F040116A4}" sibTransId="{CFF182C6-7ABE-4B1E-9807-F6B2B23265BE}"/>
    <dgm:cxn modelId="{10D5218B-1907-4203-A38D-FC7F222D880D}" type="presOf" srcId="{E83EC2F0-7BE9-4D03-B456-9BC5100B99DA}" destId="{4DBFB744-5CEC-4529-AF24-871568613703}" srcOrd="0" destOrd="0" presId="urn:microsoft.com/office/officeart/2005/8/layout/pyramid3"/>
    <dgm:cxn modelId="{9340A593-CCC6-47D7-82EC-D2270534E0EB}" srcId="{BF504A31-8979-4B9E-A064-0936D2C5859B}" destId="{E83EC2F0-7BE9-4D03-B456-9BC5100B99DA}" srcOrd="3" destOrd="0" parTransId="{6E14DC38-4932-432D-9FFF-335616B61A4E}" sibTransId="{791029E4-0C95-4E42-B8F0-879EDE7E9A54}"/>
    <dgm:cxn modelId="{1F695AD2-7D3B-4E75-B8E8-3BFAA52D232E}" type="presOf" srcId="{7C51AE4C-CCB9-460E-AA41-7560AE67766A}" destId="{4A795D8E-A60E-402B-8E11-804297A5D8CD}" srcOrd="0" destOrd="0" presId="urn:microsoft.com/office/officeart/2005/8/layout/pyramid3"/>
    <dgm:cxn modelId="{98B7F4D6-F7D7-4991-AC47-7762A6C1A855}" type="presOf" srcId="{7C51AE4C-CCB9-460E-AA41-7560AE67766A}" destId="{68B9CB98-3F65-4FAF-8C61-48C6758A52A7}" srcOrd="1" destOrd="0" presId="urn:microsoft.com/office/officeart/2005/8/layout/pyramid3"/>
    <dgm:cxn modelId="{D99BB7D7-AA5D-4BBD-A637-3EB5D8DABC80}" type="presParOf" srcId="{F1FAE94D-B774-4DF4-8E4C-684A5A697B8F}" destId="{240E6B98-B260-4888-9CF0-34556FD7FA5D}" srcOrd="0" destOrd="0" presId="urn:microsoft.com/office/officeart/2005/8/layout/pyramid3"/>
    <dgm:cxn modelId="{49F4D3D0-8F4D-42A4-BB58-100E4CD7C3DE}" type="presParOf" srcId="{240E6B98-B260-4888-9CF0-34556FD7FA5D}" destId="{2510C8BB-423B-47B6-B474-F6A808F9B257}" srcOrd="0" destOrd="0" presId="urn:microsoft.com/office/officeart/2005/8/layout/pyramid3"/>
    <dgm:cxn modelId="{2BAF75BF-BA79-4DAB-A07B-5B6B557503FA}" type="presParOf" srcId="{240E6B98-B260-4888-9CF0-34556FD7FA5D}" destId="{14D565E0-F8E4-4308-8837-B7F41C7D0CDC}" srcOrd="1" destOrd="0" presId="urn:microsoft.com/office/officeart/2005/8/layout/pyramid3"/>
    <dgm:cxn modelId="{0A452ED4-4D42-40E7-8DBC-43AF13D396AF}" type="presParOf" srcId="{F1FAE94D-B774-4DF4-8E4C-684A5A697B8F}" destId="{D81DAA8A-4502-47F7-B22B-D1D6CDEBA878}" srcOrd="1" destOrd="0" presId="urn:microsoft.com/office/officeart/2005/8/layout/pyramid3"/>
    <dgm:cxn modelId="{A10C9BE1-0B47-42E6-B4C6-658D626336BF}" type="presParOf" srcId="{D81DAA8A-4502-47F7-B22B-D1D6CDEBA878}" destId="{988D38CC-03B9-4F9E-B995-8896239DB43F}" srcOrd="0" destOrd="0" presId="urn:microsoft.com/office/officeart/2005/8/layout/pyramid3"/>
    <dgm:cxn modelId="{25011638-B672-4105-9D99-4DB47E0970FD}" type="presParOf" srcId="{D81DAA8A-4502-47F7-B22B-D1D6CDEBA878}" destId="{332FBC34-CCDA-45F2-830D-752099AEBF3C}" srcOrd="1" destOrd="0" presId="urn:microsoft.com/office/officeart/2005/8/layout/pyramid3"/>
    <dgm:cxn modelId="{1488210D-32FA-4C88-8812-2D7AE517CEEB}" type="presParOf" srcId="{F1FAE94D-B774-4DF4-8E4C-684A5A697B8F}" destId="{A08D4FD7-A127-4346-8B0E-AE87F9636185}" srcOrd="2" destOrd="0" presId="urn:microsoft.com/office/officeart/2005/8/layout/pyramid3"/>
    <dgm:cxn modelId="{C76F0035-C0A4-4FBA-9159-65BF7E900DE3}" type="presParOf" srcId="{A08D4FD7-A127-4346-8B0E-AE87F9636185}" destId="{96A09F12-8C0A-427D-A338-905D01387121}" srcOrd="0" destOrd="0" presId="urn:microsoft.com/office/officeart/2005/8/layout/pyramid3"/>
    <dgm:cxn modelId="{97ADED9C-A0F4-4EB5-B61B-C6E73795B37E}" type="presParOf" srcId="{A08D4FD7-A127-4346-8B0E-AE87F9636185}" destId="{1BAA1758-BD17-4AAE-BF50-A7695EB7C36E}" srcOrd="1" destOrd="0" presId="urn:microsoft.com/office/officeart/2005/8/layout/pyramid3"/>
    <dgm:cxn modelId="{A74183BF-66CD-45EA-BC97-DC3FE37CBB53}" type="presParOf" srcId="{F1FAE94D-B774-4DF4-8E4C-684A5A697B8F}" destId="{00432C85-EA94-4DB1-A314-56F6653CF109}" srcOrd="3" destOrd="0" presId="urn:microsoft.com/office/officeart/2005/8/layout/pyramid3"/>
    <dgm:cxn modelId="{F79D4625-B724-42B4-A68E-9E8BCFD3C409}" type="presParOf" srcId="{00432C85-EA94-4DB1-A314-56F6653CF109}" destId="{4DBFB744-5CEC-4529-AF24-871568613703}" srcOrd="0" destOrd="0" presId="urn:microsoft.com/office/officeart/2005/8/layout/pyramid3"/>
    <dgm:cxn modelId="{9CA6C0E1-1185-4D10-8FD9-0534CD2A3FD7}" type="presParOf" srcId="{00432C85-EA94-4DB1-A314-56F6653CF109}" destId="{8E39B617-D7FB-4D88-A84C-FA312F8EEEE2}" srcOrd="1" destOrd="0" presId="urn:microsoft.com/office/officeart/2005/8/layout/pyramid3"/>
    <dgm:cxn modelId="{21901001-F9FB-472C-A52B-156DCFEEA953}" type="presParOf" srcId="{F1FAE94D-B774-4DF4-8E4C-684A5A697B8F}" destId="{7D5028FC-5CCC-433D-9808-6A7997B98BA6}" srcOrd="4" destOrd="0" presId="urn:microsoft.com/office/officeart/2005/8/layout/pyramid3"/>
    <dgm:cxn modelId="{29E96523-FED5-47ED-B5BB-7729604B91ED}" type="presParOf" srcId="{7D5028FC-5CCC-433D-9808-6A7997B98BA6}" destId="{4A795D8E-A60E-402B-8E11-804297A5D8CD}" srcOrd="0" destOrd="0" presId="urn:microsoft.com/office/officeart/2005/8/layout/pyramid3"/>
    <dgm:cxn modelId="{1FD41EB1-50E6-4BAA-BDB1-EF9B6C95605B}" type="presParOf" srcId="{7D5028FC-5CCC-433D-9808-6A7997B98BA6}" destId="{68B9CB98-3F65-4FAF-8C61-48C6758A52A7}" srcOrd="1" destOrd="0" presId="urn:microsoft.com/office/officeart/2005/8/layout/pyramid3"/>
    <dgm:cxn modelId="{DCEE56A7-8A09-4E1E-B7F8-3335BB36994B}" type="presParOf" srcId="{F1FAE94D-B774-4DF4-8E4C-684A5A697B8F}" destId="{C25DCAE1-8AA7-4197-B6D6-FEC0E97828E6}" srcOrd="5" destOrd="0" presId="urn:microsoft.com/office/officeart/2005/8/layout/pyramid3"/>
    <dgm:cxn modelId="{F04881A5-8C44-4673-8247-CB8553736B0F}" type="presParOf" srcId="{C25DCAE1-8AA7-4197-B6D6-FEC0E97828E6}" destId="{D23DAFBD-73EF-46DE-A981-BD9A299C1B71}" srcOrd="0" destOrd="0" presId="urn:microsoft.com/office/officeart/2005/8/layout/pyramid3"/>
    <dgm:cxn modelId="{052E8515-D422-468A-83CD-1DF1FA5B63EC}" type="presParOf" srcId="{C25DCAE1-8AA7-4197-B6D6-FEC0E97828E6}" destId="{BAB0DBD0-BD4D-459E-8125-9A5B92F8C20F}" srcOrd="1" destOrd="0" presId="urn:microsoft.com/office/officeart/2005/8/layout/pyramid3"/>
    <dgm:cxn modelId="{4FB664D4-F1D2-4DBE-B1F4-5F33D26985A6}" type="presParOf" srcId="{F1FAE94D-B774-4DF4-8E4C-684A5A697B8F}" destId="{2A388B78-6BD9-477E-8A20-A8161A4960DE}" srcOrd="6" destOrd="0" presId="urn:microsoft.com/office/officeart/2005/8/layout/pyramid3"/>
    <dgm:cxn modelId="{2372E3BB-74F0-4747-8B63-CCCA91E667E2}" type="presParOf" srcId="{2A388B78-6BD9-477E-8A20-A8161A4960DE}" destId="{BA7349C1-08CD-44BF-AF6B-1BDCA533BADE}" srcOrd="0" destOrd="0" presId="urn:microsoft.com/office/officeart/2005/8/layout/pyramid3"/>
    <dgm:cxn modelId="{AD8CC79A-F121-4EBD-8F23-C3B5C9D65EDD}" type="presParOf" srcId="{2A388B78-6BD9-477E-8A20-A8161A4960DE}" destId="{BE41AE23-5909-42B4-8B79-8710B70BBD1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0C8BB-423B-47B6-B474-F6A808F9B257}">
      <dsp:nvSpPr>
        <dsp:cNvPr id="0" name=""/>
        <dsp:cNvSpPr/>
      </dsp:nvSpPr>
      <dsp:spPr>
        <a:xfrm rot="10800000">
          <a:off x="0" y="0"/>
          <a:ext cx="9131753" cy="636416"/>
        </a:xfrm>
        <a:prstGeom prst="trapezoid">
          <a:avLst>
            <a:gd name="adj" fmla="val 899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The Law</a:t>
          </a:r>
        </a:p>
        <a:p>
          <a:pPr marL="0" lvl="0" indent="0" algn="ctr" defTabSz="711200">
            <a:lnSpc>
              <a:spcPct val="90000"/>
            </a:lnSpc>
            <a:spcBef>
              <a:spcPct val="0"/>
            </a:spcBef>
            <a:spcAft>
              <a:spcPct val="35000"/>
            </a:spcAft>
            <a:buNone/>
          </a:pPr>
          <a:r>
            <a:rPr lang="en-US" sz="1600" kern="1200" dirty="0">
              <a:solidFill>
                <a:schemeClr val="bg1"/>
              </a:solidFill>
            </a:rPr>
            <a:t>Federal | State | Local</a:t>
          </a:r>
        </a:p>
      </dsp:txBody>
      <dsp:txXfrm rot="-10800000">
        <a:off x="1598056" y="0"/>
        <a:ext cx="5935639" cy="636416"/>
      </dsp:txXfrm>
    </dsp:sp>
    <dsp:sp modelId="{988D38CC-03B9-4F9E-B995-8896239DB43F}">
      <dsp:nvSpPr>
        <dsp:cNvPr id="0" name=""/>
        <dsp:cNvSpPr/>
      </dsp:nvSpPr>
      <dsp:spPr>
        <a:xfrm rot="10800000">
          <a:off x="572672" y="636416"/>
          <a:ext cx="7986408" cy="636416"/>
        </a:xfrm>
        <a:prstGeom prst="trapezoid">
          <a:avLst>
            <a:gd name="adj" fmla="val 89984"/>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HIMSS Declaration</a:t>
          </a:r>
        </a:p>
        <a:p>
          <a:pPr marL="0" lvl="0" indent="0" algn="ctr" defTabSz="711200">
            <a:lnSpc>
              <a:spcPct val="90000"/>
            </a:lnSpc>
            <a:spcBef>
              <a:spcPct val="0"/>
            </a:spcBef>
            <a:spcAft>
              <a:spcPct val="35000"/>
            </a:spcAft>
            <a:buNone/>
          </a:pPr>
          <a:r>
            <a:rPr lang="en-US" sz="1600" kern="1200" dirty="0">
              <a:solidFill>
                <a:schemeClr val="bg1"/>
              </a:solidFill>
            </a:rPr>
            <a:t>Top Governing Document</a:t>
          </a:r>
        </a:p>
      </dsp:txBody>
      <dsp:txXfrm rot="-10800000">
        <a:off x="1970293" y="636416"/>
        <a:ext cx="5191165" cy="636416"/>
      </dsp:txXfrm>
    </dsp:sp>
    <dsp:sp modelId="{96A09F12-8C0A-427D-A338-905D01387121}">
      <dsp:nvSpPr>
        <dsp:cNvPr id="0" name=""/>
        <dsp:cNvSpPr/>
      </dsp:nvSpPr>
      <dsp:spPr>
        <a:xfrm rot="10800000">
          <a:off x="1145344" y="1272832"/>
          <a:ext cx="6841063" cy="636416"/>
        </a:xfrm>
        <a:prstGeom prst="trapezoid">
          <a:avLst>
            <a:gd name="adj" fmla="val 89984"/>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Articles of Incorporation</a:t>
          </a:r>
        </a:p>
        <a:p>
          <a:pPr marL="0" lvl="0" indent="0" algn="ctr" defTabSz="711200">
            <a:lnSpc>
              <a:spcPct val="90000"/>
            </a:lnSpc>
            <a:spcBef>
              <a:spcPct val="0"/>
            </a:spcBef>
            <a:spcAft>
              <a:spcPct val="35000"/>
            </a:spcAft>
            <a:buNone/>
          </a:pPr>
          <a:r>
            <a:rPr lang="en-US" sz="1600" kern="1200" dirty="0">
              <a:solidFill>
                <a:schemeClr val="bg1"/>
              </a:solidFill>
            </a:rPr>
            <a:t>Establishes the Association as a Company </a:t>
          </a:r>
        </a:p>
      </dsp:txBody>
      <dsp:txXfrm rot="-10800000">
        <a:off x="2342530" y="1272832"/>
        <a:ext cx="4446691" cy="636416"/>
      </dsp:txXfrm>
    </dsp:sp>
    <dsp:sp modelId="{4DBFB744-5CEC-4529-AF24-871568613703}">
      <dsp:nvSpPr>
        <dsp:cNvPr id="0" name=""/>
        <dsp:cNvSpPr/>
      </dsp:nvSpPr>
      <dsp:spPr>
        <a:xfrm rot="10800000">
          <a:off x="1718017" y="1909249"/>
          <a:ext cx="5695718" cy="636416"/>
        </a:xfrm>
        <a:prstGeom prst="trapezoid">
          <a:avLst>
            <a:gd name="adj" fmla="val 89984"/>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Affiliate Agreement</a:t>
          </a:r>
        </a:p>
        <a:p>
          <a:pPr marL="0" lvl="0" indent="0" algn="ctr" defTabSz="711200">
            <a:lnSpc>
              <a:spcPct val="90000"/>
            </a:lnSpc>
            <a:spcBef>
              <a:spcPct val="0"/>
            </a:spcBef>
            <a:spcAft>
              <a:spcPct val="35000"/>
            </a:spcAft>
            <a:buNone/>
          </a:pPr>
          <a:r>
            <a:rPr lang="en-US" sz="1600" kern="1200" dirty="0">
              <a:solidFill>
                <a:schemeClr val="bg1"/>
              </a:solidFill>
            </a:rPr>
            <a:t>Establishes the Relationship w/ HIMSS </a:t>
          </a:r>
        </a:p>
      </dsp:txBody>
      <dsp:txXfrm rot="-10800000">
        <a:off x="2714767" y="1909249"/>
        <a:ext cx="3702217" cy="636416"/>
      </dsp:txXfrm>
    </dsp:sp>
    <dsp:sp modelId="{4A795D8E-A60E-402B-8E11-804297A5D8CD}">
      <dsp:nvSpPr>
        <dsp:cNvPr id="0" name=""/>
        <dsp:cNvSpPr/>
      </dsp:nvSpPr>
      <dsp:spPr>
        <a:xfrm rot="10800000">
          <a:off x="2290689" y="2545665"/>
          <a:ext cx="4550374" cy="636416"/>
        </a:xfrm>
        <a:prstGeom prst="trapezoid">
          <a:avLst>
            <a:gd name="adj" fmla="val 89984"/>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Chapter Bylaws</a:t>
          </a:r>
        </a:p>
      </dsp:txBody>
      <dsp:txXfrm rot="-10800000">
        <a:off x="3087004" y="2545665"/>
        <a:ext cx="2957743" cy="636416"/>
      </dsp:txXfrm>
    </dsp:sp>
    <dsp:sp modelId="{D23DAFBD-73EF-46DE-A981-BD9A299C1B71}">
      <dsp:nvSpPr>
        <dsp:cNvPr id="0" name=""/>
        <dsp:cNvSpPr/>
      </dsp:nvSpPr>
      <dsp:spPr>
        <a:xfrm rot="10800000">
          <a:off x="2863361" y="3182082"/>
          <a:ext cx="3405029" cy="636416"/>
        </a:xfrm>
        <a:prstGeom prst="trapezoid">
          <a:avLst>
            <a:gd name="adj" fmla="val 89984"/>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HIMSS Policies</a:t>
          </a:r>
        </a:p>
      </dsp:txBody>
      <dsp:txXfrm rot="-10800000">
        <a:off x="3459241" y="3182082"/>
        <a:ext cx="2213269" cy="636416"/>
      </dsp:txXfrm>
    </dsp:sp>
    <dsp:sp modelId="{BA7349C1-08CD-44BF-AF6B-1BDCA533BADE}">
      <dsp:nvSpPr>
        <dsp:cNvPr id="0" name=""/>
        <dsp:cNvSpPr/>
      </dsp:nvSpPr>
      <dsp:spPr>
        <a:xfrm rot="10800000">
          <a:off x="3436034" y="3818498"/>
          <a:ext cx="2259684" cy="1255605"/>
        </a:xfrm>
        <a:prstGeom prst="trapezoid">
          <a:avLst>
            <a:gd name="adj" fmla="val 89984"/>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Chapter </a:t>
          </a:r>
        </a:p>
        <a:p>
          <a:pPr marL="0" lvl="0" indent="0" algn="ctr" defTabSz="711200">
            <a:lnSpc>
              <a:spcPct val="90000"/>
            </a:lnSpc>
            <a:spcBef>
              <a:spcPct val="0"/>
            </a:spcBef>
            <a:spcAft>
              <a:spcPct val="35000"/>
            </a:spcAft>
            <a:buNone/>
          </a:pPr>
          <a:r>
            <a:rPr lang="en-US" sz="1600" kern="1200" dirty="0">
              <a:solidFill>
                <a:schemeClr val="bg1"/>
              </a:solidFill>
            </a:rPr>
            <a:t>Policy</a:t>
          </a:r>
        </a:p>
      </dsp:txBody>
      <dsp:txXfrm rot="-10800000">
        <a:off x="3436034" y="3818498"/>
        <a:ext cx="2259684" cy="12556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6/20/2023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lra.himsschapter.org/policies-and-procedur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ebopedia.com/TERM/A/affiliat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Chapters as of July 1, 2023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4539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submissions are welcomed/encouraged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chapters are delinquent after the due dates, the following process will be followed. For more details, please refer to the Chapter Status section of the </a:t>
            </a:r>
            <a:r>
              <a:rPr lang="en-US" u="sng" dirty="0">
                <a:hlinkClick r:id="rId3"/>
              </a:rPr>
              <a:t>Chapter Governance and Policy Manual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25</a:t>
            </a:fld>
            <a:endParaRPr lang="en-US" dirty="0"/>
          </a:p>
        </p:txBody>
      </p:sp>
    </p:spTree>
    <p:extLst>
      <p:ext uri="{BB962C8B-B14F-4D97-AF65-F5344CB8AC3E}">
        <p14:creationId xmlns:p14="http://schemas.microsoft.com/office/powerpoint/2010/main" val="5730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10"/>
          </p:nvPr>
        </p:nvSpPr>
        <p:spPr/>
        <p:txBody>
          <a:bodyPr/>
          <a:lstStyle/>
          <a:p>
            <a:fld id="{3D70BDCB-5F14-4DC8-8ABE-DD8882FA8847}" type="slidenum">
              <a:rPr lang="en-US" smtClean="0"/>
              <a:t>6</a:t>
            </a:fld>
            <a:endParaRPr lang="en-US" dirty="0"/>
          </a:p>
        </p:txBody>
      </p:sp>
    </p:spTree>
    <p:extLst>
      <p:ext uri="{BB962C8B-B14F-4D97-AF65-F5344CB8AC3E}">
        <p14:creationId xmlns:p14="http://schemas.microsoft.com/office/powerpoint/2010/main" val="176783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31003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163695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0BDCB-5F14-4DC8-8ABE-DD8882FA8847}" type="slidenum">
              <a:rPr lang="en-US" smtClean="0"/>
              <a:t>15</a:t>
            </a:fld>
            <a:endParaRPr lang="en-US"/>
          </a:p>
        </p:txBody>
      </p:sp>
    </p:spTree>
    <p:extLst>
      <p:ext uri="{BB962C8B-B14F-4D97-AF65-F5344CB8AC3E}">
        <p14:creationId xmlns:p14="http://schemas.microsoft.com/office/powerpoint/2010/main" val="380551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Canadian chapters are still part of the HNA family,</a:t>
            </a:r>
            <a:r>
              <a:rPr lang="en-US" baseline="0" dirty="0"/>
              <a:t> but the best practice is to incorporate within the country you are doing business in. </a:t>
            </a:r>
          </a:p>
          <a:p>
            <a:endParaRPr lang="en-US" baseline="0" dirty="0"/>
          </a:p>
          <a:p>
            <a:r>
              <a:rPr lang="en-US" dirty="0"/>
              <a:t>Incorporation:</a:t>
            </a:r>
          </a:p>
          <a:p>
            <a:r>
              <a:rPr lang="en-US" dirty="0">
                <a:solidFill>
                  <a:schemeClr val="tx1"/>
                </a:solidFill>
              </a:rPr>
              <a:t>US chapters are: Individually incorporated by HIMSS in Illinois</a:t>
            </a:r>
          </a:p>
          <a:p>
            <a:r>
              <a:rPr lang="en-US" dirty="0">
                <a:solidFill>
                  <a:schemeClr val="tx1"/>
                </a:solidFill>
              </a:rPr>
              <a:t>HIMSS completes the annual filings and submits the appropriate annual fees</a:t>
            </a:r>
          </a:p>
          <a:p>
            <a:pPr lvl="1"/>
            <a:r>
              <a:rPr lang="en-US" dirty="0">
                <a:solidFill>
                  <a:schemeClr val="tx1"/>
                </a:solidFill>
              </a:rPr>
              <a:t>Need signatures from 3 chapter officers</a:t>
            </a:r>
          </a:p>
          <a:p>
            <a:pPr lvl="1"/>
            <a:r>
              <a:rPr lang="en-US" dirty="0">
                <a:solidFill>
                  <a:schemeClr val="tx1"/>
                </a:solidFill>
              </a:rPr>
              <a:t>Timely return of signatures = Timely submission = Good standing status of chapter for IL Secretary of State </a:t>
            </a:r>
            <a:endParaRPr lang="en-US" dirty="0"/>
          </a:p>
          <a:p>
            <a:endParaRPr lang="en-US" dirty="0"/>
          </a:p>
        </p:txBody>
      </p:sp>
      <p:sp>
        <p:nvSpPr>
          <p:cNvPr id="4" name="Slide Number Placeholder 3"/>
          <p:cNvSpPr>
            <a:spLocks noGrp="1"/>
          </p:cNvSpPr>
          <p:nvPr>
            <p:ph type="sldNum" sz="quarter" idx="10"/>
          </p:nvPr>
        </p:nvSpPr>
        <p:spPr/>
        <p:txBody>
          <a:bodyPr/>
          <a:lstStyle/>
          <a:p>
            <a:fld id="{3D70BDCB-5F14-4DC8-8ABE-DD8882FA8847}" type="slidenum">
              <a:rPr lang="en-US" smtClean="0"/>
              <a:t>16</a:t>
            </a:fld>
            <a:endParaRPr lang="en-US"/>
          </a:p>
        </p:txBody>
      </p:sp>
    </p:spTree>
    <p:extLst>
      <p:ext uri="{BB962C8B-B14F-4D97-AF65-F5344CB8AC3E}">
        <p14:creationId xmlns:p14="http://schemas.microsoft.com/office/powerpoint/2010/main" val="388094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Affiliate agreement:</a:t>
            </a:r>
          </a:p>
          <a:p>
            <a:r>
              <a:rPr lang="en-US" dirty="0">
                <a:solidFill>
                  <a:schemeClr val="tx1"/>
                </a:solidFill>
              </a:rPr>
              <a:t>Defines territories </a:t>
            </a:r>
          </a:p>
          <a:p>
            <a:r>
              <a:rPr lang="en-US" dirty="0">
                <a:solidFill>
                  <a:schemeClr val="tx1"/>
                </a:solidFill>
              </a:rPr>
              <a:t>Moral code and working together </a:t>
            </a:r>
          </a:p>
          <a:p>
            <a:r>
              <a:rPr lang="en-US" dirty="0">
                <a:solidFill>
                  <a:schemeClr val="tx1"/>
                </a:solidFill>
              </a:rPr>
              <a:t>Adopt /abide by bylaws and HIMSS policies</a:t>
            </a:r>
          </a:p>
          <a:p>
            <a:r>
              <a:rPr lang="en-US" dirty="0">
                <a:solidFill>
                  <a:schemeClr val="tx1"/>
                </a:solidFill>
              </a:rPr>
              <a:t>Responsibilities of HIMSS and responsibilities of the chapter</a:t>
            </a:r>
          </a:p>
          <a:p>
            <a:r>
              <a:rPr lang="en-US" dirty="0">
                <a:solidFill>
                  <a:schemeClr val="tx1"/>
                </a:solidFill>
              </a:rPr>
              <a:t>Marketing and branding</a:t>
            </a:r>
          </a:p>
          <a:p>
            <a:r>
              <a:rPr lang="en-US" dirty="0">
                <a:solidFill>
                  <a:schemeClr val="tx1"/>
                </a:solidFill>
              </a:rPr>
              <a:t>Signed copy on file</a:t>
            </a:r>
          </a:p>
          <a:p>
            <a:endParaRPr lang="en-US" dirty="0">
              <a:solidFill>
                <a:schemeClr val="tx1"/>
              </a:solidFill>
            </a:endParaRPr>
          </a:p>
          <a:p>
            <a:r>
              <a:rPr lang="en-US" sz="1200" b="0" i="0" kern="1200" dirty="0">
                <a:solidFill>
                  <a:schemeClr val="tx1"/>
                </a:solidFill>
                <a:effectLst/>
                <a:latin typeface="Century Gothic" panose="020B0502020202020204" pitchFamily="34" charset="0"/>
                <a:ea typeface="+mn-ea"/>
                <a:cs typeface="+mn-cs"/>
              </a:rPr>
              <a:t>The affiliate Agreement is the terms of service between HIMSS and the </a:t>
            </a:r>
            <a:r>
              <a:rPr lang="en-US" sz="1200" b="0" i="0" u="none" strike="noStrike" kern="1200" dirty="0">
                <a:solidFill>
                  <a:schemeClr val="tx1"/>
                </a:solidFill>
                <a:effectLst/>
                <a:latin typeface="Century Gothic" panose="020B0502020202020204" pitchFamily="34" charset="0"/>
                <a:ea typeface="+mn-ea"/>
                <a:cs typeface="+mn-cs"/>
                <a:hlinkClick r:id="rId3"/>
              </a:rPr>
              <a:t>c</a:t>
            </a:r>
            <a:r>
              <a:rPr lang="en-US" sz="1200" b="0" i="0" kern="1200" dirty="0">
                <a:solidFill>
                  <a:schemeClr val="tx1"/>
                </a:solidFill>
                <a:effectLst/>
                <a:latin typeface="Century Gothic" panose="020B0502020202020204" pitchFamily="34" charset="0"/>
                <a:ea typeface="+mn-ea"/>
                <a:cs typeface="+mn-cs"/>
              </a:rPr>
              <a:t>hapter affiliate, which defines and governs the affiliate relationship. The affiliate agreement specifies what both parties are responsible for, financial terms and legal responsibility. By signing the affiliate agreement, the affiliate acknowledges understanding of HIMSS policies indicated and agrees to the outlined terms.  In turn, HIMSS agrees to fulfil their obligations of the terms of support to the chapter affiliates.</a:t>
            </a:r>
          </a:p>
          <a:p>
            <a:r>
              <a:rPr lang="en-US" sz="1200" b="0" i="0" kern="1200" dirty="0">
                <a:solidFill>
                  <a:schemeClr val="tx1"/>
                </a:solidFill>
                <a:effectLst/>
                <a:latin typeface="Century Gothic" panose="020B0502020202020204" pitchFamily="34" charset="0"/>
                <a:ea typeface="+mn-ea"/>
                <a:cs typeface="+mn-cs"/>
              </a:rPr>
              <a:t>In 2012, HIMSS reviewed and re-issued a new standardized Affiliate Agreement in which all chapters and HIMSS President &amp; CEO Steve </a:t>
            </a:r>
            <a:r>
              <a:rPr lang="en-US" sz="1200" b="0" i="0" kern="1200" dirty="0" err="1">
                <a:solidFill>
                  <a:schemeClr val="tx1"/>
                </a:solidFill>
                <a:effectLst/>
                <a:latin typeface="Century Gothic" panose="020B0502020202020204" pitchFamily="34" charset="0"/>
                <a:ea typeface="+mn-ea"/>
                <a:cs typeface="+mn-cs"/>
              </a:rPr>
              <a:t>Lieber</a:t>
            </a:r>
            <a:r>
              <a:rPr lang="en-US" sz="1200" b="0" i="0" kern="1200" dirty="0">
                <a:solidFill>
                  <a:schemeClr val="tx1"/>
                </a:solidFill>
                <a:effectLst/>
                <a:latin typeface="Century Gothic" panose="020B0502020202020204" pitchFamily="34" charset="0"/>
                <a:ea typeface="+mn-ea"/>
                <a:cs typeface="+mn-cs"/>
              </a:rPr>
              <a:t> signed.  The agreement outlines the relationship between HIMSS and the Chapters, protecting both parties. Aspects of the agreement include:</a:t>
            </a:r>
          </a:p>
          <a:p>
            <a:r>
              <a:rPr lang="en-US" sz="1200" b="0" i="0" kern="1200" dirty="0">
                <a:solidFill>
                  <a:schemeClr val="tx1"/>
                </a:solidFill>
                <a:effectLst/>
                <a:latin typeface="Century Gothic" panose="020B0502020202020204" pitchFamily="34" charset="0"/>
                <a:ea typeface="+mn-ea"/>
                <a:cs typeface="+mn-cs"/>
              </a:rPr>
              <a:t>Territory</a:t>
            </a:r>
          </a:p>
          <a:p>
            <a:r>
              <a:rPr lang="en-US" sz="1200" b="0" i="0" kern="1200" dirty="0">
                <a:solidFill>
                  <a:schemeClr val="tx1"/>
                </a:solidFill>
                <a:effectLst/>
                <a:latin typeface="Century Gothic" panose="020B0502020202020204" pitchFamily="34" charset="0"/>
                <a:ea typeface="+mn-ea"/>
                <a:cs typeface="+mn-cs"/>
              </a:rPr>
              <a:t>Relationship of the Parties</a:t>
            </a:r>
          </a:p>
          <a:p>
            <a:r>
              <a:rPr lang="en-US" sz="1200" b="0" i="0" kern="1200" dirty="0">
                <a:solidFill>
                  <a:schemeClr val="tx1"/>
                </a:solidFill>
                <a:effectLst/>
                <a:latin typeface="Century Gothic" panose="020B0502020202020204" pitchFamily="34" charset="0"/>
                <a:ea typeface="+mn-ea"/>
                <a:cs typeface="+mn-cs"/>
              </a:rPr>
              <a:t>HIMSS Responsibilities</a:t>
            </a:r>
          </a:p>
          <a:p>
            <a:r>
              <a:rPr lang="en-US" sz="1200" b="0" i="0" kern="1200" dirty="0">
                <a:solidFill>
                  <a:schemeClr val="tx1"/>
                </a:solidFill>
                <a:effectLst/>
                <a:latin typeface="Century Gothic" panose="020B0502020202020204" pitchFamily="34" charset="0"/>
                <a:ea typeface="+mn-ea"/>
                <a:cs typeface="+mn-cs"/>
              </a:rPr>
              <a:t>Chapter Responsibilities</a:t>
            </a:r>
          </a:p>
          <a:p>
            <a:r>
              <a:rPr lang="en-US" sz="1200" b="0" i="0" kern="1200" dirty="0">
                <a:solidFill>
                  <a:schemeClr val="tx1"/>
                </a:solidFill>
                <a:effectLst/>
                <a:latin typeface="Century Gothic" panose="020B0502020202020204" pitchFamily="34" charset="0"/>
                <a:ea typeface="+mn-ea"/>
                <a:cs typeface="+mn-cs"/>
              </a:rPr>
              <a:t>Reporting &amp; Corporate Status Obligations</a:t>
            </a:r>
          </a:p>
          <a:p>
            <a:r>
              <a:rPr lang="en-US" sz="1200" b="0" i="0" kern="1200" dirty="0">
                <a:solidFill>
                  <a:schemeClr val="tx1"/>
                </a:solidFill>
                <a:effectLst/>
                <a:latin typeface="Century Gothic" panose="020B0502020202020204" pitchFamily="34" charset="0"/>
                <a:ea typeface="+mn-ea"/>
                <a:cs typeface="+mn-cs"/>
              </a:rPr>
              <a:t>License of HIMSS trademarks/branding</a:t>
            </a:r>
          </a:p>
          <a:p>
            <a:r>
              <a:rPr lang="en-US" sz="1200" b="0" i="0" kern="1200" dirty="0">
                <a:solidFill>
                  <a:schemeClr val="tx1"/>
                </a:solidFill>
                <a:effectLst/>
                <a:latin typeface="Century Gothic" panose="020B0502020202020204" pitchFamily="34" charset="0"/>
                <a:ea typeface="+mn-ea"/>
                <a:cs typeface="+mn-cs"/>
              </a:rPr>
              <a:t>Termination</a:t>
            </a:r>
          </a:p>
          <a:p>
            <a:endParaRPr lang="en-US" dirty="0">
              <a:solidFill>
                <a:schemeClr val="tx1"/>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70BDCB-5F14-4DC8-8ABE-DD8882FA8847}" type="slidenum">
              <a:rPr lang="en-US" smtClean="0"/>
              <a:t>17</a:t>
            </a:fld>
            <a:endParaRPr lang="en-US"/>
          </a:p>
        </p:txBody>
      </p:sp>
    </p:spTree>
    <p:extLst>
      <p:ext uri="{BB962C8B-B14F-4D97-AF65-F5344CB8AC3E}">
        <p14:creationId xmlns:p14="http://schemas.microsoft.com/office/powerpoint/2010/main" val="179640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18</a:t>
            </a:fld>
            <a:endParaRPr lang="en-US" dirty="0"/>
          </a:p>
        </p:txBody>
      </p:sp>
    </p:spTree>
    <p:extLst>
      <p:ext uri="{BB962C8B-B14F-4D97-AF65-F5344CB8AC3E}">
        <p14:creationId xmlns:p14="http://schemas.microsoft.com/office/powerpoint/2010/main" val="211737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24</a:t>
            </a:fld>
            <a:endParaRPr lang="en-US" dirty="0"/>
          </a:p>
        </p:txBody>
      </p:sp>
    </p:spTree>
    <p:extLst>
      <p:ext uri="{BB962C8B-B14F-4D97-AF65-F5344CB8AC3E}">
        <p14:creationId xmlns:p14="http://schemas.microsoft.com/office/powerpoint/2010/main" val="259093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hyperlink" Target="mailto:chapters@himss.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clra.himsschapter.org/bylaws-1" TargetMode="External"/><Relationship Id="rId2" Type="http://schemas.openxmlformats.org/officeDocument/2006/relationships/hyperlink" Target="http://clra.himsschapter.org/policies-and-procedure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lra.himsschapter.org/Accountability-Report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hyperlink" Target="mailto:Carrie.Simon@himss.org" TargetMode="External"/><Relationship Id="rId7" Type="http://schemas.openxmlformats.org/officeDocument/2006/relationships/oleObject" Target="../embeddings/oleObject1.bin"/><Relationship Id="rId2" Type="http://schemas.openxmlformats.org/officeDocument/2006/relationships/hyperlink" Target="mailto:Angie.Claypool@himss.org" TargetMode="External"/><Relationship Id="rId1" Type="http://schemas.openxmlformats.org/officeDocument/2006/relationships/slideLayout" Target="../slideLayouts/slideLayout7.xml"/><Relationship Id="rId6" Type="http://schemas.openxmlformats.org/officeDocument/2006/relationships/hyperlink" Target="https://clra.himsschapter.org/" TargetMode="External"/><Relationship Id="rId5" Type="http://schemas.openxmlformats.org/officeDocument/2006/relationships/hyperlink" Target="mailto:Chapters@himss.org" TargetMode="External"/><Relationship Id="rId4" Type="http://schemas.openxmlformats.org/officeDocument/2006/relationships/hyperlink" Target="mailto:Maria.Pagan@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Board Retreat</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Chapter Name</a:t>
            </a:r>
          </a:p>
        </p:txBody>
      </p:sp>
      <p:sp>
        <p:nvSpPr>
          <p:cNvPr id="15" name="TextBox 14"/>
          <p:cNvSpPr txBox="1"/>
          <p:nvPr/>
        </p:nvSpPr>
        <p:spPr>
          <a:xfrm>
            <a:off x="810883" y="5179581"/>
            <a:ext cx="3811712" cy="323165"/>
          </a:xfrm>
          <a:prstGeom prst="rect">
            <a:avLst/>
          </a:prstGeom>
          <a:noFill/>
        </p:spPr>
        <p:txBody>
          <a:bodyPr wrap="square" rtlCol="0">
            <a:spAutoFit/>
          </a:bodyPr>
          <a:lstStyle/>
          <a:p>
            <a:r>
              <a:rPr lang="en-US" sz="1500" dirty="0">
                <a:solidFill>
                  <a:schemeClr val="bg1"/>
                </a:solidFill>
              </a:rPr>
              <a:t>Date</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Sharing </a:t>
            </a:r>
          </a:p>
        </p:txBody>
      </p:sp>
      <p:sp>
        <p:nvSpPr>
          <p:cNvPr id="3" name="Content Placeholder 2"/>
          <p:cNvSpPr>
            <a:spLocks noGrp="1"/>
          </p:cNvSpPr>
          <p:nvPr>
            <p:ph idx="1"/>
          </p:nvPr>
        </p:nvSpPr>
        <p:spPr>
          <a:xfrm>
            <a:off x="854698" y="1725968"/>
            <a:ext cx="9833429" cy="1320677"/>
          </a:xfrm>
        </p:spPr>
        <p:txBody>
          <a:bodyPr/>
          <a:lstStyle/>
          <a:p>
            <a:r>
              <a:rPr lang="en-US" dirty="0"/>
              <a:t>North America Chapters Benchmarking </a:t>
            </a:r>
          </a:p>
          <a:p>
            <a:r>
              <a:rPr lang="en-US" dirty="0"/>
              <a:t>Auto Reports – Membership, Dues, OA, Analytics</a:t>
            </a:r>
          </a:p>
        </p:txBody>
      </p:sp>
      <p:sp>
        <p:nvSpPr>
          <p:cNvPr id="4" name="Slide Number Placeholder 3"/>
          <p:cNvSpPr>
            <a:spLocks noGrp="1"/>
          </p:cNvSpPr>
          <p:nvPr>
            <p:ph type="sldNum" sz="quarter" idx="12"/>
          </p:nvPr>
        </p:nvSpPr>
        <p:spPr/>
        <p:txBody>
          <a:bodyPr/>
          <a:lstStyle/>
          <a:p>
            <a:fld id="{2F8AF2E6-64A8-0F46-AF27-0A96D82A033B}" type="slidenum">
              <a:rPr lang="en-US" smtClean="0"/>
              <a:pPr/>
              <a:t>10</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955953113"/>
              </p:ext>
            </p:extLst>
          </p:nvPr>
        </p:nvGraphicFramePr>
        <p:xfrm>
          <a:off x="1699460" y="2941725"/>
          <a:ext cx="9305238" cy="3362002"/>
        </p:xfrm>
        <a:graphic>
          <a:graphicData uri="http://schemas.openxmlformats.org/drawingml/2006/table">
            <a:tbl>
              <a:tblPr firstRow="1" bandRow="1">
                <a:tableStyleId>{5C22544A-7EE6-4342-B048-85BDC9FD1C3A}</a:tableStyleId>
              </a:tblPr>
              <a:tblGrid>
                <a:gridCol w="3101746">
                  <a:extLst>
                    <a:ext uri="{9D8B030D-6E8A-4147-A177-3AD203B41FA5}">
                      <a16:colId xmlns:a16="http://schemas.microsoft.com/office/drawing/2014/main" val="1686373766"/>
                    </a:ext>
                  </a:extLst>
                </a:gridCol>
                <a:gridCol w="2231744">
                  <a:extLst>
                    <a:ext uri="{9D8B030D-6E8A-4147-A177-3AD203B41FA5}">
                      <a16:colId xmlns:a16="http://schemas.microsoft.com/office/drawing/2014/main" val="2531297434"/>
                    </a:ext>
                  </a:extLst>
                </a:gridCol>
                <a:gridCol w="3971748">
                  <a:extLst>
                    <a:ext uri="{9D8B030D-6E8A-4147-A177-3AD203B41FA5}">
                      <a16:colId xmlns:a16="http://schemas.microsoft.com/office/drawing/2014/main" val="3882229225"/>
                    </a:ext>
                  </a:extLst>
                </a:gridCol>
              </a:tblGrid>
              <a:tr h="398688">
                <a:tc>
                  <a:txBody>
                    <a:bodyPr/>
                    <a:lstStyle/>
                    <a:p>
                      <a:r>
                        <a:rPr lang="en-US" dirty="0"/>
                        <a:t>Report</a:t>
                      </a:r>
                    </a:p>
                  </a:txBody>
                  <a:tcPr/>
                </a:tc>
                <a:tc>
                  <a:txBody>
                    <a:bodyPr/>
                    <a:lstStyle/>
                    <a:p>
                      <a:r>
                        <a:rPr lang="en-US" dirty="0"/>
                        <a:t>Monthly Date</a:t>
                      </a:r>
                    </a:p>
                  </a:txBody>
                  <a:tcPr/>
                </a:tc>
                <a:tc>
                  <a:txBody>
                    <a:bodyPr/>
                    <a:lstStyle/>
                    <a:p>
                      <a:r>
                        <a:rPr lang="en-US" dirty="0"/>
                        <a:t>Access</a:t>
                      </a:r>
                    </a:p>
                  </a:txBody>
                  <a:tcPr/>
                </a:tc>
                <a:extLst>
                  <a:ext uri="{0D108BD9-81ED-4DB2-BD59-A6C34878D82A}">
                    <a16:rowId xmlns:a16="http://schemas.microsoft.com/office/drawing/2014/main" val="653236011"/>
                  </a:ext>
                </a:extLst>
              </a:tr>
              <a:tr h="1236400">
                <a:tc>
                  <a:txBody>
                    <a:bodyPr/>
                    <a:lstStyle/>
                    <a:p>
                      <a:r>
                        <a:rPr lang="en-US" dirty="0"/>
                        <a:t>Membership</a:t>
                      </a:r>
                    </a:p>
                  </a:txBody>
                  <a:tcPr/>
                </a:tc>
                <a:tc>
                  <a:txBody>
                    <a:bodyPr/>
                    <a:lstStyle/>
                    <a:p>
                      <a:r>
                        <a:rPr lang="en-US" dirty="0"/>
                        <a:t>1</a:t>
                      </a:r>
                      <a:r>
                        <a:rPr lang="en-US" baseline="30000" dirty="0"/>
                        <a:t>st</a:t>
                      </a:r>
                      <a:r>
                        <a:rPr lang="en-US" dirty="0"/>
                        <a:t> Friday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Email: </a:t>
                      </a:r>
                      <a:r>
                        <a:rPr lang="en-US" dirty="0">
                          <a:solidFill>
                            <a:schemeClr val="tx1"/>
                          </a:solidFill>
                        </a:rPr>
                        <a:t>President, president-elect, membership chair, and communications chair</a:t>
                      </a:r>
                    </a:p>
                  </a:txBody>
                  <a:tcPr/>
                </a:tc>
                <a:extLst>
                  <a:ext uri="{0D108BD9-81ED-4DB2-BD59-A6C34878D82A}">
                    <a16:rowId xmlns:a16="http://schemas.microsoft.com/office/drawing/2014/main" val="994333975"/>
                  </a:ext>
                </a:extLst>
              </a:tr>
              <a:tr h="398688">
                <a:tc>
                  <a:txBody>
                    <a:bodyPr/>
                    <a:lstStyle/>
                    <a:p>
                      <a:r>
                        <a:rPr lang="en-US" dirty="0"/>
                        <a:t>Dues revenue</a:t>
                      </a:r>
                      <a:r>
                        <a:rPr lang="en-US" baseline="0" dirty="0"/>
                        <a:t> (Rebate)</a:t>
                      </a:r>
                      <a:endParaRPr lang="en-US" dirty="0"/>
                    </a:p>
                  </a:txBody>
                  <a:tcPr/>
                </a:tc>
                <a:tc>
                  <a:txBody>
                    <a:bodyPr/>
                    <a:lstStyle/>
                    <a:p>
                      <a:r>
                        <a:rPr lang="en-US" dirty="0"/>
                        <a:t>10</a:t>
                      </a:r>
                      <a:r>
                        <a:rPr lang="en-US" baseline="30000" dirty="0"/>
                        <a:t>th</a:t>
                      </a:r>
                      <a:r>
                        <a:rPr lang="en-US" dirty="0"/>
                        <a:t> of month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Email: </a:t>
                      </a:r>
                      <a:r>
                        <a:rPr lang="en-US" dirty="0">
                          <a:solidFill>
                            <a:schemeClr val="tx1"/>
                          </a:solidFill>
                        </a:rPr>
                        <a:t>President and treasurer</a:t>
                      </a:r>
                    </a:p>
                  </a:txBody>
                  <a:tcPr/>
                </a:tc>
                <a:extLst>
                  <a:ext uri="{0D108BD9-81ED-4DB2-BD59-A6C34878D82A}">
                    <a16:rowId xmlns:a16="http://schemas.microsoft.com/office/drawing/2014/main" val="3017347807"/>
                  </a:ext>
                </a:extLst>
              </a:tr>
              <a:tr h="398688">
                <a:tc>
                  <a:txBody>
                    <a:bodyPr/>
                    <a:lstStyle/>
                    <a:p>
                      <a:r>
                        <a:rPr lang="en-US" dirty="0"/>
                        <a:t>OA primary</a:t>
                      </a:r>
                      <a:r>
                        <a:rPr lang="en-US" baseline="0" dirty="0"/>
                        <a:t> contact</a:t>
                      </a:r>
                      <a:endParaRPr lang="en-US" dirty="0"/>
                    </a:p>
                  </a:txBody>
                  <a:tcPr/>
                </a:tc>
                <a:tc>
                  <a:txBody>
                    <a:bodyPr/>
                    <a:lstStyle/>
                    <a:p>
                      <a:r>
                        <a:rPr lang="en-US" baseline="0" dirty="0"/>
                        <a:t>As needed</a:t>
                      </a:r>
                      <a:endParaRPr lang="en-US"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dirty="0">
                          <a:hlinkClick r:id="rId2"/>
                        </a:rPr>
                        <a:t>chapters@himss.org</a:t>
                      </a:r>
                      <a:r>
                        <a:rPr lang="en-US" baseline="0" dirty="0"/>
                        <a:t> or chapter rep </a:t>
                      </a:r>
                      <a:endParaRPr lang="en-US" dirty="0"/>
                    </a:p>
                  </a:txBody>
                  <a:tcPr/>
                </a:tc>
                <a:extLst>
                  <a:ext uri="{0D108BD9-81ED-4DB2-BD59-A6C34878D82A}">
                    <a16:rowId xmlns:a16="http://schemas.microsoft.com/office/drawing/2014/main" val="995787776"/>
                  </a:ext>
                </a:extLst>
              </a:tr>
              <a:tr h="688146">
                <a:tc>
                  <a:txBody>
                    <a:bodyPr/>
                    <a:lstStyle/>
                    <a:p>
                      <a:r>
                        <a:rPr lang="en-US" dirty="0"/>
                        <a:t>Google</a:t>
                      </a:r>
                      <a:r>
                        <a:rPr lang="en-US" baseline="0" dirty="0"/>
                        <a:t> Analytics</a:t>
                      </a:r>
                      <a:endParaRPr lang="en-US" dirty="0"/>
                    </a:p>
                  </a:txBody>
                  <a:tcPr/>
                </a:tc>
                <a:tc>
                  <a:txBody>
                    <a:bodyPr/>
                    <a:lstStyle/>
                    <a:p>
                      <a:r>
                        <a:rPr lang="en-US" dirty="0"/>
                        <a:t>1</a:t>
                      </a:r>
                      <a:r>
                        <a:rPr lang="en-US" baseline="30000" dirty="0"/>
                        <a:t>st</a:t>
                      </a:r>
                      <a:r>
                        <a:rPr lang="en-US" dirty="0"/>
                        <a:t> of month</a:t>
                      </a:r>
                    </a:p>
                  </a:txBody>
                  <a:tcPr/>
                </a:tc>
                <a:tc>
                  <a:txBody>
                    <a:bodyPr/>
                    <a:lstStyle/>
                    <a:p>
                      <a:r>
                        <a:rPr lang="en-US" dirty="0"/>
                        <a:t>Provided president email</a:t>
                      </a:r>
                    </a:p>
                  </a:txBody>
                  <a:tcPr/>
                </a:tc>
                <a:extLst>
                  <a:ext uri="{0D108BD9-81ED-4DB2-BD59-A6C34878D82A}">
                    <a16:rowId xmlns:a16="http://schemas.microsoft.com/office/drawing/2014/main" val="2518827850"/>
                  </a:ext>
                </a:extLst>
              </a:tr>
            </a:tbl>
          </a:graphicData>
        </a:graphic>
      </p:graphicFrame>
    </p:spTree>
    <p:extLst>
      <p:ext uri="{BB962C8B-B14F-4D97-AF65-F5344CB8AC3E}">
        <p14:creationId xmlns:p14="http://schemas.microsoft.com/office/powerpoint/2010/main" val="386266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Training</a:t>
            </a:r>
          </a:p>
        </p:txBody>
      </p:sp>
      <p:sp>
        <p:nvSpPr>
          <p:cNvPr id="3" name="Content Placeholder 2"/>
          <p:cNvSpPr>
            <a:spLocks noGrp="1"/>
          </p:cNvSpPr>
          <p:nvPr>
            <p:ph idx="1"/>
          </p:nvPr>
        </p:nvSpPr>
        <p:spPr>
          <a:xfrm>
            <a:off x="854699" y="2017946"/>
            <a:ext cx="9833429" cy="2690564"/>
          </a:xfrm>
        </p:spPr>
        <p:txBody>
          <a:bodyPr>
            <a:normAutofit fontScale="77500" lnSpcReduction="20000"/>
          </a:bodyPr>
          <a:lstStyle/>
          <a:p>
            <a:r>
              <a:rPr lang="en-US" dirty="0"/>
              <a:t>Virtual</a:t>
            </a:r>
          </a:p>
          <a:p>
            <a:pPr lvl="1"/>
            <a:r>
              <a:rPr lang="en-US" dirty="0"/>
              <a:t>Monthly Webinars</a:t>
            </a:r>
          </a:p>
          <a:p>
            <a:pPr lvl="1"/>
            <a:r>
              <a:rPr lang="en-US" dirty="0"/>
              <a:t>Chapter Leadership Academy</a:t>
            </a:r>
          </a:p>
          <a:p>
            <a:pPr lvl="1"/>
            <a:r>
              <a:rPr lang="en-US" dirty="0"/>
              <a:t>Open forums by position (ex: President meet up)</a:t>
            </a:r>
          </a:p>
          <a:p>
            <a:r>
              <a:rPr lang="en-US" dirty="0"/>
              <a:t>In - Person</a:t>
            </a:r>
          </a:p>
          <a:p>
            <a:pPr lvl="1"/>
            <a:r>
              <a:rPr lang="en-US" dirty="0"/>
              <a:t>Chapter Leadership Workshop – at HIMSS Global Health Conference in Spring</a:t>
            </a:r>
          </a:p>
          <a:p>
            <a:pPr lvl="1"/>
            <a:r>
              <a:rPr lang="en-US" dirty="0"/>
              <a:t>Chapter Leadership Exchange – in Fall</a:t>
            </a:r>
          </a:p>
          <a:p>
            <a:r>
              <a:rPr lang="en-US" dirty="0"/>
              <a:t>Individualized</a:t>
            </a:r>
          </a:p>
          <a:p>
            <a:pPr lvl="1"/>
            <a:r>
              <a:rPr lang="en-US" dirty="0"/>
              <a:t>Training can be provided on as needed basis</a:t>
            </a:r>
          </a:p>
          <a:p>
            <a:pPr lvl="1"/>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11</a:t>
            </a:fld>
            <a:endParaRPr lang="en-US" dirty="0"/>
          </a:p>
        </p:txBody>
      </p:sp>
      <p:sp>
        <p:nvSpPr>
          <p:cNvPr id="5" name="Oval 4"/>
          <p:cNvSpPr/>
          <p:nvPr/>
        </p:nvSpPr>
        <p:spPr>
          <a:xfrm>
            <a:off x="3756661" y="5059680"/>
            <a:ext cx="1022786" cy="1011501"/>
          </a:xfrm>
          <a:prstGeom prst="ellipse">
            <a:avLst/>
          </a:prstGeom>
          <a:solidFill>
            <a:srgbClr val="3C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48">
            <a:extLst>
              <a:ext uri="{FF2B5EF4-FFF2-40B4-BE49-F238E27FC236}">
                <a16:creationId xmlns:a16="http://schemas.microsoft.com/office/drawing/2014/main" id="{1A30EA4B-0AF4-9943-B79A-2C9EE220D0F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5987" y="5344095"/>
            <a:ext cx="514138" cy="501896"/>
          </a:xfrm>
          <a:prstGeom prst="rect">
            <a:avLst/>
          </a:prstGeom>
        </p:spPr>
      </p:pic>
      <p:sp>
        <p:nvSpPr>
          <p:cNvPr id="7" name="Oval 6"/>
          <p:cNvSpPr/>
          <p:nvPr/>
        </p:nvSpPr>
        <p:spPr>
          <a:xfrm>
            <a:off x="5450367" y="5057908"/>
            <a:ext cx="1022786" cy="1011501"/>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4">
            <a:extLst>
              <a:ext uri="{FF2B5EF4-FFF2-40B4-BE49-F238E27FC236}">
                <a16:creationId xmlns:a16="http://schemas.microsoft.com/office/drawing/2014/main" id="{C2B37D99-03E1-EF4E-95DF-E92167B073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7545" y="5305401"/>
            <a:ext cx="768430" cy="428891"/>
          </a:xfrm>
          <a:prstGeom prst="rect">
            <a:avLst/>
          </a:prstGeom>
        </p:spPr>
      </p:pic>
      <p:sp>
        <p:nvSpPr>
          <p:cNvPr id="9" name="Oval 8"/>
          <p:cNvSpPr/>
          <p:nvPr/>
        </p:nvSpPr>
        <p:spPr>
          <a:xfrm>
            <a:off x="7227629" y="5057909"/>
            <a:ext cx="1022786" cy="1011501"/>
          </a:xfrm>
          <a:prstGeom prst="ellipse">
            <a:avLst/>
          </a:prstGeom>
          <a:solidFill>
            <a:srgbClr val="D06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21">
            <a:extLst>
              <a:ext uri="{FF2B5EF4-FFF2-40B4-BE49-F238E27FC236}">
                <a16:creationId xmlns:a16="http://schemas.microsoft.com/office/drawing/2014/main" id="{2C9FF427-13D1-C84E-8C68-BE7B9C0380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1151" y="5305401"/>
            <a:ext cx="575741" cy="575741"/>
          </a:xfrm>
          <a:prstGeom prst="rect">
            <a:avLst/>
          </a:prstGeom>
        </p:spPr>
      </p:pic>
    </p:spTree>
    <p:extLst>
      <p:ext uri="{BB962C8B-B14F-4D97-AF65-F5344CB8AC3E}">
        <p14:creationId xmlns:p14="http://schemas.microsoft.com/office/powerpoint/2010/main" val="215782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t>
            </a:r>
          </a:p>
        </p:txBody>
      </p:sp>
      <p:sp>
        <p:nvSpPr>
          <p:cNvPr id="3" name="Content Placeholder 2"/>
          <p:cNvSpPr>
            <a:spLocks noGrp="1"/>
          </p:cNvSpPr>
          <p:nvPr>
            <p:ph idx="1"/>
          </p:nvPr>
        </p:nvSpPr>
        <p:spPr>
          <a:xfrm>
            <a:off x="854698" y="2017945"/>
            <a:ext cx="6157305" cy="3940093"/>
          </a:xfrm>
        </p:spPr>
        <p:txBody>
          <a:bodyPr>
            <a:normAutofit/>
          </a:bodyPr>
          <a:lstStyle/>
          <a:p>
            <a:r>
              <a:rPr lang="en-US" dirty="0"/>
              <a:t>Templates &amp; Toolkits</a:t>
            </a:r>
          </a:p>
          <a:p>
            <a:pPr lvl="1"/>
            <a:r>
              <a:rPr lang="en-US" dirty="0"/>
              <a:t>Event toolkits (Global Health Conference, Global Health Equity Week)</a:t>
            </a:r>
          </a:p>
          <a:p>
            <a:pPr lvl="1"/>
            <a:r>
              <a:rPr lang="en-US" dirty="0"/>
              <a:t>Brand guidelines (Logos, PPT presentations, flyers)</a:t>
            </a:r>
          </a:p>
          <a:p>
            <a:r>
              <a:rPr lang="en-US" dirty="0"/>
              <a:t>Event Promotion</a:t>
            </a:r>
          </a:p>
          <a:p>
            <a:pPr lvl="1"/>
            <a:r>
              <a:rPr lang="en-US" dirty="0"/>
              <a:t>HIMSS.org Calendar</a:t>
            </a:r>
          </a:p>
          <a:p>
            <a:pPr lvl="1"/>
            <a:r>
              <a:rPr lang="en-US" dirty="0"/>
              <a:t>Newsletters</a:t>
            </a:r>
          </a:p>
        </p:txBody>
      </p:sp>
      <p:sp>
        <p:nvSpPr>
          <p:cNvPr id="4" name="Slide Number Placeholder 3"/>
          <p:cNvSpPr>
            <a:spLocks noGrp="1"/>
          </p:cNvSpPr>
          <p:nvPr>
            <p:ph type="sldNum" sz="quarter" idx="12"/>
          </p:nvPr>
        </p:nvSpPr>
        <p:spPr/>
        <p:txBody>
          <a:bodyPr/>
          <a:lstStyle/>
          <a:p>
            <a:fld id="{2F8AF2E6-64A8-0F46-AF27-0A96D82A033B}" type="slidenum">
              <a:rPr lang="en-US" smtClean="0"/>
              <a:pPr/>
              <a:t>12</a:t>
            </a:fld>
            <a:endParaRPr lang="en-US" dirty="0"/>
          </a:p>
        </p:txBody>
      </p:sp>
      <p:pic>
        <p:nvPicPr>
          <p:cNvPr id="5" name="Picture 4">
            <a:extLst>
              <a:ext uri="{FF2B5EF4-FFF2-40B4-BE49-F238E27FC236}">
                <a16:creationId xmlns:a16="http://schemas.microsoft.com/office/drawing/2014/main" id="{EABBD44E-D1F5-76F4-2401-9EF6DEFEB56E}"/>
              </a:ext>
            </a:extLst>
          </p:cNvPr>
          <p:cNvPicPr>
            <a:picLocks noChangeAspect="1"/>
          </p:cNvPicPr>
          <p:nvPr/>
        </p:nvPicPr>
        <p:blipFill>
          <a:blip r:embed="rId2"/>
          <a:stretch>
            <a:fillRect/>
          </a:stretch>
        </p:blipFill>
        <p:spPr>
          <a:xfrm>
            <a:off x="7435515" y="1436902"/>
            <a:ext cx="4086765" cy="4119991"/>
          </a:xfrm>
          <a:prstGeom prst="rect">
            <a:avLst/>
          </a:prstGeom>
        </p:spPr>
      </p:pic>
    </p:spTree>
    <p:extLst>
      <p:ext uri="{BB962C8B-B14F-4D97-AF65-F5344CB8AC3E}">
        <p14:creationId xmlns:p14="http://schemas.microsoft.com/office/powerpoint/2010/main" val="137273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a:xfrm>
            <a:off x="854699" y="1729740"/>
            <a:ext cx="4090681" cy="4518660"/>
          </a:xfrm>
        </p:spPr>
        <p:txBody>
          <a:bodyPr>
            <a:normAutofit/>
          </a:bodyPr>
          <a:lstStyle/>
          <a:p>
            <a:pPr marL="0" indent="0">
              <a:buNone/>
            </a:pPr>
            <a:r>
              <a:rPr lang="en-US" b="0" dirty="0"/>
              <a:t>The HIMSS Chapter Advocacy Task Force informs, empowers, and mobilizes chapter leaders to advocate for health information and technology public policy at the state, provincial, and local levels. HIMSS welcomes all chapter leaders, regardless of role, to participate.</a:t>
            </a:r>
          </a:p>
        </p:txBody>
      </p:sp>
      <p:sp>
        <p:nvSpPr>
          <p:cNvPr id="4" name="Slide Number Placeholder 3"/>
          <p:cNvSpPr>
            <a:spLocks noGrp="1"/>
          </p:cNvSpPr>
          <p:nvPr>
            <p:ph type="sldNum" sz="quarter" idx="12"/>
          </p:nvPr>
        </p:nvSpPr>
        <p:spPr/>
        <p:txBody>
          <a:bodyPr/>
          <a:lstStyle/>
          <a:p>
            <a:fld id="{2F8AF2E6-64A8-0F46-AF27-0A96D82A033B}" type="slidenum">
              <a:rPr lang="en-US" smtClean="0"/>
              <a:pPr/>
              <a:t>13</a:t>
            </a:fld>
            <a:endParaRPr lang="en-US" dirty="0"/>
          </a:p>
        </p:txBody>
      </p:sp>
      <p:pic>
        <p:nvPicPr>
          <p:cNvPr id="7" name="Picture 6">
            <a:extLst>
              <a:ext uri="{FF2B5EF4-FFF2-40B4-BE49-F238E27FC236}">
                <a16:creationId xmlns:a16="http://schemas.microsoft.com/office/drawing/2014/main" id="{35F28A7F-F4E0-C94E-F072-900290518230}"/>
              </a:ext>
            </a:extLst>
          </p:cNvPr>
          <p:cNvPicPr>
            <a:picLocks noChangeAspect="1"/>
          </p:cNvPicPr>
          <p:nvPr/>
        </p:nvPicPr>
        <p:blipFill>
          <a:blip r:embed="rId3"/>
          <a:stretch>
            <a:fillRect/>
          </a:stretch>
        </p:blipFill>
        <p:spPr>
          <a:xfrm>
            <a:off x="5665917" y="880710"/>
            <a:ext cx="5671384" cy="4942573"/>
          </a:xfrm>
          <a:prstGeom prst="rect">
            <a:avLst/>
          </a:prstGeom>
        </p:spPr>
      </p:pic>
    </p:spTree>
    <p:extLst>
      <p:ext uri="{BB962C8B-B14F-4D97-AF65-F5344CB8AC3E}">
        <p14:creationId xmlns:p14="http://schemas.microsoft.com/office/powerpoint/2010/main" val="41509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72ACB-6739-3B41-BB09-91ECD9AC6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8" name="Picture Placeholder 6">
            <a:extLst>
              <a:ext uri="{FF2B5EF4-FFF2-40B4-BE49-F238E27FC236}">
                <a16:creationId xmlns:a16="http://schemas.microsoft.com/office/drawing/2014/main" id="{BBB6CA4C-FC55-414C-A343-A4B4A94C0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BC2D140D-5068-D14E-B58F-E6B9D67028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2" name="Picture Placeholder 6">
            <a:extLst>
              <a:ext uri="{FF2B5EF4-FFF2-40B4-BE49-F238E27FC236}">
                <a16:creationId xmlns:a16="http://schemas.microsoft.com/office/drawing/2014/main" id="{7FB2FEC5-F538-EA46-9A6D-F33A5AA8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1442758" y="-1493967"/>
            <a:ext cx="3878838" cy="3884379"/>
          </a:xfrm>
          <a:prstGeom prst="ellipse">
            <a:avLst/>
          </a:prstGeom>
          <a:noFill/>
          <a:ln>
            <a:noFill/>
          </a:ln>
        </p:spPr>
      </p:pic>
      <p:pic>
        <p:nvPicPr>
          <p:cNvPr id="13" name="Picture Placeholder 6">
            <a:extLst>
              <a:ext uri="{FF2B5EF4-FFF2-40B4-BE49-F238E27FC236}">
                <a16:creationId xmlns:a16="http://schemas.microsoft.com/office/drawing/2014/main" id="{7A411840-A5E1-FC47-97CD-22875A7E69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14</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01003" y="2389412"/>
            <a:ext cx="1055860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600" dirty="0">
                <a:solidFill>
                  <a:srgbClr val="FFFFFF"/>
                </a:solidFill>
                <a:latin typeface="+mj-lt"/>
              </a:rPr>
              <a:t>Governance</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14</a:t>
            </a:fld>
            <a:endParaRPr lang="en-US" dirty="0"/>
          </a:p>
        </p:txBody>
      </p:sp>
    </p:spTree>
    <p:extLst>
      <p:ext uri="{BB962C8B-B14F-4D97-AF65-F5344CB8AC3E}">
        <p14:creationId xmlns:p14="http://schemas.microsoft.com/office/powerpoint/2010/main" val="162170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21" y="986212"/>
            <a:ext cx="10577525" cy="597659"/>
          </a:xfrm>
        </p:spPr>
        <p:txBody>
          <a:bodyPr>
            <a:normAutofit/>
          </a:bodyPr>
          <a:lstStyle/>
          <a:p>
            <a:r>
              <a:rPr lang="en-US" dirty="0"/>
              <a:t>Hierarchy of Governance </a:t>
            </a:r>
          </a:p>
        </p:txBody>
      </p:sp>
      <p:graphicFrame>
        <p:nvGraphicFramePr>
          <p:cNvPr id="8" name="Diagram 7"/>
          <p:cNvGraphicFramePr/>
          <p:nvPr/>
        </p:nvGraphicFramePr>
        <p:xfrm>
          <a:off x="1526720" y="1583871"/>
          <a:ext cx="9131753" cy="50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H="1">
            <a:off x="6751609" y="6209581"/>
            <a:ext cx="1483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235352" y="5819947"/>
            <a:ext cx="3554083" cy="666977"/>
          </a:xfrm>
          <a:prstGeom prst="rect">
            <a:avLst/>
          </a:prstGeom>
          <a:noFill/>
        </p:spPr>
        <p:txBody>
          <a:bodyPr wrap="square" rtlCol="0">
            <a:spAutoFit/>
          </a:bodyPr>
          <a:lstStyle/>
          <a:p>
            <a:r>
              <a:rPr lang="en-US" sz="1867" dirty="0"/>
              <a:t>Manages day-to-day operations of the chapter</a:t>
            </a:r>
          </a:p>
        </p:txBody>
      </p:sp>
    </p:spTree>
    <p:extLst>
      <p:ext uri="{BB962C8B-B14F-4D97-AF65-F5344CB8AC3E}">
        <p14:creationId xmlns:p14="http://schemas.microsoft.com/office/powerpoint/2010/main" val="349118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27" y="828936"/>
            <a:ext cx="9718707" cy="804333"/>
          </a:xfrm>
        </p:spPr>
        <p:txBody>
          <a:bodyPr/>
          <a:lstStyle/>
          <a:p>
            <a:r>
              <a:rPr lang="en-US" dirty="0"/>
              <a:t>Incorporation (US Only)</a:t>
            </a:r>
          </a:p>
        </p:txBody>
      </p:sp>
      <p:sp>
        <p:nvSpPr>
          <p:cNvPr id="3" name="Content Placeholder 2"/>
          <p:cNvSpPr>
            <a:spLocks noGrp="1"/>
          </p:cNvSpPr>
          <p:nvPr>
            <p:ph idx="1"/>
          </p:nvPr>
        </p:nvSpPr>
        <p:spPr>
          <a:xfrm>
            <a:off x="954427" y="1633269"/>
            <a:ext cx="4985267" cy="4093279"/>
          </a:xfrm>
        </p:spPr>
        <p:txBody>
          <a:bodyPr>
            <a:normAutofit/>
          </a:bodyPr>
          <a:lstStyle/>
          <a:p>
            <a:r>
              <a:rPr lang="en-US" dirty="0"/>
              <a:t>Individually incorporated 501(c)6 </a:t>
            </a:r>
          </a:p>
          <a:p>
            <a:pPr lvl="1"/>
            <a:r>
              <a:rPr lang="en-US" dirty="0"/>
              <a:t>US chapters are individually incorporated by HIMSS in the State of Illinois</a:t>
            </a:r>
          </a:p>
          <a:p>
            <a:pPr lvl="1"/>
            <a:r>
              <a:rPr lang="en-US" dirty="0"/>
              <a:t>HIMSS completes the annual report and submits the appropriate fees</a:t>
            </a:r>
          </a:p>
          <a:p>
            <a:r>
              <a:rPr lang="en-US" dirty="0"/>
              <a:t>Chapters must follow local state (where doing business), Illinois (where registered), and federal association laws</a:t>
            </a:r>
          </a:p>
          <a:p>
            <a:pPr marL="0" indent="0">
              <a:buNone/>
            </a:pPr>
            <a:endParaRPr lang="en-US" dirty="0"/>
          </a:p>
          <a:p>
            <a:endParaRPr lang="en-US" dirty="0"/>
          </a:p>
          <a:p>
            <a:pPr marL="0" indent="0">
              <a:buNone/>
            </a:pPr>
            <a:endParaRPr lang="en-US" dirty="0"/>
          </a:p>
        </p:txBody>
      </p:sp>
      <p:sp>
        <p:nvSpPr>
          <p:cNvPr id="5" name="Content Placeholder 2"/>
          <p:cNvSpPr txBox="1">
            <a:spLocks/>
          </p:cNvSpPr>
          <p:nvPr/>
        </p:nvSpPr>
        <p:spPr>
          <a:xfrm>
            <a:off x="3032666" y="5796639"/>
            <a:ext cx="4985267" cy="4093279"/>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pPr marL="0" indent="0">
              <a:buFont typeface="Arial" panose="020B0604020202020204" pitchFamily="34" charset="0"/>
              <a:buNone/>
            </a:pPr>
            <a:endParaRPr lang="en-US" dirty="0"/>
          </a:p>
        </p:txBody>
      </p:sp>
      <p:sp>
        <p:nvSpPr>
          <p:cNvPr id="6" name="Content Placeholder 2"/>
          <p:cNvSpPr txBox="1">
            <a:spLocks/>
          </p:cNvSpPr>
          <p:nvPr/>
        </p:nvSpPr>
        <p:spPr>
          <a:xfrm>
            <a:off x="6177124" y="1554501"/>
            <a:ext cx="4985267" cy="4093279"/>
          </a:xfrm>
          <a:prstGeom prst="rect">
            <a:avLst/>
          </a:prstGeom>
          <a:solidFill>
            <a:schemeClr val="accent1"/>
          </a:solidFill>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	501 c 6 Organizations:</a:t>
            </a:r>
          </a:p>
          <a:p>
            <a:pPr lvl="1"/>
            <a:r>
              <a:rPr lang="en-US" b="0" dirty="0">
                <a:solidFill>
                  <a:schemeClr val="bg1"/>
                </a:solidFill>
              </a:rPr>
              <a:t>Operate for the benefit of their members</a:t>
            </a:r>
          </a:p>
          <a:p>
            <a:pPr lvl="1"/>
            <a:r>
              <a:rPr lang="en-US" b="0" dirty="0">
                <a:solidFill>
                  <a:schemeClr val="bg1"/>
                </a:solidFill>
              </a:rPr>
              <a:t>Receive the majority of their funding from dues paying member</a:t>
            </a:r>
          </a:p>
          <a:p>
            <a:pPr lvl="1"/>
            <a:r>
              <a:rPr lang="en-US" b="0" dirty="0">
                <a:solidFill>
                  <a:schemeClr val="bg1"/>
                </a:solidFill>
              </a:rPr>
              <a:t>Are not eligible to receive tax-deductible gifts</a:t>
            </a:r>
          </a:p>
          <a:p>
            <a:pPr lvl="1"/>
            <a:r>
              <a:rPr lang="en-US" b="0" dirty="0">
                <a:solidFill>
                  <a:schemeClr val="bg1"/>
                </a:solidFill>
              </a:rPr>
              <a:t>Are not likely to receive grants</a:t>
            </a:r>
          </a:p>
          <a:p>
            <a:pPr lvl="1"/>
            <a:r>
              <a:rPr lang="en-US" b="0" dirty="0">
                <a:solidFill>
                  <a:schemeClr val="bg1"/>
                </a:solidFill>
              </a:rPr>
              <a:t>Are subject to most taxes paid by businesses</a:t>
            </a:r>
          </a:p>
          <a:p>
            <a:pPr lvl="1"/>
            <a:r>
              <a:rPr lang="en-US" b="0" dirty="0">
                <a:solidFill>
                  <a:schemeClr val="bg1"/>
                </a:solidFill>
              </a:rPr>
              <a:t>Are governed by a board of directors elected from and by the membership </a:t>
            </a:r>
          </a:p>
          <a:p>
            <a:pPr marL="0" indent="0">
              <a:buFont typeface="Arial" panose="020B0604020202020204" pitchFamily="34" charset="0"/>
              <a:buNone/>
            </a:pPr>
            <a:endParaRPr lang="en-US" dirty="0">
              <a:solidFill>
                <a:schemeClr val="bg1"/>
              </a:solidFill>
            </a:endParaRPr>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107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9076" y="1435947"/>
            <a:ext cx="8469303" cy="4232368"/>
          </a:xfrm>
        </p:spPr>
        <p:txBody>
          <a:bodyPr>
            <a:normAutofit/>
          </a:bodyPr>
          <a:lstStyle/>
          <a:p>
            <a:pPr marL="0" indent="0">
              <a:buNone/>
            </a:pPr>
            <a:r>
              <a:rPr lang="en-US" b="1" dirty="0">
                <a:solidFill>
                  <a:schemeClr val="tx1"/>
                </a:solidFill>
              </a:rPr>
              <a:t>Purpose: Formalize relationship between HIMSS and chapters</a:t>
            </a:r>
          </a:p>
          <a:p>
            <a:r>
              <a:rPr lang="en-US" b="0" dirty="0">
                <a:solidFill>
                  <a:schemeClr val="tx1"/>
                </a:solidFill>
              </a:rPr>
              <a:t>Defines territories </a:t>
            </a:r>
          </a:p>
          <a:p>
            <a:r>
              <a:rPr lang="en-US" b="0" dirty="0">
                <a:solidFill>
                  <a:schemeClr val="tx1"/>
                </a:solidFill>
              </a:rPr>
              <a:t>Moral code and working together </a:t>
            </a:r>
          </a:p>
          <a:p>
            <a:r>
              <a:rPr lang="en-US" b="0" dirty="0">
                <a:solidFill>
                  <a:schemeClr val="tx1"/>
                </a:solidFill>
              </a:rPr>
              <a:t>Adopt /abide by bylaws and HIMSS policies</a:t>
            </a:r>
          </a:p>
          <a:p>
            <a:r>
              <a:rPr lang="en-US" b="0" dirty="0">
                <a:solidFill>
                  <a:schemeClr val="tx1"/>
                </a:solidFill>
              </a:rPr>
              <a:t>Responsibilities of HIMSS and responsibilities of the chapter</a:t>
            </a:r>
          </a:p>
          <a:p>
            <a:r>
              <a:rPr lang="en-US" b="0" dirty="0">
                <a:solidFill>
                  <a:schemeClr val="tx1"/>
                </a:solidFill>
              </a:rPr>
              <a:t>Marketing and branding</a:t>
            </a:r>
          </a:p>
        </p:txBody>
      </p:sp>
      <p:sp>
        <p:nvSpPr>
          <p:cNvPr id="3" name="Title 2"/>
          <p:cNvSpPr>
            <a:spLocks noGrp="1"/>
          </p:cNvSpPr>
          <p:nvPr>
            <p:ph type="title"/>
          </p:nvPr>
        </p:nvSpPr>
        <p:spPr>
          <a:xfrm>
            <a:off x="860173" y="944901"/>
            <a:ext cx="9718707" cy="804333"/>
          </a:xfrm>
        </p:spPr>
        <p:txBody>
          <a:bodyPr/>
          <a:lstStyle/>
          <a:p>
            <a:r>
              <a:rPr lang="en-US" dirty="0"/>
              <a:t>Affiliate Agreement</a:t>
            </a:r>
          </a:p>
        </p:txBody>
      </p:sp>
    </p:spTree>
    <p:extLst>
      <p:ext uri="{BB962C8B-B14F-4D97-AF65-F5344CB8AC3E}">
        <p14:creationId xmlns:p14="http://schemas.microsoft.com/office/powerpoint/2010/main" val="26723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1468" y="831041"/>
            <a:ext cx="9451629" cy="804333"/>
          </a:xfrm>
        </p:spPr>
        <p:txBody>
          <a:bodyPr>
            <a:normAutofit/>
          </a:bodyPr>
          <a:lstStyle/>
          <a:p>
            <a:r>
              <a:rPr lang="en-US" dirty="0"/>
              <a:t>Chapter Bylaws</a:t>
            </a:r>
          </a:p>
        </p:txBody>
      </p:sp>
      <p:sp>
        <p:nvSpPr>
          <p:cNvPr id="6" name="Content Placeholder 4"/>
          <p:cNvSpPr>
            <a:spLocks noGrp="1"/>
          </p:cNvSpPr>
          <p:nvPr>
            <p:ph idx="1"/>
          </p:nvPr>
        </p:nvSpPr>
        <p:spPr>
          <a:xfrm>
            <a:off x="1078525" y="1418119"/>
            <a:ext cx="9230132" cy="4630951"/>
          </a:xfrm>
        </p:spPr>
        <p:txBody>
          <a:bodyPr>
            <a:noAutofit/>
          </a:bodyPr>
          <a:lstStyle/>
          <a:p>
            <a:pPr marL="0" indent="0">
              <a:buNone/>
            </a:pPr>
            <a:r>
              <a:rPr lang="en-US" b="1" dirty="0"/>
              <a:t>Purpose: Guide to the structure of the chapter, including its governance, purpose, duties of members, and key operational policies </a:t>
            </a:r>
          </a:p>
          <a:p>
            <a:r>
              <a:rPr lang="en-US" sz="1600" dirty="0"/>
              <a:t>Flexibility for change for certain section within the Standardized Chapter Bylaws</a:t>
            </a:r>
          </a:p>
          <a:p>
            <a:r>
              <a:rPr lang="en-US" sz="1600" dirty="0"/>
              <a:t>Process for making changes</a:t>
            </a:r>
          </a:p>
          <a:p>
            <a:pPr marL="914377" lvl="1" indent="-457189">
              <a:buAutoNum type="arabicPeriod"/>
            </a:pPr>
            <a:r>
              <a:rPr lang="en-US" sz="1600" dirty="0">
                <a:solidFill>
                  <a:schemeClr val="tx1"/>
                </a:solidFill>
              </a:rPr>
              <a:t>Reach out to HIMSS for version on file</a:t>
            </a:r>
          </a:p>
          <a:p>
            <a:pPr marL="914377" lvl="1" indent="-457189">
              <a:buAutoNum type="arabicPeriod"/>
            </a:pPr>
            <a:r>
              <a:rPr lang="en-US" sz="1600" dirty="0">
                <a:solidFill>
                  <a:schemeClr val="tx1"/>
                </a:solidFill>
              </a:rPr>
              <a:t>Chapter board discuss and approve</a:t>
            </a:r>
          </a:p>
          <a:p>
            <a:pPr marL="914377" lvl="1" indent="-457189">
              <a:buAutoNum type="arabicPeriod"/>
            </a:pPr>
            <a:r>
              <a:rPr lang="en-US" sz="1600" dirty="0">
                <a:solidFill>
                  <a:schemeClr val="tx1"/>
                </a:solidFill>
              </a:rPr>
              <a:t>Full chapter membership affirmative vote</a:t>
            </a:r>
          </a:p>
          <a:p>
            <a:pPr marL="914377" lvl="1" indent="-457189">
              <a:buAutoNum type="arabicPeriod"/>
            </a:pPr>
            <a:r>
              <a:rPr lang="en-US" sz="1600" dirty="0">
                <a:solidFill>
                  <a:schemeClr val="tx1"/>
                </a:solidFill>
              </a:rPr>
              <a:t>HIMSS approval </a:t>
            </a:r>
          </a:p>
        </p:txBody>
      </p:sp>
    </p:spTree>
    <p:extLst>
      <p:ext uri="{BB962C8B-B14F-4D97-AF65-F5344CB8AC3E}">
        <p14:creationId xmlns:p14="http://schemas.microsoft.com/office/powerpoint/2010/main" val="312623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 vs. Policies – What’s the Difference?</a:t>
            </a:r>
          </a:p>
        </p:txBody>
      </p:sp>
      <p:sp>
        <p:nvSpPr>
          <p:cNvPr id="3" name="Content Placeholder 2"/>
          <p:cNvSpPr>
            <a:spLocks noGrp="1"/>
          </p:cNvSpPr>
          <p:nvPr>
            <p:ph idx="1"/>
          </p:nvPr>
        </p:nvSpPr>
        <p:spPr>
          <a:xfrm>
            <a:off x="854699" y="2017946"/>
            <a:ext cx="4910375" cy="4226100"/>
          </a:xfrm>
        </p:spPr>
        <p:txBody>
          <a:bodyPr/>
          <a:lstStyle/>
          <a:p>
            <a:r>
              <a:rPr lang="en-US" dirty="0">
                <a:solidFill>
                  <a:schemeClr val="tx1"/>
                </a:solidFill>
              </a:rPr>
              <a:t>Bylaws</a:t>
            </a:r>
          </a:p>
          <a:p>
            <a:pPr lvl="1"/>
            <a:r>
              <a:rPr lang="en-US" dirty="0">
                <a:solidFill>
                  <a:schemeClr val="tx1"/>
                </a:solidFill>
              </a:rPr>
              <a:t>High level</a:t>
            </a:r>
          </a:p>
          <a:p>
            <a:pPr lvl="1"/>
            <a:r>
              <a:rPr lang="en-US" dirty="0">
                <a:solidFill>
                  <a:schemeClr val="tx1"/>
                </a:solidFill>
              </a:rPr>
              <a:t>Governance</a:t>
            </a:r>
          </a:p>
          <a:p>
            <a:pPr lvl="1"/>
            <a:r>
              <a:rPr lang="en-US" dirty="0">
                <a:solidFill>
                  <a:schemeClr val="tx1"/>
                </a:solidFill>
              </a:rPr>
              <a:t>Concrete </a:t>
            </a:r>
          </a:p>
          <a:p>
            <a:pPr lvl="1"/>
            <a:r>
              <a:rPr lang="en-US" dirty="0">
                <a:solidFill>
                  <a:schemeClr val="tx1"/>
                </a:solidFill>
              </a:rPr>
              <a:t>Big picture</a:t>
            </a:r>
          </a:p>
          <a:p>
            <a:pPr lvl="1"/>
            <a:r>
              <a:rPr lang="en-US" dirty="0">
                <a:solidFill>
                  <a:schemeClr val="tx1"/>
                </a:solidFill>
              </a:rPr>
              <a:t>Roadmap</a:t>
            </a:r>
          </a:p>
          <a:p>
            <a:pPr lvl="1"/>
            <a:r>
              <a:rPr lang="en-US" dirty="0">
                <a:solidFill>
                  <a:schemeClr val="tx1"/>
                </a:solidFill>
              </a:rPr>
              <a:t>Approval process: Chapter Board, full chapter membership, HIMSS </a:t>
            </a:r>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19</a:t>
            </a:fld>
            <a:endParaRPr lang="en-US" dirty="0"/>
          </a:p>
        </p:txBody>
      </p:sp>
      <p:sp>
        <p:nvSpPr>
          <p:cNvPr id="5" name="Content Placeholder 2"/>
          <p:cNvSpPr txBox="1">
            <a:spLocks/>
          </p:cNvSpPr>
          <p:nvPr/>
        </p:nvSpPr>
        <p:spPr>
          <a:xfrm>
            <a:off x="6232242" y="2075842"/>
            <a:ext cx="4910375" cy="4226100"/>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Policies</a:t>
            </a:r>
          </a:p>
          <a:p>
            <a:pPr lvl="1"/>
            <a:r>
              <a:rPr lang="en-US" dirty="0">
                <a:solidFill>
                  <a:schemeClr val="tx1"/>
                </a:solidFill>
              </a:rPr>
              <a:t>Detailed</a:t>
            </a:r>
          </a:p>
          <a:p>
            <a:pPr lvl="1"/>
            <a:r>
              <a:rPr lang="en-US" dirty="0">
                <a:solidFill>
                  <a:schemeClr val="tx1"/>
                </a:solidFill>
              </a:rPr>
              <a:t>Process orientated</a:t>
            </a:r>
          </a:p>
          <a:p>
            <a:pPr lvl="1"/>
            <a:r>
              <a:rPr lang="en-US" dirty="0">
                <a:solidFill>
                  <a:schemeClr val="tx1"/>
                </a:solidFill>
              </a:rPr>
              <a:t>Fluid</a:t>
            </a:r>
          </a:p>
          <a:p>
            <a:pPr lvl="1"/>
            <a:r>
              <a:rPr lang="en-US" dirty="0">
                <a:solidFill>
                  <a:schemeClr val="tx1"/>
                </a:solidFill>
              </a:rPr>
              <a:t>Day-to-day </a:t>
            </a:r>
          </a:p>
          <a:p>
            <a:pPr lvl="1"/>
            <a:r>
              <a:rPr lang="en-US" dirty="0">
                <a:solidFill>
                  <a:schemeClr val="tx1"/>
                </a:solidFill>
              </a:rPr>
              <a:t>GPS turn-by-turn navigation</a:t>
            </a:r>
          </a:p>
          <a:p>
            <a:pPr lvl="1"/>
            <a:r>
              <a:rPr lang="en-US" dirty="0">
                <a:solidFill>
                  <a:schemeClr val="tx1"/>
                </a:solidFill>
              </a:rPr>
              <a:t>Approval process: Chapter Board</a:t>
            </a:r>
            <a:endParaRPr lang="en-US" dirty="0"/>
          </a:p>
        </p:txBody>
      </p:sp>
    </p:spTree>
    <p:extLst>
      <p:ext uri="{BB962C8B-B14F-4D97-AF65-F5344CB8AC3E}">
        <p14:creationId xmlns:p14="http://schemas.microsoft.com/office/powerpoint/2010/main" val="155523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sp>
        <p:nvSpPr>
          <p:cNvPr id="3" name="Title 2"/>
          <p:cNvSpPr>
            <a:spLocks noGrp="1"/>
          </p:cNvSpPr>
          <p:nvPr>
            <p:ph type="title"/>
          </p:nvPr>
        </p:nvSpPr>
        <p:spPr/>
        <p:txBody>
          <a:bodyPr/>
          <a:lstStyle/>
          <a:p>
            <a:r>
              <a:rPr lang="en-US" dirty="0">
                <a:solidFill>
                  <a:schemeClr val="bg1"/>
                </a:solidFill>
              </a:rPr>
              <a:t>Agenda</a:t>
            </a:r>
          </a:p>
        </p:txBody>
      </p:sp>
      <p:sp>
        <p:nvSpPr>
          <p:cNvPr id="4" name="TextBox 3"/>
          <p:cNvSpPr txBox="1"/>
          <p:nvPr/>
        </p:nvSpPr>
        <p:spPr>
          <a:xfrm>
            <a:off x="5499650" y="2389412"/>
            <a:ext cx="5860867" cy="1477328"/>
          </a:xfrm>
          <a:prstGeom prst="rect">
            <a:avLst/>
          </a:prstGeom>
          <a:noFill/>
        </p:spPr>
        <p:txBody>
          <a:bodyPr wrap="square" rtlCol="0">
            <a:spAutoFit/>
          </a:bodyPr>
          <a:lstStyle/>
          <a:p>
            <a:pPr marL="457200" indent="-457200">
              <a:buFont typeface="Arial" panose="020B0604020202020204" pitchFamily="34" charset="0"/>
              <a:buChar char="•"/>
            </a:pPr>
            <a:r>
              <a:rPr lang="en-US" dirty="0"/>
              <a:t>About HIMSS Chapters</a:t>
            </a:r>
          </a:p>
          <a:p>
            <a:pPr marL="457200" indent="-457200">
              <a:buFont typeface="Arial" panose="020B0604020202020204" pitchFamily="34" charset="0"/>
              <a:buChar char="•"/>
            </a:pPr>
            <a:r>
              <a:rPr lang="en-US" dirty="0"/>
              <a:t>Governance and Policy Review</a:t>
            </a:r>
          </a:p>
          <a:p>
            <a:pPr marL="457200" indent="-457200">
              <a:buFont typeface="Arial" panose="020B0604020202020204" pitchFamily="34" charset="0"/>
              <a:buChar char="•"/>
            </a:pPr>
            <a:r>
              <a:rPr lang="en-US" dirty="0"/>
              <a:t>Board Expectations</a:t>
            </a:r>
          </a:p>
          <a:p>
            <a:pPr marL="457200" indent="-457200">
              <a:buFont typeface="Arial" panose="020B0604020202020204" pitchFamily="34" charset="0"/>
              <a:buChar char="•"/>
            </a:pPr>
            <a:r>
              <a:rPr lang="en-US" dirty="0"/>
              <a:t>Annual Planning</a:t>
            </a:r>
          </a:p>
          <a:p>
            <a:endParaRPr lang="en-US" dirty="0"/>
          </a:p>
        </p:txBody>
      </p:sp>
    </p:spTree>
    <p:extLst>
      <p:ext uri="{BB962C8B-B14F-4D97-AF65-F5344CB8AC3E}">
        <p14:creationId xmlns:p14="http://schemas.microsoft.com/office/powerpoint/2010/main" val="79887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Manual</a:t>
            </a:r>
          </a:p>
        </p:txBody>
      </p:sp>
      <p:sp>
        <p:nvSpPr>
          <p:cNvPr id="3" name="Content Placeholder 2"/>
          <p:cNvSpPr>
            <a:spLocks noGrp="1"/>
          </p:cNvSpPr>
          <p:nvPr>
            <p:ph idx="1"/>
          </p:nvPr>
        </p:nvSpPr>
        <p:spPr>
          <a:xfrm>
            <a:off x="854699" y="2017945"/>
            <a:ext cx="9833429" cy="3729711"/>
          </a:xfrm>
        </p:spPr>
        <p:txBody>
          <a:bodyPr>
            <a:normAutofit fontScale="92500" lnSpcReduction="20000"/>
          </a:bodyPr>
          <a:lstStyle/>
          <a:p>
            <a:r>
              <a:rPr lang="en-US" b="0" dirty="0"/>
              <a:t>All board members should review the </a:t>
            </a:r>
            <a:r>
              <a:rPr lang="en-US" b="0" dirty="0">
                <a:hlinkClick r:id="rId2"/>
              </a:rPr>
              <a:t>HIMSS </a:t>
            </a:r>
            <a:r>
              <a:rPr lang="en-US" b="0" dirty="0">
                <a:hlinkClick r:id="rId3"/>
              </a:rPr>
              <a:t>Chapter Policy Manual </a:t>
            </a:r>
            <a:r>
              <a:rPr lang="en-US" b="0" dirty="0"/>
              <a:t>on the CLRA and your  Chapter Policy Manual</a:t>
            </a:r>
          </a:p>
          <a:p>
            <a:r>
              <a:rPr lang="en-US" b="0" dirty="0">
                <a:solidFill>
                  <a:schemeClr val="tx1"/>
                </a:solidFill>
              </a:rPr>
              <a:t>Chapter policies are important to offer the Chapter Board of Directors a consistent approach, a code of conduct, and a set of guidelines relating to recurring issues or situations. </a:t>
            </a:r>
          </a:p>
          <a:p>
            <a:r>
              <a:rPr lang="en-US" b="0" dirty="0">
                <a:solidFill>
                  <a:schemeClr val="tx1"/>
                </a:solidFill>
              </a:rPr>
              <a:t>Policies should also be maintained as pertinent documents – saved or distributed electronically,</a:t>
            </a:r>
          </a:p>
          <a:p>
            <a:r>
              <a:rPr lang="en-US" b="0" dirty="0">
                <a:solidFill>
                  <a:schemeClr val="tx1"/>
                </a:solidFill>
              </a:rPr>
              <a:t>A policies document addresses day-to-day chapter management and should be separate from the bylaws</a:t>
            </a:r>
            <a:endParaRPr lang="en-US" b="0"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20</a:t>
            </a:fld>
            <a:endParaRPr lang="en-US" dirty="0"/>
          </a:p>
        </p:txBody>
      </p:sp>
    </p:spTree>
    <p:extLst>
      <p:ext uri="{BB962C8B-B14F-4D97-AF65-F5344CB8AC3E}">
        <p14:creationId xmlns:p14="http://schemas.microsoft.com/office/powerpoint/2010/main" val="328653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72ACB-6739-3B41-BB09-91ECD9AC6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8" name="Picture Placeholder 6">
            <a:extLst>
              <a:ext uri="{FF2B5EF4-FFF2-40B4-BE49-F238E27FC236}">
                <a16:creationId xmlns:a16="http://schemas.microsoft.com/office/drawing/2014/main" id="{BBB6CA4C-FC55-414C-A343-A4B4A94C0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BC2D140D-5068-D14E-B58F-E6B9D67028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2" name="Picture Placeholder 6">
            <a:extLst>
              <a:ext uri="{FF2B5EF4-FFF2-40B4-BE49-F238E27FC236}">
                <a16:creationId xmlns:a16="http://schemas.microsoft.com/office/drawing/2014/main" id="{7FB2FEC5-F538-EA46-9A6D-F33A5AA8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1442758" y="-1493967"/>
            <a:ext cx="3878838" cy="3884379"/>
          </a:xfrm>
          <a:prstGeom prst="ellipse">
            <a:avLst/>
          </a:prstGeom>
          <a:noFill/>
          <a:ln>
            <a:noFill/>
          </a:ln>
        </p:spPr>
      </p:pic>
      <p:pic>
        <p:nvPicPr>
          <p:cNvPr id="13" name="Picture Placeholder 6">
            <a:extLst>
              <a:ext uri="{FF2B5EF4-FFF2-40B4-BE49-F238E27FC236}">
                <a16:creationId xmlns:a16="http://schemas.microsoft.com/office/drawing/2014/main" id="{7A411840-A5E1-FC47-97CD-22875A7E69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21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01003" y="2389412"/>
            <a:ext cx="1055860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600" dirty="0">
                <a:solidFill>
                  <a:srgbClr val="FFFFFF"/>
                </a:solidFill>
                <a:latin typeface="+mj-lt"/>
              </a:rPr>
              <a:t>Board Expectations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21</a:t>
            </a:fld>
            <a:endParaRPr lang="en-US" dirty="0"/>
          </a:p>
        </p:txBody>
      </p:sp>
    </p:spTree>
    <p:extLst>
      <p:ext uri="{BB962C8B-B14F-4D97-AF65-F5344CB8AC3E}">
        <p14:creationId xmlns:p14="http://schemas.microsoft.com/office/powerpoint/2010/main" val="194603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Leader Roles &amp; Expectations</a:t>
            </a:r>
          </a:p>
        </p:txBody>
      </p:sp>
      <p:sp>
        <p:nvSpPr>
          <p:cNvPr id="3" name="Content Placeholder 2"/>
          <p:cNvSpPr>
            <a:spLocks noGrp="1"/>
          </p:cNvSpPr>
          <p:nvPr>
            <p:ph idx="1"/>
          </p:nvPr>
        </p:nvSpPr>
        <p:spPr/>
        <p:txBody>
          <a:bodyPr/>
          <a:lstStyle/>
          <a:p>
            <a:r>
              <a:rPr lang="en-US" b="0" dirty="0"/>
              <a:t>Knowledge share with outgoing board</a:t>
            </a:r>
          </a:p>
          <a:p>
            <a:r>
              <a:rPr lang="en-US" b="0" dirty="0"/>
              <a:t>Review and abide by important documents and policies</a:t>
            </a:r>
          </a:p>
          <a:p>
            <a:r>
              <a:rPr lang="en-US" b="0" dirty="0"/>
              <a:t>Follow all reporting requirements in a timely manner</a:t>
            </a:r>
          </a:p>
          <a:p>
            <a:r>
              <a:rPr lang="en-US" b="0" dirty="0"/>
              <a:t>Engage in available training  opportunities </a:t>
            </a:r>
          </a:p>
        </p:txBody>
      </p:sp>
      <p:sp>
        <p:nvSpPr>
          <p:cNvPr id="4" name="Slide Number Placeholder 3"/>
          <p:cNvSpPr>
            <a:spLocks noGrp="1"/>
          </p:cNvSpPr>
          <p:nvPr>
            <p:ph type="sldNum" sz="quarter" idx="12"/>
          </p:nvPr>
        </p:nvSpPr>
        <p:spPr/>
        <p:txBody>
          <a:bodyPr/>
          <a:lstStyle/>
          <a:p>
            <a:fld id="{2F8AF2E6-64A8-0F46-AF27-0A96D82A033B}"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7201989" y="3659384"/>
            <a:ext cx="3969138" cy="2978117"/>
          </a:xfrm>
          <a:prstGeom prst="rect">
            <a:avLst/>
          </a:prstGeom>
        </p:spPr>
      </p:pic>
    </p:spTree>
    <p:extLst>
      <p:ext uri="{BB962C8B-B14F-4D97-AF65-F5344CB8AC3E}">
        <p14:creationId xmlns:p14="http://schemas.microsoft.com/office/powerpoint/2010/main" val="99591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Expectations of a HIMSS Chapter </a:t>
            </a:r>
            <a:endParaRPr lang="en-US" dirty="0"/>
          </a:p>
        </p:txBody>
      </p:sp>
      <p:sp>
        <p:nvSpPr>
          <p:cNvPr id="5" name="Content Placeholder 4"/>
          <p:cNvSpPr>
            <a:spLocks noGrp="1"/>
          </p:cNvSpPr>
          <p:nvPr>
            <p:ph idx="1"/>
          </p:nvPr>
        </p:nvSpPr>
        <p:spPr>
          <a:xfrm>
            <a:off x="854699" y="1808480"/>
            <a:ext cx="9833429" cy="4409234"/>
          </a:xfrm>
        </p:spPr>
        <p:txBody>
          <a:bodyPr>
            <a:normAutofit fontScale="92500"/>
          </a:bodyPr>
          <a:lstStyle/>
          <a:p>
            <a:pPr marL="0" indent="0">
              <a:buNone/>
            </a:pPr>
            <a:r>
              <a:rPr lang="en-US" sz="2200" b="0" dirty="0">
                <a:solidFill>
                  <a:schemeClr val="tx1"/>
                </a:solidFill>
                <a:latin typeface="+mn-lt"/>
              </a:rPr>
              <a:t>North America chapters annual minimum requirements:</a:t>
            </a:r>
          </a:p>
          <a:p>
            <a:pPr>
              <a:lnSpc>
                <a:spcPct val="100000"/>
              </a:lnSpc>
              <a:spcBef>
                <a:spcPts val="0"/>
              </a:spcBef>
            </a:pPr>
            <a:r>
              <a:rPr lang="en-US" sz="2200" b="0" dirty="0">
                <a:solidFill>
                  <a:schemeClr val="tx1"/>
                </a:solidFill>
              </a:rPr>
              <a:t>Engage members through volunteer opportunities – </a:t>
            </a:r>
            <a:r>
              <a:rPr lang="en-US" sz="2200" dirty="0">
                <a:solidFill>
                  <a:schemeClr val="tx1"/>
                </a:solidFill>
              </a:rPr>
              <a:t>BOD is elected by the membership</a:t>
            </a:r>
          </a:p>
          <a:p>
            <a:pPr lvl="1">
              <a:spcBef>
                <a:spcPts val="0"/>
              </a:spcBef>
            </a:pPr>
            <a:r>
              <a:rPr lang="en-US" sz="2000" b="0" dirty="0">
                <a:solidFill>
                  <a:schemeClr val="tx1"/>
                </a:solidFill>
              </a:rPr>
              <a:t>Individuals in a chapter leadership role </a:t>
            </a:r>
            <a:r>
              <a:rPr lang="en-US" sz="2000" b="1" dirty="0">
                <a:solidFill>
                  <a:schemeClr val="tx1"/>
                </a:solidFill>
              </a:rPr>
              <a:t>must be members of HIMSS and the chapter</a:t>
            </a:r>
          </a:p>
          <a:p>
            <a:pPr>
              <a:lnSpc>
                <a:spcPct val="100000"/>
              </a:lnSpc>
              <a:spcBef>
                <a:spcPts val="0"/>
              </a:spcBef>
            </a:pPr>
            <a:r>
              <a:rPr lang="en-US" sz="2200" b="0" dirty="0">
                <a:solidFill>
                  <a:schemeClr val="tx1"/>
                </a:solidFill>
                <a:latin typeface="+mn-lt"/>
              </a:rPr>
              <a:t>Host a minimum of </a:t>
            </a:r>
            <a:r>
              <a:rPr lang="en-US" sz="2200" dirty="0">
                <a:solidFill>
                  <a:schemeClr val="tx1"/>
                </a:solidFill>
                <a:latin typeface="+mn-lt"/>
              </a:rPr>
              <a:t>12 educational programming hours </a:t>
            </a:r>
            <a:r>
              <a:rPr lang="en-US" sz="2200" b="0" dirty="0">
                <a:solidFill>
                  <a:schemeClr val="tx1"/>
                </a:solidFill>
                <a:latin typeface="+mn-lt"/>
              </a:rPr>
              <a:t>(virtual or in-person) </a:t>
            </a:r>
          </a:p>
          <a:p>
            <a:pPr>
              <a:lnSpc>
                <a:spcPct val="100000"/>
              </a:lnSpc>
              <a:spcBef>
                <a:spcPts val="0"/>
              </a:spcBef>
            </a:pPr>
            <a:r>
              <a:rPr lang="en-US" sz="2200" b="0" dirty="0">
                <a:solidFill>
                  <a:schemeClr val="tx1"/>
                </a:solidFill>
                <a:latin typeface="+mn-lt"/>
              </a:rPr>
              <a:t>Hold a minimum of </a:t>
            </a:r>
            <a:r>
              <a:rPr lang="en-US" sz="2200" dirty="0">
                <a:solidFill>
                  <a:schemeClr val="tx1"/>
                </a:solidFill>
                <a:latin typeface="+mn-lt"/>
              </a:rPr>
              <a:t>4 board meetings </a:t>
            </a:r>
            <a:r>
              <a:rPr lang="en-US" sz="2200" b="0" dirty="0">
                <a:solidFill>
                  <a:schemeClr val="tx1"/>
                </a:solidFill>
                <a:latin typeface="+mn-lt"/>
              </a:rPr>
              <a:t>(virtual or in-person / open or closed)</a:t>
            </a:r>
          </a:p>
          <a:p>
            <a:pPr>
              <a:lnSpc>
                <a:spcPct val="100000"/>
              </a:lnSpc>
              <a:spcBef>
                <a:spcPts val="0"/>
              </a:spcBef>
            </a:pPr>
            <a:r>
              <a:rPr lang="en-US" sz="2200" b="0" dirty="0">
                <a:solidFill>
                  <a:schemeClr val="tx1"/>
                </a:solidFill>
                <a:latin typeface="+mn-lt"/>
              </a:rPr>
              <a:t>Send a minimum of </a:t>
            </a:r>
            <a:r>
              <a:rPr lang="en-US" sz="2200" dirty="0">
                <a:solidFill>
                  <a:schemeClr val="tx1"/>
                </a:solidFill>
                <a:latin typeface="+mn-lt"/>
              </a:rPr>
              <a:t>4 communications </a:t>
            </a:r>
            <a:r>
              <a:rPr lang="en-US" sz="2200" b="0" dirty="0">
                <a:solidFill>
                  <a:schemeClr val="tx1"/>
                </a:solidFill>
                <a:latin typeface="+mn-lt"/>
              </a:rPr>
              <a:t>to the chapter membership </a:t>
            </a:r>
          </a:p>
          <a:p>
            <a:pPr>
              <a:lnSpc>
                <a:spcPct val="100000"/>
              </a:lnSpc>
              <a:spcBef>
                <a:spcPts val="0"/>
              </a:spcBef>
            </a:pPr>
            <a:r>
              <a:rPr lang="en-US" sz="2200" dirty="0">
                <a:solidFill>
                  <a:schemeClr val="tx1"/>
                </a:solidFill>
                <a:latin typeface="+mn-lt"/>
              </a:rPr>
              <a:t>Comply with chapter governance documents </a:t>
            </a:r>
            <a:r>
              <a:rPr lang="en-US" sz="2200" b="0" dirty="0">
                <a:solidFill>
                  <a:schemeClr val="tx1"/>
                </a:solidFill>
                <a:latin typeface="+mn-lt"/>
              </a:rPr>
              <a:t>(bylaws, affiliate agreement, and HIMSS policies and procedures) </a:t>
            </a:r>
          </a:p>
          <a:p>
            <a:pPr lvl="1">
              <a:spcBef>
                <a:spcPts val="0"/>
              </a:spcBef>
            </a:pPr>
            <a:r>
              <a:rPr lang="en-US" sz="2000" b="0" dirty="0">
                <a:solidFill>
                  <a:schemeClr val="tx1"/>
                </a:solidFill>
                <a:latin typeface="+mn-lt"/>
              </a:rPr>
              <a:t>Remain in good standing within the local chapter territory </a:t>
            </a:r>
          </a:p>
          <a:p>
            <a:pPr lvl="1">
              <a:spcBef>
                <a:spcPts val="0"/>
              </a:spcBef>
            </a:pPr>
            <a:r>
              <a:rPr lang="en-US" sz="2000" b="0" dirty="0">
                <a:solidFill>
                  <a:schemeClr val="tx1"/>
                </a:solidFill>
                <a:latin typeface="+mn-lt"/>
              </a:rPr>
              <a:t>Complete and submit accountability reporting, on time, to HIMSS that confirms the chapter has complied with the requirements above</a:t>
            </a:r>
            <a:endParaRPr lang="en-US" dirty="0"/>
          </a:p>
        </p:txBody>
      </p:sp>
      <p:sp>
        <p:nvSpPr>
          <p:cNvPr id="3" name="Slide Number Placeholder 2"/>
          <p:cNvSpPr>
            <a:spLocks noGrp="1"/>
          </p:cNvSpPr>
          <p:nvPr>
            <p:ph type="sldNum" sz="quarter" idx="4294967295"/>
          </p:nvPr>
        </p:nvSpPr>
        <p:spPr>
          <a:xfrm>
            <a:off x="11677650" y="6389688"/>
            <a:ext cx="514350" cy="227012"/>
          </a:xfrm>
        </p:spPr>
        <p:txBody>
          <a:bodyPr/>
          <a:lstStyle/>
          <a:p>
            <a:fld id="{D8D877B3-D348-4611-9BDB-C5374591D951}" type="slidenum">
              <a:rPr lang="en-US" smtClean="0"/>
              <a:pPr/>
              <a:t>23</a:t>
            </a:fld>
            <a:endParaRPr lang="en-US" dirty="0"/>
          </a:p>
        </p:txBody>
      </p:sp>
    </p:spTree>
    <p:extLst>
      <p:ext uri="{BB962C8B-B14F-4D97-AF65-F5344CB8AC3E}">
        <p14:creationId xmlns:p14="http://schemas.microsoft.com/office/powerpoint/2010/main" val="357265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24</a:t>
            </a:fld>
            <a:endParaRPr lang="en-US" dirty="0"/>
          </a:p>
        </p:txBody>
      </p:sp>
      <p:pic>
        <p:nvPicPr>
          <p:cNvPr id="4" name="Picture Placeholder 6">
            <a:extLst>
              <a:ext uri="{FF2B5EF4-FFF2-40B4-BE49-F238E27FC236}">
                <a16:creationId xmlns:a16="http://schemas.microsoft.com/office/drawing/2014/main" id="{20951787-4D6C-F742-980A-B5D900B4B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348899" y="3055346"/>
            <a:ext cx="2755000" cy="2756263"/>
          </a:xfrm>
          <a:prstGeom prst="ellipse">
            <a:avLst/>
          </a:prstGeom>
          <a:noFill/>
          <a:ln>
            <a:noFill/>
          </a:ln>
        </p:spPr>
      </p:pic>
      <p:sp>
        <p:nvSpPr>
          <p:cNvPr id="5" name="Oval 4"/>
          <p:cNvSpPr/>
          <p:nvPr/>
        </p:nvSpPr>
        <p:spPr>
          <a:xfrm>
            <a:off x="3471750" y="1466981"/>
            <a:ext cx="5287617" cy="5287617"/>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TextBox 10"/>
          <p:cNvSpPr txBox="1"/>
          <p:nvPr/>
        </p:nvSpPr>
        <p:spPr>
          <a:xfrm>
            <a:off x="8604237" y="4659252"/>
            <a:ext cx="2087382"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Due November 1</a:t>
            </a:r>
          </a:p>
        </p:txBody>
      </p:sp>
      <p:sp>
        <p:nvSpPr>
          <p:cNvPr id="14" name="Oval 13"/>
          <p:cNvSpPr/>
          <p:nvPr/>
        </p:nvSpPr>
        <p:spPr>
          <a:xfrm>
            <a:off x="8324845" y="2682027"/>
            <a:ext cx="279392" cy="2793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28459" y="5624170"/>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378675" y="3576989"/>
            <a:ext cx="279392" cy="2793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12782" y="3131909"/>
            <a:ext cx="2460738" cy="1169551"/>
          </a:xfrm>
          <a:prstGeom prst="rect">
            <a:avLst/>
          </a:prstGeom>
          <a:noFill/>
        </p:spPr>
        <p:txBody>
          <a:bodyPr wrap="square" lIns="0" rIns="0" rtlCol="0">
            <a:spAutoFit/>
          </a:bodyPr>
          <a:lstStyle/>
          <a:p>
            <a:pPr algn="r"/>
            <a:r>
              <a:rPr lang="en-US" sz="1400" b="1" dirty="0">
                <a:solidFill>
                  <a:srgbClr val="FF0000"/>
                </a:solidFill>
                <a:latin typeface="Century Gothic" panose="020B0502020202020204" pitchFamily="34" charset="0"/>
              </a:rPr>
              <a:t>Report: </a:t>
            </a:r>
          </a:p>
          <a:p>
            <a:pPr algn="r"/>
            <a:r>
              <a:rPr lang="en-US" sz="1400" b="1" dirty="0">
                <a:solidFill>
                  <a:schemeClr val="bg2"/>
                </a:solidFill>
                <a:latin typeface="Century Gothic" panose="020B0502020202020204" pitchFamily="34" charset="0"/>
              </a:rPr>
              <a:t>Board List</a:t>
            </a:r>
          </a:p>
          <a:p>
            <a:pPr algn="r"/>
            <a:endParaRPr lang="en-US" sz="1400" b="1" dirty="0">
              <a:solidFill>
                <a:srgbClr val="FF0000"/>
              </a:solidFill>
              <a:latin typeface="Century Gothic" panose="020B0502020202020204" pitchFamily="34" charset="0"/>
            </a:endParaRPr>
          </a:p>
          <a:p>
            <a:pPr algn="r"/>
            <a:r>
              <a:rPr lang="en-US" sz="1400" b="1" dirty="0">
                <a:solidFill>
                  <a:srgbClr val="FF0000"/>
                </a:solidFill>
                <a:latin typeface="Century Gothic" panose="020B0502020202020204" pitchFamily="34" charset="0"/>
              </a:rPr>
              <a:t>Recommended submitter: </a:t>
            </a:r>
            <a:r>
              <a:rPr lang="en-US" sz="1400" b="1" dirty="0">
                <a:solidFill>
                  <a:schemeClr val="bg2"/>
                </a:solidFill>
                <a:latin typeface="Century Gothic" panose="020B0502020202020204" pitchFamily="34" charset="0"/>
              </a:rPr>
              <a:t>Secretary</a:t>
            </a:r>
          </a:p>
        </p:txBody>
      </p:sp>
      <p:sp>
        <p:nvSpPr>
          <p:cNvPr id="22" name="TextBox 21"/>
          <p:cNvSpPr txBox="1"/>
          <p:nvPr/>
        </p:nvSpPr>
        <p:spPr>
          <a:xfrm>
            <a:off x="1198052" y="2656805"/>
            <a:ext cx="2087382"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Due ASAP</a:t>
            </a:r>
          </a:p>
        </p:txBody>
      </p:sp>
      <p:sp>
        <p:nvSpPr>
          <p:cNvPr id="24" name="TextBox 23"/>
          <p:cNvSpPr txBox="1"/>
          <p:nvPr/>
        </p:nvSpPr>
        <p:spPr>
          <a:xfrm>
            <a:off x="8876906" y="1760463"/>
            <a:ext cx="2087382"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Due August 1</a:t>
            </a:r>
          </a:p>
        </p:txBody>
      </p:sp>
      <p:sp>
        <p:nvSpPr>
          <p:cNvPr id="25" name="Oval 24"/>
          <p:cNvSpPr/>
          <p:nvPr/>
        </p:nvSpPr>
        <p:spPr>
          <a:xfrm>
            <a:off x="4647352" y="2682027"/>
            <a:ext cx="2957530" cy="2957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4762101" y="3828255"/>
            <a:ext cx="2723482"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Submission Schedule</a:t>
            </a:r>
          </a:p>
        </p:txBody>
      </p:sp>
      <p:sp>
        <p:nvSpPr>
          <p:cNvPr id="27" name="TextBox 26"/>
          <p:cNvSpPr txBox="1"/>
          <p:nvPr/>
        </p:nvSpPr>
        <p:spPr>
          <a:xfrm>
            <a:off x="8964522" y="2219704"/>
            <a:ext cx="2460738" cy="1169551"/>
          </a:xfrm>
          <a:prstGeom prst="rect">
            <a:avLst/>
          </a:prstGeom>
          <a:noFill/>
        </p:spPr>
        <p:txBody>
          <a:bodyPr wrap="square" lIns="0" rIns="0" rtlCol="0">
            <a:spAutoFit/>
          </a:bodyPr>
          <a:lstStyle/>
          <a:p>
            <a:r>
              <a:rPr lang="en-US" sz="1400" b="1" dirty="0">
                <a:solidFill>
                  <a:srgbClr val="FF0000"/>
                </a:solidFill>
                <a:latin typeface="Century Gothic" panose="020B0502020202020204" pitchFamily="34" charset="0"/>
              </a:rPr>
              <a:t>Report: </a:t>
            </a:r>
          </a:p>
          <a:p>
            <a:r>
              <a:rPr lang="en-US" sz="1400" b="1" dirty="0">
                <a:solidFill>
                  <a:schemeClr val="bg2"/>
                </a:solidFill>
                <a:latin typeface="Century Gothic" panose="020B0502020202020204" pitchFamily="34" charset="0"/>
              </a:rPr>
              <a:t>Administrative</a:t>
            </a:r>
          </a:p>
          <a:p>
            <a:endParaRPr lang="en-US" sz="1400" b="1" dirty="0">
              <a:solidFill>
                <a:srgbClr val="FF0000"/>
              </a:solidFill>
              <a:latin typeface="Century Gothic" panose="020B0502020202020204" pitchFamily="34" charset="0"/>
            </a:endParaRPr>
          </a:p>
          <a:p>
            <a:r>
              <a:rPr lang="en-US" sz="1400" b="1" dirty="0">
                <a:solidFill>
                  <a:srgbClr val="FF0000"/>
                </a:solidFill>
                <a:latin typeface="Century Gothic" panose="020B0502020202020204" pitchFamily="34" charset="0"/>
              </a:rPr>
              <a:t>Recommended submitter: </a:t>
            </a:r>
            <a:r>
              <a:rPr lang="en-US" sz="1400" b="1" dirty="0">
                <a:solidFill>
                  <a:schemeClr val="bg2"/>
                </a:solidFill>
                <a:latin typeface="Century Gothic" panose="020B0502020202020204" pitchFamily="34" charset="0"/>
              </a:rPr>
              <a:t>President, &amp; Past President</a:t>
            </a:r>
          </a:p>
        </p:txBody>
      </p:sp>
      <p:sp>
        <p:nvSpPr>
          <p:cNvPr id="29" name="TextBox 28"/>
          <p:cNvSpPr txBox="1"/>
          <p:nvPr/>
        </p:nvSpPr>
        <p:spPr>
          <a:xfrm>
            <a:off x="8803551" y="5220627"/>
            <a:ext cx="2460738" cy="1169551"/>
          </a:xfrm>
          <a:prstGeom prst="rect">
            <a:avLst/>
          </a:prstGeom>
          <a:noFill/>
        </p:spPr>
        <p:txBody>
          <a:bodyPr wrap="square" lIns="0" rIns="0" rtlCol="0">
            <a:spAutoFit/>
          </a:bodyPr>
          <a:lstStyle/>
          <a:p>
            <a:r>
              <a:rPr lang="en-US" sz="1400" b="1" dirty="0">
                <a:solidFill>
                  <a:srgbClr val="FF0000"/>
                </a:solidFill>
                <a:latin typeface="Century Gothic" panose="020B0502020202020204" pitchFamily="34" charset="0"/>
              </a:rPr>
              <a:t>Report: </a:t>
            </a:r>
          </a:p>
          <a:p>
            <a:r>
              <a:rPr lang="en-US" sz="1400" b="1" dirty="0">
                <a:solidFill>
                  <a:schemeClr val="bg2"/>
                </a:solidFill>
                <a:latin typeface="Century Gothic" panose="020B0502020202020204" pitchFamily="34" charset="0"/>
              </a:rPr>
              <a:t>Financials</a:t>
            </a:r>
          </a:p>
          <a:p>
            <a:endParaRPr lang="en-US" sz="1400" b="1" dirty="0">
              <a:solidFill>
                <a:srgbClr val="FF0000"/>
              </a:solidFill>
              <a:latin typeface="Century Gothic" panose="020B0502020202020204" pitchFamily="34" charset="0"/>
            </a:endParaRPr>
          </a:p>
          <a:p>
            <a:r>
              <a:rPr lang="en-US" sz="1400" b="1" dirty="0">
                <a:solidFill>
                  <a:srgbClr val="FF0000"/>
                </a:solidFill>
                <a:latin typeface="Century Gothic" panose="020B0502020202020204" pitchFamily="34" charset="0"/>
              </a:rPr>
              <a:t>Recommended submitter: </a:t>
            </a:r>
            <a:r>
              <a:rPr lang="en-US" sz="1400" b="1" dirty="0">
                <a:solidFill>
                  <a:schemeClr val="bg2"/>
                </a:solidFill>
                <a:latin typeface="Century Gothic" panose="020B0502020202020204" pitchFamily="34" charset="0"/>
              </a:rPr>
              <a:t>Treasurer</a:t>
            </a:r>
          </a:p>
        </p:txBody>
      </p:sp>
      <p:sp>
        <p:nvSpPr>
          <p:cNvPr id="19" name="TextBox 18"/>
          <p:cNvSpPr txBox="1"/>
          <p:nvPr/>
        </p:nvSpPr>
        <p:spPr>
          <a:xfrm>
            <a:off x="649328" y="1360321"/>
            <a:ext cx="4867038" cy="307777"/>
          </a:xfrm>
          <a:prstGeom prst="rect">
            <a:avLst/>
          </a:prstGeom>
          <a:noFill/>
        </p:spPr>
        <p:txBody>
          <a:bodyPr wrap="none" rtlCol="0">
            <a:spAutoFit/>
          </a:bodyPr>
          <a:lstStyle/>
          <a:p>
            <a:r>
              <a:rPr lang="en-US" sz="1400" dirty="0">
                <a:hlinkClick r:id="rId4"/>
              </a:rPr>
              <a:t>http://clra.himsschapter.org/Accountability-Reporting</a:t>
            </a:r>
            <a:endParaRPr lang="en-US" sz="1400" dirty="0"/>
          </a:p>
        </p:txBody>
      </p:sp>
      <p:sp>
        <p:nvSpPr>
          <p:cNvPr id="20" name="Title 8">
            <a:extLst>
              <a:ext uri="{FF2B5EF4-FFF2-40B4-BE49-F238E27FC236}">
                <a16:creationId xmlns:a16="http://schemas.microsoft.com/office/drawing/2014/main" id="{6626C039-8FCE-B245-86ED-54911FA051B7}"/>
              </a:ext>
            </a:extLst>
          </p:cNvPr>
          <p:cNvSpPr>
            <a:spLocks noGrp="1"/>
          </p:cNvSpPr>
          <p:nvPr>
            <p:ph type="title"/>
          </p:nvPr>
        </p:nvSpPr>
        <p:spPr>
          <a:xfrm>
            <a:off x="758671" y="898960"/>
            <a:ext cx="9833429" cy="461361"/>
          </a:xfrm>
        </p:spPr>
        <p:txBody>
          <a:bodyPr/>
          <a:lstStyle/>
          <a:p>
            <a:r>
              <a:rPr lang="en-US" dirty="0"/>
              <a:t>Accountability Reporting Timeline</a:t>
            </a:r>
            <a:br>
              <a:rPr lang="en-US" dirty="0"/>
            </a:br>
            <a:endParaRPr lang="en-US" sz="2000" i="0" dirty="0">
              <a:latin typeface="Century Gothic" panose="020B0502020202020204" pitchFamily="34" charset="0"/>
            </a:endParaRPr>
          </a:p>
        </p:txBody>
      </p:sp>
    </p:spTree>
    <p:extLst>
      <p:ext uri="{BB962C8B-B14F-4D97-AF65-F5344CB8AC3E}">
        <p14:creationId xmlns:p14="http://schemas.microsoft.com/office/powerpoint/2010/main" val="69943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Expectations and Delinquencies </a:t>
            </a:r>
          </a:p>
        </p:txBody>
      </p:sp>
      <p:sp>
        <p:nvSpPr>
          <p:cNvPr id="5" name="Content Placeholder 4"/>
          <p:cNvSpPr>
            <a:spLocks noGrp="1"/>
          </p:cNvSpPr>
          <p:nvPr>
            <p:ph idx="1"/>
          </p:nvPr>
        </p:nvSpPr>
        <p:spPr>
          <a:xfrm>
            <a:off x="854699" y="1845226"/>
            <a:ext cx="4712981" cy="4014364"/>
          </a:xfrm>
        </p:spPr>
        <p:txBody>
          <a:bodyPr>
            <a:normAutofit/>
          </a:bodyPr>
          <a:lstStyle/>
          <a:p>
            <a:pPr marL="0" indent="0">
              <a:buNone/>
            </a:pPr>
            <a:r>
              <a:rPr lang="en-US" i="1" dirty="0">
                <a:solidFill>
                  <a:schemeClr val="accent3"/>
                </a:solidFill>
              </a:rPr>
              <a:t>Deadlines</a:t>
            </a:r>
          </a:p>
          <a:p>
            <a:r>
              <a:rPr lang="en-US" dirty="0"/>
              <a:t>Board List, ASAP post-election, no later than July 1 </a:t>
            </a:r>
          </a:p>
          <a:p>
            <a:r>
              <a:rPr lang="en-US" dirty="0"/>
              <a:t>Administrative Report, August 1	</a:t>
            </a:r>
          </a:p>
          <a:p>
            <a:r>
              <a:rPr lang="en-US" dirty="0"/>
              <a:t>Financial Report, November 1</a:t>
            </a:r>
          </a:p>
        </p:txBody>
      </p:sp>
      <p:sp>
        <p:nvSpPr>
          <p:cNvPr id="3" name="Slide Number Placeholder 2"/>
          <p:cNvSpPr>
            <a:spLocks noGrp="1"/>
          </p:cNvSpPr>
          <p:nvPr>
            <p:ph type="sldNum" sz="quarter" idx="4294967295"/>
          </p:nvPr>
        </p:nvSpPr>
        <p:spPr>
          <a:xfrm>
            <a:off x="11677650" y="6389688"/>
            <a:ext cx="514350" cy="227012"/>
          </a:xfrm>
        </p:spPr>
        <p:txBody>
          <a:bodyPr/>
          <a:lstStyle/>
          <a:p>
            <a:fld id="{D8D877B3-D348-4611-9BDB-C5374591D951}" type="slidenum">
              <a:rPr lang="en-US" smtClean="0"/>
              <a:pPr/>
              <a:t>25</a:t>
            </a:fld>
            <a:endParaRPr lang="en-US" dirty="0"/>
          </a:p>
        </p:txBody>
      </p:sp>
      <p:sp>
        <p:nvSpPr>
          <p:cNvPr id="6" name="Content Placeholder 4"/>
          <p:cNvSpPr txBox="1">
            <a:spLocks/>
          </p:cNvSpPr>
          <p:nvPr/>
        </p:nvSpPr>
        <p:spPr>
          <a:xfrm>
            <a:off x="5872480" y="1845226"/>
            <a:ext cx="6319520" cy="4870534"/>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solidFill>
                  <a:schemeClr val="accent3"/>
                </a:solidFill>
              </a:rPr>
              <a:t>Delinquencies</a:t>
            </a:r>
          </a:p>
          <a:p>
            <a:r>
              <a:rPr lang="en-US" dirty="0"/>
              <a:t>1-30 days delinquent | Weekly reminders</a:t>
            </a:r>
          </a:p>
          <a:p>
            <a:r>
              <a:rPr lang="en-US" dirty="0"/>
              <a:t>30+ </a:t>
            </a:r>
            <a:r>
              <a:rPr lang="en-US" b="1" dirty="0"/>
              <a:t>days delinquent | </a:t>
            </a:r>
            <a:r>
              <a:rPr lang="en-US" dirty="0"/>
              <a:t>Probationary status</a:t>
            </a:r>
          </a:p>
          <a:p>
            <a:r>
              <a:rPr lang="en-US" dirty="0"/>
              <a:t>60+ days delinquent | Charter suspended  </a:t>
            </a:r>
          </a:p>
          <a:p>
            <a:r>
              <a:rPr lang="en-US" dirty="0"/>
              <a:t>90+ days delinquent | Chapter will be in jeopardy of having their charter revoked</a:t>
            </a:r>
          </a:p>
        </p:txBody>
      </p:sp>
    </p:spTree>
    <p:extLst>
      <p:ext uri="{BB962C8B-B14F-4D97-AF65-F5344CB8AC3E}">
        <p14:creationId xmlns:p14="http://schemas.microsoft.com/office/powerpoint/2010/main" val="147698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72ACB-6739-3B41-BB09-91ECD9AC6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8" name="Picture Placeholder 6">
            <a:extLst>
              <a:ext uri="{FF2B5EF4-FFF2-40B4-BE49-F238E27FC236}">
                <a16:creationId xmlns:a16="http://schemas.microsoft.com/office/drawing/2014/main" id="{BBB6CA4C-FC55-414C-A343-A4B4A94C0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BC2D140D-5068-D14E-B58F-E6B9D67028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2" name="Picture Placeholder 6">
            <a:extLst>
              <a:ext uri="{FF2B5EF4-FFF2-40B4-BE49-F238E27FC236}">
                <a16:creationId xmlns:a16="http://schemas.microsoft.com/office/drawing/2014/main" id="{7FB2FEC5-F538-EA46-9A6D-F33A5AA8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1442758" y="-1493967"/>
            <a:ext cx="3878838" cy="3884379"/>
          </a:xfrm>
          <a:prstGeom prst="ellipse">
            <a:avLst/>
          </a:prstGeom>
          <a:noFill/>
          <a:ln>
            <a:noFill/>
          </a:ln>
        </p:spPr>
      </p:pic>
      <p:pic>
        <p:nvPicPr>
          <p:cNvPr id="13" name="Picture Placeholder 6">
            <a:extLst>
              <a:ext uri="{FF2B5EF4-FFF2-40B4-BE49-F238E27FC236}">
                <a16:creationId xmlns:a16="http://schemas.microsoft.com/office/drawing/2014/main" id="{7A411840-A5E1-FC47-97CD-22875A7E69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26</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01003" y="2389412"/>
            <a:ext cx="1055860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600" dirty="0">
                <a:solidFill>
                  <a:srgbClr val="FFFFFF"/>
                </a:solidFill>
                <a:latin typeface="+mj-lt"/>
              </a:rPr>
              <a:t>Annual Planning</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26</a:t>
            </a:fld>
            <a:endParaRPr lang="en-US" dirty="0"/>
          </a:p>
        </p:txBody>
      </p:sp>
    </p:spTree>
    <p:extLst>
      <p:ext uri="{BB962C8B-B14F-4D97-AF65-F5344CB8AC3E}">
        <p14:creationId xmlns:p14="http://schemas.microsoft.com/office/powerpoint/2010/main" val="29219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 Strategic Plan</a:t>
            </a:r>
          </a:p>
        </p:txBody>
      </p:sp>
      <p:sp>
        <p:nvSpPr>
          <p:cNvPr id="3" name="Content Placeholder 2"/>
          <p:cNvSpPr>
            <a:spLocks noGrp="1"/>
          </p:cNvSpPr>
          <p:nvPr>
            <p:ph idx="1"/>
          </p:nvPr>
        </p:nvSpPr>
        <p:spPr/>
        <p:txBody>
          <a:bodyPr/>
          <a:lstStyle/>
          <a:p>
            <a:pPr marL="192024" indent="-192024">
              <a:spcBef>
                <a:spcPct val="20000"/>
              </a:spcBef>
              <a:spcAft>
                <a:spcPts val="600"/>
              </a:spcAft>
              <a:buFont typeface="Arial"/>
              <a:buChar char="•"/>
            </a:pPr>
            <a:r>
              <a:rPr lang="en-US" dirty="0">
                <a:latin typeface="Arial"/>
                <a:cs typeface="Arial"/>
              </a:rPr>
              <a:t> Provides greater foresight in long term planning</a:t>
            </a:r>
          </a:p>
          <a:p>
            <a:pPr marL="192024" indent="-192024">
              <a:spcBef>
                <a:spcPct val="20000"/>
              </a:spcBef>
              <a:spcAft>
                <a:spcPts val="600"/>
              </a:spcAft>
              <a:buFont typeface="Arial"/>
              <a:buChar char="•"/>
            </a:pPr>
            <a:r>
              <a:rPr lang="en-US" dirty="0">
                <a:latin typeface="Arial"/>
                <a:cs typeface="Arial"/>
              </a:rPr>
              <a:t>  Leadership becomes more focused</a:t>
            </a:r>
          </a:p>
          <a:p>
            <a:pPr marL="192024" indent="-192024">
              <a:spcBef>
                <a:spcPct val="20000"/>
              </a:spcBef>
              <a:spcAft>
                <a:spcPts val="600"/>
              </a:spcAft>
              <a:buFont typeface="Arial"/>
              <a:buChar char="•"/>
            </a:pPr>
            <a:r>
              <a:rPr lang="en-US" dirty="0">
                <a:latin typeface="Arial"/>
                <a:cs typeface="Arial"/>
              </a:rPr>
              <a:t>  Optimizes financial resources </a:t>
            </a:r>
          </a:p>
          <a:p>
            <a:pPr marL="192024" indent="-192024">
              <a:spcBef>
                <a:spcPct val="20000"/>
              </a:spcBef>
              <a:spcAft>
                <a:spcPts val="600"/>
              </a:spcAft>
              <a:buFont typeface="Arial"/>
              <a:buChar char="•"/>
            </a:pPr>
            <a:r>
              <a:rPr lang="en-US" dirty="0">
                <a:latin typeface="Arial"/>
                <a:cs typeface="Arial"/>
              </a:rPr>
              <a:t>  Enriches chapter membership value</a:t>
            </a:r>
          </a:p>
          <a:p>
            <a:pPr marL="192024" indent="-192024">
              <a:spcBef>
                <a:spcPct val="20000"/>
              </a:spcBef>
              <a:spcAft>
                <a:spcPts val="600"/>
              </a:spcAft>
              <a:buFont typeface="Arial"/>
              <a:buChar char="•"/>
            </a:pPr>
            <a:r>
              <a:rPr lang="en-US" dirty="0">
                <a:latin typeface="Arial"/>
                <a:cs typeface="Arial"/>
              </a:rPr>
              <a:t>  Increases organizational success</a:t>
            </a:r>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27</a:t>
            </a:fld>
            <a:endParaRPr lang="en-US" dirty="0"/>
          </a:p>
        </p:txBody>
      </p:sp>
    </p:spTree>
    <p:extLst>
      <p:ext uri="{BB962C8B-B14F-4D97-AF65-F5344CB8AC3E}">
        <p14:creationId xmlns:p14="http://schemas.microsoft.com/office/powerpoint/2010/main" val="93500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 Strategic Plan</a:t>
            </a:r>
          </a:p>
        </p:txBody>
      </p:sp>
      <p:sp>
        <p:nvSpPr>
          <p:cNvPr id="3" name="Content Placeholder 2"/>
          <p:cNvSpPr>
            <a:spLocks noGrp="1"/>
          </p:cNvSpPr>
          <p:nvPr>
            <p:ph idx="1"/>
          </p:nvPr>
        </p:nvSpPr>
        <p:spPr/>
        <p:txBody>
          <a:bodyPr/>
          <a:lstStyle/>
          <a:p>
            <a:r>
              <a:rPr lang="en-US" dirty="0"/>
              <a:t>Should range between 3-5 years </a:t>
            </a:r>
          </a:p>
          <a:p>
            <a:r>
              <a:rPr lang="en-US" dirty="0"/>
              <a:t>Provide sufficient details in each goal</a:t>
            </a:r>
          </a:p>
          <a:p>
            <a:r>
              <a:rPr lang="en-US" dirty="0"/>
              <a:t>Be supportive of HIMSS strategic areas of focus </a:t>
            </a:r>
          </a:p>
          <a:p>
            <a:r>
              <a:rPr lang="en-US" dirty="0"/>
              <a:t>Allow sufficient timeframe for completion of goals</a:t>
            </a:r>
          </a:p>
          <a:p>
            <a:r>
              <a:rPr lang="en-US" dirty="0"/>
              <a:t>Determine person(s) responsible for completion and oversight of Strategic Action Plan</a:t>
            </a: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28</a:t>
            </a:fld>
            <a:endParaRPr lang="en-US" dirty="0"/>
          </a:p>
        </p:txBody>
      </p:sp>
    </p:spTree>
    <p:extLst>
      <p:ext uri="{BB962C8B-B14F-4D97-AF65-F5344CB8AC3E}">
        <p14:creationId xmlns:p14="http://schemas.microsoft.com/office/powerpoint/2010/main" val="4176290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Decorum</a:t>
            </a:r>
          </a:p>
        </p:txBody>
      </p:sp>
      <p:sp>
        <p:nvSpPr>
          <p:cNvPr id="3" name="Content Placeholder 2"/>
          <p:cNvSpPr>
            <a:spLocks noGrp="1"/>
          </p:cNvSpPr>
          <p:nvPr>
            <p:ph idx="1"/>
          </p:nvPr>
        </p:nvSpPr>
        <p:spPr/>
        <p:txBody>
          <a:bodyPr/>
          <a:lstStyle/>
          <a:p>
            <a:r>
              <a:rPr lang="en-US" dirty="0">
                <a:solidFill>
                  <a:schemeClr val="tx1"/>
                </a:solidFill>
              </a:rPr>
              <a:t>Everyone’s opinion is valued and respected</a:t>
            </a:r>
          </a:p>
          <a:p>
            <a:r>
              <a:rPr lang="en-US" dirty="0">
                <a:solidFill>
                  <a:schemeClr val="tx1"/>
                </a:solidFill>
              </a:rPr>
              <a:t>Abide by discussion timeframes</a:t>
            </a:r>
          </a:p>
          <a:p>
            <a:r>
              <a:rPr lang="en-US" dirty="0">
                <a:solidFill>
                  <a:schemeClr val="tx1"/>
                </a:solidFill>
              </a:rPr>
              <a:t>Input should favor chapter’s best interest</a:t>
            </a:r>
          </a:p>
          <a:p>
            <a:r>
              <a:rPr lang="en-US" dirty="0">
                <a:solidFill>
                  <a:schemeClr val="tx1"/>
                </a:solidFill>
              </a:rPr>
              <a:t>Personal agendas are discouraged</a:t>
            </a: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29</a:t>
            </a:fld>
            <a:endParaRPr lang="en-US" dirty="0"/>
          </a:p>
        </p:txBody>
      </p:sp>
    </p:spTree>
    <p:extLst>
      <p:ext uri="{BB962C8B-B14F-4D97-AF65-F5344CB8AC3E}">
        <p14:creationId xmlns:p14="http://schemas.microsoft.com/office/powerpoint/2010/main" val="357782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72ACB-6739-3B41-BB09-91ECD9AC6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8" name="Picture Placeholder 6">
            <a:extLst>
              <a:ext uri="{FF2B5EF4-FFF2-40B4-BE49-F238E27FC236}">
                <a16:creationId xmlns:a16="http://schemas.microsoft.com/office/drawing/2014/main" id="{BBB6CA4C-FC55-414C-A343-A4B4A94C0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BC2D140D-5068-D14E-B58F-E6B9D67028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2" name="Picture Placeholder 6">
            <a:extLst>
              <a:ext uri="{FF2B5EF4-FFF2-40B4-BE49-F238E27FC236}">
                <a16:creationId xmlns:a16="http://schemas.microsoft.com/office/drawing/2014/main" id="{7FB2FEC5-F538-EA46-9A6D-F33A5AA8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1442758" y="-1493967"/>
            <a:ext cx="3878838" cy="3884379"/>
          </a:xfrm>
          <a:prstGeom prst="ellipse">
            <a:avLst/>
          </a:prstGeom>
          <a:noFill/>
          <a:ln>
            <a:noFill/>
          </a:ln>
        </p:spPr>
      </p:pic>
      <p:pic>
        <p:nvPicPr>
          <p:cNvPr id="13" name="Picture Placeholder 6">
            <a:extLst>
              <a:ext uri="{FF2B5EF4-FFF2-40B4-BE49-F238E27FC236}">
                <a16:creationId xmlns:a16="http://schemas.microsoft.com/office/drawing/2014/main" id="{7A411840-A5E1-FC47-97CD-22875A7E69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3</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01003" y="2389412"/>
            <a:ext cx="1055860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600" dirty="0">
                <a:solidFill>
                  <a:srgbClr val="FFFFFF"/>
                </a:solidFill>
                <a:latin typeface="+mj-lt"/>
              </a:rPr>
              <a:t>About Chapters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3</a:t>
            </a:fld>
            <a:endParaRPr lang="en-US" dirty="0"/>
          </a:p>
        </p:txBody>
      </p:sp>
    </p:spTree>
    <p:extLst>
      <p:ext uri="{BB962C8B-B14F-4D97-AF65-F5344CB8AC3E}">
        <p14:creationId xmlns:p14="http://schemas.microsoft.com/office/powerpoint/2010/main" val="112243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Discovery</a:t>
            </a:r>
          </a:p>
        </p:txBody>
      </p:sp>
      <p:sp>
        <p:nvSpPr>
          <p:cNvPr id="3" name="Content Placeholder 2"/>
          <p:cNvSpPr>
            <a:spLocks noGrp="1"/>
          </p:cNvSpPr>
          <p:nvPr>
            <p:ph idx="1"/>
          </p:nvPr>
        </p:nvSpPr>
        <p:spPr>
          <a:xfrm>
            <a:off x="854699" y="2017946"/>
            <a:ext cx="9833429" cy="803631"/>
          </a:xfrm>
        </p:spPr>
        <p:txBody>
          <a:bodyPr>
            <a:normAutofit fontScale="92500" lnSpcReduction="20000"/>
          </a:bodyPr>
          <a:lstStyle/>
          <a:p>
            <a:r>
              <a:rPr lang="en-US" dirty="0"/>
              <a:t>Write down chapter strengths, weaknesses, opportunities, and threats – one item per sticky note</a:t>
            </a: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30</a:t>
            </a:fld>
            <a:endParaRPr lang="en-US" dirty="0"/>
          </a:p>
        </p:txBody>
      </p:sp>
      <p:pic>
        <p:nvPicPr>
          <p:cNvPr id="5" name="Picture 2" descr="Image result for swot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77" y="2604977"/>
            <a:ext cx="5572430" cy="417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2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31</a:t>
            </a:fld>
            <a:endParaRPr lang="en-US" dirty="0"/>
          </a:p>
        </p:txBody>
      </p:sp>
      <p:sp>
        <p:nvSpPr>
          <p:cNvPr id="3" name="Title 2"/>
          <p:cNvSpPr>
            <a:spLocks noGrp="1"/>
          </p:cNvSpPr>
          <p:nvPr>
            <p:ph type="title"/>
          </p:nvPr>
        </p:nvSpPr>
        <p:spPr/>
        <p:txBody>
          <a:bodyPr/>
          <a:lstStyle/>
          <a:p>
            <a:r>
              <a:rPr lang="en-US" dirty="0">
                <a:solidFill>
                  <a:schemeClr val="bg1"/>
                </a:solidFill>
              </a:rPr>
              <a:t>Creating the Chapter Vision</a:t>
            </a:r>
          </a:p>
        </p:txBody>
      </p:sp>
      <p:sp>
        <p:nvSpPr>
          <p:cNvPr id="4" name="TextBox 3"/>
          <p:cNvSpPr txBox="1"/>
          <p:nvPr/>
        </p:nvSpPr>
        <p:spPr>
          <a:xfrm>
            <a:off x="5388429" y="1587532"/>
            <a:ext cx="5972087" cy="4154984"/>
          </a:xfrm>
          <a:prstGeom prst="rect">
            <a:avLst/>
          </a:prstGeom>
          <a:noFill/>
        </p:spPr>
        <p:txBody>
          <a:bodyPr wrap="square" rtlCol="0">
            <a:spAutoFit/>
          </a:bodyPr>
          <a:lstStyle/>
          <a:p>
            <a:pPr lvl="0"/>
            <a:r>
              <a:rPr lang="en-US" sz="2400" dirty="0"/>
              <a:t>How can we maximize the use of our strengths?</a:t>
            </a:r>
          </a:p>
          <a:p>
            <a:pPr lvl="0"/>
            <a:endParaRPr lang="en-US" sz="2400" dirty="0"/>
          </a:p>
          <a:p>
            <a:pPr lvl="0"/>
            <a:r>
              <a:rPr lang="en-US" sz="2400" dirty="0"/>
              <a:t>How can we overcome the threats identified?</a:t>
            </a:r>
          </a:p>
          <a:p>
            <a:pPr lvl="0"/>
            <a:endParaRPr lang="en-US" sz="2400" dirty="0"/>
          </a:p>
          <a:p>
            <a:pPr lvl="0"/>
            <a:r>
              <a:rPr lang="en-US" sz="2400" dirty="0"/>
              <a:t>What do we need to do to overcome the identified weaknesses?</a:t>
            </a:r>
          </a:p>
          <a:p>
            <a:pPr lvl="0"/>
            <a:endParaRPr lang="en-US" sz="2400" dirty="0"/>
          </a:p>
          <a:p>
            <a:pPr lvl="0"/>
            <a:r>
              <a:rPr lang="en-US" sz="2400" dirty="0"/>
              <a:t>How can we take advantage of our opportunities?</a:t>
            </a:r>
          </a:p>
        </p:txBody>
      </p:sp>
    </p:spTree>
    <p:extLst>
      <p:ext uri="{BB962C8B-B14F-4D97-AF65-F5344CB8AC3E}">
        <p14:creationId xmlns:p14="http://schemas.microsoft.com/office/powerpoint/2010/main" val="680245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Worksheet</a:t>
            </a:r>
          </a:p>
        </p:txBody>
      </p:sp>
      <p:sp>
        <p:nvSpPr>
          <p:cNvPr id="3" name="Content Placeholder 2"/>
          <p:cNvSpPr>
            <a:spLocks noGrp="1"/>
          </p:cNvSpPr>
          <p:nvPr>
            <p:ph idx="1"/>
          </p:nvPr>
        </p:nvSpPr>
        <p:spPr>
          <a:xfrm>
            <a:off x="854700" y="2017945"/>
            <a:ext cx="3795678" cy="4121597"/>
          </a:xfrm>
        </p:spPr>
        <p:txBody>
          <a:bodyPr>
            <a:normAutofit fontScale="92500" lnSpcReduction="10000"/>
          </a:bodyPr>
          <a:lstStyle/>
          <a:p>
            <a:r>
              <a:rPr lang="en-US" b="0" dirty="0">
                <a:solidFill>
                  <a:schemeClr val="tx1"/>
                </a:solidFill>
              </a:rPr>
              <a:t>Goals (Strategic)</a:t>
            </a:r>
          </a:p>
          <a:p>
            <a:r>
              <a:rPr lang="en-US" b="0" dirty="0">
                <a:solidFill>
                  <a:schemeClr val="tx1"/>
                </a:solidFill>
              </a:rPr>
              <a:t>Steps (Actions)</a:t>
            </a:r>
          </a:p>
          <a:p>
            <a:r>
              <a:rPr lang="en-US" b="0" dirty="0">
                <a:solidFill>
                  <a:schemeClr val="tx1"/>
                </a:solidFill>
              </a:rPr>
              <a:t>Any potential barriers to achieving the goal</a:t>
            </a:r>
          </a:p>
          <a:p>
            <a:r>
              <a:rPr lang="en-US" b="0" dirty="0">
                <a:solidFill>
                  <a:schemeClr val="tx1"/>
                </a:solidFill>
              </a:rPr>
              <a:t>Resolution to those barriers</a:t>
            </a:r>
          </a:p>
          <a:p>
            <a:r>
              <a:rPr lang="en-US" b="0" dirty="0">
                <a:solidFill>
                  <a:schemeClr val="tx1"/>
                </a:solidFill>
              </a:rPr>
              <a:t>Resources/Budget</a:t>
            </a:r>
          </a:p>
          <a:p>
            <a:r>
              <a:rPr lang="en-US" b="0" dirty="0">
                <a:solidFill>
                  <a:schemeClr val="tx1"/>
                </a:solidFill>
              </a:rPr>
              <a:t>Persons responsible</a:t>
            </a:r>
          </a:p>
          <a:p>
            <a:r>
              <a:rPr lang="en-US" b="0" dirty="0">
                <a:solidFill>
                  <a:schemeClr val="tx1"/>
                </a:solidFill>
              </a:rPr>
              <a:t>Timeframes</a:t>
            </a: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32</a:t>
            </a:fld>
            <a:endParaRPr lang="en-US" dirty="0"/>
          </a:p>
        </p:txBody>
      </p:sp>
      <p:pic>
        <p:nvPicPr>
          <p:cNvPr id="5" name="Picture 4"/>
          <p:cNvPicPr>
            <a:picLocks noChangeAspect="1"/>
          </p:cNvPicPr>
          <p:nvPr/>
        </p:nvPicPr>
        <p:blipFill rotWithShape="1">
          <a:blip r:embed="rId2"/>
          <a:srcRect t="19603"/>
          <a:stretch/>
        </p:blipFill>
        <p:spPr>
          <a:xfrm>
            <a:off x="4823266" y="2017945"/>
            <a:ext cx="7230501" cy="3973552"/>
          </a:xfrm>
          <a:prstGeom prst="rect">
            <a:avLst/>
          </a:prstGeom>
        </p:spPr>
      </p:pic>
    </p:spTree>
    <p:extLst>
      <p:ext uri="{BB962C8B-B14F-4D97-AF65-F5344CB8AC3E}">
        <p14:creationId xmlns:p14="http://schemas.microsoft.com/office/powerpoint/2010/main" val="247116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goals and steps</a:t>
            </a:r>
          </a:p>
        </p:txBody>
      </p:sp>
      <p:sp>
        <p:nvSpPr>
          <p:cNvPr id="3" name="Content Placeholder 2"/>
          <p:cNvSpPr>
            <a:spLocks noGrp="1"/>
          </p:cNvSpPr>
          <p:nvPr>
            <p:ph idx="1"/>
          </p:nvPr>
        </p:nvSpPr>
        <p:spPr>
          <a:xfrm>
            <a:off x="854699" y="2017945"/>
            <a:ext cx="9833429" cy="4269643"/>
          </a:xfrm>
        </p:spPr>
        <p:txBody>
          <a:bodyPr>
            <a:normAutofit fontScale="32500" lnSpcReduction="20000"/>
          </a:bodyPr>
          <a:lstStyle/>
          <a:p>
            <a:pPr marL="0" lvl="0" indent="0">
              <a:lnSpc>
                <a:spcPct val="120000"/>
              </a:lnSpc>
              <a:spcBef>
                <a:spcPts val="0"/>
              </a:spcBef>
              <a:spcAft>
                <a:spcPts val="0"/>
              </a:spcAft>
              <a:buNone/>
            </a:pPr>
            <a:r>
              <a:rPr lang="en-US" sz="4900" dirty="0">
                <a:solidFill>
                  <a:schemeClr val="tx1"/>
                </a:solidFill>
              </a:rPr>
              <a:t>Goal: Develop a chapter policies and procedures guide</a:t>
            </a:r>
          </a:p>
          <a:p>
            <a:pPr lvl="1">
              <a:lnSpc>
                <a:spcPct val="120000"/>
              </a:lnSpc>
              <a:spcBef>
                <a:spcPts val="0"/>
              </a:spcBef>
              <a:spcAft>
                <a:spcPts val="0"/>
              </a:spcAft>
            </a:pPr>
            <a:r>
              <a:rPr lang="en-US" sz="4900" dirty="0">
                <a:solidFill>
                  <a:schemeClr val="tx1"/>
                </a:solidFill>
              </a:rPr>
              <a:t>Step: Create a task force to oversee development, implementation, and oversight (ideally, include CLE attendees).</a:t>
            </a:r>
          </a:p>
          <a:p>
            <a:pPr lvl="1">
              <a:lnSpc>
                <a:spcPct val="120000"/>
              </a:lnSpc>
              <a:spcBef>
                <a:spcPts val="0"/>
              </a:spcBef>
              <a:spcAft>
                <a:spcPts val="0"/>
              </a:spcAft>
            </a:pPr>
            <a:r>
              <a:rPr lang="en-US" sz="4900" dirty="0">
                <a:solidFill>
                  <a:schemeClr val="tx1"/>
                </a:solidFill>
              </a:rPr>
              <a:t>Barrier: Time constraint</a:t>
            </a:r>
          </a:p>
          <a:p>
            <a:pPr lvl="1">
              <a:lnSpc>
                <a:spcPct val="120000"/>
              </a:lnSpc>
              <a:spcBef>
                <a:spcPts val="0"/>
              </a:spcBef>
              <a:spcAft>
                <a:spcPts val="0"/>
              </a:spcAft>
            </a:pPr>
            <a:r>
              <a:rPr lang="en-US" sz="4900" dirty="0">
                <a:solidFill>
                  <a:schemeClr val="tx1"/>
                </a:solidFill>
              </a:rPr>
              <a:t>Resolution: Recruit volunteers and divide up assignments to spread the workload </a:t>
            </a:r>
          </a:p>
          <a:p>
            <a:pPr lvl="1">
              <a:lnSpc>
                <a:spcPct val="120000"/>
              </a:lnSpc>
              <a:spcBef>
                <a:spcPts val="0"/>
              </a:spcBef>
              <a:spcAft>
                <a:spcPts val="0"/>
              </a:spcAft>
            </a:pPr>
            <a:r>
              <a:rPr lang="en-US" sz="4900" dirty="0">
                <a:solidFill>
                  <a:schemeClr val="tx1"/>
                </a:solidFill>
              </a:rPr>
              <a:t>Resources: Time, organizational skills, oversight </a:t>
            </a:r>
          </a:p>
          <a:p>
            <a:pPr marL="0" lvl="0" indent="0">
              <a:lnSpc>
                <a:spcPct val="120000"/>
              </a:lnSpc>
              <a:spcBef>
                <a:spcPts val="0"/>
              </a:spcBef>
              <a:spcAft>
                <a:spcPts val="0"/>
              </a:spcAft>
              <a:buNone/>
            </a:pPr>
            <a:endParaRPr lang="en-US" sz="4900" dirty="0">
              <a:solidFill>
                <a:schemeClr val="tx1"/>
              </a:solidFill>
            </a:endParaRPr>
          </a:p>
          <a:p>
            <a:pPr marL="0" lvl="0" indent="0">
              <a:lnSpc>
                <a:spcPct val="120000"/>
              </a:lnSpc>
              <a:spcBef>
                <a:spcPts val="0"/>
              </a:spcBef>
              <a:spcAft>
                <a:spcPts val="0"/>
              </a:spcAft>
              <a:buNone/>
            </a:pPr>
            <a:r>
              <a:rPr lang="en-US" sz="4900" dirty="0">
                <a:solidFill>
                  <a:schemeClr val="tx1"/>
                </a:solidFill>
              </a:rPr>
              <a:t>Formalize the committee structure </a:t>
            </a:r>
          </a:p>
          <a:p>
            <a:pPr lvl="1">
              <a:lnSpc>
                <a:spcPct val="120000"/>
              </a:lnSpc>
              <a:spcBef>
                <a:spcPts val="0"/>
              </a:spcBef>
              <a:spcAft>
                <a:spcPts val="0"/>
              </a:spcAft>
            </a:pPr>
            <a:r>
              <a:rPr lang="en-US" sz="4900" dirty="0">
                <a:solidFill>
                  <a:schemeClr val="tx1"/>
                </a:solidFill>
              </a:rPr>
              <a:t>Step: Designate a point person for all committee oversight to ensure communication, collaboration, and forward movement. </a:t>
            </a:r>
          </a:p>
          <a:p>
            <a:pPr lvl="1">
              <a:lnSpc>
                <a:spcPct val="120000"/>
              </a:lnSpc>
              <a:spcBef>
                <a:spcPts val="0"/>
              </a:spcBef>
              <a:spcAft>
                <a:spcPts val="0"/>
              </a:spcAft>
            </a:pPr>
            <a:r>
              <a:rPr lang="en-US" sz="4900" dirty="0">
                <a:solidFill>
                  <a:schemeClr val="tx1"/>
                </a:solidFill>
              </a:rPr>
              <a:t>Step: Summer social with tables scattered, each manned by the committee chair – utilize that time to recruit volunteers. </a:t>
            </a:r>
          </a:p>
          <a:p>
            <a:pPr lvl="1">
              <a:lnSpc>
                <a:spcPct val="120000"/>
              </a:lnSpc>
              <a:spcBef>
                <a:spcPts val="0"/>
              </a:spcBef>
              <a:spcAft>
                <a:spcPts val="0"/>
              </a:spcAft>
            </a:pPr>
            <a:r>
              <a:rPr lang="en-US" sz="4900" dirty="0">
                <a:solidFill>
                  <a:schemeClr val="tx1"/>
                </a:solidFill>
              </a:rPr>
              <a:t>Step: Committee chair creates a formation document that includes the committee’s purpose, frequency of meetings, long term/short term goals, development plan, etc. </a:t>
            </a:r>
          </a:p>
          <a:p>
            <a:pPr marL="349250" lvl="1" indent="0">
              <a:lnSpc>
                <a:spcPct val="120000"/>
              </a:lnSpc>
              <a:spcBef>
                <a:spcPts val="0"/>
              </a:spcBef>
              <a:spcAft>
                <a:spcPts val="0"/>
              </a:spcAft>
              <a:buNone/>
            </a:pPr>
            <a:endParaRPr lang="en-US" sz="4900" dirty="0">
              <a:solidFill>
                <a:schemeClr val="tx1"/>
              </a:solidFill>
            </a:endParaRPr>
          </a:p>
          <a:p>
            <a:pPr marL="0" lvl="0" indent="0">
              <a:lnSpc>
                <a:spcPct val="120000"/>
              </a:lnSpc>
              <a:spcBef>
                <a:spcPts val="0"/>
              </a:spcBef>
              <a:spcAft>
                <a:spcPts val="0"/>
              </a:spcAft>
              <a:buNone/>
            </a:pPr>
            <a:r>
              <a:rPr lang="en-US" sz="4900" i="1" dirty="0">
                <a:solidFill>
                  <a:schemeClr val="tx1"/>
                </a:solidFill>
              </a:rPr>
              <a:t>Goal from SWOT discussion: XX</a:t>
            </a:r>
            <a:endParaRPr lang="en-US" sz="4900" dirty="0">
              <a:solidFill>
                <a:schemeClr val="tx1"/>
              </a:solidFill>
            </a:endParaRPr>
          </a:p>
          <a:p>
            <a:pPr lvl="1">
              <a:lnSpc>
                <a:spcPct val="120000"/>
              </a:lnSpc>
              <a:spcBef>
                <a:spcPts val="0"/>
              </a:spcBef>
              <a:spcAft>
                <a:spcPts val="0"/>
              </a:spcAft>
            </a:pPr>
            <a:r>
              <a:rPr lang="en-US" sz="4900" i="1" dirty="0">
                <a:solidFill>
                  <a:schemeClr val="tx1"/>
                </a:solidFill>
              </a:rPr>
              <a:t>Suggestion: XX</a:t>
            </a:r>
            <a:endParaRPr lang="en-US" sz="49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33</a:t>
            </a:fld>
            <a:endParaRPr lang="en-US" dirty="0"/>
          </a:p>
        </p:txBody>
      </p:sp>
    </p:spTree>
    <p:extLst>
      <p:ext uri="{BB962C8B-B14F-4D97-AF65-F5344CB8AC3E}">
        <p14:creationId xmlns:p14="http://schemas.microsoft.com/office/powerpoint/2010/main" val="358881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Areas of Focus &amp; Prioritizing </a:t>
            </a:r>
            <a:br>
              <a:rPr lang="en-US" dirty="0"/>
            </a:br>
            <a:r>
              <a:rPr lang="en-US" dirty="0"/>
              <a:t>3-Year Snapshot</a:t>
            </a:r>
          </a:p>
        </p:txBody>
      </p:sp>
      <p:sp>
        <p:nvSpPr>
          <p:cNvPr id="4" name="Slide Number Placeholder 3"/>
          <p:cNvSpPr>
            <a:spLocks noGrp="1"/>
          </p:cNvSpPr>
          <p:nvPr>
            <p:ph type="sldNum" sz="quarter" idx="12"/>
          </p:nvPr>
        </p:nvSpPr>
        <p:spPr/>
        <p:txBody>
          <a:bodyPr/>
          <a:lstStyle/>
          <a:p>
            <a:fld id="{2F8AF2E6-64A8-0F46-AF27-0A96D82A033B}"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1384663" y="2191496"/>
            <a:ext cx="4833258" cy="3997351"/>
          </a:xfrm>
          <a:prstGeom prst="rect">
            <a:avLst/>
          </a:prstGeom>
        </p:spPr>
      </p:pic>
      <p:grpSp>
        <p:nvGrpSpPr>
          <p:cNvPr id="6" name="Group 46"/>
          <p:cNvGrpSpPr>
            <a:grpSpLocks/>
          </p:cNvGrpSpPr>
          <p:nvPr/>
        </p:nvGrpSpPr>
        <p:grpSpPr bwMode="auto">
          <a:xfrm>
            <a:off x="7744373" y="2191496"/>
            <a:ext cx="236539" cy="952500"/>
            <a:chOff x="4000" y="437"/>
            <a:chExt cx="149" cy="600"/>
          </a:xfrm>
          <a:solidFill>
            <a:srgbClr val="FF0000"/>
          </a:solidFill>
        </p:grpSpPr>
        <p:sp>
          <p:nvSpPr>
            <p:cNvPr id="7" name="Oval 48"/>
            <p:cNvSpPr>
              <a:spLocks noChangeArrowheads="1"/>
            </p:cNvSpPr>
            <p:nvPr/>
          </p:nvSpPr>
          <p:spPr bwMode="auto">
            <a:xfrm>
              <a:off x="4000" y="437"/>
              <a:ext cx="141" cy="141"/>
            </a:xfrm>
            <a:prstGeom prst="ellipse">
              <a:avLst/>
            </a:prstGeom>
            <a:solidFill>
              <a:srgbClr val="00B050"/>
            </a:solidFill>
            <a:ln w="19050">
              <a:solidFill>
                <a:schemeClr val="tx1"/>
              </a:solidFill>
              <a:round/>
              <a:headEnd/>
              <a:tailEnd/>
            </a:ln>
          </p:spPr>
          <p:txBody>
            <a:bodyPr wrap="none" anchor="ctr"/>
            <a:lstStyle/>
            <a:p>
              <a:pPr algn="ctr"/>
              <a:r>
                <a:rPr lang="en-US" sz="1400" dirty="0"/>
                <a:t>1</a:t>
              </a:r>
            </a:p>
          </p:txBody>
        </p:sp>
        <p:sp>
          <p:nvSpPr>
            <p:cNvPr id="8" name="Oval 49"/>
            <p:cNvSpPr>
              <a:spLocks noChangeArrowheads="1"/>
            </p:cNvSpPr>
            <p:nvPr/>
          </p:nvSpPr>
          <p:spPr bwMode="auto">
            <a:xfrm>
              <a:off x="4000" y="594"/>
              <a:ext cx="141" cy="141"/>
            </a:xfrm>
            <a:prstGeom prst="ellipse">
              <a:avLst/>
            </a:prstGeom>
            <a:solidFill>
              <a:srgbClr val="00B050"/>
            </a:solidFill>
            <a:ln w="19050">
              <a:solidFill>
                <a:schemeClr val="tx1"/>
              </a:solidFill>
              <a:round/>
              <a:headEnd/>
              <a:tailEnd/>
            </a:ln>
          </p:spPr>
          <p:txBody>
            <a:bodyPr wrap="none" anchor="ctr"/>
            <a:lstStyle/>
            <a:p>
              <a:pPr algn="ctr"/>
              <a:r>
                <a:rPr lang="en-US" sz="1400" dirty="0"/>
                <a:t>2</a:t>
              </a:r>
            </a:p>
          </p:txBody>
        </p:sp>
        <p:sp>
          <p:nvSpPr>
            <p:cNvPr id="9" name="Oval 50"/>
            <p:cNvSpPr>
              <a:spLocks noChangeArrowheads="1"/>
            </p:cNvSpPr>
            <p:nvPr/>
          </p:nvSpPr>
          <p:spPr bwMode="auto">
            <a:xfrm>
              <a:off x="4000" y="746"/>
              <a:ext cx="141" cy="141"/>
            </a:xfrm>
            <a:prstGeom prst="ellipse">
              <a:avLst/>
            </a:prstGeom>
            <a:solidFill>
              <a:srgbClr val="00B050"/>
            </a:solidFill>
            <a:ln w="19050">
              <a:solidFill>
                <a:schemeClr val="tx1"/>
              </a:solidFill>
              <a:round/>
              <a:headEnd/>
              <a:tailEnd/>
            </a:ln>
          </p:spPr>
          <p:txBody>
            <a:bodyPr wrap="none" anchor="ctr"/>
            <a:lstStyle/>
            <a:p>
              <a:pPr algn="ctr"/>
              <a:r>
                <a:rPr lang="en-US" sz="1400" dirty="0"/>
                <a:t>3</a:t>
              </a:r>
            </a:p>
          </p:txBody>
        </p:sp>
        <p:sp>
          <p:nvSpPr>
            <p:cNvPr id="10" name="Oval 51"/>
            <p:cNvSpPr>
              <a:spLocks noChangeArrowheads="1"/>
            </p:cNvSpPr>
            <p:nvPr/>
          </p:nvSpPr>
          <p:spPr bwMode="auto">
            <a:xfrm>
              <a:off x="4008" y="896"/>
              <a:ext cx="141" cy="141"/>
            </a:xfrm>
            <a:prstGeom prst="ellipse">
              <a:avLst/>
            </a:prstGeom>
            <a:solidFill>
              <a:srgbClr val="00B050"/>
            </a:solidFill>
            <a:ln w="19050">
              <a:solidFill>
                <a:schemeClr val="tx1"/>
              </a:solidFill>
              <a:round/>
              <a:headEnd/>
              <a:tailEnd/>
            </a:ln>
          </p:spPr>
          <p:txBody>
            <a:bodyPr wrap="none" anchor="ctr"/>
            <a:lstStyle/>
            <a:p>
              <a:pPr algn="ctr"/>
              <a:r>
                <a:rPr lang="en-US" sz="1400" dirty="0"/>
                <a:t>4</a:t>
              </a:r>
            </a:p>
          </p:txBody>
        </p:sp>
      </p:grpSp>
      <p:sp>
        <p:nvSpPr>
          <p:cNvPr id="11" name="TextBox 10"/>
          <p:cNvSpPr txBox="1"/>
          <p:nvPr/>
        </p:nvSpPr>
        <p:spPr>
          <a:xfrm>
            <a:off x="8024939" y="1822164"/>
            <a:ext cx="1528364" cy="369332"/>
          </a:xfrm>
          <a:prstGeom prst="rect">
            <a:avLst/>
          </a:prstGeom>
          <a:noFill/>
        </p:spPr>
        <p:txBody>
          <a:bodyPr wrap="square" rtlCol="0">
            <a:spAutoFit/>
          </a:bodyPr>
          <a:lstStyle/>
          <a:p>
            <a:r>
              <a:rPr lang="en-US" u="sng" dirty="0"/>
              <a:t>Topics</a:t>
            </a:r>
          </a:p>
        </p:txBody>
      </p:sp>
      <p:sp>
        <p:nvSpPr>
          <p:cNvPr id="12" name="Oval 14"/>
          <p:cNvSpPr>
            <a:spLocks noChangeArrowheads="1"/>
          </p:cNvSpPr>
          <p:nvPr/>
        </p:nvSpPr>
        <p:spPr bwMode="auto">
          <a:xfrm>
            <a:off x="7760443" y="5315333"/>
            <a:ext cx="274638" cy="283368"/>
          </a:xfrm>
          <a:prstGeom prst="ellipse">
            <a:avLst/>
          </a:prstGeom>
          <a:solidFill>
            <a:srgbClr val="00B050"/>
          </a:solidFill>
          <a:ln w="19050">
            <a:solidFill>
              <a:schemeClr val="tx1"/>
            </a:solidFill>
            <a:round/>
            <a:headEnd/>
            <a:tailEnd/>
          </a:ln>
        </p:spPr>
        <p:txBody>
          <a:bodyPr wrap="none" anchor="ctr"/>
          <a:lstStyle/>
          <a:p>
            <a:pPr algn="ctr"/>
            <a:r>
              <a:rPr lang="en-US" sz="1600" dirty="0"/>
              <a:t>1</a:t>
            </a:r>
          </a:p>
        </p:txBody>
      </p:sp>
      <p:sp>
        <p:nvSpPr>
          <p:cNvPr id="13" name="Oval 14"/>
          <p:cNvSpPr>
            <a:spLocks noChangeArrowheads="1"/>
          </p:cNvSpPr>
          <p:nvPr/>
        </p:nvSpPr>
        <p:spPr bwMode="auto">
          <a:xfrm>
            <a:off x="8187481" y="5315333"/>
            <a:ext cx="274638" cy="283368"/>
          </a:xfrm>
          <a:prstGeom prst="ellipse">
            <a:avLst/>
          </a:prstGeom>
          <a:solidFill>
            <a:srgbClr val="00B050"/>
          </a:solidFill>
          <a:ln w="19050">
            <a:solidFill>
              <a:schemeClr val="tx1"/>
            </a:solidFill>
            <a:round/>
            <a:headEnd/>
            <a:tailEnd/>
          </a:ln>
        </p:spPr>
        <p:txBody>
          <a:bodyPr wrap="none" anchor="ctr"/>
          <a:lstStyle/>
          <a:p>
            <a:pPr algn="ctr"/>
            <a:r>
              <a:rPr lang="en-US" sz="1600" dirty="0"/>
              <a:t>2</a:t>
            </a:r>
          </a:p>
        </p:txBody>
      </p:sp>
      <p:sp>
        <p:nvSpPr>
          <p:cNvPr id="14" name="Oval 13"/>
          <p:cNvSpPr>
            <a:spLocks noChangeArrowheads="1"/>
          </p:cNvSpPr>
          <p:nvPr/>
        </p:nvSpPr>
        <p:spPr bwMode="auto">
          <a:xfrm>
            <a:off x="8651802" y="5312252"/>
            <a:ext cx="274638" cy="283368"/>
          </a:xfrm>
          <a:prstGeom prst="ellipse">
            <a:avLst/>
          </a:prstGeom>
          <a:solidFill>
            <a:srgbClr val="00B050"/>
          </a:solidFill>
          <a:ln w="19050">
            <a:solidFill>
              <a:schemeClr val="tx1"/>
            </a:solidFill>
            <a:round/>
            <a:headEnd/>
            <a:tailEnd/>
          </a:ln>
        </p:spPr>
        <p:txBody>
          <a:bodyPr wrap="none" anchor="ctr"/>
          <a:lstStyle/>
          <a:p>
            <a:pPr algn="ctr"/>
            <a:r>
              <a:rPr lang="en-US" sz="1600" dirty="0"/>
              <a:t>3</a:t>
            </a:r>
          </a:p>
        </p:txBody>
      </p:sp>
      <p:sp>
        <p:nvSpPr>
          <p:cNvPr id="15" name="Oval 14"/>
          <p:cNvSpPr>
            <a:spLocks noChangeArrowheads="1"/>
          </p:cNvSpPr>
          <p:nvPr/>
        </p:nvSpPr>
        <p:spPr bwMode="auto">
          <a:xfrm>
            <a:off x="9132892" y="5315333"/>
            <a:ext cx="274638" cy="283368"/>
          </a:xfrm>
          <a:prstGeom prst="ellipse">
            <a:avLst/>
          </a:prstGeom>
          <a:solidFill>
            <a:srgbClr val="00B050"/>
          </a:solidFill>
          <a:ln w="19050">
            <a:solidFill>
              <a:schemeClr val="tx1"/>
            </a:solidFill>
            <a:round/>
            <a:headEnd/>
            <a:tailEnd/>
          </a:ln>
        </p:spPr>
        <p:txBody>
          <a:bodyPr wrap="none" anchor="ctr"/>
          <a:lstStyle/>
          <a:p>
            <a:pPr algn="ctr"/>
            <a:r>
              <a:rPr lang="en-US" sz="1600" dirty="0"/>
              <a:t>4</a:t>
            </a:r>
          </a:p>
        </p:txBody>
      </p:sp>
      <p:sp>
        <p:nvSpPr>
          <p:cNvPr id="16" name="Rectangle 15"/>
          <p:cNvSpPr/>
          <p:nvPr/>
        </p:nvSpPr>
        <p:spPr>
          <a:xfrm>
            <a:off x="8104592" y="2137252"/>
            <a:ext cx="2533651" cy="1565813"/>
          </a:xfrm>
          <a:prstGeom prst="rect">
            <a:avLst/>
          </a:prstGeom>
        </p:spPr>
        <p:txBody>
          <a:bodyPr wrap="square">
            <a:spAutoFit/>
          </a:bodyPr>
          <a:lstStyle/>
          <a:p>
            <a:pPr marL="285750" indent="-285750">
              <a:lnSpc>
                <a:spcPct val="114000"/>
              </a:lnSpc>
              <a:buFont typeface="Arial" panose="020B0604020202020204" pitchFamily="34" charset="0"/>
              <a:buChar char="•"/>
            </a:pPr>
            <a:r>
              <a:rPr lang="en-US" sz="1400" dirty="0">
                <a:latin typeface="GE Inspira Pitch" pitchFamily="34" charset="0"/>
              </a:rPr>
              <a:t>Insert topics here</a:t>
            </a:r>
          </a:p>
          <a:p>
            <a:pPr marL="285750" indent="-285750">
              <a:lnSpc>
                <a:spcPct val="114000"/>
              </a:lnSpc>
              <a:buFont typeface="Arial" panose="020B0604020202020204" pitchFamily="34" charset="0"/>
              <a:buChar char="•"/>
            </a:pPr>
            <a:endParaRPr lang="en-US" sz="1400" dirty="0">
              <a:latin typeface="GE Inspira Pitch" pitchFamily="34" charset="0"/>
            </a:endParaRPr>
          </a:p>
          <a:p>
            <a:pPr marL="285750" indent="-285750">
              <a:lnSpc>
                <a:spcPct val="114000"/>
              </a:lnSpc>
              <a:buFont typeface="Arial" panose="020B0604020202020204" pitchFamily="34" charset="0"/>
              <a:buChar char="•"/>
            </a:pPr>
            <a:endParaRPr lang="en-US" sz="1400" dirty="0">
              <a:latin typeface="GE Inspira Pitch" pitchFamily="34" charset="0"/>
            </a:endParaRPr>
          </a:p>
          <a:p>
            <a:pPr marL="285750" indent="-285750">
              <a:lnSpc>
                <a:spcPct val="114000"/>
              </a:lnSpc>
              <a:buFont typeface="Arial" panose="020B0604020202020204" pitchFamily="34" charset="0"/>
              <a:buChar char="•"/>
            </a:pPr>
            <a:endParaRPr lang="en-US" sz="1400" dirty="0">
              <a:latin typeface="GE Inspira Pitch" pitchFamily="34" charset="0"/>
            </a:endParaRPr>
          </a:p>
          <a:p>
            <a:pPr marL="285750" indent="-285750">
              <a:lnSpc>
                <a:spcPct val="114000"/>
              </a:lnSpc>
              <a:buFont typeface="Arial" panose="020B0604020202020204" pitchFamily="34" charset="0"/>
              <a:buChar char="•"/>
            </a:pPr>
            <a:endParaRPr lang="en-US" sz="1400" dirty="0">
              <a:latin typeface="GE Inspira Pitch" pitchFamily="34" charset="0"/>
            </a:endParaRPr>
          </a:p>
          <a:p>
            <a:pPr>
              <a:lnSpc>
                <a:spcPct val="114000"/>
              </a:lnSpc>
            </a:pPr>
            <a:endParaRPr lang="en-US" sz="1400" dirty="0">
              <a:latin typeface="GE Inspira Pitch" pitchFamily="34" charset="0"/>
            </a:endParaRPr>
          </a:p>
        </p:txBody>
      </p:sp>
    </p:spTree>
    <p:extLst>
      <p:ext uri="{BB962C8B-B14F-4D97-AF65-F5344CB8AC3E}">
        <p14:creationId xmlns:p14="http://schemas.microsoft.com/office/powerpoint/2010/main" val="1721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72ACB-6739-3B41-BB09-91ECD9AC6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8" name="Picture Placeholder 6">
            <a:extLst>
              <a:ext uri="{FF2B5EF4-FFF2-40B4-BE49-F238E27FC236}">
                <a16:creationId xmlns:a16="http://schemas.microsoft.com/office/drawing/2014/main" id="{BBB6CA4C-FC55-414C-A343-A4B4A94C0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BC2D140D-5068-D14E-B58F-E6B9D67028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2" name="Picture Placeholder 6">
            <a:extLst>
              <a:ext uri="{FF2B5EF4-FFF2-40B4-BE49-F238E27FC236}">
                <a16:creationId xmlns:a16="http://schemas.microsoft.com/office/drawing/2014/main" id="{7FB2FEC5-F538-EA46-9A6D-F33A5AA81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1442758" y="-1493967"/>
            <a:ext cx="3878838" cy="3884379"/>
          </a:xfrm>
          <a:prstGeom prst="ellipse">
            <a:avLst/>
          </a:prstGeom>
          <a:noFill/>
          <a:ln>
            <a:noFill/>
          </a:ln>
        </p:spPr>
      </p:pic>
      <p:pic>
        <p:nvPicPr>
          <p:cNvPr id="13" name="Picture Placeholder 6">
            <a:extLst>
              <a:ext uri="{FF2B5EF4-FFF2-40B4-BE49-F238E27FC236}">
                <a16:creationId xmlns:a16="http://schemas.microsoft.com/office/drawing/2014/main" id="{7A411840-A5E1-FC47-97CD-22875A7E69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35</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01003" y="2389412"/>
            <a:ext cx="1055860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600" dirty="0">
                <a:solidFill>
                  <a:srgbClr val="FFFFFF"/>
                </a:solidFill>
                <a:latin typeface="+mj-lt"/>
              </a:rPr>
              <a:t>Open Discussion</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35</a:t>
            </a:fld>
            <a:endParaRPr lang="en-US" dirty="0"/>
          </a:p>
        </p:txBody>
      </p:sp>
    </p:spTree>
    <p:extLst>
      <p:ext uri="{BB962C8B-B14F-4D97-AF65-F5344CB8AC3E}">
        <p14:creationId xmlns:p14="http://schemas.microsoft.com/office/powerpoint/2010/main" val="285963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F48902-EA1F-0EE7-F0B4-54D1CAAEE961}"/>
              </a:ext>
            </a:extLst>
          </p:cNvPr>
          <p:cNvSpPr>
            <a:spLocks noGrp="1"/>
          </p:cNvSpPr>
          <p:nvPr>
            <p:ph type="sldNum" sz="quarter" idx="10"/>
          </p:nvPr>
        </p:nvSpPr>
        <p:spPr/>
        <p:txBody>
          <a:bodyPr/>
          <a:lstStyle/>
          <a:p>
            <a:fld id="{D8D877B3-D348-4611-9BDB-C5374591D951}" type="slidenum">
              <a:rPr lang="en-US" smtClean="0"/>
              <a:pPr/>
              <a:t>36</a:t>
            </a:fld>
            <a:endParaRPr lang="en-US" dirty="0"/>
          </a:p>
        </p:txBody>
      </p:sp>
      <p:sp>
        <p:nvSpPr>
          <p:cNvPr id="3" name="Content Placeholder 2">
            <a:extLst>
              <a:ext uri="{FF2B5EF4-FFF2-40B4-BE49-F238E27FC236}">
                <a16:creationId xmlns:a16="http://schemas.microsoft.com/office/drawing/2014/main" id="{3913367C-AC13-AA15-4E80-75B24DE3266F}"/>
              </a:ext>
            </a:extLst>
          </p:cNvPr>
          <p:cNvSpPr>
            <a:spLocks noGrp="1"/>
          </p:cNvSpPr>
          <p:nvPr>
            <p:ph idx="1"/>
          </p:nvPr>
        </p:nvSpPr>
        <p:spPr/>
        <p:txBody>
          <a:bodyPr>
            <a:normAutofit/>
          </a:bodyPr>
          <a:lstStyle/>
          <a:p>
            <a:r>
              <a:rPr lang="en-US" sz="1400" b="0" dirty="0">
                <a:hlinkClick r:id="rId2"/>
              </a:rPr>
              <a:t>Angie Claypool </a:t>
            </a:r>
            <a:r>
              <a:rPr lang="en-US" sz="1400" b="0" dirty="0"/>
              <a:t> | </a:t>
            </a:r>
            <a:r>
              <a:rPr lang="en-US" sz="1400" b="0" dirty="0">
                <a:solidFill>
                  <a:schemeClr val="tx1">
                    <a:alpha val="70000"/>
                  </a:schemeClr>
                </a:solidFill>
                <a:latin typeface="Century Gothic" panose="020B0502020202020204" pitchFamily="34" charset="0"/>
              </a:rPr>
              <a:t>Director, Chapter Engagement</a:t>
            </a:r>
          </a:p>
          <a:p>
            <a:pPr lvl="1"/>
            <a:r>
              <a:rPr lang="en-US" sz="1200" b="0" i="1" dirty="0">
                <a:solidFill>
                  <a:schemeClr val="tx1">
                    <a:alpha val="70000"/>
                  </a:schemeClr>
                </a:solidFill>
                <a:latin typeface="Century Gothic" panose="020B0502020202020204" pitchFamily="34" charset="0"/>
              </a:rPr>
              <a:t>Regions: Canada, Pacific, Southeast, Southwest </a:t>
            </a:r>
          </a:p>
          <a:p>
            <a:r>
              <a:rPr lang="en-US" sz="1400" b="0" dirty="0">
                <a:hlinkClick r:id="rId3"/>
              </a:rPr>
              <a:t>Carrie Simon</a:t>
            </a:r>
            <a:r>
              <a:rPr lang="en-US" sz="1400" b="0" dirty="0"/>
              <a:t> | </a:t>
            </a:r>
            <a:r>
              <a:rPr lang="en-US" sz="1400" b="0" dirty="0">
                <a:solidFill>
                  <a:schemeClr val="tx1">
                    <a:alpha val="70000"/>
                  </a:schemeClr>
                </a:solidFill>
                <a:latin typeface="Century Gothic" panose="020B0502020202020204" pitchFamily="34" charset="0"/>
              </a:rPr>
              <a:t>Manager, Chapter Engagement</a:t>
            </a:r>
          </a:p>
          <a:p>
            <a:pPr lvl="1"/>
            <a:r>
              <a:rPr lang="en-US" sz="1200" b="0" i="1" dirty="0">
                <a:solidFill>
                  <a:schemeClr val="tx1">
                    <a:alpha val="70000"/>
                  </a:schemeClr>
                </a:solidFill>
                <a:latin typeface="Century Gothic" panose="020B0502020202020204" pitchFamily="34" charset="0"/>
              </a:rPr>
              <a:t>Regions: East, Midwest, Rocky Mountain</a:t>
            </a:r>
          </a:p>
          <a:p>
            <a:r>
              <a:rPr lang="en-US" sz="1400" b="0" dirty="0">
                <a:hlinkClick r:id="rId4"/>
              </a:rPr>
              <a:t>Maria Pagan</a:t>
            </a:r>
            <a:r>
              <a:rPr lang="en-US" sz="1400" b="0" dirty="0"/>
              <a:t> | </a:t>
            </a:r>
            <a:r>
              <a:rPr lang="en-US" sz="1400" b="0" dirty="0">
                <a:solidFill>
                  <a:schemeClr val="tx1">
                    <a:alpha val="70000"/>
                  </a:schemeClr>
                </a:solidFill>
                <a:latin typeface="Century Gothic" panose="020B0502020202020204" pitchFamily="34" charset="0"/>
              </a:rPr>
              <a:t>Coordinator, Chapter Engagement</a:t>
            </a:r>
          </a:p>
          <a:p>
            <a:endParaRPr lang="en-US" sz="1400" b="0" dirty="0">
              <a:solidFill>
                <a:schemeClr val="tx1">
                  <a:alpha val="70000"/>
                </a:schemeClr>
              </a:solidFill>
            </a:endParaRPr>
          </a:p>
          <a:p>
            <a:r>
              <a:rPr lang="en-US" sz="1400" b="0" dirty="0">
                <a:solidFill>
                  <a:schemeClr val="tx1">
                    <a:alpha val="70000"/>
                  </a:schemeClr>
                </a:solidFill>
                <a:latin typeface="Century Gothic" panose="020B0502020202020204" pitchFamily="34" charset="0"/>
                <a:hlinkClick r:id="rId5"/>
              </a:rPr>
              <a:t>Chapters@himss.org</a:t>
            </a:r>
            <a:r>
              <a:rPr lang="en-US" sz="1400" b="0" dirty="0">
                <a:solidFill>
                  <a:schemeClr val="tx1">
                    <a:alpha val="70000"/>
                  </a:schemeClr>
                </a:solidFill>
                <a:latin typeface="Century Gothic" panose="020B0502020202020204" pitchFamily="34" charset="0"/>
              </a:rPr>
              <a:t> for general questions</a:t>
            </a:r>
          </a:p>
          <a:p>
            <a:r>
              <a:rPr lang="en-US" sz="1400" b="0" dirty="0">
                <a:solidFill>
                  <a:schemeClr val="tx1">
                    <a:alpha val="70000"/>
                  </a:schemeClr>
                </a:solidFill>
                <a:latin typeface="Century Gothic" panose="020B0502020202020204" pitchFamily="34" charset="0"/>
                <a:hlinkClick r:id="rId6"/>
              </a:rPr>
              <a:t>https://clra.himsschapter.org/</a:t>
            </a:r>
            <a:r>
              <a:rPr lang="en-US" sz="1400" b="0" dirty="0">
                <a:solidFill>
                  <a:schemeClr val="tx1">
                    <a:alpha val="70000"/>
                  </a:schemeClr>
                </a:solidFill>
              </a:rPr>
              <a:t> for resources</a:t>
            </a:r>
            <a:endParaRPr lang="en-US" sz="1400" b="0" dirty="0">
              <a:solidFill>
                <a:schemeClr val="tx1">
                  <a:alpha val="70000"/>
                </a:schemeClr>
              </a:solidFill>
              <a:latin typeface="Century Gothic" panose="020B0502020202020204" pitchFamily="34" charset="0"/>
            </a:endParaRPr>
          </a:p>
          <a:p>
            <a:endParaRPr lang="en-US" dirty="0"/>
          </a:p>
        </p:txBody>
      </p:sp>
      <p:sp>
        <p:nvSpPr>
          <p:cNvPr id="5" name="Title 4">
            <a:extLst>
              <a:ext uri="{FF2B5EF4-FFF2-40B4-BE49-F238E27FC236}">
                <a16:creationId xmlns:a16="http://schemas.microsoft.com/office/drawing/2014/main" id="{512CEC2C-E15D-C3CC-B5B5-F9E6BBD7B75A}"/>
              </a:ext>
            </a:extLst>
          </p:cNvPr>
          <p:cNvSpPr>
            <a:spLocks noGrp="1"/>
          </p:cNvSpPr>
          <p:nvPr>
            <p:ph type="title"/>
          </p:nvPr>
        </p:nvSpPr>
        <p:spPr/>
        <p:txBody>
          <a:bodyPr/>
          <a:lstStyle/>
          <a:p>
            <a:r>
              <a:rPr lang="en-US" dirty="0"/>
              <a:t>Chapter Engagement Team</a:t>
            </a:r>
          </a:p>
        </p:txBody>
      </p:sp>
      <p:graphicFrame>
        <p:nvGraphicFramePr>
          <p:cNvPr id="6" name="Object 5">
            <a:extLst>
              <a:ext uri="{FF2B5EF4-FFF2-40B4-BE49-F238E27FC236}">
                <a16:creationId xmlns:a16="http://schemas.microsoft.com/office/drawing/2014/main" id="{294A7C59-5C6E-3EC5-C589-9D4B9CE8AC87}"/>
              </a:ext>
            </a:extLst>
          </p:cNvPr>
          <p:cNvGraphicFramePr>
            <a:graphicFrameLocks noChangeAspect="1"/>
          </p:cNvGraphicFramePr>
          <p:nvPr>
            <p:extLst>
              <p:ext uri="{D42A27DB-BD31-4B8C-83A1-F6EECF244321}">
                <p14:modId xmlns:p14="http://schemas.microsoft.com/office/powerpoint/2010/main" val="3589408363"/>
              </p:ext>
            </p:extLst>
          </p:nvPr>
        </p:nvGraphicFramePr>
        <p:xfrm>
          <a:off x="6697579" y="1100759"/>
          <a:ext cx="5069272" cy="4258188"/>
        </p:xfrm>
        <a:graphic>
          <a:graphicData uri="http://schemas.openxmlformats.org/presentationml/2006/ole">
            <mc:AlternateContent xmlns:mc="http://schemas.openxmlformats.org/markup-compatibility/2006">
              <mc:Choice xmlns:v="urn:schemas-microsoft-com:vml" Requires="v">
                <p:oleObj name="Acrobat Document" r:id="rId7" imgW="7619803" imgH="6400800" progId="AcroExch.Document.DC">
                  <p:embed/>
                </p:oleObj>
              </mc:Choice>
              <mc:Fallback>
                <p:oleObj name="Acrobat Document" r:id="rId7" imgW="7619803" imgH="6400800" progId="AcroExch.Document.DC">
                  <p:embed/>
                  <p:pic>
                    <p:nvPicPr>
                      <p:cNvPr id="0" name=""/>
                      <p:cNvPicPr/>
                      <p:nvPr/>
                    </p:nvPicPr>
                    <p:blipFill>
                      <a:blip r:embed="rId8"/>
                      <a:stretch>
                        <a:fillRect/>
                      </a:stretch>
                    </p:blipFill>
                    <p:spPr>
                      <a:xfrm>
                        <a:off x="6697579" y="1100759"/>
                        <a:ext cx="5069272" cy="4258188"/>
                      </a:xfrm>
                      <a:prstGeom prst="rect">
                        <a:avLst/>
                      </a:prstGeom>
                    </p:spPr>
                  </p:pic>
                </p:oleObj>
              </mc:Fallback>
            </mc:AlternateContent>
          </a:graphicData>
        </a:graphic>
      </p:graphicFrame>
    </p:spTree>
    <p:extLst>
      <p:ext uri="{BB962C8B-B14F-4D97-AF65-F5344CB8AC3E}">
        <p14:creationId xmlns:p14="http://schemas.microsoft.com/office/powerpoint/2010/main" val="259639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6902506" y="153703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9" name="Oval 38"/>
          <p:cNvSpPr/>
          <p:nvPr/>
        </p:nvSpPr>
        <p:spPr>
          <a:xfrm>
            <a:off x="6899282" y="4816903"/>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25" name="Straight Connector 24"/>
          <p:cNvCxnSpPr>
            <a:endCxn id="11" idx="3"/>
          </p:cNvCxnSpPr>
          <p:nvPr/>
        </p:nvCxnSpPr>
        <p:spPr>
          <a:xfrm flipV="1">
            <a:off x="6705600" y="2135605"/>
            <a:ext cx="299604" cy="369056"/>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4" idx="1"/>
          </p:cNvCxnSpPr>
          <p:nvPr/>
        </p:nvCxnSpPr>
        <p:spPr>
          <a:xfrm>
            <a:off x="6705600" y="4479235"/>
            <a:ext cx="299604" cy="440366"/>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D070DCD5-399C-5C44-A1ED-1CD8C1661C2D}"/>
              </a:ext>
            </a:extLst>
          </p:cNvPr>
          <p:cNvSpPr>
            <a:spLocks noGrp="1"/>
          </p:cNvSpPr>
          <p:nvPr>
            <p:ph type="title"/>
          </p:nvPr>
        </p:nvSpPr>
        <p:spPr>
          <a:xfrm>
            <a:off x="854700" y="2156875"/>
            <a:ext cx="4187371" cy="1783443"/>
          </a:xfrm>
        </p:spPr>
        <p:txBody>
          <a:bodyPr/>
          <a:lstStyle/>
          <a:p>
            <a:r>
              <a:rPr lang="en-US" dirty="0"/>
              <a:t>North America Chapter Engagement</a:t>
            </a:r>
            <a:endParaRPr lang="en-US" i="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8" name="Freeform 47"/>
          <p:cNvSpPr>
            <a:spLocks noEditPoints="1"/>
          </p:cNvSpPr>
          <p:nvPr/>
        </p:nvSpPr>
        <p:spPr bwMode="auto">
          <a:xfrm>
            <a:off x="7954819" y="3368317"/>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20" name="TextBox 19"/>
          <p:cNvSpPr txBox="1"/>
          <p:nvPr/>
        </p:nvSpPr>
        <p:spPr>
          <a:xfrm>
            <a:off x="7861577" y="1833973"/>
            <a:ext cx="2628623" cy="46166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350+</a:t>
            </a:r>
          </a:p>
        </p:txBody>
      </p:sp>
      <p:sp>
        <p:nvSpPr>
          <p:cNvPr id="22" name="TextBox 21"/>
          <p:cNvSpPr txBox="1"/>
          <p:nvPr/>
        </p:nvSpPr>
        <p:spPr>
          <a:xfrm>
            <a:off x="8749472" y="3471143"/>
            <a:ext cx="2628623" cy="46166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750+</a:t>
            </a:r>
          </a:p>
        </p:txBody>
      </p:sp>
      <p:sp>
        <p:nvSpPr>
          <p:cNvPr id="24" name="TextBox 23"/>
          <p:cNvSpPr txBox="1"/>
          <p:nvPr/>
        </p:nvSpPr>
        <p:spPr>
          <a:xfrm>
            <a:off x="7861577" y="5150051"/>
            <a:ext cx="2628623" cy="46166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775+</a:t>
            </a:r>
          </a:p>
        </p:txBody>
      </p:sp>
      <p:cxnSp>
        <p:nvCxnSpPr>
          <p:cNvPr id="29" name="Straight Connector 28"/>
          <p:cNvCxnSpPr>
            <a:stCxn id="6" idx="6"/>
            <a:endCxn id="8" idx="2"/>
          </p:cNvCxnSpPr>
          <p:nvPr/>
        </p:nvCxnSpPr>
        <p:spPr>
          <a:xfrm>
            <a:off x="7332615" y="3527603"/>
            <a:ext cx="447290" cy="333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431460" y="2706389"/>
            <a:ext cx="3325853" cy="7474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Education hours</a:t>
            </a:r>
          </a:p>
        </p:txBody>
      </p:sp>
      <p:sp>
        <p:nvSpPr>
          <p:cNvPr id="31" name="TextBox 30"/>
          <p:cNvSpPr txBox="1"/>
          <p:nvPr/>
        </p:nvSpPr>
        <p:spPr>
          <a:xfrm>
            <a:off x="7600550" y="1086524"/>
            <a:ext cx="2087382" cy="7474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Events</a:t>
            </a:r>
          </a:p>
        </p:txBody>
      </p:sp>
      <p:sp>
        <p:nvSpPr>
          <p:cNvPr id="33" name="TextBox 32"/>
          <p:cNvSpPr txBox="1"/>
          <p:nvPr/>
        </p:nvSpPr>
        <p:spPr>
          <a:xfrm>
            <a:off x="7663686" y="4428051"/>
            <a:ext cx="3606503" cy="7474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Volunteer leaders</a:t>
            </a:r>
          </a:p>
        </p:txBody>
      </p:sp>
      <p:sp>
        <p:nvSpPr>
          <p:cNvPr id="40" name="Oval 39"/>
          <p:cNvSpPr/>
          <p:nvPr/>
        </p:nvSpPr>
        <p:spPr>
          <a:xfrm>
            <a:off x="4997901" y="2357010"/>
            <a:ext cx="2334714" cy="2334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FFFFFF"/>
                </a:solidFill>
                <a:effectLst/>
                <a:uLnTx/>
                <a:uFillTx/>
                <a:latin typeface="Prometo Medium" panose="020B0704030203060203" pitchFamily="34" charset="0"/>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Chapters</a:t>
            </a:r>
          </a:p>
        </p:txBody>
      </p:sp>
      <p:sp>
        <p:nvSpPr>
          <p:cNvPr id="23" name="TextBox 22">
            <a:extLst>
              <a:ext uri="{FF2B5EF4-FFF2-40B4-BE49-F238E27FC236}">
                <a16:creationId xmlns:a16="http://schemas.microsoft.com/office/drawing/2014/main" id="{1DC32C89-5577-C44D-9855-3C9DE4C32873}"/>
              </a:ext>
            </a:extLst>
          </p:cNvPr>
          <p:cNvSpPr txBox="1"/>
          <p:nvPr/>
        </p:nvSpPr>
        <p:spPr>
          <a:xfrm>
            <a:off x="893129" y="5150051"/>
            <a:ext cx="3180273" cy="766941"/>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The Chapters Task Force enhances the relationship between HIMSS and its chapters. </a:t>
            </a:r>
          </a:p>
        </p:txBody>
      </p:sp>
      <p:sp>
        <p:nvSpPr>
          <p:cNvPr id="34" name="TextBox 33">
            <a:extLst>
              <a:ext uri="{FF2B5EF4-FFF2-40B4-BE49-F238E27FC236}">
                <a16:creationId xmlns:a16="http://schemas.microsoft.com/office/drawing/2014/main" id="{CD04729C-F031-6E4B-B293-08185AD57AAF}"/>
              </a:ext>
            </a:extLst>
          </p:cNvPr>
          <p:cNvSpPr txBox="1"/>
          <p:nvPr/>
        </p:nvSpPr>
        <p:spPr>
          <a:xfrm>
            <a:off x="854700" y="4428051"/>
            <a:ext cx="3023264" cy="584775"/>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HIMSS Chapters across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U.S., Puerto Rico, and Canada</a:t>
            </a:r>
          </a:p>
        </p:txBody>
      </p:sp>
      <p:sp>
        <p:nvSpPr>
          <p:cNvPr id="27" name="Oval 26"/>
          <p:cNvSpPr/>
          <p:nvPr/>
        </p:nvSpPr>
        <p:spPr>
          <a:xfrm>
            <a:off x="7744184" y="3151262"/>
            <a:ext cx="701268" cy="7012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36" name="Graphic 66">
            <a:extLst>
              <a:ext uri="{FF2B5EF4-FFF2-40B4-BE49-F238E27FC236}">
                <a16:creationId xmlns:a16="http://schemas.microsoft.com/office/drawing/2014/main" id="{9E510AB1-93B1-A143-AA37-A9326C56F0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0366" y="1725429"/>
            <a:ext cx="228572" cy="351021"/>
          </a:xfrm>
          <a:prstGeom prst="rect">
            <a:avLst/>
          </a:prstGeom>
        </p:spPr>
      </p:pic>
      <p:pic>
        <p:nvPicPr>
          <p:cNvPr id="38" name="Graphic 28">
            <a:extLst>
              <a:ext uri="{FF2B5EF4-FFF2-40B4-BE49-F238E27FC236}">
                <a16:creationId xmlns:a16="http://schemas.microsoft.com/office/drawing/2014/main" id="{C3C17D27-6666-5D48-8E89-370F674E92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1583" y="3278063"/>
            <a:ext cx="368199" cy="386160"/>
          </a:xfrm>
          <a:prstGeom prst="rect">
            <a:avLst/>
          </a:prstGeom>
        </p:spPr>
      </p:pic>
      <p:pic>
        <p:nvPicPr>
          <p:cNvPr id="41" name="Graphic 74">
            <a:extLst>
              <a:ext uri="{FF2B5EF4-FFF2-40B4-BE49-F238E27FC236}">
                <a16:creationId xmlns:a16="http://schemas.microsoft.com/office/drawing/2014/main" id="{C2B37D99-03E1-EF4E-95DF-E92167B0733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2418" y="5022088"/>
            <a:ext cx="546100" cy="304800"/>
          </a:xfrm>
          <a:prstGeom prst="rect">
            <a:avLst/>
          </a:prstGeom>
        </p:spPr>
      </p:pic>
    </p:spTree>
    <p:extLst>
      <p:ext uri="{BB962C8B-B14F-4D97-AF65-F5344CB8AC3E}">
        <p14:creationId xmlns:p14="http://schemas.microsoft.com/office/powerpoint/2010/main" val="327850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703671" y="1011336"/>
          <a:ext cx="11187912" cy="557715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F8AF2E6-64A8-0F46-AF27-0A96D82A033B}" type="slidenum">
              <a:rPr lang="en-US" smtClean="0"/>
              <a:pPr/>
              <a:t>5</a:t>
            </a:fld>
            <a:endParaRPr lang="en-US" dirty="0"/>
          </a:p>
        </p:txBody>
      </p:sp>
      <p:sp>
        <p:nvSpPr>
          <p:cNvPr id="3" name="TextBox 2">
            <a:extLst>
              <a:ext uri="{FF2B5EF4-FFF2-40B4-BE49-F238E27FC236}">
                <a16:creationId xmlns:a16="http://schemas.microsoft.com/office/drawing/2014/main" id="{88EBBEB0-5D7F-2CCD-99AF-898E0FECCD60}"/>
              </a:ext>
            </a:extLst>
          </p:cNvPr>
          <p:cNvSpPr txBox="1"/>
          <p:nvPr/>
        </p:nvSpPr>
        <p:spPr>
          <a:xfrm>
            <a:off x="9543165" y="473728"/>
            <a:ext cx="2512226" cy="523220"/>
          </a:xfrm>
          <a:prstGeom prst="rect">
            <a:avLst/>
          </a:prstGeom>
          <a:noFill/>
        </p:spPr>
        <p:txBody>
          <a:bodyPr wrap="none" rtlCol="0">
            <a:spAutoFit/>
          </a:bodyPr>
          <a:lstStyle/>
          <a:p>
            <a:r>
              <a:rPr lang="en-US" sz="1400" dirty="0">
                <a:solidFill>
                  <a:schemeClr val="bg2"/>
                </a:solidFill>
              </a:rPr>
              <a:t>Bold = FY23 top priorities</a:t>
            </a:r>
          </a:p>
          <a:p>
            <a:r>
              <a:rPr lang="en-US" sz="1400" dirty="0">
                <a:solidFill>
                  <a:schemeClr val="bg2"/>
                </a:solidFill>
              </a:rPr>
              <a:t>Asterisk = FY22 top priorities</a:t>
            </a:r>
          </a:p>
        </p:txBody>
      </p:sp>
      <p:sp>
        <p:nvSpPr>
          <p:cNvPr id="5" name="Title 1">
            <a:extLst>
              <a:ext uri="{FF2B5EF4-FFF2-40B4-BE49-F238E27FC236}">
                <a16:creationId xmlns:a16="http://schemas.microsoft.com/office/drawing/2014/main" id="{5A00EE2D-AD5F-1E4B-6CCB-25D4D8D05DD7}"/>
              </a:ext>
            </a:extLst>
          </p:cNvPr>
          <p:cNvSpPr txBox="1">
            <a:spLocks/>
          </p:cNvSpPr>
          <p:nvPr/>
        </p:nvSpPr>
        <p:spPr>
          <a:xfrm>
            <a:off x="775108" y="2141098"/>
            <a:ext cx="4187371" cy="1783443"/>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Top </a:t>
            </a:r>
            <a:br>
              <a:rPr lang="en-US" dirty="0"/>
            </a:br>
            <a:r>
              <a:rPr lang="en-US" dirty="0"/>
              <a:t>Education </a:t>
            </a:r>
            <a:br>
              <a:rPr lang="en-US" dirty="0"/>
            </a:br>
            <a:r>
              <a:rPr lang="en-US" dirty="0"/>
              <a:t>Event Topics</a:t>
            </a:r>
          </a:p>
        </p:txBody>
      </p:sp>
    </p:spTree>
    <p:extLst>
      <p:ext uri="{BB962C8B-B14F-4D97-AF65-F5344CB8AC3E}">
        <p14:creationId xmlns:p14="http://schemas.microsoft.com/office/powerpoint/2010/main" val="64863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4922" y="1107440"/>
            <a:ext cx="4892958" cy="5187260"/>
          </a:xfrm>
        </p:spPr>
        <p:txBody>
          <a:bodyPr>
            <a:normAutofit lnSpcReduction="10000"/>
          </a:bodyPr>
          <a:lstStyle/>
          <a:p>
            <a:pPr marL="0" indent="0">
              <a:buNone/>
            </a:pPr>
            <a:r>
              <a:rPr lang="en-US" dirty="0"/>
              <a:t>Tools &amp; Resources </a:t>
            </a:r>
          </a:p>
          <a:p>
            <a:r>
              <a:rPr lang="en-US" b="0" dirty="0"/>
              <a:t>Dues revenue collected &amp; distributed</a:t>
            </a:r>
          </a:p>
          <a:p>
            <a:r>
              <a:rPr lang="en-US" b="0" dirty="0"/>
              <a:t>Monthly membership and financial reports</a:t>
            </a:r>
          </a:p>
          <a:p>
            <a:r>
              <a:rPr lang="en-US" b="0" dirty="0"/>
              <a:t>D&amp;O insurance </a:t>
            </a:r>
          </a:p>
          <a:p>
            <a:r>
              <a:rPr lang="en-US" b="0" dirty="0"/>
              <a:t>Website and email system</a:t>
            </a:r>
          </a:p>
          <a:p>
            <a:r>
              <a:rPr lang="en-US" b="0" dirty="0"/>
              <a:t>Document Repository</a:t>
            </a:r>
          </a:p>
          <a:p>
            <a:r>
              <a:rPr lang="en-US" b="0" dirty="0"/>
              <a:t>Marketing templates &amp; toolkits</a:t>
            </a:r>
          </a:p>
          <a:p>
            <a:r>
              <a:rPr lang="en-US" b="0" dirty="0"/>
              <a:t>Advocacy guidance</a:t>
            </a:r>
          </a:p>
          <a:p>
            <a:r>
              <a:rPr lang="en-US" b="0" dirty="0"/>
              <a:t>Leadership Training </a:t>
            </a:r>
          </a:p>
          <a:p>
            <a:pPr lvl="1"/>
            <a:r>
              <a:rPr lang="en-US" dirty="0"/>
              <a:t>On demand recordings</a:t>
            </a:r>
          </a:p>
          <a:p>
            <a:pPr lvl="1"/>
            <a:r>
              <a:rPr lang="en-US" dirty="0"/>
              <a:t>Interactive webinars</a:t>
            </a:r>
          </a:p>
          <a:p>
            <a:pPr lvl="1"/>
            <a:r>
              <a:rPr lang="en-US" b="0" dirty="0"/>
              <a:t>Chapter Leader Exchange / GHC event</a:t>
            </a:r>
          </a:p>
        </p:txBody>
      </p:sp>
      <p:sp>
        <p:nvSpPr>
          <p:cNvPr id="3" name="Title 2"/>
          <p:cNvSpPr>
            <a:spLocks noGrp="1"/>
          </p:cNvSpPr>
          <p:nvPr>
            <p:ph type="title"/>
          </p:nvPr>
        </p:nvSpPr>
        <p:spPr>
          <a:xfrm>
            <a:off x="10050838" y="1842783"/>
            <a:ext cx="5069272" cy="1028700"/>
          </a:xfrm>
        </p:spPr>
        <p:txBody>
          <a:bodyPr/>
          <a:lstStyle/>
          <a:p>
            <a:r>
              <a:rPr lang="en-US" dirty="0">
                <a:solidFill>
                  <a:schemeClr val="bg1"/>
                </a:solidFill>
              </a:rPr>
              <a:t>Chapter </a:t>
            </a:r>
            <a:br>
              <a:rPr lang="en-US" dirty="0">
                <a:solidFill>
                  <a:schemeClr val="bg1"/>
                </a:solidFill>
              </a:rPr>
            </a:br>
            <a:r>
              <a:rPr lang="en-US" dirty="0">
                <a:solidFill>
                  <a:schemeClr val="bg1"/>
                </a:solidFill>
              </a:rPr>
              <a:t>Benefits</a:t>
            </a:r>
          </a:p>
        </p:txBody>
      </p:sp>
      <p:sp>
        <p:nvSpPr>
          <p:cNvPr id="10" name="Content Placeholder 3"/>
          <p:cNvSpPr txBox="1">
            <a:spLocks/>
          </p:cNvSpPr>
          <p:nvPr/>
        </p:nvSpPr>
        <p:spPr>
          <a:xfrm>
            <a:off x="5422040" y="1107440"/>
            <a:ext cx="4554832" cy="3709932"/>
          </a:xfrm>
          <a:prstGeom prst="rect">
            <a:avLst/>
          </a:prstGeom>
        </p:spPr>
        <p:txBody>
          <a:bodyPr vert="horz" wrap="square" lIns="0" tIns="0" rIns="0" bIns="0" rtlCol="0">
            <a:normAutofit/>
          </a:bodyPr>
          <a:lstStyle>
            <a:lvl1pPr marL="295275" indent="-295275" algn="l" defTabSz="914318" rtl="0" eaLnBrk="1" latinLnBrk="0" hangingPunct="1">
              <a:lnSpc>
                <a:spcPct val="10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Event Support</a:t>
            </a:r>
          </a:p>
          <a:p>
            <a:r>
              <a:rPr lang="en-US" b="0" dirty="0"/>
              <a:t>Chapters are approved CEU providers for CPHIMS &amp; CAHIMS</a:t>
            </a:r>
          </a:p>
          <a:p>
            <a:r>
              <a:rPr lang="en-US" b="0"/>
              <a:t>Zoom account </a:t>
            </a:r>
            <a:endParaRPr lang="en-US" b="0" dirty="0"/>
          </a:p>
          <a:p>
            <a:r>
              <a:rPr lang="en-US" b="0" dirty="0"/>
              <a:t>Speaker assistance </a:t>
            </a:r>
          </a:p>
          <a:p>
            <a:r>
              <a:rPr lang="en-US" b="0" dirty="0"/>
              <a:t>Financial assistance</a:t>
            </a:r>
          </a:p>
          <a:p>
            <a:r>
              <a:rPr lang="en-US" b="0" dirty="0"/>
              <a:t>Global Health Conference Discounts for Chapter Leaders </a:t>
            </a:r>
          </a:p>
          <a:p>
            <a:endParaRPr lang="en-US" dirty="0"/>
          </a:p>
        </p:txBody>
      </p:sp>
      <p:sp>
        <p:nvSpPr>
          <p:cNvPr id="6" name="TextBox 5"/>
          <p:cNvSpPr txBox="1"/>
          <p:nvPr/>
        </p:nvSpPr>
        <p:spPr>
          <a:xfrm>
            <a:off x="5274968" y="4817372"/>
            <a:ext cx="1688969"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HIMSS Affiliation </a:t>
            </a:r>
          </a:p>
          <a:p>
            <a:pPr algn="ctr"/>
            <a:r>
              <a:rPr lang="en-US" dirty="0"/>
              <a:t>= </a:t>
            </a:r>
          </a:p>
          <a:p>
            <a:pPr algn="ctr"/>
            <a:r>
              <a:rPr lang="en-US" dirty="0"/>
              <a:t>HIMSS Resources </a:t>
            </a:r>
          </a:p>
        </p:txBody>
      </p:sp>
    </p:spTree>
    <p:extLst>
      <p:ext uri="{BB962C8B-B14F-4D97-AF65-F5344CB8AC3E}">
        <p14:creationId xmlns:p14="http://schemas.microsoft.com/office/powerpoint/2010/main" val="294059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79371" y="6947089"/>
            <a:ext cx="513735" cy="227164"/>
          </a:xfrm>
        </p:spPr>
        <p:txBody>
          <a:bodyPr/>
          <a:lstStyle/>
          <a:p>
            <a:fld id="{D8D877B3-D348-4611-9BDB-C5374591D951}" type="slidenum">
              <a:rPr lang="en-US" smtClean="0"/>
              <a:pPr/>
              <a:t>7</a:t>
            </a:fld>
            <a:endParaRPr lang="en-US" dirty="0"/>
          </a:p>
        </p:txBody>
      </p:sp>
      <p:pic>
        <p:nvPicPr>
          <p:cNvPr id="4" name="Picture Placeholder 6">
            <a:extLst>
              <a:ext uri="{FF2B5EF4-FFF2-40B4-BE49-F238E27FC236}">
                <a16:creationId xmlns:a16="http://schemas.microsoft.com/office/drawing/2014/main" id="{20951787-4D6C-F742-980A-B5D900B4B3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4461757" y="2930467"/>
            <a:ext cx="2755000" cy="2756263"/>
          </a:xfrm>
          <a:prstGeom prst="ellipse">
            <a:avLst/>
          </a:prstGeom>
          <a:noFill/>
          <a:ln>
            <a:noFill/>
          </a:ln>
        </p:spPr>
      </p:pic>
      <p:sp>
        <p:nvSpPr>
          <p:cNvPr id="5" name="Oval 4"/>
          <p:cNvSpPr/>
          <p:nvPr/>
        </p:nvSpPr>
        <p:spPr>
          <a:xfrm>
            <a:off x="3584608" y="1342102"/>
            <a:ext cx="5287617" cy="5287617"/>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Oval 13"/>
          <p:cNvSpPr/>
          <p:nvPr/>
        </p:nvSpPr>
        <p:spPr>
          <a:xfrm>
            <a:off x="8297856" y="2392230"/>
            <a:ext cx="279392" cy="2793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267034" y="5368848"/>
            <a:ext cx="279392" cy="2793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29971" y="5368848"/>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88875" y="2392230"/>
            <a:ext cx="279392" cy="2793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93170" y="1668313"/>
            <a:ext cx="3342220" cy="2169825"/>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In Person Chapter</a:t>
            </a:r>
          </a:p>
          <a:p>
            <a:pPr algn="r">
              <a:lnSpc>
                <a:spcPct val="150000"/>
              </a:lnSpc>
            </a:pPr>
            <a:r>
              <a:rPr lang="en-US" i="1" dirty="0">
                <a:solidFill>
                  <a:schemeClr val="accent1"/>
                </a:solidFill>
                <a:latin typeface="Prometo Medium" panose="020B0704030203060203" pitchFamily="34" charset="0"/>
              </a:rPr>
              <a:t> Leader Training </a:t>
            </a:r>
          </a:p>
          <a:p>
            <a:pPr algn="r">
              <a:lnSpc>
                <a:spcPct val="150000"/>
              </a:lnSpc>
            </a:pPr>
            <a:r>
              <a:rPr lang="en-US" dirty="0"/>
              <a:t>Sponsored attendees</a:t>
            </a:r>
          </a:p>
          <a:p>
            <a:pPr algn="r">
              <a:lnSpc>
                <a:spcPct val="150000"/>
              </a:lnSpc>
            </a:pPr>
            <a:endParaRPr lang="en-US" i="1" dirty="0">
              <a:solidFill>
                <a:schemeClr val="accent1"/>
              </a:solidFill>
              <a:latin typeface="Prometo Medium" panose="020B0704030203060203" pitchFamily="34" charset="0"/>
            </a:endParaRPr>
          </a:p>
          <a:p>
            <a:pPr algn="r">
              <a:lnSpc>
                <a:spcPct val="150000"/>
              </a:lnSpc>
            </a:pPr>
            <a:endParaRPr lang="en-US" i="1" dirty="0">
              <a:solidFill>
                <a:schemeClr val="accent1"/>
              </a:solidFill>
              <a:latin typeface="Prometo Medium" panose="020B0704030203060203" pitchFamily="34" charset="0"/>
            </a:endParaRPr>
          </a:p>
        </p:txBody>
      </p:sp>
      <p:sp>
        <p:nvSpPr>
          <p:cNvPr id="25" name="Oval 24"/>
          <p:cNvSpPr/>
          <p:nvPr/>
        </p:nvSpPr>
        <p:spPr>
          <a:xfrm>
            <a:off x="4760210" y="2557148"/>
            <a:ext cx="2957530" cy="2957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4959" y="3703376"/>
            <a:ext cx="2723482" cy="461665"/>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Financial Benefits</a:t>
            </a:r>
          </a:p>
        </p:txBody>
      </p:sp>
      <p:sp>
        <p:nvSpPr>
          <p:cNvPr id="27" name="TextBox 26"/>
          <p:cNvSpPr txBox="1"/>
          <p:nvPr/>
        </p:nvSpPr>
        <p:spPr>
          <a:xfrm>
            <a:off x="319050" y="5052911"/>
            <a:ext cx="3342220" cy="1754326"/>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Event Assistance</a:t>
            </a:r>
          </a:p>
          <a:p>
            <a:pPr algn="r">
              <a:lnSpc>
                <a:spcPct val="150000"/>
              </a:lnSpc>
            </a:pPr>
            <a:r>
              <a:rPr lang="en-US" dirty="0"/>
              <a:t>Up to $1,000 scholarship</a:t>
            </a:r>
          </a:p>
          <a:p>
            <a:pPr algn="r">
              <a:lnSpc>
                <a:spcPct val="150000"/>
              </a:lnSpc>
            </a:pPr>
            <a:endParaRPr lang="en-US" i="1" dirty="0">
              <a:solidFill>
                <a:schemeClr val="accent1"/>
              </a:solidFill>
              <a:latin typeface="Prometo Medium" panose="020B0704030203060203" pitchFamily="34" charset="0"/>
            </a:endParaRPr>
          </a:p>
          <a:p>
            <a:pPr algn="r">
              <a:lnSpc>
                <a:spcPct val="150000"/>
              </a:lnSpc>
            </a:pPr>
            <a:endParaRPr lang="en-US" i="1" dirty="0">
              <a:solidFill>
                <a:schemeClr val="accent1"/>
              </a:solidFill>
              <a:latin typeface="Prometo Medium" panose="020B0704030203060203" pitchFamily="34" charset="0"/>
            </a:endParaRPr>
          </a:p>
        </p:txBody>
      </p:sp>
      <p:sp>
        <p:nvSpPr>
          <p:cNvPr id="28" name="TextBox 27"/>
          <p:cNvSpPr txBox="1"/>
          <p:nvPr/>
        </p:nvSpPr>
        <p:spPr>
          <a:xfrm>
            <a:off x="8721443" y="1978557"/>
            <a:ext cx="3342220" cy="1754326"/>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Global Health Conference </a:t>
            </a:r>
          </a:p>
          <a:p>
            <a:pPr>
              <a:lnSpc>
                <a:spcPct val="150000"/>
              </a:lnSpc>
            </a:pPr>
            <a:r>
              <a:rPr lang="en-US" dirty="0"/>
              <a:t>$100 Discount </a:t>
            </a:r>
          </a:p>
          <a:p>
            <a:pPr algn="r">
              <a:lnSpc>
                <a:spcPct val="150000"/>
              </a:lnSpc>
            </a:pPr>
            <a:endParaRPr lang="en-US" i="1" dirty="0">
              <a:solidFill>
                <a:schemeClr val="accent1"/>
              </a:solidFill>
              <a:latin typeface="Prometo Medium" panose="020B0704030203060203" pitchFamily="34" charset="0"/>
            </a:endParaRPr>
          </a:p>
          <a:p>
            <a:pPr algn="r">
              <a:lnSpc>
                <a:spcPct val="150000"/>
              </a:lnSpc>
            </a:pPr>
            <a:endParaRPr lang="en-US" i="1" dirty="0">
              <a:solidFill>
                <a:schemeClr val="accent1"/>
              </a:solidFill>
              <a:latin typeface="Prometo Medium" panose="020B0704030203060203" pitchFamily="34" charset="0"/>
            </a:endParaRPr>
          </a:p>
        </p:txBody>
      </p:sp>
      <p:sp>
        <p:nvSpPr>
          <p:cNvPr id="29" name="TextBox 28"/>
          <p:cNvSpPr txBox="1"/>
          <p:nvPr/>
        </p:nvSpPr>
        <p:spPr>
          <a:xfrm>
            <a:off x="8619216" y="5096349"/>
            <a:ext cx="3342220" cy="2169825"/>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Finance and Tax Planning</a:t>
            </a:r>
          </a:p>
          <a:p>
            <a:pPr>
              <a:lnSpc>
                <a:spcPct val="150000"/>
              </a:lnSpc>
            </a:pPr>
            <a:r>
              <a:rPr lang="en-US" dirty="0"/>
              <a:t>Tools, templates, and guidance</a:t>
            </a:r>
          </a:p>
          <a:p>
            <a:pPr algn="r">
              <a:lnSpc>
                <a:spcPct val="150000"/>
              </a:lnSpc>
            </a:pPr>
            <a:endParaRPr lang="en-US" i="1" dirty="0">
              <a:solidFill>
                <a:schemeClr val="accent1"/>
              </a:solidFill>
              <a:latin typeface="Prometo Medium" panose="020B0704030203060203" pitchFamily="34" charset="0"/>
            </a:endParaRPr>
          </a:p>
          <a:p>
            <a:pPr algn="r">
              <a:lnSpc>
                <a:spcPct val="150000"/>
              </a:lnSpc>
            </a:pPr>
            <a:endParaRPr lang="en-US" i="1" dirty="0">
              <a:solidFill>
                <a:schemeClr val="accent1"/>
              </a:solidFill>
              <a:latin typeface="Prometo Medium" panose="020B0704030203060203" pitchFamily="34" charset="0"/>
            </a:endParaRPr>
          </a:p>
        </p:txBody>
      </p:sp>
      <p:sp>
        <p:nvSpPr>
          <p:cNvPr id="30" name="TextBox 29"/>
          <p:cNvSpPr txBox="1"/>
          <p:nvPr/>
        </p:nvSpPr>
        <p:spPr>
          <a:xfrm>
            <a:off x="4656652" y="287421"/>
            <a:ext cx="3342220" cy="1754326"/>
          </a:xfrm>
          <a:prstGeom prst="rect">
            <a:avLst/>
          </a:prstGeom>
          <a:noFill/>
        </p:spPr>
        <p:txBody>
          <a:bodyPr wrap="square" rtlCol="0">
            <a:spAutoFit/>
          </a:bodyPr>
          <a:lstStyle/>
          <a:p>
            <a:pPr algn="ctr">
              <a:lnSpc>
                <a:spcPct val="150000"/>
              </a:lnSpc>
            </a:pPr>
            <a:r>
              <a:rPr lang="en-US" i="1" dirty="0">
                <a:solidFill>
                  <a:schemeClr val="accent1"/>
                </a:solidFill>
                <a:latin typeface="Prometo Medium" panose="020B0704030203060203" pitchFamily="34" charset="0"/>
              </a:rPr>
              <a:t>Dues Revenue </a:t>
            </a:r>
          </a:p>
          <a:p>
            <a:pPr algn="ctr">
              <a:lnSpc>
                <a:spcPct val="150000"/>
              </a:lnSpc>
            </a:pPr>
            <a:r>
              <a:rPr lang="en-US" i="1" dirty="0">
                <a:solidFill>
                  <a:schemeClr val="accent1"/>
                </a:solidFill>
                <a:latin typeface="Prometo Medium" panose="020B0704030203060203" pitchFamily="34" charset="0"/>
              </a:rPr>
              <a:t>Collection &amp; Sharing</a:t>
            </a:r>
          </a:p>
          <a:p>
            <a:pPr algn="r">
              <a:lnSpc>
                <a:spcPct val="150000"/>
              </a:lnSpc>
            </a:pPr>
            <a:endParaRPr lang="en-US" i="1" dirty="0">
              <a:solidFill>
                <a:schemeClr val="accent1"/>
              </a:solidFill>
              <a:latin typeface="Prometo Medium" panose="020B0704030203060203" pitchFamily="34" charset="0"/>
            </a:endParaRPr>
          </a:p>
          <a:p>
            <a:pPr algn="r">
              <a:lnSpc>
                <a:spcPct val="150000"/>
              </a:lnSpc>
            </a:pPr>
            <a:endParaRPr lang="en-US" i="1" dirty="0">
              <a:solidFill>
                <a:schemeClr val="accent1"/>
              </a:solidFill>
              <a:latin typeface="Prometo Medium" panose="020B0704030203060203" pitchFamily="34" charset="0"/>
            </a:endParaRPr>
          </a:p>
        </p:txBody>
      </p:sp>
      <p:sp>
        <p:nvSpPr>
          <p:cNvPr id="31" name="Oval 30"/>
          <p:cNvSpPr/>
          <p:nvPr/>
        </p:nvSpPr>
        <p:spPr>
          <a:xfrm>
            <a:off x="6097004" y="1229599"/>
            <a:ext cx="279392" cy="279392"/>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52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 Dues Revenue Sharing</a:t>
            </a:r>
          </a:p>
        </p:txBody>
      </p:sp>
      <p:sp>
        <p:nvSpPr>
          <p:cNvPr id="3" name="Content Placeholder 2"/>
          <p:cNvSpPr>
            <a:spLocks noGrp="1"/>
          </p:cNvSpPr>
          <p:nvPr>
            <p:ph idx="1"/>
          </p:nvPr>
        </p:nvSpPr>
        <p:spPr>
          <a:xfrm>
            <a:off x="854699" y="1804586"/>
            <a:ext cx="9833429" cy="959170"/>
          </a:xfrm>
        </p:spPr>
        <p:txBody>
          <a:bodyPr/>
          <a:lstStyle/>
          <a:p>
            <a:r>
              <a:rPr lang="en-US" dirty="0"/>
              <a:t>Dues revenue report – Emailed on the 10</a:t>
            </a:r>
            <a:r>
              <a:rPr lang="en-US" baseline="30000" dirty="0"/>
              <a:t>th</a:t>
            </a:r>
            <a:r>
              <a:rPr lang="en-US" dirty="0"/>
              <a:t> of each month to chapter president and treasurer</a:t>
            </a:r>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8</a:t>
            </a:fld>
            <a:endParaRPr lang="en-US" dirty="0"/>
          </a:p>
        </p:txBody>
      </p:sp>
      <p:graphicFrame>
        <p:nvGraphicFramePr>
          <p:cNvPr id="5" name="Content Placeholder 3"/>
          <p:cNvGraphicFramePr>
            <a:graphicFrameLocks/>
          </p:cNvGraphicFramePr>
          <p:nvPr/>
        </p:nvGraphicFramePr>
        <p:xfrm>
          <a:off x="2062716" y="2937995"/>
          <a:ext cx="8089910" cy="3679347"/>
        </p:xfrm>
        <a:graphic>
          <a:graphicData uri="http://schemas.openxmlformats.org/drawingml/2006/table">
            <a:tbl>
              <a:tblPr firstRow="1" bandRow="1">
                <a:tableStyleId>{5C22544A-7EE6-4342-B048-85BDC9FD1C3A}</a:tableStyleId>
              </a:tblPr>
              <a:tblGrid>
                <a:gridCol w="4044955">
                  <a:extLst>
                    <a:ext uri="{9D8B030D-6E8A-4147-A177-3AD203B41FA5}">
                      <a16:colId xmlns:a16="http://schemas.microsoft.com/office/drawing/2014/main" val="1118808733"/>
                    </a:ext>
                  </a:extLst>
                </a:gridCol>
                <a:gridCol w="4044955">
                  <a:extLst>
                    <a:ext uri="{9D8B030D-6E8A-4147-A177-3AD203B41FA5}">
                      <a16:colId xmlns:a16="http://schemas.microsoft.com/office/drawing/2014/main" val="1639853904"/>
                    </a:ext>
                  </a:extLst>
                </a:gridCol>
              </a:tblGrid>
              <a:tr h="888118">
                <a:tc>
                  <a:txBody>
                    <a:bodyPr/>
                    <a:lstStyle/>
                    <a:p>
                      <a:r>
                        <a:rPr lang="en-US" dirty="0"/>
                        <a:t>Individual, Corporate &amp; </a:t>
                      </a:r>
                    </a:p>
                    <a:p>
                      <a:r>
                        <a:rPr lang="en-US" dirty="0"/>
                        <a:t>Chapter-Only Members </a:t>
                      </a:r>
                    </a:p>
                  </a:txBody>
                  <a:tcPr/>
                </a:tc>
                <a:tc>
                  <a:txBody>
                    <a:bodyPr/>
                    <a:lstStyle/>
                    <a:p>
                      <a:r>
                        <a:rPr lang="en-US" dirty="0"/>
                        <a:t>Organizational Affiliate Members</a:t>
                      </a:r>
                    </a:p>
                  </a:txBody>
                  <a:tcPr/>
                </a:tc>
                <a:extLst>
                  <a:ext uri="{0D108BD9-81ED-4DB2-BD59-A6C34878D82A}">
                    <a16:rowId xmlns:a16="http://schemas.microsoft.com/office/drawing/2014/main" val="3246035402"/>
                  </a:ext>
                </a:extLst>
              </a:tr>
              <a:tr h="2791229">
                <a:tc>
                  <a:txBody>
                    <a:bodyPr/>
                    <a:lstStyle/>
                    <a:p>
                      <a:r>
                        <a:rPr lang="en-US" sz="1800" b="1" dirty="0"/>
                        <a:t>$23</a:t>
                      </a:r>
                    </a:p>
                    <a:p>
                      <a:endParaRPr lang="en-US" sz="1800" b="1" dirty="0"/>
                    </a:p>
                    <a:p>
                      <a:r>
                        <a:rPr lang="en-US" i="1" dirty="0"/>
                        <a:t>Chapters receive $23 per</a:t>
                      </a:r>
                      <a:r>
                        <a:rPr lang="en-US" i="1" baseline="0" dirty="0"/>
                        <a:t> year for each individual, corporate and chapter-only member within their chapter membership. </a:t>
                      </a:r>
                    </a:p>
                  </a:txBody>
                  <a:tcPr/>
                </a:tc>
                <a:tc>
                  <a:txBody>
                    <a:bodyPr/>
                    <a:lstStyle/>
                    <a:p>
                      <a:r>
                        <a:rPr lang="en-US" b="1" dirty="0"/>
                        <a:t>Up to 4% of contact payment</a:t>
                      </a:r>
                    </a:p>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Chapters receive up to 4% of  annual contract payment for Organizational Affiliates, based on chapter affiliation. The</a:t>
                      </a:r>
                      <a:r>
                        <a:rPr lang="en-US" sz="1800" i="1" baseline="0" dirty="0">
                          <a:solidFill>
                            <a:schemeClr val="tx1"/>
                          </a:solidFill>
                        </a:rPr>
                        <a:t> payment may be shared among multiple chapters.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dirty="0">
                        <a:solidFill>
                          <a:schemeClr val="tx1"/>
                        </a:solidFill>
                      </a:endParaRPr>
                    </a:p>
                  </a:txBody>
                  <a:tcPr/>
                </a:tc>
                <a:extLst>
                  <a:ext uri="{0D108BD9-81ED-4DB2-BD59-A6C34878D82A}">
                    <a16:rowId xmlns:a16="http://schemas.microsoft.com/office/drawing/2014/main" val="3029010444"/>
                  </a:ext>
                </a:extLst>
              </a:tr>
            </a:tbl>
          </a:graphicData>
        </a:graphic>
      </p:graphicFrame>
    </p:spTree>
    <p:extLst>
      <p:ext uri="{BB962C8B-B14F-4D97-AF65-F5344CB8AC3E}">
        <p14:creationId xmlns:p14="http://schemas.microsoft.com/office/powerpoint/2010/main" val="19639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154571" y="159662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89697" y="154515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885408" y="318240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91106" y="318240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89025" y="4889938"/>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468028" y="4752487"/>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837657" y="2883090"/>
            <a:ext cx="1938252" cy="1939141"/>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extBox 10"/>
          <p:cNvSpPr txBox="1"/>
          <p:nvPr/>
        </p:nvSpPr>
        <p:spPr>
          <a:xfrm>
            <a:off x="3013328" y="1695723"/>
            <a:ext cx="2665150" cy="307777"/>
          </a:xfrm>
          <a:prstGeom prst="rect">
            <a:avLst/>
          </a:prstGeom>
          <a:noFill/>
        </p:spPr>
        <p:txBody>
          <a:bodyPr wrap="square" lIns="0" rIns="0" rtlCol="0">
            <a:spAutoFit/>
          </a:bodyPr>
          <a:lstStyle/>
          <a:p>
            <a:pPr lvl="1"/>
            <a:r>
              <a:rPr lang="en-US" sz="1400" dirty="0">
                <a:solidFill>
                  <a:schemeClr val="bg2"/>
                </a:solidFill>
                <a:latin typeface="Century Gothic" panose="020B0502020202020204" pitchFamily="34" charset="0"/>
              </a:rPr>
              <a:t>Zoom</a:t>
            </a:r>
          </a:p>
        </p:txBody>
      </p:sp>
      <p:sp>
        <p:nvSpPr>
          <p:cNvPr id="17" name="TextBox 16"/>
          <p:cNvSpPr txBox="1"/>
          <p:nvPr/>
        </p:nvSpPr>
        <p:spPr>
          <a:xfrm>
            <a:off x="8341118" y="5138187"/>
            <a:ext cx="2665150"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@himsschapter.org </a:t>
            </a:r>
          </a:p>
        </p:txBody>
      </p:sp>
      <p:sp>
        <p:nvSpPr>
          <p:cNvPr id="23" name="TextBox 22"/>
          <p:cNvSpPr txBox="1"/>
          <p:nvPr/>
        </p:nvSpPr>
        <p:spPr>
          <a:xfrm>
            <a:off x="8806714" y="3464361"/>
            <a:ext cx="2633733"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Auto emailed to specific positions </a:t>
            </a:r>
          </a:p>
        </p:txBody>
      </p:sp>
      <p:sp>
        <p:nvSpPr>
          <p:cNvPr id="29" name="TextBox 28"/>
          <p:cNvSpPr txBox="1"/>
          <p:nvPr/>
        </p:nvSpPr>
        <p:spPr>
          <a:xfrm>
            <a:off x="8062165" y="1545150"/>
            <a:ext cx="2725933"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OneDrive</a:t>
            </a:r>
          </a:p>
        </p:txBody>
      </p:sp>
      <p:sp>
        <p:nvSpPr>
          <p:cNvPr id="35" name="TextBox 34"/>
          <p:cNvSpPr txBox="1"/>
          <p:nvPr/>
        </p:nvSpPr>
        <p:spPr>
          <a:xfrm>
            <a:off x="1364981" y="5176895"/>
            <a:ext cx="2725933" cy="307777"/>
          </a:xfrm>
          <a:prstGeom prst="rect">
            <a:avLst/>
          </a:prstGeom>
          <a:noFill/>
        </p:spPr>
        <p:txBody>
          <a:bodyPr wrap="square" lIns="0" rIns="0" rtlCol="0">
            <a:spAutoFit/>
          </a:bodyPr>
          <a:lstStyle/>
          <a:p>
            <a:pPr algn="r"/>
            <a:r>
              <a:rPr lang="en-US" sz="1400" dirty="0" err="1">
                <a:solidFill>
                  <a:schemeClr val="bg2"/>
                </a:solidFill>
                <a:latin typeface="Century Gothic" panose="020B0502020202020204" pitchFamily="34" charset="0"/>
              </a:rPr>
              <a:t>Marketo</a:t>
            </a:r>
            <a:endParaRPr lang="en-US" sz="1400" dirty="0">
              <a:solidFill>
                <a:schemeClr val="bg2"/>
              </a:solidFill>
              <a:latin typeface="Century Gothic" panose="020B0502020202020204" pitchFamily="34" charset="0"/>
            </a:endParaRPr>
          </a:p>
        </p:txBody>
      </p:sp>
      <p:sp>
        <p:nvSpPr>
          <p:cNvPr id="41" name="TextBox 40"/>
          <p:cNvSpPr txBox="1"/>
          <p:nvPr/>
        </p:nvSpPr>
        <p:spPr>
          <a:xfrm>
            <a:off x="638476" y="3464361"/>
            <a:ext cx="2739557"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clra.himsschapter.org</a:t>
            </a:r>
          </a:p>
          <a:p>
            <a:pPr algn="r"/>
            <a:endParaRPr lang="en-US" sz="1400" dirty="0">
              <a:solidFill>
                <a:schemeClr val="bg2"/>
              </a:solidFill>
              <a:latin typeface="Century Gothic" panose="020B0502020202020204" pitchFamily="34" charset="0"/>
            </a:endParaRPr>
          </a:p>
        </p:txBody>
      </p:sp>
      <p:sp>
        <p:nvSpPr>
          <p:cNvPr id="42" name="Freeform 36"/>
          <p:cNvSpPr>
            <a:spLocks noEditPoints="1"/>
          </p:cNvSpPr>
          <p:nvPr/>
        </p:nvSpPr>
        <p:spPr bwMode="auto">
          <a:xfrm>
            <a:off x="8072276" y="334963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4" name="Freeform 47"/>
          <p:cNvSpPr>
            <a:spLocks noEditPoints="1"/>
          </p:cNvSpPr>
          <p:nvPr/>
        </p:nvSpPr>
        <p:spPr bwMode="auto">
          <a:xfrm>
            <a:off x="4318390" y="1752848"/>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2067189" y="4721062"/>
            <a:ext cx="2087382"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Membership email </a:t>
            </a:r>
          </a:p>
        </p:txBody>
      </p:sp>
      <p:sp>
        <p:nvSpPr>
          <p:cNvPr id="49" name="TextBox 48"/>
          <p:cNvSpPr txBox="1"/>
          <p:nvPr/>
        </p:nvSpPr>
        <p:spPr>
          <a:xfrm>
            <a:off x="7461650" y="1152344"/>
            <a:ext cx="2725933"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Document repository </a:t>
            </a:r>
          </a:p>
        </p:txBody>
      </p:sp>
      <p:sp>
        <p:nvSpPr>
          <p:cNvPr id="50" name="TextBox 49"/>
          <p:cNvSpPr txBox="1"/>
          <p:nvPr/>
        </p:nvSpPr>
        <p:spPr>
          <a:xfrm>
            <a:off x="8236042" y="4705535"/>
            <a:ext cx="3289906"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Individual or group emails </a:t>
            </a:r>
          </a:p>
        </p:txBody>
      </p:sp>
      <p:sp>
        <p:nvSpPr>
          <p:cNvPr id="51" name="TextBox 50"/>
          <p:cNvSpPr txBox="1"/>
          <p:nvPr/>
        </p:nvSpPr>
        <p:spPr>
          <a:xfrm>
            <a:off x="2308465" y="1255724"/>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Virtual meetings</a:t>
            </a:r>
          </a:p>
        </p:txBody>
      </p:sp>
      <p:sp>
        <p:nvSpPr>
          <p:cNvPr id="52" name="TextBox 51"/>
          <p:cNvSpPr txBox="1"/>
          <p:nvPr/>
        </p:nvSpPr>
        <p:spPr>
          <a:xfrm>
            <a:off x="1364981" y="3044366"/>
            <a:ext cx="2087382"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Resource center </a:t>
            </a:r>
          </a:p>
        </p:txBody>
      </p:sp>
      <p:sp>
        <p:nvSpPr>
          <p:cNvPr id="53" name="TextBox 52"/>
          <p:cNvSpPr txBox="1"/>
          <p:nvPr/>
        </p:nvSpPr>
        <p:spPr>
          <a:xfrm>
            <a:off x="8700716" y="3036879"/>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Reporting</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109152" y="2828835"/>
            <a:ext cx="2088622" cy="1200329"/>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HIMSS-provided chapter tools</a:t>
            </a:r>
          </a:p>
        </p:txBody>
      </p:sp>
      <p:sp>
        <p:nvSpPr>
          <p:cNvPr id="32" name="Oval 31">
            <a:extLst>
              <a:ext uri="{FF2B5EF4-FFF2-40B4-BE49-F238E27FC236}">
                <a16:creationId xmlns:a16="http://schemas.microsoft.com/office/drawing/2014/main" id="{60A50FF0-396A-4A03-92DE-9D82602CF0DB}"/>
              </a:ext>
            </a:extLst>
          </p:cNvPr>
          <p:cNvSpPr/>
          <p:nvPr/>
        </p:nvSpPr>
        <p:spPr>
          <a:xfrm>
            <a:off x="5931064" y="549878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15EE226-FB5B-4F47-8E1C-ACF56DB6B3E5}"/>
              </a:ext>
            </a:extLst>
          </p:cNvPr>
          <p:cNvSpPr/>
          <p:nvPr/>
        </p:nvSpPr>
        <p:spPr>
          <a:xfrm>
            <a:off x="5678478" y="944904"/>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0">
            <a:extLst>
              <a:ext uri="{FF2B5EF4-FFF2-40B4-BE49-F238E27FC236}">
                <a16:creationId xmlns:a16="http://schemas.microsoft.com/office/drawing/2014/main" id="{09728EBC-2A68-4F7D-A75E-B8AF17F4F8D7}"/>
              </a:ext>
            </a:extLst>
          </p:cNvPr>
          <p:cNvSpPr>
            <a:spLocks noEditPoints="1"/>
          </p:cNvSpPr>
          <p:nvPr/>
        </p:nvSpPr>
        <p:spPr bwMode="auto">
          <a:xfrm>
            <a:off x="4464470" y="5086150"/>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pic>
        <p:nvPicPr>
          <p:cNvPr id="40" name="Graphic 39">
            <a:extLst>
              <a:ext uri="{FF2B5EF4-FFF2-40B4-BE49-F238E27FC236}">
                <a16:creationId xmlns:a16="http://schemas.microsoft.com/office/drawing/2014/main" id="{2A3BCCC5-C777-4EF9-8C12-5F398BB5DD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4516" y="4951478"/>
            <a:ext cx="408291" cy="284854"/>
          </a:xfrm>
          <a:prstGeom prst="rect">
            <a:avLst/>
          </a:prstGeom>
        </p:spPr>
      </p:pic>
      <p:sp>
        <p:nvSpPr>
          <p:cNvPr id="56" name="TextBox 55">
            <a:extLst>
              <a:ext uri="{FF2B5EF4-FFF2-40B4-BE49-F238E27FC236}">
                <a16:creationId xmlns:a16="http://schemas.microsoft.com/office/drawing/2014/main" id="{41E8111C-D758-4A57-9C26-73E4D2D93EA0}"/>
              </a:ext>
            </a:extLst>
          </p:cNvPr>
          <p:cNvSpPr txBox="1"/>
          <p:nvPr/>
        </p:nvSpPr>
        <p:spPr>
          <a:xfrm>
            <a:off x="4008618" y="5982973"/>
            <a:ext cx="2087382"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Collaboration</a:t>
            </a:r>
          </a:p>
        </p:txBody>
      </p:sp>
      <p:sp>
        <p:nvSpPr>
          <p:cNvPr id="57" name="TextBox 56">
            <a:extLst>
              <a:ext uri="{FF2B5EF4-FFF2-40B4-BE49-F238E27FC236}">
                <a16:creationId xmlns:a16="http://schemas.microsoft.com/office/drawing/2014/main" id="{648F1448-5211-418D-9472-410534E42389}"/>
              </a:ext>
            </a:extLst>
          </p:cNvPr>
          <p:cNvSpPr txBox="1"/>
          <p:nvPr/>
        </p:nvSpPr>
        <p:spPr>
          <a:xfrm>
            <a:off x="6379746" y="706289"/>
            <a:ext cx="2725933"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Drupal</a:t>
            </a:r>
          </a:p>
        </p:txBody>
      </p:sp>
      <p:sp>
        <p:nvSpPr>
          <p:cNvPr id="58" name="TextBox 57">
            <a:extLst>
              <a:ext uri="{FF2B5EF4-FFF2-40B4-BE49-F238E27FC236}">
                <a16:creationId xmlns:a16="http://schemas.microsoft.com/office/drawing/2014/main" id="{856B32A8-886D-4C0D-A977-F869C62372E5}"/>
              </a:ext>
            </a:extLst>
          </p:cNvPr>
          <p:cNvSpPr txBox="1"/>
          <p:nvPr/>
        </p:nvSpPr>
        <p:spPr>
          <a:xfrm>
            <a:off x="4666145" y="6358315"/>
            <a:ext cx="2725933"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Accelerate</a:t>
            </a:r>
          </a:p>
        </p:txBody>
      </p:sp>
      <p:sp>
        <p:nvSpPr>
          <p:cNvPr id="59" name="TextBox 58">
            <a:extLst>
              <a:ext uri="{FF2B5EF4-FFF2-40B4-BE49-F238E27FC236}">
                <a16:creationId xmlns:a16="http://schemas.microsoft.com/office/drawing/2014/main" id="{E86AA038-C7F4-4CE8-88CC-3EF358CF1B9D}"/>
              </a:ext>
            </a:extLst>
          </p:cNvPr>
          <p:cNvSpPr txBox="1"/>
          <p:nvPr/>
        </p:nvSpPr>
        <p:spPr>
          <a:xfrm>
            <a:off x="6246006" y="326393"/>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Website</a:t>
            </a:r>
          </a:p>
        </p:txBody>
      </p:sp>
      <p:pic>
        <p:nvPicPr>
          <p:cNvPr id="60" name="Graphic 59">
            <a:extLst>
              <a:ext uri="{FF2B5EF4-FFF2-40B4-BE49-F238E27FC236}">
                <a16:creationId xmlns:a16="http://schemas.microsoft.com/office/drawing/2014/main" id="{21B0CC99-1472-4F68-9D9F-0BEB9B3E4A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55181" y="1122900"/>
            <a:ext cx="390825" cy="345380"/>
          </a:xfrm>
          <a:prstGeom prst="rect">
            <a:avLst/>
          </a:prstGeom>
        </p:spPr>
      </p:pic>
      <p:pic>
        <p:nvPicPr>
          <p:cNvPr id="61" name="Graphic 60">
            <a:extLst>
              <a:ext uri="{FF2B5EF4-FFF2-40B4-BE49-F238E27FC236}">
                <a16:creationId xmlns:a16="http://schemas.microsoft.com/office/drawing/2014/main" id="{6B202FBB-5AEE-44C4-96B8-B50A0FDE30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7186" y="1692510"/>
            <a:ext cx="434659" cy="434659"/>
          </a:xfrm>
          <a:prstGeom prst="rect">
            <a:avLst/>
          </a:prstGeom>
        </p:spPr>
      </p:pic>
      <p:pic>
        <p:nvPicPr>
          <p:cNvPr id="62" name="Graphic 61">
            <a:extLst>
              <a:ext uri="{FF2B5EF4-FFF2-40B4-BE49-F238E27FC236}">
                <a16:creationId xmlns:a16="http://schemas.microsoft.com/office/drawing/2014/main" id="{F49A15E1-C68F-4C89-8402-F478EC4A4B1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50593" y="5657047"/>
            <a:ext cx="443031" cy="384737"/>
          </a:xfrm>
          <a:prstGeom prst="rect">
            <a:avLst/>
          </a:prstGeom>
        </p:spPr>
      </p:pic>
      <p:pic>
        <p:nvPicPr>
          <p:cNvPr id="63" name="Graphic 62">
            <a:extLst>
              <a:ext uri="{FF2B5EF4-FFF2-40B4-BE49-F238E27FC236}">
                <a16:creationId xmlns:a16="http://schemas.microsoft.com/office/drawing/2014/main" id="{86575E14-7EC3-410B-AA45-7FC4260FB92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57576" y="3380643"/>
            <a:ext cx="546100" cy="304800"/>
          </a:xfrm>
          <a:prstGeom prst="rect">
            <a:avLst/>
          </a:prstGeom>
        </p:spPr>
      </p:pic>
    </p:spTree>
    <p:extLst>
      <p:ext uri="{BB962C8B-B14F-4D97-AF65-F5344CB8AC3E}">
        <p14:creationId xmlns:p14="http://schemas.microsoft.com/office/powerpoint/2010/main" val="266109527"/>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1946</Words>
  <Application>Microsoft Office PowerPoint</Application>
  <PresentationFormat>Widescreen</PresentationFormat>
  <Paragraphs>391</Paragraphs>
  <Slides>36</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Century Gothic</vt:lpstr>
      <vt:lpstr>GE Inspira Pitch</vt:lpstr>
      <vt:lpstr>Prometo Medium</vt:lpstr>
      <vt:lpstr>Arial</vt:lpstr>
      <vt:lpstr>Ravi Powerpoint Template</vt:lpstr>
      <vt:lpstr>Adobe Acrobat Document</vt:lpstr>
      <vt:lpstr>PowerPoint Presentation</vt:lpstr>
      <vt:lpstr>Agenda</vt:lpstr>
      <vt:lpstr>PowerPoint Presentation</vt:lpstr>
      <vt:lpstr>North America Chapter Engagement</vt:lpstr>
      <vt:lpstr>PowerPoint Presentation</vt:lpstr>
      <vt:lpstr>Chapter  Benefits</vt:lpstr>
      <vt:lpstr>PowerPoint Presentation</vt:lpstr>
      <vt:lpstr>Financial – Dues Revenue Sharing</vt:lpstr>
      <vt:lpstr>PowerPoint Presentation</vt:lpstr>
      <vt:lpstr>Data Sharing </vt:lpstr>
      <vt:lpstr>Leadership Training</vt:lpstr>
      <vt:lpstr>Marketing </vt:lpstr>
      <vt:lpstr>Advocacy</vt:lpstr>
      <vt:lpstr>PowerPoint Presentation</vt:lpstr>
      <vt:lpstr>Hierarchy of Governance </vt:lpstr>
      <vt:lpstr>Incorporation (US Only)</vt:lpstr>
      <vt:lpstr>Affiliate Agreement</vt:lpstr>
      <vt:lpstr>Chapter Bylaws</vt:lpstr>
      <vt:lpstr>Bylaws vs. Policies – What’s the Difference?</vt:lpstr>
      <vt:lpstr>Policy Manual</vt:lpstr>
      <vt:lpstr>PowerPoint Presentation</vt:lpstr>
      <vt:lpstr>Chapter Leader Roles &amp; Expectations</vt:lpstr>
      <vt:lpstr>Expectations of a HIMSS Chapter </vt:lpstr>
      <vt:lpstr>Accountability Reporting Timeline </vt:lpstr>
      <vt:lpstr>Expectations and Delinquencies </vt:lpstr>
      <vt:lpstr>PowerPoint Presentation</vt:lpstr>
      <vt:lpstr>Advantages of a Strategic Plan</vt:lpstr>
      <vt:lpstr>Guidelines for a Strategic Plan</vt:lpstr>
      <vt:lpstr>Discussion Decorum</vt:lpstr>
      <vt:lpstr>Chapter Discovery</vt:lpstr>
      <vt:lpstr>Creating the Chapter Vision</vt:lpstr>
      <vt:lpstr>Strategic Planning Worksheet</vt:lpstr>
      <vt:lpstr>Sample goals and steps</vt:lpstr>
      <vt:lpstr>Determining Areas of Focus &amp; Prioritizing  3-Year Snapshot</vt:lpstr>
      <vt:lpstr>PowerPoint Presentation</vt:lpstr>
      <vt:lpstr>Chapter Engagement Team</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Simon, Carrie</cp:lastModifiedBy>
  <cp:revision>83</cp:revision>
  <dcterms:created xsi:type="dcterms:W3CDTF">2019-10-16T19:16:43Z</dcterms:created>
  <dcterms:modified xsi:type="dcterms:W3CDTF">2023-06-20T17:34:52Z</dcterms:modified>
</cp:coreProperties>
</file>