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4598" autoAdjust="0"/>
  </p:normalViewPr>
  <p:slideViewPr>
    <p:cSldViewPr snapToGrid="0">
      <p:cViewPr>
        <p:scale>
          <a:sx n="200" d="100"/>
          <a:sy n="200" d="100"/>
        </p:scale>
        <p:origin x="582" y="-6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8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8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5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8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0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0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E39F8-46B3-4898-AA6E-206F89BDAB44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047D-00A5-4A66-9DDC-67414B2512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7F7A581-140F-4BC3-A0C0-8837AB649BC2}"/>
              </a:ext>
            </a:extLst>
          </p:cNvPr>
          <p:cNvCxnSpPr/>
          <p:nvPr/>
        </p:nvCxnSpPr>
        <p:spPr>
          <a:xfrm>
            <a:off x="4058064" y="817962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084F942-6EC5-4354-8D89-1935A1D8E846}"/>
              </a:ext>
            </a:extLst>
          </p:cNvPr>
          <p:cNvCxnSpPr/>
          <p:nvPr/>
        </p:nvCxnSpPr>
        <p:spPr>
          <a:xfrm>
            <a:off x="4058064" y="872826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98E9D87-BC42-4793-BA7E-5677DC8EE222}"/>
              </a:ext>
            </a:extLst>
          </p:cNvPr>
          <p:cNvCxnSpPr/>
          <p:nvPr/>
        </p:nvCxnSpPr>
        <p:spPr>
          <a:xfrm>
            <a:off x="4037744" y="6594652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38B03BB-8228-4BDF-9BCB-5AC5D4A27403}"/>
              </a:ext>
            </a:extLst>
          </p:cNvPr>
          <p:cNvCxnSpPr/>
          <p:nvPr/>
        </p:nvCxnSpPr>
        <p:spPr>
          <a:xfrm>
            <a:off x="4037744" y="598506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4326009-4A1E-4A9B-8572-CEA4AFE8012B}"/>
              </a:ext>
            </a:extLst>
          </p:cNvPr>
          <p:cNvCxnSpPr>
            <a:stCxn id="65" idx="1"/>
            <a:endCxn id="9" idx="0"/>
          </p:cNvCxnSpPr>
          <p:nvPr/>
        </p:nvCxnSpPr>
        <p:spPr>
          <a:xfrm rot="10800000" flipV="1">
            <a:off x="2346463" y="4787173"/>
            <a:ext cx="903773" cy="1761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41C9BFF-3826-44F6-9291-8AE3FECDC7DA}"/>
              </a:ext>
            </a:extLst>
          </p:cNvPr>
          <p:cNvCxnSpPr/>
          <p:nvPr/>
        </p:nvCxnSpPr>
        <p:spPr>
          <a:xfrm>
            <a:off x="4027584" y="341458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93E598E-A9E3-4F12-8727-2FF31E883C5B}"/>
              </a:ext>
            </a:extLst>
          </p:cNvPr>
          <p:cNvCxnSpPr>
            <a:cxnSpLocks/>
          </p:cNvCxnSpPr>
          <p:nvPr/>
        </p:nvCxnSpPr>
        <p:spPr>
          <a:xfrm>
            <a:off x="2861764" y="5715179"/>
            <a:ext cx="4953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013B5A7-A127-433C-A222-EC77DC5E7C5C}"/>
              </a:ext>
            </a:extLst>
          </p:cNvPr>
          <p:cNvCxnSpPr>
            <a:cxnSpLocks/>
          </p:cNvCxnSpPr>
          <p:nvPr/>
        </p:nvCxnSpPr>
        <p:spPr>
          <a:xfrm flipH="1">
            <a:off x="2346462" y="5179181"/>
            <a:ext cx="341" cy="257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4E2EE68-68E8-4206-9F09-95C00FEEF99B}"/>
              </a:ext>
            </a:extLst>
          </p:cNvPr>
          <p:cNvCxnSpPr>
            <a:cxnSpLocks/>
          </p:cNvCxnSpPr>
          <p:nvPr/>
        </p:nvCxnSpPr>
        <p:spPr>
          <a:xfrm>
            <a:off x="3835666" y="780567"/>
            <a:ext cx="363517" cy="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53A79A2-D4F9-4AD2-AE43-6DFBB37E8CC4}"/>
              </a:ext>
            </a:extLst>
          </p:cNvPr>
          <p:cNvSpPr txBox="1"/>
          <p:nvPr/>
        </p:nvSpPr>
        <p:spPr>
          <a:xfrm>
            <a:off x="3411285" y="665828"/>
            <a:ext cx="1212278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Event Committee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4241E1-91F9-4E17-9A59-9678D606B73B}"/>
              </a:ext>
            </a:extLst>
          </p:cNvPr>
          <p:cNvSpPr txBox="1"/>
          <p:nvPr/>
        </p:nvSpPr>
        <p:spPr>
          <a:xfrm>
            <a:off x="3311234" y="1089238"/>
            <a:ext cx="1412381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Reviews Submission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30D545-C62D-4750-8E1F-AE397136C0BE}"/>
              </a:ext>
            </a:extLst>
          </p:cNvPr>
          <p:cNvSpPr txBox="1"/>
          <p:nvPr/>
        </p:nvSpPr>
        <p:spPr>
          <a:xfrm>
            <a:off x="1740323" y="4963279"/>
            <a:ext cx="1212278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Reminder Notice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921C03-44A5-4365-B830-AC010673FA5C}"/>
              </a:ext>
            </a:extLst>
          </p:cNvPr>
          <p:cNvSpPr txBox="1"/>
          <p:nvPr/>
        </p:nvSpPr>
        <p:spPr>
          <a:xfrm>
            <a:off x="1617743" y="1567214"/>
            <a:ext cx="881663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Finance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AF10D2-DD83-45BD-BF87-F47D90BD726D}"/>
              </a:ext>
            </a:extLst>
          </p:cNvPr>
          <p:cNvSpPr txBox="1"/>
          <p:nvPr/>
        </p:nvSpPr>
        <p:spPr>
          <a:xfrm>
            <a:off x="3411285" y="1502714"/>
            <a:ext cx="121227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Develops Resource Plan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A26AC-02F6-4015-8C1E-C8688F2168B9}"/>
              </a:ext>
            </a:extLst>
          </p:cNvPr>
          <p:cNvSpPr txBox="1"/>
          <p:nvPr/>
        </p:nvSpPr>
        <p:spPr>
          <a:xfrm>
            <a:off x="5451350" y="1562439"/>
            <a:ext cx="1212278" cy="230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Marketing</a:t>
            </a:r>
          </a:p>
        </p:txBody>
      </p:sp>
      <p:sp>
        <p:nvSpPr>
          <p:cNvPr id="17" name="Flowchart: Decision 16">
            <a:extLst>
              <a:ext uri="{FF2B5EF4-FFF2-40B4-BE49-F238E27FC236}">
                <a16:creationId xmlns:a16="http://schemas.microsoft.com/office/drawing/2014/main" id="{D533BE08-7751-45F0-AC01-A1E461F0F44A}"/>
              </a:ext>
            </a:extLst>
          </p:cNvPr>
          <p:cNvSpPr/>
          <p:nvPr/>
        </p:nvSpPr>
        <p:spPr>
          <a:xfrm>
            <a:off x="3325387" y="2025085"/>
            <a:ext cx="1384074" cy="577873"/>
          </a:xfrm>
          <a:prstGeom prst="flowChartDecisi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Approved 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2D08D4-D762-45E9-8485-1F1E70BAA8C8}"/>
              </a:ext>
            </a:extLst>
          </p:cNvPr>
          <p:cNvCxnSpPr>
            <a:cxnSpLocks/>
          </p:cNvCxnSpPr>
          <p:nvPr/>
        </p:nvCxnSpPr>
        <p:spPr>
          <a:xfrm>
            <a:off x="4017424" y="896660"/>
            <a:ext cx="1" cy="19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64F4B6C-A85D-41D1-B099-AD753E3BBAED}"/>
              </a:ext>
            </a:extLst>
          </p:cNvPr>
          <p:cNvCxnSpPr>
            <a:cxnSpLocks/>
            <a:stCxn id="17" idx="1"/>
            <a:endCxn id="45" idx="2"/>
          </p:cNvCxnSpPr>
          <p:nvPr/>
        </p:nvCxnSpPr>
        <p:spPr>
          <a:xfrm rot="10800000">
            <a:off x="908281" y="827556"/>
            <a:ext cx="2417107" cy="1486466"/>
          </a:xfrm>
          <a:prstGeom prst="bentConnector3">
            <a:avLst>
              <a:gd name="adj1" fmla="val 1094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A6B1B72-59CA-4C60-8190-295F37F50FF5}"/>
              </a:ext>
            </a:extLst>
          </p:cNvPr>
          <p:cNvSpPr txBox="1"/>
          <p:nvPr/>
        </p:nvSpPr>
        <p:spPr>
          <a:xfrm>
            <a:off x="3035021" y="2056665"/>
            <a:ext cx="3193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F2B81F-B5ED-469D-B70E-26B61D47869C}"/>
              </a:ext>
            </a:extLst>
          </p:cNvPr>
          <p:cNvSpPr txBox="1"/>
          <p:nvPr/>
        </p:nvSpPr>
        <p:spPr>
          <a:xfrm>
            <a:off x="5725155" y="1978407"/>
            <a:ext cx="919485" cy="230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Technology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820D07-1E7F-4CC0-9A5D-26DA9D1BEA0D}"/>
              </a:ext>
            </a:extLst>
          </p:cNvPr>
          <p:cNvSpPr txBox="1"/>
          <p:nvPr/>
        </p:nvSpPr>
        <p:spPr>
          <a:xfrm>
            <a:off x="3546794" y="2597494"/>
            <a:ext cx="642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AFE944-CC98-44FF-B324-7E2158DFA275}"/>
              </a:ext>
            </a:extLst>
          </p:cNvPr>
          <p:cNvSpPr txBox="1"/>
          <p:nvPr/>
        </p:nvSpPr>
        <p:spPr>
          <a:xfrm>
            <a:off x="3317649" y="2807829"/>
            <a:ext cx="1399550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Event Committee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7F9CE2-1E41-4B86-84DC-1C9FBC778BEF}"/>
              </a:ext>
            </a:extLst>
          </p:cNvPr>
          <p:cNvSpPr txBox="1"/>
          <p:nvPr/>
        </p:nvSpPr>
        <p:spPr>
          <a:xfrm>
            <a:off x="3257694" y="3253772"/>
            <a:ext cx="1519461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Submit Work Order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BDB997-4EA9-4B05-A6B9-3DEDFA702875}"/>
              </a:ext>
            </a:extLst>
          </p:cNvPr>
          <p:cNvSpPr txBox="1"/>
          <p:nvPr/>
        </p:nvSpPr>
        <p:spPr>
          <a:xfrm>
            <a:off x="2138378" y="595901"/>
            <a:ext cx="80600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Submits</a:t>
            </a:r>
          </a:p>
          <a:p>
            <a:r>
              <a:rPr lang="en-US" sz="900" dirty="0"/>
              <a:t>Request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5123A32-2F16-413E-921D-0708466DAF91}"/>
              </a:ext>
            </a:extLst>
          </p:cNvPr>
          <p:cNvSpPr/>
          <p:nvPr/>
        </p:nvSpPr>
        <p:spPr>
          <a:xfrm>
            <a:off x="908280" y="597868"/>
            <a:ext cx="935991" cy="4593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Sponsor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0637513-8D53-49F9-B5E0-54F3363E5C10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1844272" y="827556"/>
            <a:ext cx="3329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8765198-B63E-4E87-B25A-5B2BE1035FA0}"/>
              </a:ext>
            </a:extLst>
          </p:cNvPr>
          <p:cNvSpPr txBox="1"/>
          <p:nvPr/>
        </p:nvSpPr>
        <p:spPr>
          <a:xfrm>
            <a:off x="3575349" y="3644651"/>
            <a:ext cx="881663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Finance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C76D312-4BC9-4CD5-AC4C-8B64AE252BE5}"/>
              </a:ext>
            </a:extLst>
          </p:cNvPr>
          <p:cNvSpPr txBox="1"/>
          <p:nvPr/>
        </p:nvSpPr>
        <p:spPr>
          <a:xfrm>
            <a:off x="3433128" y="4063137"/>
            <a:ext cx="1243293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Generate Invoice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A93D08DF-BCD2-4546-AA4D-5D47701B45B7}"/>
              </a:ext>
            </a:extLst>
          </p:cNvPr>
          <p:cNvSpPr/>
          <p:nvPr/>
        </p:nvSpPr>
        <p:spPr>
          <a:xfrm>
            <a:off x="3250235" y="4498237"/>
            <a:ext cx="1575018" cy="577873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Paid in Full ?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(10 Days)</a:t>
            </a:r>
          </a:p>
        </p:txBody>
      </p: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1E9893DE-E3E5-419A-9D25-F3F108C6FB4D}"/>
              </a:ext>
            </a:extLst>
          </p:cNvPr>
          <p:cNvCxnSpPr>
            <a:cxnSpLocks/>
            <a:stCxn id="62" idx="1"/>
            <a:endCxn id="45" idx="4"/>
          </p:cNvCxnSpPr>
          <p:nvPr/>
        </p:nvCxnSpPr>
        <p:spPr>
          <a:xfrm rot="10800000">
            <a:off x="1376276" y="1057243"/>
            <a:ext cx="2056852" cy="3121310"/>
          </a:xfrm>
          <a:prstGeom prst="bentConnector2">
            <a:avLst/>
          </a:prstGeom>
          <a:ln w="1905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0F5F9DA7-6EAC-4910-94C5-B386995BB606}"/>
              </a:ext>
            </a:extLst>
          </p:cNvPr>
          <p:cNvSpPr txBox="1"/>
          <p:nvPr/>
        </p:nvSpPr>
        <p:spPr>
          <a:xfrm>
            <a:off x="2961014" y="4735310"/>
            <a:ext cx="3193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84" name="Flowchart: Decision 83">
            <a:extLst>
              <a:ext uri="{FF2B5EF4-FFF2-40B4-BE49-F238E27FC236}">
                <a16:creationId xmlns:a16="http://schemas.microsoft.com/office/drawing/2014/main" id="{6A7182E4-4616-4D16-837E-D17B3C551D2A}"/>
              </a:ext>
            </a:extLst>
          </p:cNvPr>
          <p:cNvSpPr/>
          <p:nvPr/>
        </p:nvSpPr>
        <p:spPr>
          <a:xfrm>
            <a:off x="1551154" y="5425805"/>
            <a:ext cx="1575018" cy="577873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Paid in Full ?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(10 Days)</a:t>
            </a:r>
          </a:p>
        </p:txBody>
      </p:sp>
      <p:sp>
        <p:nvSpPr>
          <p:cNvPr id="87" name="Flowchart: Summing Junction 86">
            <a:extLst>
              <a:ext uri="{FF2B5EF4-FFF2-40B4-BE49-F238E27FC236}">
                <a16:creationId xmlns:a16="http://schemas.microsoft.com/office/drawing/2014/main" id="{88C933F2-98C1-41E3-95CE-EED5B2F8BFCA}"/>
              </a:ext>
            </a:extLst>
          </p:cNvPr>
          <p:cNvSpPr/>
          <p:nvPr/>
        </p:nvSpPr>
        <p:spPr>
          <a:xfrm>
            <a:off x="850558" y="6125112"/>
            <a:ext cx="628816" cy="5320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F00B53C5-A347-4CB2-AA6A-755C2BD09D71}"/>
              </a:ext>
            </a:extLst>
          </p:cNvPr>
          <p:cNvCxnSpPr>
            <a:cxnSpLocks/>
          </p:cNvCxnSpPr>
          <p:nvPr/>
        </p:nvCxnSpPr>
        <p:spPr>
          <a:xfrm rot="5400000">
            <a:off x="1122493" y="5737750"/>
            <a:ext cx="399357" cy="314407"/>
          </a:xfrm>
          <a:prstGeom prst="bentConnector3">
            <a:avLst>
              <a:gd name="adj1" fmla="val 55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6DB5B47C-B93B-4093-8C16-E0E5BF1EFDFF}"/>
              </a:ext>
            </a:extLst>
          </p:cNvPr>
          <p:cNvSpPr txBox="1"/>
          <p:nvPr/>
        </p:nvSpPr>
        <p:spPr>
          <a:xfrm>
            <a:off x="703811" y="6783836"/>
            <a:ext cx="9223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Cancel Project</a:t>
            </a:r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5BCADF9F-7849-49F1-916A-30BE0EC67C0B}"/>
              </a:ext>
            </a:extLst>
          </p:cNvPr>
          <p:cNvSpPr/>
          <p:nvPr/>
        </p:nvSpPr>
        <p:spPr>
          <a:xfrm>
            <a:off x="3367312" y="5356885"/>
            <a:ext cx="1356303" cy="693239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Programming Committee Schedule Project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73D0198-8746-482C-AC8A-64557BFBBF83}"/>
              </a:ext>
            </a:extLst>
          </p:cNvPr>
          <p:cNvSpPr txBox="1"/>
          <p:nvPr/>
        </p:nvSpPr>
        <p:spPr>
          <a:xfrm>
            <a:off x="3011431" y="5365346"/>
            <a:ext cx="343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AFBBAAC-4EE4-4A83-90CC-627826861D22}"/>
              </a:ext>
            </a:extLst>
          </p:cNvPr>
          <p:cNvCxnSpPr>
            <a:cxnSpLocks/>
            <a:stCxn id="65" idx="2"/>
            <a:endCxn id="92" idx="0"/>
          </p:cNvCxnSpPr>
          <p:nvPr/>
        </p:nvCxnSpPr>
        <p:spPr>
          <a:xfrm>
            <a:off x="4037744" y="5076110"/>
            <a:ext cx="7720" cy="28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62CB24BD-75DF-48F3-A36E-E75B23DB5A5A}"/>
              </a:ext>
            </a:extLst>
          </p:cNvPr>
          <p:cNvSpPr txBox="1"/>
          <p:nvPr/>
        </p:nvSpPr>
        <p:spPr>
          <a:xfrm>
            <a:off x="2592454" y="1448972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One Week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E0CE939-A042-4D0E-91BE-24E8DC65E434}"/>
              </a:ext>
            </a:extLst>
          </p:cNvPr>
          <p:cNvSpPr txBox="1"/>
          <p:nvPr/>
        </p:nvSpPr>
        <p:spPr>
          <a:xfrm>
            <a:off x="4708517" y="1438540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One Week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DF41D0F-4B8A-461E-9C4C-CA563332F890}"/>
              </a:ext>
            </a:extLst>
          </p:cNvPr>
          <p:cNvSpPr txBox="1"/>
          <p:nvPr/>
        </p:nvSpPr>
        <p:spPr>
          <a:xfrm>
            <a:off x="4158261" y="4319063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One Week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F952CD2-B1B9-48B3-95BC-9D09DE73869E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2499406" y="1682630"/>
            <a:ext cx="911879" cy="4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E370A4D-4D62-4CA5-8F33-13552228D0C2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 flipV="1">
            <a:off x="4623563" y="1677855"/>
            <a:ext cx="827787" cy="95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63777CD-AF41-423E-BE1F-37B14B266D4E}"/>
              </a:ext>
            </a:extLst>
          </p:cNvPr>
          <p:cNvCxnSpPr>
            <a:cxnSpLocks/>
          </p:cNvCxnSpPr>
          <p:nvPr/>
        </p:nvCxnSpPr>
        <p:spPr>
          <a:xfrm>
            <a:off x="4027686" y="1262387"/>
            <a:ext cx="1" cy="19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38C5F87-D62F-43D8-BF0C-3E3B17F66656}"/>
              </a:ext>
            </a:extLst>
          </p:cNvPr>
          <p:cNvCxnSpPr>
            <a:cxnSpLocks/>
          </p:cNvCxnSpPr>
          <p:nvPr/>
        </p:nvCxnSpPr>
        <p:spPr>
          <a:xfrm>
            <a:off x="4027686" y="1821187"/>
            <a:ext cx="1" cy="19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6EB8A8C-A123-45D6-9940-58F41F43D74B}"/>
              </a:ext>
            </a:extLst>
          </p:cNvPr>
          <p:cNvCxnSpPr>
            <a:cxnSpLocks/>
          </p:cNvCxnSpPr>
          <p:nvPr/>
        </p:nvCxnSpPr>
        <p:spPr>
          <a:xfrm>
            <a:off x="3021348" y="787436"/>
            <a:ext cx="3329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2ADFF8-6168-478F-8B04-B5A8C1ABCA5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057489" y="1793271"/>
            <a:ext cx="0" cy="1851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5AB36F6-949F-42A2-939D-5368FC8767E9}"/>
              </a:ext>
            </a:extLst>
          </p:cNvPr>
          <p:cNvCxnSpPr>
            <a:stCxn id="17" idx="2"/>
            <a:endCxn id="38" idx="0"/>
          </p:cNvCxnSpPr>
          <p:nvPr/>
        </p:nvCxnSpPr>
        <p:spPr>
          <a:xfrm>
            <a:off x="4017424" y="2602958"/>
            <a:ext cx="0" cy="20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D3EBC34-1E9E-4179-8013-441BF111A925}"/>
              </a:ext>
            </a:extLst>
          </p:cNvPr>
          <p:cNvCxnSpPr>
            <a:stCxn id="38" idx="2"/>
            <a:endCxn id="43" idx="0"/>
          </p:cNvCxnSpPr>
          <p:nvPr/>
        </p:nvCxnSpPr>
        <p:spPr>
          <a:xfrm>
            <a:off x="4017424" y="303866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7614943-4464-4883-8880-BE43492FCE6C}"/>
              </a:ext>
            </a:extLst>
          </p:cNvPr>
          <p:cNvCxnSpPr/>
          <p:nvPr/>
        </p:nvCxnSpPr>
        <p:spPr>
          <a:xfrm>
            <a:off x="4037744" y="383114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70908E6-17C1-481F-9471-B40FCEC04FB9}"/>
              </a:ext>
            </a:extLst>
          </p:cNvPr>
          <p:cNvCxnSpPr/>
          <p:nvPr/>
        </p:nvCxnSpPr>
        <p:spPr>
          <a:xfrm>
            <a:off x="4047904" y="426802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D49DC729-C427-43D0-BBEA-86CC0021340C}"/>
              </a:ext>
            </a:extLst>
          </p:cNvPr>
          <p:cNvSpPr txBox="1"/>
          <p:nvPr/>
        </p:nvSpPr>
        <p:spPr>
          <a:xfrm>
            <a:off x="3699194" y="5076534"/>
            <a:ext cx="642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9426C28-99B4-4A62-AE52-3C6697D50B5A}"/>
              </a:ext>
            </a:extLst>
          </p:cNvPr>
          <p:cNvSpPr txBox="1"/>
          <p:nvPr/>
        </p:nvSpPr>
        <p:spPr>
          <a:xfrm>
            <a:off x="3277923" y="6199047"/>
            <a:ext cx="1519461" cy="5078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Event </a:t>
            </a:r>
            <a:r>
              <a:rPr lang="en-US" sz="900"/>
              <a:t>Director Identified - Creates </a:t>
            </a:r>
            <a:r>
              <a:rPr lang="en-US" sz="900" dirty="0"/>
              <a:t>Placeholder Request</a:t>
            </a:r>
          </a:p>
          <a:p>
            <a:pPr algn="ctr"/>
            <a:r>
              <a:rPr lang="en-US" sz="900" dirty="0"/>
              <a:t>To Marketing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1B599A6-D5E5-436E-A69B-72D9C0B30A9B}"/>
              </a:ext>
            </a:extLst>
          </p:cNvPr>
          <p:cNvSpPr txBox="1"/>
          <p:nvPr/>
        </p:nvSpPr>
        <p:spPr>
          <a:xfrm>
            <a:off x="3278014" y="6819932"/>
            <a:ext cx="151946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Create Placeholder on Website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841B6E-6105-433D-8574-732B4F7785D4}"/>
              </a:ext>
            </a:extLst>
          </p:cNvPr>
          <p:cNvGrpSpPr/>
          <p:nvPr/>
        </p:nvGrpSpPr>
        <p:grpSpPr>
          <a:xfrm>
            <a:off x="4341506" y="10852482"/>
            <a:ext cx="2545032" cy="1188719"/>
            <a:chOff x="274452" y="9845040"/>
            <a:chExt cx="2545032" cy="11887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6ED1E9A-2D9E-411D-AA18-DE7BC61614F4}"/>
                </a:ext>
              </a:extLst>
            </p:cNvPr>
            <p:cNvSpPr txBox="1"/>
            <p:nvPr/>
          </p:nvSpPr>
          <p:spPr>
            <a:xfrm>
              <a:off x="274452" y="9845040"/>
              <a:ext cx="633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Legend</a:t>
              </a:r>
            </a:p>
            <a:p>
              <a:endParaRPr lang="en-US" sz="1200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DE2EDA0-B269-4321-9ED8-6CB3CE260443}"/>
                </a:ext>
              </a:extLst>
            </p:cNvPr>
            <p:cNvSpPr/>
            <p:nvPr/>
          </p:nvSpPr>
          <p:spPr>
            <a:xfrm>
              <a:off x="499926" y="10159999"/>
              <a:ext cx="182880" cy="18288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43B600DF-040B-48C9-B84B-42F1580F7C9F}"/>
                </a:ext>
              </a:extLst>
            </p:cNvPr>
            <p:cNvSpPr/>
            <p:nvPr/>
          </p:nvSpPr>
          <p:spPr>
            <a:xfrm>
              <a:off x="499926" y="10383519"/>
              <a:ext cx="182880" cy="18288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D043B5B-3611-4BBB-8082-A76E1340FADD}"/>
                </a:ext>
              </a:extLst>
            </p:cNvPr>
            <p:cNvSpPr/>
            <p:nvPr/>
          </p:nvSpPr>
          <p:spPr>
            <a:xfrm>
              <a:off x="499926" y="10607039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9136FFE-4669-45E3-B1FA-E7555B7B8530}"/>
                </a:ext>
              </a:extLst>
            </p:cNvPr>
            <p:cNvSpPr/>
            <p:nvPr/>
          </p:nvSpPr>
          <p:spPr>
            <a:xfrm>
              <a:off x="499926" y="10830559"/>
              <a:ext cx="182880" cy="1828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B995C64-30EF-4982-BFC4-5508160B93FB}"/>
                </a:ext>
              </a:extLst>
            </p:cNvPr>
            <p:cNvSpPr txBox="1"/>
            <p:nvPr/>
          </p:nvSpPr>
          <p:spPr>
            <a:xfrm>
              <a:off x="871515" y="10137298"/>
              <a:ext cx="6078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Sponsor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8F37FE3-5AAF-44CB-969A-80AC4B30E194}"/>
                </a:ext>
              </a:extLst>
            </p:cNvPr>
            <p:cNvSpPr txBox="1"/>
            <p:nvPr/>
          </p:nvSpPr>
          <p:spPr>
            <a:xfrm>
              <a:off x="871515" y="10360818"/>
              <a:ext cx="15648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Programming Committee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06A0ECC-2140-446A-8937-E2EB443B8A34}"/>
                </a:ext>
              </a:extLst>
            </p:cNvPr>
            <p:cNvSpPr txBox="1"/>
            <p:nvPr/>
          </p:nvSpPr>
          <p:spPr>
            <a:xfrm>
              <a:off x="871515" y="10574178"/>
              <a:ext cx="12009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Finance Committee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60F9506-1100-4EC3-BE2C-EA8AA23977F8}"/>
                </a:ext>
              </a:extLst>
            </p:cNvPr>
            <p:cNvSpPr txBox="1"/>
            <p:nvPr/>
          </p:nvSpPr>
          <p:spPr>
            <a:xfrm>
              <a:off x="871515" y="10787538"/>
              <a:ext cx="19479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Marketing/Technology Task Force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90F207F6-D976-44E5-9836-5FEE8609E195}"/>
              </a:ext>
            </a:extLst>
          </p:cNvPr>
          <p:cNvSpPr txBox="1"/>
          <p:nvPr/>
        </p:nvSpPr>
        <p:spPr>
          <a:xfrm>
            <a:off x="3278014" y="7330654"/>
            <a:ext cx="1519461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Event Director Finalizes Presenters and Content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D95204-BC09-47EE-A38F-3A4197EEB82D}"/>
              </a:ext>
            </a:extLst>
          </p:cNvPr>
          <p:cNvSpPr txBox="1"/>
          <p:nvPr/>
        </p:nvSpPr>
        <p:spPr>
          <a:xfrm>
            <a:off x="2187815" y="306966"/>
            <a:ext cx="623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Form 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78467D0-3AAD-4721-A134-5627D63378D1}"/>
              </a:ext>
            </a:extLst>
          </p:cNvPr>
          <p:cNvSpPr txBox="1"/>
          <p:nvPr/>
        </p:nvSpPr>
        <p:spPr>
          <a:xfrm>
            <a:off x="2584055" y="3243206"/>
            <a:ext cx="623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Form 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A5D585F-4DA1-41D3-B345-06741E0D2F2A}"/>
              </a:ext>
            </a:extLst>
          </p:cNvPr>
          <p:cNvSpPr txBox="1"/>
          <p:nvPr/>
        </p:nvSpPr>
        <p:spPr>
          <a:xfrm>
            <a:off x="4981815" y="6199766"/>
            <a:ext cx="623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Form 3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CC47285-C51F-4DBA-A81F-873AE8EAB4B4}"/>
              </a:ext>
            </a:extLst>
          </p:cNvPr>
          <p:cNvCxnSpPr/>
          <p:nvPr/>
        </p:nvCxnSpPr>
        <p:spPr>
          <a:xfrm>
            <a:off x="4037744" y="709250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F41E9274-0013-4785-A0A2-B11886FE6701}"/>
              </a:ext>
            </a:extLst>
          </p:cNvPr>
          <p:cNvSpPr txBox="1"/>
          <p:nvPr/>
        </p:nvSpPr>
        <p:spPr>
          <a:xfrm>
            <a:off x="4981815" y="7327526"/>
            <a:ext cx="623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Form 4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68CF1004-3B20-4BDF-9F0C-F0FC45CB8583}"/>
              </a:ext>
            </a:extLst>
          </p:cNvPr>
          <p:cNvSpPr/>
          <p:nvPr/>
        </p:nvSpPr>
        <p:spPr>
          <a:xfrm>
            <a:off x="1626118" y="7179826"/>
            <a:ext cx="1164605" cy="577873"/>
          </a:xfrm>
          <a:prstGeom prst="wedgeRoundRectCallout">
            <a:avLst>
              <a:gd name="adj1" fmla="val 89348"/>
              <a:gd name="adj2" fmla="val -9094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 least 1 month prior to Event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CC6204A-9D31-4BCA-8001-A9A0EDB73127}"/>
              </a:ext>
            </a:extLst>
          </p:cNvPr>
          <p:cNvSpPr txBox="1"/>
          <p:nvPr/>
        </p:nvSpPr>
        <p:spPr>
          <a:xfrm>
            <a:off x="3288174" y="7879294"/>
            <a:ext cx="1693641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Event Director Fills out and Submits E-form to Marketing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695EECA-BEDC-421B-8FEE-97383B2F39F4}"/>
              </a:ext>
            </a:extLst>
          </p:cNvPr>
          <p:cNvSpPr txBox="1"/>
          <p:nvPr/>
        </p:nvSpPr>
        <p:spPr>
          <a:xfrm>
            <a:off x="4961495" y="7855846"/>
            <a:ext cx="75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Form Marc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1669334-B20C-4C8B-A3B8-E9437F9B481E}"/>
              </a:ext>
            </a:extLst>
          </p:cNvPr>
          <p:cNvCxnSpPr/>
          <p:nvPr/>
        </p:nvCxnSpPr>
        <p:spPr>
          <a:xfrm>
            <a:off x="4058064" y="765130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9E91B48D-519D-4C2A-AF51-1EC26CA34E36}"/>
              </a:ext>
            </a:extLst>
          </p:cNvPr>
          <p:cNvSpPr txBox="1"/>
          <p:nvPr/>
        </p:nvSpPr>
        <p:spPr>
          <a:xfrm>
            <a:off x="5188094" y="6748812"/>
            <a:ext cx="1519461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Marketing Develops Campaign based on Calendar Timeframes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379BD14-8C7C-449B-9D3D-B7AE7560F553}"/>
              </a:ext>
            </a:extLst>
          </p:cNvPr>
          <p:cNvCxnSpPr>
            <a:stCxn id="90" idx="3"/>
            <a:endCxn id="123" idx="1"/>
          </p:cNvCxnSpPr>
          <p:nvPr/>
        </p:nvCxnSpPr>
        <p:spPr>
          <a:xfrm flipV="1">
            <a:off x="4797475" y="7002728"/>
            <a:ext cx="390619" cy="1870"/>
          </a:xfrm>
          <a:prstGeom prst="straightConnector1">
            <a:avLst/>
          </a:prstGeom>
          <a:ln w="31750">
            <a:solidFill>
              <a:schemeClr val="accent6">
                <a:lumMod val="40000"/>
                <a:lumOff val="6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43737D29-538F-4066-AC03-6C00AD6CC53C}"/>
              </a:ext>
            </a:extLst>
          </p:cNvPr>
          <p:cNvSpPr txBox="1"/>
          <p:nvPr/>
        </p:nvSpPr>
        <p:spPr>
          <a:xfrm>
            <a:off x="3278014" y="8404892"/>
            <a:ext cx="151946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Creates Registration Link  in Star Chapter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95FB041-DD4F-44EA-B303-4276E2B06B4E}"/>
              </a:ext>
            </a:extLst>
          </p:cNvPr>
          <p:cNvSpPr txBox="1"/>
          <p:nvPr/>
        </p:nvSpPr>
        <p:spPr>
          <a:xfrm>
            <a:off x="3288174" y="8943372"/>
            <a:ext cx="1519461" cy="230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Identifies Producer for Event</a:t>
            </a:r>
          </a:p>
        </p:txBody>
      </p:sp>
      <p:sp>
        <p:nvSpPr>
          <p:cNvPr id="126" name="Speech Bubble: Rectangle with Corners Rounded 125">
            <a:extLst>
              <a:ext uri="{FF2B5EF4-FFF2-40B4-BE49-F238E27FC236}">
                <a16:creationId xmlns:a16="http://schemas.microsoft.com/office/drawing/2014/main" id="{6EA87DF2-A594-4DBF-A1C3-7F0BAAD825E9}"/>
              </a:ext>
            </a:extLst>
          </p:cNvPr>
          <p:cNvSpPr/>
          <p:nvPr/>
        </p:nvSpPr>
        <p:spPr>
          <a:xfrm>
            <a:off x="1636278" y="8815587"/>
            <a:ext cx="1164605" cy="534242"/>
          </a:xfrm>
          <a:prstGeom prst="wedgeRoundRectCallout">
            <a:avLst>
              <a:gd name="adj1" fmla="val 89348"/>
              <a:gd name="adj2" fmla="val -9094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 least 2 weeks prior to Event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853B128-91B6-46AF-9B28-940D7F8CAB9B}"/>
              </a:ext>
            </a:extLst>
          </p:cNvPr>
          <p:cNvSpPr txBox="1"/>
          <p:nvPr/>
        </p:nvSpPr>
        <p:spPr>
          <a:xfrm>
            <a:off x="3288174" y="9319292"/>
            <a:ext cx="1519461" cy="5078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Event Director with Producer schedules Dry Runs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58F9FFF0-F7BD-4694-BB6A-02A6AAB903A7}"/>
              </a:ext>
            </a:extLst>
          </p:cNvPr>
          <p:cNvCxnSpPr>
            <a:stCxn id="123" idx="2"/>
            <a:endCxn id="129" idx="3"/>
          </p:cNvCxnSpPr>
          <p:nvPr/>
        </p:nvCxnSpPr>
        <p:spPr>
          <a:xfrm rot="5400000">
            <a:off x="4219448" y="7844830"/>
            <a:ext cx="2316565" cy="1140190"/>
          </a:xfrm>
          <a:prstGeom prst="bentConnector2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7B4FF9A2-04C8-4F4A-A682-7DDDDE72625F}"/>
              </a:ext>
            </a:extLst>
          </p:cNvPr>
          <p:cNvCxnSpPr/>
          <p:nvPr/>
        </p:nvCxnSpPr>
        <p:spPr>
          <a:xfrm>
            <a:off x="4058064" y="9114341"/>
            <a:ext cx="1" cy="21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947EA79-07F0-4813-B54E-F3BA0CE7AAD4}"/>
              </a:ext>
            </a:extLst>
          </p:cNvPr>
          <p:cNvSpPr txBox="1"/>
          <p:nvPr/>
        </p:nvSpPr>
        <p:spPr>
          <a:xfrm>
            <a:off x="3298334" y="9939052"/>
            <a:ext cx="1519461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Dry Run 1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36EC05E-C92E-4CE7-ACDF-C6C95CFE9958}"/>
              </a:ext>
            </a:extLst>
          </p:cNvPr>
          <p:cNvSpPr txBox="1"/>
          <p:nvPr/>
        </p:nvSpPr>
        <p:spPr>
          <a:xfrm>
            <a:off x="3298334" y="10284492"/>
            <a:ext cx="1519461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Dress Rehearsal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5320ACC-6F4C-49B7-B8C6-85679BA8DF47}"/>
              </a:ext>
            </a:extLst>
          </p:cNvPr>
          <p:cNvSpPr txBox="1"/>
          <p:nvPr/>
        </p:nvSpPr>
        <p:spPr>
          <a:xfrm>
            <a:off x="3308494" y="10609612"/>
            <a:ext cx="1519461" cy="2308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Live Event</a:t>
            </a:r>
          </a:p>
        </p:txBody>
      </p:sp>
      <p:sp>
        <p:nvSpPr>
          <p:cNvPr id="134" name="Speech Bubble: Rectangle with Corners Rounded 133">
            <a:extLst>
              <a:ext uri="{FF2B5EF4-FFF2-40B4-BE49-F238E27FC236}">
                <a16:creationId xmlns:a16="http://schemas.microsoft.com/office/drawing/2014/main" id="{97D2BC24-C2C1-4A07-8593-C86A1BF04E06}"/>
              </a:ext>
            </a:extLst>
          </p:cNvPr>
          <p:cNvSpPr/>
          <p:nvPr/>
        </p:nvSpPr>
        <p:spPr>
          <a:xfrm>
            <a:off x="908280" y="9851907"/>
            <a:ext cx="1923083" cy="432585"/>
          </a:xfrm>
          <a:prstGeom prst="wedgeRoundRectCallout">
            <a:avLst>
              <a:gd name="adj1" fmla="val 76140"/>
              <a:gd name="adj2" fmla="val 301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 least 1 week  prior to Event</a:t>
            </a:r>
          </a:p>
        </p:txBody>
      </p:sp>
      <p:sp>
        <p:nvSpPr>
          <p:cNvPr id="136" name="Speech Bubble: Rectangle with Corners Rounded 135">
            <a:extLst>
              <a:ext uri="{FF2B5EF4-FFF2-40B4-BE49-F238E27FC236}">
                <a16:creationId xmlns:a16="http://schemas.microsoft.com/office/drawing/2014/main" id="{B0498669-2DF3-4C4F-A3FC-CB1996CC9ECD}"/>
              </a:ext>
            </a:extLst>
          </p:cNvPr>
          <p:cNvSpPr/>
          <p:nvPr/>
        </p:nvSpPr>
        <p:spPr>
          <a:xfrm>
            <a:off x="887960" y="10390387"/>
            <a:ext cx="1923083" cy="432585"/>
          </a:xfrm>
          <a:prstGeom prst="wedgeRoundRectCallout">
            <a:avLst>
              <a:gd name="adj1" fmla="val 75083"/>
              <a:gd name="adj2" fmla="val -41975"/>
              <a:gd name="adj3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 least 1 day  prior to Event</a:t>
            </a:r>
          </a:p>
        </p:txBody>
      </p:sp>
    </p:spTree>
    <p:extLst>
      <p:ext uri="{BB962C8B-B14F-4D97-AF65-F5344CB8AC3E}">
        <p14:creationId xmlns:p14="http://schemas.microsoft.com/office/powerpoint/2010/main" val="242830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2ED1-0A4C-4188-AEF6-F69DD373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427846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Forms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9676C-3A6A-4A84-B1B6-7F03D2DF638F}"/>
              </a:ext>
            </a:extLst>
          </p:cNvPr>
          <p:cNvSpPr txBox="1"/>
          <p:nvPr/>
        </p:nvSpPr>
        <p:spPr>
          <a:xfrm>
            <a:off x="629920" y="1351280"/>
            <a:ext cx="4130811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Sponsor Submitted Request Form to Events Task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Title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Abstract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Requested Date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Targeted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Anticipated Benefits to the Chapter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Finance Review and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Marketing/Tech Review and Input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E73F7-B417-4C87-A1CA-85B65CCB4701}"/>
              </a:ext>
            </a:extLst>
          </p:cNvPr>
          <p:cNvSpPr txBox="1"/>
          <p:nvPr/>
        </p:nvSpPr>
        <p:spPr>
          <a:xfrm>
            <a:off x="650240" y="3423920"/>
            <a:ext cx="3661259" cy="24622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Programming Submitted Work Order to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Title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Abstract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Requested Date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Targeted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Anticipated Benefits to the Chapter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Finance Review and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Marketing/Tech Review and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Finance enters in QuickBooks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Generates Invoice to Sponsor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00"/>
                </a:solidFill>
              </a:rPr>
              <a:t>PAID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9F06F-7A5F-4FEB-A096-7CB4966C78E3}"/>
              </a:ext>
            </a:extLst>
          </p:cNvPr>
          <p:cNvSpPr txBox="1"/>
          <p:nvPr/>
        </p:nvSpPr>
        <p:spPr>
          <a:xfrm>
            <a:off x="650240" y="6116320"/>
            <a:ext cx="4378960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Programming Submitted Place Holder to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Title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Abstract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Date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Targeted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Event Director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Event Task Force Member Responsible for Event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F14DFC-9220-41B0-88B9-3B4196B57209}"/>
              </a:ext>
            </a:extLst>
          </p:cNvPr>
          <p:cNvSpPr txBox="1"/>
          <p:nvPr/>
        </p:nvSpPr>
        <p:spPr>
          <a:xfrm>
            <a:off x="5029200" y="1635760"/>
            <a:ext cx="84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1C51C-440B-4D1D-ACA2-30C9F78BBFDF}"/>
              </a:ext>
            </a:extLst>
          </p:cNvPr>
          <p:cNvSpPr txBox="1"/>
          <p:nvPr/>
        </p:nvSpPr>
        <p:spPr>
          <a:xfrm>
            <a:off x="5029200" y="3688080"/>
            <a:ext cx="84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D56874-39E4-47E9-B9D0-DB63569E163C}"/>
              </a:ext>
            </a:extLst>
          </p:cNvPr>
          <p:cNvSpPr txBox="1"/>
          <p:nvPr/>
        </p:nvSpPr>
        <p:spPr>
          <a:xfrm>
            <a:off x="5029200" y="6461760"/>
            <a:ext cx="84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54A47-7433-47D4-9E2B-D2A0FE26494E}"/>
              </a:ext>
            </a:extLst>
          </p:cNvPr>
          <p:cNvSpPr txBox="1"/>
          <p:nvPr/>
        </p:nvSpPr>
        <p:spPr>
          <a:xfrm>
            <a:off x="640080" y="8046720"/>
            <a:ext cx="3911392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Programming Submitted Place Holder to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Title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Abstract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Date of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Targeted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Presenters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Headshots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Bio’s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2F5FC-9A7B-4929-95DE-ED54D665D252}"/>
              </a:ext>
            </a:extLst>
          </p:cNvPr>
          <p:cNvSpPr txBox="1"/>
          <p:nvPr/>
        </p:nvSpPr>
        <p:spPr>
          <a:xfrm>
            <a:off x="5029200" y="8239760"/>
            <a:ext cx="84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4</a:t>
            </a:r>
          </a:p>
        </p:txBody>
      </p:sp>
    </p:spTree>
    <p:extLst>
      <p:ext uri="{BB962C8B-B14F-4D97-AF65-F5344CB8AC3E}">
        <p14:creationId xmlns:p14="http://schemas.microsoft.com/office/powerpoint/2010/main" val="94499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CBC663CAF3848B513872E1862C367" ma:contentTypeVersion="2" ma:contentTypeDescription="Create a new document." ma:contentTypeScope="" ma:versionID="f3039a2f0641088c743c26af14709b79">
  <xsd:schema xmlns:xsd="http://www.w3.org/2001/XMLSchema" xmlns:xs="http://www.w3.org/2001/XMLSchema" xmlns:p="http://schemas.microsoft.com/office/2006/metadata/properties" xmlns:ns2="abe242c9-e5ad-4cbb-8cb8-5d051b5486f1" targetNamespace="http://schemas.microsoft.com/office/2006/metadata/properties" ma:root="true" ma:fieldsID="fe9203bb07d13ca8a05a255b1529846f" ns2:_="">
    <xsd:import namespace="abe242c9-e5ad-4cbb-8cb8-5d051b5486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242c9-e5ad-4cbb-8cb8-5d051b5486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F7E79D-1834-4CCD-ABF7-4BC23561C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e242c9-e5ad-4cbb-8cb8-5d051b5486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7E4CB0-1A8A-4704-A77C-740F80CA1E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6935C2-9B04-4544-8856-EB9C2295BB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10026</TotalTime>
  <Words>299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Sample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Christiano Jr.</dc:creator>
  <cp:lastModifiedBy>Nicholas Christiano Jr.</cp:lastModifiedBy>
  <cp:revision>34</cp:revision>
  <dcterms:created xsi:type="dcterms:W3CDTF">2020-06-17T20:33:46Z</dcterms:created>
  <dcterms:modified xsi:type="dcterms:W3CDTF">2021-09-18T16:59:35Z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0x0101002ABCBC663CAF3848B513872E1862C367</vt:lpwstr>
  </property>
</Properties>
</file>